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1"/>
  </p:notesMasterIdLst>
  <p:sldIdLst>
    <p:sldId id="273"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297" r:id="rId28"/>
    <p:sldId id="302" r:id="rId29"/>
    <p:sldId id="300" r:id="rId30"/>
    <p:sldId id="299" r:id="rId31"/>
    <p:sldId id="301" r:id="rId32"/>
    <p:sldId id="298" r:id="rId33"/>
    <p:sldId id="306" r:id="rId34"/>
    <p:sldId id="303" r:id="rId35"/>
    <p:sldId id="307" r:id="rId36"/>
    <p:sldId id="308" r:id="rId37"/>
    <p:sldId id="304" r:id="rId38"/>
    <p:sldId id="305" r:id="rId39"/>
    <p:sldId id="309" r:id="rId40"/>
    <p:sldId id="338" r:id="rId41"/>
    <p:sldId id="339" r:id="rId42"/>
    <p:sldId id="343" r:id="rId43"/>
    <p:sldId id="342" r:id="rId44"/>
    <p:sldId id="312" r:id="rId45"/>
    <p:sldId id="313" r:id="rId46"/>
    <p:sldId id="310" r:id="rId47"/>
    <p:sldId id="314" r:id="rId48"/>
    <p:sldId id="327" r:id="rId49"/>
    <p:sldId id="315" r:id="rId50"/>
    <p:sldId id="316" r:id="rId51"/>
    <p:sldId id="337" r:id="rId52"/>
    <p:sldId id="317" r:id="rId53"/>
    <p:sldId id="324" r:id="rId54"/>
    <p:sldId id="326" r:id="rId55"/>
    <p:sldId id="325" r:id="rId56"/>
    <p:sldId id="323" r:id="rId57"/>
    <p:sldId id="322" r:id="rId58"/>
    <p:sldId id="311" r:id="rId59"/>
    <p:sldId id="318" r:id="rId60"/>
    <p:sldId id="319" r:id="rId61"/>
    <p:sldId id="328" r:id="rId62"/>
    <p:sldId id="329" r:id="rId63"/>
    <p:sldId id="330" r:id="rId64"/>
    <p:sldId id="331" r:id="rId65"/>
    <p:sldId id="332" r:id="rId66"/>
    <p:sldId id="333" r:id="rId67"/>
    <p:sldId id="336" r:id="rId68"/>
    <p:sldId id="334" r:id="rId69"/>
    <p:sldId id="335" r:id="rId70"/>
  </p:sldIdLst>
  <p:sldSz cx="9144000" cy="6858000" type="screen4x3"/>
  <p:notesSz cx="6858000" cy="9144000"/>
  <p:defaultTextStyle>
    <a:defPPr>
      <a:defRPr lang="zh-CN"/>
    </a:defPPr>
    <a:lvl1pPr algn="l" rtl="0" fontAlgn="base">
      <a:lnSpc>
        <a:spcPct val="95000"/>
      </a:lnSpc>
      <a:spcBef>
        <a:spcPct val="50000"/>
      </a:spcBef>
      <a:spcAft>
        <a:spcPct val="0"/>
      </a:spcAft>
      <a:defRPr kumimoji="1" sz="3200" b="1" kern="1200">
        <a:solidFill>
          <a:schemeClr val="bg1"/>
        </a:solidFill>
        <a:latin typeface="Tahoma" pitchFamily="34" charset="0"/>
        <a:ea typeface="宋体" charset="-122"/>
        <a:cs typeface="+mn-cs"/>
      </a:defRPr>
    </a:lvl1pPr>
    <a:lvl2pPr marL="457200" algn="l" rtl="0" fontAlgn="base">
      <a:lnSpc>
        <a:spcPct val="95000"/>
      </a:lnSpc>
      <a:spcBef>
        <a:spcPct val="50000"/>
      </a:spcBef>
      <a:spcAft>
        <a:spcPct val="0"/>
      </a:spcAft>
      <a:defRPr kumimoji="1" sz="3200" b="1" kern="1200">
        <a:solidFill>
          <a:schemeClr val="bg1"/>
        </a:solidFill>
        <a:latin typeface="Tahoma" pitchFamily="34" charset="0"/>
        <a:ea typeface="宋体" charset="-122"/>
        <a:cs typeface="+mn-cs"/>
      </a:defRPr>
    </a:lvl2pPr>
    <a:lvl3pPr marL="914400" algn="l" rtl="0" fontAlgn="base">
      <a:lnSpc>
        <a:spcPct val="95000"/>
      </a:lnSpc>
      <a:spcBef>
        <a:spcPct val="50000"/>
      </a:spcBef>
      <a:spcAft>
        <a:spcPct val="0"/>
      </a:spcAft>
      <a:defRPr kumimoji="1" sz="3200" b="1" kern="1200">
        <a:solidFill>
          <a:schemeClr val="bg1"/>
        </a:solidFill>
        <a:latin typeface="Tahoma" pitchFamily="34" charset="0"/>
        <a:ea typeface="宋体" charset="-122"/>
        <a:cs typeface="+mn-cs"/>
      </a:defRPr>
    </a:lvl3pPr>
    <a:lvl4pPr marL="1371600" algn="l" rtl="0" fontAlgn="base">
      <a:lnSpc>
        <a:spcPct val="95000"/>
      </a:lnSpc>
      <a:spcBef>
        <a:spcPct val="50000"/>
      </a:spcBef>
      <a:spcAft>
        <a:spcPct val="0"/>
      </a:spcAft>
      <a:defRPr kumimoji="1" sz="3200" b="1" kern="1200">
        <a:solidFill>
          <a:schemeClr val="bg1"/>
        </a:solidFill>
        <a:latin typeface="Tahoma" pitchFamily="34" charset="0"/>
        <a:ea typeface="宋体" charset="-122"/>
        <a:cs typeface="+mn-cs"/>
      </a:defRPr>
    </a:lvl4pPr>
    <a:lvl5pPr marL="1828800" algn="l" rtl="0" fontAlgn="base">
      <a:lnSpc>
        <a:spcPct val="95000"/>
      </a:lnSpc>
      <a:spcBef>
        <a:spcPct val="50000"/>
      </a:spcBef>
      <a:spcAft>
        <a:spcPct val="0"/>
      </a:spcAft>
      <a:defRPr kumimoji="1" sz="3200" b="1" kern="1200">
        <a:solidFill>
          <a:schemeClr val="bg1"/>
        </a:solidFill>
        <a:latin typeface="Tahoma" pitchFamily="34" charset="0"/>
        <a:ea typeface="宋体" charset="-122"/>
        <a:cs typeface="+mn-cs"/>
      </a:defRPr>
    </a:lvl5pPr>
    <a:lvl6pPr marL="2286000" algn="l" defTabSz="914400" rtl="0" eaLnBrk="1" latinLnBrk="0" hangingPunct="1">
      <a:defRPr kumimoji="1" sz="3200" b="1" kern="1200">
        <a:solidFill>
          <a:schemeClr val="bg1"/>
        </a:solidFill>
        <a:latin typeface="Tahoma" pitchFamily="34" charset="0"/>
        <a:ea typeface="宋体" charset="-122"/>
        <a:cs typeface="+mn-cs"/>
      </a:defRPr>
    </a:lvl6pPr>
    <a:lvl7pPr marL="2743200" algn="l" defTabSz="914400" rtl="0" eaLnBrk="1" latinLnBrk="0" hangingPunct="1">
      <a:defRPr kumimoji="1" sz="3200" b="1" kern="1200">
        <a:solidFill>
          <a:schemeClr val="bg1"/>
        </a:solidFill>
        <a:latin typeface="Tahoma" pitchFamily="34" charset="0"/>
        <a:ea typeface="宋体" charset="-122"/>
        <a:cs typeface="+mn-cs"/>
      </a:defRPr>
    </a:lvl7pPr>
    <a:lvl8pPr marL="3200400" algn="l" defTabSz="914400" rtl="0" eaLnBrk="1" latinLnBrk="0" hangingPunct="1">
      <a:defRPr kumimoji="1" sz="3200" b="1" kern="1200">
        <a:solidFill>
          <a:schemeClr val="bg1"/>
        </a:solidFill>
        <a:latin typeface="Tahoma" pitchFamily="34" charset="0"/>
        <a:ea typeface="宋体" charset="-122"/>
        <a:cs typeface="+mn-cs"/>
      </a:defRPr>
    </a:lvl8pPr>
    <a:lvl9pPr marL="3657600" algn="l" defTabSz="914400" rtl="0" eaLnBrk="1" latinLnBrk="0" hangingPunct="1">
      <a:defRPr kumimoji="1" sz="3200" b="1" kern="1200">
        <a:solidFill>
          <a:schemeClr val="bg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SJ"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94700" autoAdjust="0"/>
  </p:normalViewPr>
  <p:slideViewPr>
    <p:cSldViewPr>
      <p:cViewPr>
        <p:scale>
          <a:sx n="100" d="100"/>
          <a:sy n="100" d="100"/>
        </p:scale>
        <p:origin x="-546" y="78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b="0">
                <a:solidFill>
                  <a:schemeClr val="tx1"/>
                </a:solidFill>
                <a:latin typeface="Times New Roman" pitchFamily="18" charset="0"/>
              </a:defRPr>
            </a:lvl1pPr>
          </a:lstStyle>
          <a:p>
            <a:endParaRPr lang="en-US" altLang="zh-CN"/>
          </a:p>
        </p:txBody>
      </p:sp>
      <p:sp>
        <p:nvSpPr>
          <p:cNvPr id="158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latin typeface="Times New Roman" pitchFamily="18" charset="0"/>
              </a:defRPr>
            </a:lvl1pPr>
          </a:lstStyle>
          <a:p>
            <a:endParaRPr lang="en-US" altLang="zh-CN"/>
          </a:p>
        </p:txBody>
      </p:sp>
      <p:sp>
        <p:nvSpPr>
          <p:cNvPr id="158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8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8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b="0">
                <a:solidFill>
                  <a:schemeClr val="tx1"/>
                </a:solidFill>
                <a:latin typeface="Times New Roman" pitchFamily="18" charset="0"/>
              </a:defRPr>
            </a:lvl1pPr>
          </a:lstStyle>
          <a:p>
            <a:endParaRPr lang="en-US" altLang="zh-CN"/>
          </a:p>
        </p:txBody>
      </p:sp>
      <p:sp>
        <p:nvSpPr>
          <p:cNvPr id="158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latin typeface="Times New Roman" pitchFamily="18" charset="0"/>
              </a:defRPr>
            </a:lvl1pPr>
          </a:lstStyle>
          <a:p>
            <a:fld id="{F915F9BB-F814-4E18-BE0E-0BC5DB3A6C01}" type="slidenum">
              <a:rPr lang="en-US" altLang="zh-CN"/>
              <a:pPr/>
              <a:t>‹#›</a:t>
            </a:fld>
            <a:endParaRPr lang="en-US" altLang="zh-CN"/>
          </a:p>
        </p:txBody>
      </p:sp>
    </p:spTree>
    <p:extLst>
      <p:ext uri="{BB962C8B-B14F-4D97-AF65-F5344CB8AC3E}">
        <p14:creationId xmlns:p14="http://schemas.microsoft.com/office/powerpoint/2010/main" val="25968106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9AFE8-D8EE-4317-980B-67C10CB11047}" type="slidenum">
              <a:rPr lang="en-US" altLang="zh-CN"/>
              <a:pPr/>
              <a:t>2</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r>
              <a:rPr lang="en-US" altLang="zh-CN"/>
              <a:t>The history of how Ethernet handles collisions and collision domains dates back to research at the University of Hawaii in 1970. In its attempts to develop a wireless communication system for the islands of Hawaii, university researchers developed a protocol called Aloha. The Ethernet protocol is actually based on the Aloha protocol. </a:t>
            </a:r>
          </a:p>
          <a:p>
            <a:r>
              <a:rPr lang="en-US" altLang="zh-CN"/>
              <a:t>One important skill for a networking professional is the ability to recognize collision domains.   Connecting several computers to a single shared-access medium that has no other networking devices attached creates a collision domain. This situation limits the number of computers that can use the medium, also called a segment. Layer 1 devices extend but do not control collision domains. </a:t>
            </a:r>
          </a:p>
          <a:p>
            <a:r>
              <a:rPr lang="en-US" altLang="zh-CN"/>
              <a:t>Layer 2 devices segment or divide collision domains.   Controlling frame propagation using the MAC address assigned to every Ethernet device performs this function. Layer 3 devices, like Layer 2 devices, do not forward collisions. Because of this, the use of Layer 3 devices in a network has the effect of breaking up collision domains into smaller domains.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7195D7-8D7D-4FEB-89CB-5369FA068382}" type="slidenum">
              <a:rPr lang="en-US" altLang="zh-CN"/>
              <a:pPr/>
              <a:t>25</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altLang="zh-CN">
                <a:cs typeface="Arial" charset="0"/>
              </a:rPr>
              <a:t>Layer 1 devices do not break up collision domains, Layer 2 and Layer 3 devices do break up collision domains. Breaking up, or increasing the number of collision domains with Layer 2 and 3 devices is also known as segmentation. </a:t>
            </a:r>
          </a:p>
          <a:p>
            <a:r>
              <a:rPr lang="en-US" altLang="zh-CN">
                <a:cs typeface="Arial" charset="0"/>
              </a:rPr>
              <a:t>Layer 1 devices, such as repeaters and hubs, serve the primary function of extending the Ethernet cable segments. By extending the network more hosts can be added. Since Layer 1 devices pass on everything that is sent on the media, the more traffic that is transmitted within a collision domain, the greater the chances of collisions. Simply put, Layer 1 devices extend collision domains, but the length of a LAN can also be overextended and cause other collision issues.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0BDDF-6A27-40BB-B50F-940D47C1D1AF}" type="slidenum">
              <a:rPr lang="en-US" altLang="zh-CN"/>
              <a:pPr/>
              <a:t>26</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ltLang="zh-CN"/>
              <a:t>Data flow in the context of collision and broadcast domains focuses on how data frames propagate through a network. It refers to the movement of data through Layer 1, 2 and 3 devices and how data must be encapsulated to effectively make that journey. Remember that data is encapsulated at the network layer with an IP source and destination address, and at the data-link layer with a MAC source and destination address.   </a:t>
            </a:r>
          </a:p>
          <a:p>
            <a:endParaRPr lang="en-US" altLang="zh-CN"/>
          </a:p>
          <a:p>
            <a:r>
              <a:rPr lang="en-US" altLang="zh-CN"/>
              <a:t>A good rule to follow is that a Layer 1 device always forwards the frame, while a Layer 2 device wants to forward the frame. In other words, a Layer 2 device will forward the frame unless something prevents it from doing so. A Layer 3 device will not forward the frame unless it has to. Using this rule will help identify how data flows through a network.  </a:t>
            </a:r>
          </a:p>
          <a:p>
            <a:endParaRPr lang="en-US" altLang="zh-CN">
              <a:cs typeface="Arial" charset="0"/>
            </a:endParaRPr>
          </a:p>
          <a:p>
            <a:r>
              <a:rPr lang="en-US" altLang="zh-CN">
                <a:cs typeface="Arial" charset="0"/>
              </a:rPr>
              <a:t>Data flow through a routed IP based network, involves data moving across traffic management devices at Layers 1, 2, and 3 of the OSI model. Layer 1 is used for transmission across the physical media, Layer 2 for collision domain management, and Layer 3 for broadcast domain management. </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E37E5-21B1-469D-BF34-99670BFD662E}" type="slidenum">
              <a:rPr lang="en-US" altLang="zh-CN"/>
              <a:pPr/>
              <a:t>48</a:t>
            </a:fld>
            <a:endParaRPr lang="en-US" altLang="zh-CN"/>
          </a:p>
        </p:txBody>
      </p:sp>
      <p:sp>
        <p:nvSpPr>
          <p:cNvPr id="243714" name="Rectangle 2"/>
          <p:cNvSpPr>
            <a:spLocks noGrp="1" noRot="1" noChangeAspect="1" noChangeArrowheads="1" noTextEdit="1"/>
          </p:cNvSpPr>
          <p:nvPr>
            <p:ph type="sldImg"/>
          </p:nvPr>
        </p:nvSpPr>
        <p:spPr>
          <a:xfrm>
            <a:off x="1101725" y="306388"/>
            <a:ext cx="4705350" cy="3529012"/>
          </a:xfrm>
          <a:ln/>
        </p:spPr>
      </p:sp>
      <p:sp>
        <p:nvSpPr>
          <p:cNvPr id="243715" name="Rectangle 3"/>
          <p:cNvSpPr>
            <a:spLocks noGrp="1" noChangeArrowheads="1"/>
          </p:cNvSpPr>
          <p:nvPr>
            <p:ph type="body" idx="1"/>
          </p:nvPr>
        </p:nvSpPr>
        <p:spPr>
          <a:xfrm>
            <a:off x="822325" y="4052888"/>
            <a:ext cx="5237163" cy="4579937"/>
          </a:xfrm>
        </p:spPr>
        <p:txBody>
          <a:bodyPr/>
          <a:lstStyle/>
          <a:p>
            <a:r>
              <a:rPr lang="en-US" altLang="zh-CN" b="1"/>
              <a:t>Note:</a:t>
            </a:r>
            <a:r>
              <a:rPr lang="en-US" altLang="zh-CN"/>
              <a:t> The figure of a diagonal with lower end devices to upper end devices will is presented this way to illustrate that there are multiple choices for each need rather than mapping a requirement to specific boxes. For example, home office solutions may range from 700s to 1700s.</a:t>
            </a:r>
          </a:p>
          <a:p>
            <a:r>
              <a:rPr lang="en-US" altLang="zh-CN"/>
              <a:t>Cisco offers a range of router solutions to meet the needs of telecommuters, branch offices, and regional or corporate central sites:</a:t>
            </a:r>
          </a:p>
          <a:p>
            <a:pPr lvl="1"/>
            <a:r>
              <a:rPr lang="en-US" altLang="zh-CN"/>
              <a:t>The Cisco 700 series, designed for home office telecommuters, is a low-cost, easy-to-manage, multiprotocol ISDN router. An 800 series router is also offered for small offices. The 800 router is the lowest end router based on IOS software. </a:t>
            </a:r>
          </a:p>
          <a:p>
            <a:pPr lvl="1"/>
            <a:r>
              <a:rPr lang="en-US" altLang="zh-CN"/>
              <a:t>The Cisco 1000 series routers are a low priced WAN solution. </a:t>
            </a:r>
          </a:p>
          <a:p>
            <a:pPr lvl="1"/>
            <a:r>
              <a:rPr lang="en-US" altLang="zh-CN"/>
              <a:t>The Cisco 1600 series routers, also intended for small remote offices, have a modular slot that accepts a WAN interface card. The 1600 also supports ISDN BRI. The 1700 is similar to the 1600 but includes another WAN interface card slot. </a:t>
            </a:r>
          </a:p>
          <a:p>
            <a:pPr lvl="1"/>
            <a:r>
              <a:rPr lang="en-US" altLang="zh-CN"/>
              <a:t>The Cisco 2500 series is designed for branch offices that require more serial ports, more LAN ports, integrated hub ports, integrated T1 DSU/CSUs, and wider protocol support</a:t>
            </a:r>
          </a:p>
          <a:p>
            <a:pPr lvl="1"/>
            <a:r>
              <a:rPr lang="en-US" altLang="zh-CN"/>
              <a:t>The Cisco 2600 series extends enterprise-class versatility, integration, and power to branch offices with the Cisco 2600series modular access router family. The Cisco 2600 series shares modular interfaces with the Cisco 1600, 1700, and 3600 series, to meet today's branch office needs.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23A90-0007-4C30-A32F-9A439A20FA6F}" type="slidenum">
              <a:rPr lang="en-US" altLang="zh-CN"/>
              <a:pPr/>
              <a:t>55</a:t>
            </a:fld>
            <a:endParaRPr lang="en-US" altLang="zh-CN"/>
          </a:p>
        </p:txBody>
      </p:sp>
      <p:sp>
        <p:nvSpPr>
          <p:cNvPr id="240642" name="Rectangle 2"/>
          <p:cNvSpPr>
            <a:spLocks noGrp="1" noRot="1" noChangeAspect="1" noChangeArrowheads="1" noTextEdit="1"/>
          </p:cNvSpPr>
          <p:nvPr>
            <p:ph type="sldImg"/>
          </p:nvPr>
        </p:nvSpPr>
        <p:spPr>
          <a:xfrm>
            <a:off x="1055688" y="228600"/>
            <a:ext cx="4775200" cy="3581400"/>
          </a:xfrm>
          <a:ln/>
        </p:spPr>
      </p:sp>
      <p:sp>
        <p:nvSpPr>
          <p:cNvPr id="240643" name="Rectangle 3"/>
          <p:cNvSpPr>
            <a:spLocks noGrp="1" noChangeArrowheads="1"/>
          </p:cNvSpPr>
          <p:nvPr>
            <p:ph type="body" idx="1"/>
          </p:nvPr>
        </p:nvSpPr>
        <p:spPr>
          <a:xfrm>
            <a:off x="838200" y="4038600"/>
            <a:ext cx="5257800" cy="4648200"/>
          </a:xfrm>
        </p:spPr>
        <p:txBody>
          <a:bodyPr lIns="91434" tIns="45716" rIns="91434" bIns="45716"/>
          <a:lstStyle/>
          <a:p>
            <a:r>
              <a:rPr lang="en-US" altLang="zh-CN" b="1"/>
              <a:t>Purpose: </a:t>
            </a:r>
            <a:r>
              <a:rPr lang="en-US" altLang="zh-CN"/>
              <a:t>This section describes the DTE and DCE.</a:t>
            </a:r>
          </a:p>
          <a:p>
            <a:r>
              <a:rPr lang="en-US" altLang="zh-CN" b="1"/>
              <a:t>Emphasize: </a:t>
            </a:r>
            <a:r>
              <a:rPr lang="en-US" altLang="zh-CN"/>
              <a:t>The DTE end attached to your router and the DCE end attaches the the CSU/DSU (or modem) which is attached to the service provider</a:t>
            </a:r>
            <a:r>
              <a:rPr lang="en-US" altLang="zh-CN">
                <a:latin typeface="Times"/>
              </a:rPr>
              <a:t>’</a:t>
            </a:r>
            <a:r>
              <a:rPr lang="en-US" altLang="zh-CN"/>
              <a:t>s network. DTE and DCE do not refer to male and female connectors.</a:t>
            </a:r>
          </a:p>
          <a:p>
            <a:r>
              <a:rPr lang="en-US" altLang="zh-CN" b="1"/>
              <a:t>Note: </a:t>
            </a:r>
            <a:r>
              <a:rPr lang="en-US" altLang="zh-CN"/>
              <a:t>Data switching equipment (DSE) is an additional term sometimes used to describe the switch components that appear inside the cloud. The DSE adds and removes channels assigned inside the WAN. The DSE connects traffic from various sources to their final destinations through other switches.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8D161-7B4C-46DD-9B37-CDA05D964652}" type="slidenum">
              <a:rPr lang="en-US" altLang="zh-CN"/>
              <a:pPr/>
              <a:t>3</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r>
              <a:rPr lang="en-US" altLang="zh-CN"/>
              <a:t>Layer 2 device , PDU is frame</a:t>
            </a:r>
          </a:p>
          <a:p>
            <a:endParaRPr lang="en-US" altLang="zh-CN"/>
          </a:p>
          <a:p>
            <a:r>
              <a:rPr lang="en-US" altLang="zh-CN">
                <a:cs typeface="Arial" charset="0"/>
              </a:rPr>
              <a:t>There are times when it is necessary to break up a large LAN into smaller, more easily managed segments.     This decreases the amount of traffic on a single LAN and can extend the geographical area past what a single LAN can support.</a:t>
            </a:r>
          </a:p>
          <a:p>
            <a:endParaRPr lang="en-US" altLang="zh-CN">
              <a:cs typeface="Arial" charset="0"/>
            </a:endParaRPr>
          </a:p>
          <a:p>
            <a:r>
              <a:rPr lang="en-US" altLang="zh-CN">
                <a:cs typeface="Arial" charset="0"/>
              </a:rPr>
              <a:t>The function of the bridge is to make intelligent decisions about whether or not to pass signals on to the next segment of a network.</a:t>
            </a:r>
            <a:r>
              <a:rPr lang="en-US" altLang="zh-CN"/>
              <a:t> </a:t>
            </a:r>
          </a:p>
          <a:p>
            <a:endParaRPr lang="en-US" altLang="zh-CN"/>
          </a:p>
          <a:p>
            <a:r>
              <a:rPr lang="en-US" altLang="zh-CN"/>
              <a:t>When a bridge receives a frame on the network, the destination MAC address is looked up in the bridge table to determine whether to filter, flood, or copy the frame onto another segment. This decision process occurs as follows: [shown as the figure]</a:t>
            </a:r>
          </a:p>
          <a:p>
            <a:endParaRPr lang="en-US" altLang="zh-CN"/>
          </a:p>
          <a:p>
            <a:r>
              <a:rPr lang="en-US" altLang="zh-CN"/>
              <a:t>Flash</a:t>
            </a:r>
            <a:r>
              <a:rPr lang="zh-CN" altLang="en-US"/>
              <a:t>的</a:t>
            </a:r>
            <a:r>
              <a:rPr lang="en-US" altLang="zh-CN"/>
              <a:t>3,4</a:t>
            </a:r>
            <a:r>
              <a:rPr lang="zh-CN" altLang="en-US"/>
              <a:t>说明在一个网段与不在一个网段的数据传输（</a:t>
            </a:r>
            <a:r>
              <a:rPr lang="en-US" altLang="zh-CN"/>
              <a:t>mac</a:t>
            </a:r>
            <a:r>
              <a:rPr lang="zh-CN" altLang="en-US"/>
              <a:t>寻址），说明若是</a:t>
            </a:r>
            <a:r>
              <a:rPr lang="en-US" altLang="zh-CN"/>
              <a:t>hub</a:t>
            </a:r>
            <a:r>
              <a:rPr lang="zh-CN" altLang="en-US"/>
              <a:t>或</a:t>
            </a:r>
            <a:r>
              <a:rPr lang="en-US" altLang="zh-CN"/>
              <a:t>repeater</a:t>
            </a:r>
            <a:r>
              <a:rPr lang="zh-CN" altLang="en-US"/>
              <a:t>数据将如何传播</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7442D-6F8B-4396-9C07-06127520A40D}" type="slidenum">
              <a:rPr lang="en-US" altLang="zh-CN"/>
              <a:pPr/>
              <a:t>4</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altLang="zh-CN">
                <a:cs typeface="Arial" charset="0"/>
              </a:rPr>
              <a:t>A switch is sometimes described as a multiport bridge.   While a typical bridge may have just two ports linking two network segments, the switch can have multiple ports depending on how many network segments are to be linked.</a:t>
            </a:r>
          </a:p>
          <a:p>
            <a:endParaRPr lang="en-US" altLang="zh-CN">
              <a:cs typeface="Arial" charset="0"/>
            </a:endParaRPr>
          </a:p>
          <a:p>
            <a:r>
              <a:rPr lang="zh-CN" altLang="en-US">
                <a:cs typeface="Arial" charset="0"/>
              </a:rPr>
              <a:t>基于硬件转发，</a:t>
            </a:r>
            <a:r>
              <a:rPr lang="en-US" altLang="zh-CN">
                <a:cs typeface="Arial" charset="0"/>
              </a:rPr>
              <a:t>bridge</a:t>
            </a:r>
            <a:r>
              <a:rPr lang="zh-CN" altLang="en-US">
                <a:cs typeface="Arial" charset="0"/>
              </a:rPr>
              <a:t>基于软件转发</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504B0-B45F-4B65-B184-9AFEB93CF312}" type="slidenum">
              <a:rPr lang="en-US" altLang="zh-CN"/>
              <a:pPr/>
              <a:t>6</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ltLang="zh-CN">
                <a:cs typeface="Arial" charset="0"/>
              </a:rPr>
              <a:t>In data communications today, all switching equipment performs two basic operations. </a:t>
            </a:r>
          </a:p>
          <a:p>
            <a:endParaRPr lang="en-US" altLang="zh-CN">
              <a:cs typeface="Arial" charset="0"/>
            </a:endParaRPr>
          </a:p>
          <a:p>
            <a:r>
              <a:rPr lang="en-US" altLang="zh-CN">
                <a:cs typeface="Arial" charset="0"/>
              </a:rPr>
              <a:t>The first operation is called switching data frames. Switching data frames is the process by which a frame is received on an input medium and then transmitted to an output medium. </a:t>
            </a:r>
          </a:p>
          <a:p>
            <a:r>
              <a:rPr lang="en-US" altLang="zh-CN">
                <a:cs typeface="Arial" charset="0"/>
              </a:rPr>
              <a:t>The second is the maintenance of switching operations where switches build and maintain switching tables and search for loops.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4F155-E719-4DA7-A809-C2670132979D}" type="slidenum">
              <a:rPr lang="en-US" altLang="zh-CN"/>
              <a:pPr/>
              <a:t>7</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r>
              <a:rPr lang="en-US" altLang="zh-CN"/>
              <a:t>Segment, collision</a:t>
            </a:r>
          </a:p>
          <a:p>
            <a:r>
              <a:rPr lang="en-US" altLang="zh-CN"/>
              <a:t>Benefit:</a:t>
            </a:r>
          </a:p>
          <a:p>
            <a:r>
              <a:rPr lang="en-US" altLang="zh-CN"/>
              <a:t>1,an Ethernet switch allows many users to communicate in parallel through the use of virtual circuits and dedicated network segments in a virtually collision-free environment. </a:t>
            </a:r>
          </a:p>
          <a:p>
            <a:r>
              <a:rPr lang="en-US" altLang="zh-CN"/>
              <a:t>2,moving to a switched LAN environment is very cost effective because existing hardware and cabling can be reused.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3E62A-479C-45F2-9EE5-E94BEA1D5651}" type="slidenum">
              <a:rPr lang="en-US" altLang="zh-CN"/>
              <a:pPr/>
              <a:t>12</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altLang="zh-CN"/>
              <a:t>To communicate with all collision domains, protocols use broadcast and multicast frames at Layer 2 of the OSI model.   When a node needs to communicate with all hosts on the network, it sends a broadcast frame with a destination MAC address 0xFFFFFFFFFFFF. This is an address to which the network interface card (NIC) of every host must respond. </a:t>
            </a:r>
          </a:p>
          <a:p>
            <a:r>
              <a:rPr lang="en-US" altLang="zh-CN"/>
              <a:t>Layer 2 devices must flood all broadcast and multicast traffic. The accumulation of broadcast and multicast traffic from each device in the network is referred to as broadcast radiation. In some cases, the circulation of broadcast radiation can saturate the network so that there is no bandwidth left for application data. In this case, new network connections cannot be established, and existing connections may be dropped, a situation known as a broadcast storm. The probability of broadcast storms increases as the switched network grows.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02415-DA74-41D3-8A92-9527EED5BCD9}" type="slidenum">
              <a:rPr lang="en-US" altLang="zh-CN"/>
              <a:pPr/>
              <a:t>14</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altLang="zh-CN" b="1"/>
              <a:t>8.2</a:t>
            </a:r>
            <a:r>
              <a:rPr lang="en-US" altLang="zh-CN"/>
              <a:t> </a:t>
            </a:r>
            <a:r>
              <a:rPr lang="en-US" altLang="zh-CN" b="1"/>
              <a:t>Collision Domains and Broadcast Domains</a:t>
            </a:r>
            <a:r>
              <a:rPr lang="en-US" altLang="zh-CN"/>
              <a:t> </a:t>
            </a:r>
          </a:p>
          <a:p>
            <a:r>
              <a:rPr lang="en-US" altLang="zh-CN"/>
              <a:t> </a:t>
            </a:r>
            <a:r>
              <a:rPr lang="en-US" altLang="zh-CN" b="1"/>
              <a:t>8.2.5</a:t>
            </a:r>
            <a:r>
              <a:rPr lang="en-US" altLang="zh-CN"/>
              <a:t> </a:t>
            </a:r>
            <a:r>
              <a:rPr lang="en-US" altLang="zh-CN" b="1"/>
              <a:t>Broadcast domains</a:t>
            </a:r>
            <a:r>
              <a:rPr lang="en-US" altLang="zh-CN"/>
              <a:t>  </a:t>
            </a:r>
          </a:p>
          <a:p>
            <a:r>
              <a:rPr lang="en-US" altLang="zh-CN"/>
              <a:t>A broadcast domain is a grouping of collision domains that are connected by Layer 2 devices.   Breaking up a LAN into multiple collision domains increases the opportunity for each host in the network to gain access to the media. This effectively reduces the chance of collisions and increases available bandwidth for every host. But broadcasts are forwarded by Layer 2 devices and if excessive, can reduce the efficiency of the entire LAN. Broadcasts have to be controlled at Layer 3, as Layer 2 and Layer 1 devices have no way of controlling them. The total size of a broadcast domain can be identified by looking at all of the collision domains that the same broadcast frame is processed by. In other words, all the nodes that are a part of that network segment bounded by a layer three device. Broadcast domains are controlled at Layer 3 because routers do not forward broadcasts.  Routers actually work at Layers 1, 2, and 3. They, like all Layer 1 devices, have a physical connection to, and transmit data onto, the media. They have a Layer 2 encapsulation on all interfaces and perform just like any other Layer 2 device. It is Layer 3 that allows the router to segment broadcast domains. </a:t>
            </a:r>
          </a:p>
          <a:p>
            <a:r>
              <a:rPr lang="en-US" altLang="zh-CN"/>
              <a:t>Broadcast domains are controlled at Layer 3 because routers do not forward broadcasts.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02053D-2713-4DC8-97AF-8B1B2B094B53}" type="slidenum">
              <a:rPr lang="en-US" altLang="zh-CN"/>
              <a:pPr/>
              <a:t>15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altLang="zh-CN" b="1"/>
              <a:t>8.2</a:t>
            </a:r>
            <a:r>
              <a:rPr lang="en-US" altLang="zh-CN"/>
              <a:t> </a:t>
            </a:r>
            <a:r>
              <a:rPr lang="en-US" altLang="zh-CN" b="1"/>
              <a:t>Collision Domains and Broadcast Domains</a:t>
            </a:r>
            <a:r>
              <a:rPr lang="en-US" altLang="zh-CN"/>
              <a:t> </a:t>
            </a:r>
          </a:p>
          <a:p>
            <a:r>
              <a:rPr lang="en-US" altLang="zh-CN"/>
              <a:t> </a:t>
            </a:r>
            <a:r>
              <a:rPr lang="en-US" altLang="zh-CN" b="1"/>
              <a:t>8.2.5</a:t>
            </a:r>
            <a:r>
              <a:rPr lang="en-US" altLang="zh-CN"/>
              <a:t> </a:t>
            </a:r>
            <a:r>
              <a:rPr lang="en-US" altLang="zh-CN" b="1"/>
              <a:t>Broadcast domains</a:t>
            </a:r>
            <a:r>
              <a:rPr lang="en-US" altLang="zh-CN"/>
              <a:t>  </a:t>
            </a:r>
          </a:p>
          <a:p>
            <a:r>
              <a:rPr lang="en-US" altLang="zh-CN"/>
              <a:t>A broadcast domain is a grouping of collision domains that are connected by Layer 2 devices.   Breaking up a LAN into multiple collision domains increases the opportunity for each host in the network to gain access to the media. This effectively reduces the chance of collisions and increases available bandwidth for every host. But broadcasts are forwarded by Layer 2 devices and if excessive, can reduce the efficiency of the entire LAN. Broadcasts have to be controlled at Layer 3, as Layer 2 and Layer 1 devices have no way of controlling them. The total size of a broadcast domain can be identified by looking at all of the collision domains that the same broadcast frame is processed by. In other words, all the nodes that are a part of that network segment bounded by a layer three device. Broadcast domains are controlled at Layer 3 because routers do not forward broadcasts.  Routers actually work at Layers 1, 2, and 3. They, like all Layer 1 devices, have a physical connection to, and transmit data onto, the media. They have a Layer 2 encapsulation on all interfaces and perform just like any other Layer 2 device. It is Layer 3 that allows the router to segment broadcast domains. </a:t>
            </a:r>
          </a:p>
          <a:p>
            <a:r>
              <a:rPr lang="en-US" altLang="zh-CN"/>
              <a:t>Broadcast domains are controlled at Layer 3 because routers do not forward broadcasts.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C5304-B6FD-42BA-B915-A9714C39B15C}" type="slidenum">
              <a:rPr lang="en-US" altLang="zh-CN"/>
              <a:pPr/>
              <a:t>24</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r>
              <a:rPr lang="en-US" altLang="zh-CN">
                <a:cs typeface="Arial" charset="0"/>
              </a:rPr>
              <a:t>Layer 1 devices do not break up collision domains, Layer 2 and Layer 3 devices do break up collision domains. Breaking up, or increasing the number of collision domains with Layer 2 and 3 devices is also known as segmentation. </a:t>
            </a:r>
          </a:p>
          <a:p>
            <a:r>
              <a:rPr lang="en-US" altLang="zh-CN">
                <a:cs typeface="Arial" charset="0"/>
              </a:rPr>
              <a:t>Layer 1 devices, such as repeaters and hubs, serve the primary function of extending the Ethernet cable segments. By extending the network more hosts can be added. Since Layer 1 devices pass on everything that is sent on the media, the more traffic that is transmitted within a collision domain, the greater the chances of collisions. Simply put, Layer 1 devices extend collision domains, but the length of a LAN can also be overextended and cause other collision issues.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4" name="Group 2"/>
          <p:cNvGrpSpPr>
            <a:grpSpLocks/>
          </p:cNvGrpSpPr>
          <p:nvPr/>
        </p:nvGrpSpPr>
        <p:grpSpPr bwMode="auto">
          <a:xfrm>
            <a:off x="0" y="2438400"/>
            <a:ext cx="9009063" cy="1052513"/>
            <a:chOff x="0" y="1536"/>
            <a:chExt cx="5675" cy="663"/>
          </a:xfrm>
        </p:grpSpPr>
        <p:grpSp>
          <p:nvGrpSpPr>
            <p:cNvPr id="8195" name="Group 3"/>
            <p:cNvGrpSpPr>
              <a:grpSpLocks/>
            </p:cNvGrpSpPr>
            <p:nvPr/>
          </p:nvGrpSpPr>
          <p:grpSpPr bwMode="auto">
            <a:xfrm>
              <a:off x="183" y="1604"/>
              <a:ext cx="448" cy="299"/>
              <a:chOff x="720" y="336"/>
              <a:chExt cx="624" cy="432"/>
            </a:xfrm>
          </p:grpSpPr>
          <p:sp>
            <p:nvSpPr>
              <p:cNvPr id="819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819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8198" name="Group 6"/>
            <p:cNvGrpSpPr>
              <a:grpSpLocks/>
            </p:cNvGrpSpPr>
            <p:nvPr/>
          </p:nvGrpSpPr>
          <p:grpSpPr bwMode="auto">
            <a:xfrm>
              <a:off x="261" y="1870"/>
              <a:ext cx="465" cy="299"/>
              <a:chOff x="912" y="2640"/>
              <a:chExt cx="672" cy="432"/>
            </a:xfrm>
          </p:grpSpPr>
          <p:sp>
            <p:nvSpPr>
              <p:cNvPr id="819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820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820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820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820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8204"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algn="ctr">
              <a:defRPr/>
            </a:lvl1pPr>
          </a:lstStyle>
          <a:p>
            <a:r>
              <a:rPr lang="zh-CN" altLang="en-US"/>
              <a:t>单击此处编辑母版副标题样式</a:t>
            </a:r>
          </a:p>
        </p:txBody>
      </p:sp>
      <p:sp>
        <p:nvSpPr>
          <p:cNvPr id="8206"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207"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208"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3FA532B7-7318-4CCF-ACE4-BBAE46F8B3FC}"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0AE071-C9CE-4EB5-88B2-73A5C9E241B7}"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1963" y="381000"/>
            <a:ext cx="2143125" cy="57515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81000"/>
            <a:ext cx="6278563" cy="57515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60D353-3264-40FF-83F7-4C71FB1F0624}"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381000"/>
            <a:ext cx="8574088" cy="57515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781800" y="6324600"/>
            <a:ext cx="1905000" cy="457200"/>
          </a:xfrm>
        </p:spPr>
        <p:txBody>
          <a:bodyPr/>
          <a:lstStyle>
            <a:lvl1pPr>
              <a:defRPr/>
            </a:lvl1pPr>
          </a:lstStyle>
          <a:p>
            <a:fld id="{B8AA9A17-9731-4201-B84E-BB1DE4C18034}"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51575"/>
            <a:ext cx="2133600" cy="47625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76250"/>
          </a:xfrm>
        </p:spPr>
        <p:txBody>
          <a:bodyPr/>
          <a:lstStyle>
            <a:lvl1pPr>
              <a:defRPr/>
            </a:lvl1pPr>
          </a:lstStyle>
          <a:p>
            <a:fld id="{2BDA71E7-111F-4391-9CD0-3943AC8BCEE4}" type="slidenum">
              <a:rPr lang="en-US" altLang="zh-CN"/>
              <a:pPr/>
              <a:t>‹#›</a:t>
            </a:fld>
            <a:endParaRPr lang="en-US" altLang="zh-CN"/>
          </a:p>
        </p:txBody>
      </p:sp>
      <p:sp>
        <p:nvSpPr>
          <p:cNvPr id="7" name="页脚占位符 6"/>
          <p:cNvSpPr>
            <a:spLocks noGrp="1"/>
          </p:cNvSpPr>
          <p:nvPr>
            <p:ph type="ftr" sz="quarter" idx="12"/>
          </p:nvPr>
        </p:nvSpPr>
        <p:spPr>
          <a:xfrm>
            <a:off x="3124200" y="6248400"/>
            <a:ext cx="28956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B923BD6-A98E-4894-A9E4-C1246C9CCE3A}"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E07BD9-805A-4A2F-9D9F-4BC27C4F9570}"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210050"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43450" y="1447800"/>
            <a:ext cx="4211638"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909FFF3-E950-4202-9D2D-69E326597B8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B2CC5D8-2E89-4141-AA52-92F11EC8333B}"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D89824A-71BD-4288-9B7A-F94982B3FA85}"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EAD7A62-E6CF-4567-A812-0E024B179EA5}"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A73A2D6-B28A-4E53-A0CC-9AA7521224EA}"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ADBF31-2E64-4362-8534-30AAAE1EF66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ltGray">
          <a:xfrm>
            <a:off x="493713" y="488950"/>
            <a:ext cx="438150" cy="474663"/>
          </a:xfrm>
          <a:prstGeom prst="rect">
            <a:avLst/>
          </a:prstGeom>
          <a:solidFill>
            <a:schemeClr val="accent2"/>
          </a:solidFill>
          <a:ln w="9525">
            <a:noFill/>
            <a:miter lim="800000"/>
            <a:headEnd/>
            <a:tailEnd/>
          </a:ln>
          <a:effectLst/>
        </p:spPr>
        <p:txBody>
          <a:bodyPr wrap="none" anchor="ctr"/>
          <a:lstStyle/>
          <a:p>
            <a:pPr algn="ctr">
              <a:lnSpc>
                <a:spcPct val="100000"/>
              </a:lnSpc>
              <a:spcBef>
                <a:spcPct val="0"/>
              </a:spcBef>
            </a:pPr>
            <a:endParaRPr lang="zh-CN" altLang="zh-CN" sz="2400" b="0">
              <a:solidFill>
                <a:schemeClr val="tx1"/>
              </a:solidFill>
            </a:endParaRPr>
          </a:p>
        </p:txBody>
      </p:sp>
      <p:sp>
        <p:nvSpPr>
          <p:cNvPr id="7171" name="Rectangle 3"/>
          <p:cNvSpPr>
            <a:spLocks noChangeArrowheads="1"/>
          </p:cNvSpPr>
          <p:nvPr/>
        </p:nvSpPr>
        <p:spPr bwMode="ltGray">
          <a:xfrm>
            <a:off x="876300" y="488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lnSpc>
                <a:spcPct val="100000"/>
              </a:lnSpc>
              <a:spcBef>
                <a:spcPct val="0"/>
              </a:spcBef>
            </a:pPr>
            <a:endParaRPr lang="zh-CN" altLang="zh-CN" sz="2400" b="0">
              <a:solidFill>
                <a:schemeClr val="tx1"/>
              </a:solidFill>
            </a:endParaRPr>
          </a:p>
        </p:txBody>
      </p:sp>
      <p:sp>
        <p:nvSpPr>
          <p:cNvPr id="7172" name="Rectangle 4"/>
          <p:cNvSpPr>
            <a:spLocks noChangeArrowheads="1"/>
          </p:cNvSpPr>
          <p:nvPr/>
        </p:nvSpPr>
        <p:spPr bwMode="ltGray">
          <a:xfrm>
            <a:off x="617538" y="911225"/>
            <a:ext cx="422275" cy="474663"/>
          </a:xfrm>
          <a:prstGeom prst="rect">
            <a:avLst/>
          </a:prstGeom>
          <a:solidFill>
            <a:schemeClr val="folHlink"/>
          </a:solidFill>
          <a:ln w="9525">
            <a:noFill/>
            <a:miter lim="800000"/>
            <a:headEnd/>
            <a:tailEnd/>
          </a:ln>
          <a:effectLst/>
        </p:spPr>
        <p:txBody>
          <a:bodyPr wrap="none" anchor="ctr"/>
          <a:lstStyle/>
          <a:p>
            <a:pPr algn="ctr">
              <a:lnSpc>
                <a:spcPct val="100000"/>
              </a:lnSpc>
              <a:spcBef>
                <a:spcPct val="0"/>
              </a:spcBef>
            </a:pPr>
            <a:endParaRPr lang="zh-CN" altLang="zh-CN" sz="2400" b="0">
              <a:solidFill>
                <a:schemeClr val="tx1"/>
              </a:solidFill>
            </a:endParaRPr>
          </a:p>
        </p:txBody>
      </p:sp>
      <p:sp>
        <p:nvSpPr>
          <p:cNvPr id="7173" name="Rectangle 5"/>
          <p:cNvSpPr>
            <a:spLocks noChangeArrowheads="1"/>
          </p:cNvSpPr>
          <p:nvPr/>
        </p:nvSpPr>
        <p:spPr bwMode="ltGray">
          <a:xfrm>
            <a:off x="987425" y="911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lnSpc>
                <a:spcPct val="100000"/>
              </a:lnSpc>
              <a:spcBef>
                <a:spcPct val="0"/>
              </a:spcBef>
            </a:pPr>
            <a:endParaRPr lang="zh-CN" altLang="zh-CN" sz="2400" b="0">
              <a:solidFill>
                <a:schemeClr val="tx1"/>
              </a:solidFill>
            </a:endParaRPr>
          </a:p>
        </p:txBody>
      </p:sp>
      <p:sp>
        <p:nvSpPr>
          <p:cNvPr id="7174" name="Rectangle 6"/>
          <p:cNvSpPr>
            <a:spLocks noChangeArrowheads="1"/>
          </p:cNvSpPr>
          <p:nvPr/>
        </p:nvSpPr>
        <p:spPr bwMode="ltGray">
          <a:xfrm>
            <a:off x="203200" y="838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lnSpc>
                <a:spcPct val="100000"/>
              </a:lnSpc>
              <a:spcBef>
                <a:spcPct val="0"/>
              </a:spcBef>
            </a:pPr>
            <a:endParaRPr lang="zh-CN" altLang="zh-CN" sz="2400" b="0">
              <a:solidFill>
                <a:schemeClr val="tx1"/>
              </a:solidFill>
            </a:endParaRPr>
          </a:p>
        </p:txBody>
      </p:sp>
      <p:sp>
        <p:nvSpPr>
          <p:cNvPr id="7175" name="Rectangle 7"/>
          <p:cNvSpPr>
            <a:spLocks noChangeArrowheads="1"/>
          </p:cNvSpPr>
          <p:nvPr/>
        </p:nvSpPr>
        <p:spPr bwMode="gray">
          <a:xfrm>
            <a:off x="838200" y="381000"/>
            <a:ext cx="31750" cy="1052513"/>
          </a:xfrm>
          <a:prstGeom prst="rect">
            <a:avLst/>
          </a:prstGeom>
          <a:solidFill>
            <a:schemeClr val="bg2"/>
          </a:solidFill>
          <a:ln w="9525">
            <a:noFill/>
            <a:miter lim="800000"/>
            <a:headEnd/>
            <a:tailEnd/>
          </a:ln>
          <a:effectLst/>
        </p:spPr>
        <p:txBody>
          <a:bodyPr wrap="none" anchor="ctr"/>
          <a:lstStyle/>
          <a:p>
            <a:pPr algn="ctr">
              <a:lnSpc>
                <a:spcPct val="100000"/>
              </a:lnSpc>
              <a:spcBef>
                <a:spcPct val="0"/>
              </a:spcBef>
            </a:pPr>
            <a:endParaRPr lang="zh-CN" altLang="zh-CN" sz="2400" b="0">
              <a:solidFill>
                <a:schemeClr val="tx1"/>
              </a:solidFill>
            </a:endParaRPr>
          </a:p>
        </p:txBody>
      </p:sp>
      <p:sp>
        <p:nvSpPr>
          <p:cNvPr id="7176" name="Rectangle 8"/>
          <p:cNvSpPr>
            <a:spLocks noChangeArrowheads="1"/>
          </p:cNvSpPr>
          <p:nvPr/>
        </p:nvSpPr>
        <p:spPr bwMode="gray">
          <a:xfrm>
            <a:off x="519113" y="11715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lnSpc>
                <a:spcPct val="100000"/>
              </a:lnSpc>
              <a:spcBef>
                <a:spcPct val="0"/>
              </a:spcBef>
            </a:pPr>
            <a:endParaRPr lang="zh-CN" altLang="zh-CN" sz="2400" b="0">
              <a:solidFill>
                <a:schemeClr val="tx1"/>
              </a:solidFill>
            </a:endParaRPr>
          </a:p>
        </p:txBody>
      </p:sp>
      <p:sp>
        <p:nvSpPr>
          <p:cNvPr id="7177" name="Rectangle 9"/>
          <p:cNvSpPr>
            <a:spLocks noGrp="1" noChangeArrowheads="1"/>
          </p:cNvSpPr>
          <p:nvPr>
            <p:ph type="title"/>
          </p:nvPr>
        </p:nvSpPr>
        <p:spPr bwMode="auto">
          <a:xfrm>
            <a:off x="1150938" y="381000"/>
            <a:ext cx="7793037"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7178" name="Rectangle 10"/>
          <p:cNvSpPr>
            <a:spLocks noGrp="1" noChangeArrowheads="1"/>
          </p:cNvSpPr>
          <p:nvPr>
            <p:ph type="body" idx="1"/>
          </p:nvPr>
        </p:nvSpPr>
        <p:spPr bwMode="auto">
          <a:xfrm>
            <a:off x="381000" y="1447800"/>
            <a:ext cx="8574088" cy="4684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单击此处编辑母版文本样式第二级三级第四级第五级</a:t>
            </a:r>
          </a:p>
        </p:txBody>
      </p:sp>
      <p:sp>
        <p:nvSpPr>
          <p:cNvPr id="7179"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kumimoji="0" sz="1400" b="0">
                <a:solidFill>
                  <a:schemeClr val="tx1"/>
                </a:solidFill>
              </a:defRPr>
            </a:lvl1pPr>
          </a:lstStyle>
          <a:p>
            <a:endParaRPr lang="en-US" altLang="zh-CN"/>
          </a:p>
        </p:txBody>
      </p:sp>
      <p:sp>
        <p:nvSpPr>
          <p:cNvPr id="7180"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defRPr kumimoji="0" sz="1400" b="0">
                <a:solidFill>
                  <a:schemeClr val="tx1"/>
                </a:solidFill>
              </a:defRPr>
            </a:lvl1pPr>
          </a:lstStyle>
          <a:p>
            <a:endParaRPr lang="en-US" altLang="zh-CN"/>
          </a:p>
        </p:txBody>
      </p:sp>
      <p:sp>
        <p:nvSpPr>
          <p:cNvPr id="7181"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kumimoji="0" sz="1400" b="0">
                <a:solidFill>
                  <a:schemeClr val="tx1"/>
                </a:solidFill>
              </a:defRPr>
            </a:lvl1pPr>
          </a:lstStyle>
          <a:p>
            <a:fld id="{DDD88D82-FA66-4E7C-A430-9584F606588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宋体" charset="-122"/>
        </a:defRPr>
      </a:lvl2pPr>
      <a:lvl3pPr algn="l" rtl="0" fontAlgn="base">
        <a:spcBef>
          <a:spcPct val="0"/>
        </a:spcBef>
        <a:spcAft>
          <a:spcPct val="0"/>
        </a:spcAft>
        <a:defRPr kumimoji="1" sz="4400" b="1">
          <a:solidFill>
            <a:schemeClr val="tx2"/>
          </a:solidFill>
          <a:latin typeface="Tahoma" pitchFamily="34" charset="0"/>
          <a:ea typeface="宋体" charset="-122"/>
        </a:defRPr>
      </a:lvl3pPr>
      <a:lvl4pPr algn="l" rtl="0" fontAlgn="base">
        <a:spcBef>
          <a:spcPct val="0"/>
        </a:spcBef>
        <a:spcAft>
          <a:spcPct val="0"/>
        </a:spcAft>
        <a:defRPr kumimoji="1" sz="4400" b="1">
          <a:solidFill>
            <a:schemeClr val="tx2"/>
          </a:solidFill>
          <a:latin typeface="Tahoma" pitchFamily="34" charset="0"/>
          <a:ea typeface="宋体" charset="-122"/>
        </a:defRPr>
      </a:lvl4pPr>
      <a:lvl5pPr algn="l" rtl="0" fontAlgn="base">
        <a:spcBef>
          <a:spcPct val="0"/>
        </a:spcBef>
        <a:spcAft>
          <a:spcPct val="0"/>
        </a:spcAft>
        <a:defRPr kumimoji="1" sz="4400" b="1">
          <a:solidFill>
            <a:schemeClr val="tx2"/>
          </a:solidFill>
          <a:latin typeface="Tahoma" pitchFamily="34" charset="0"/>
          <a:ea typeface="宋体" charset="-122"/>
        </a:defRPr>
      </a:lvl5pPr>
      <a:lvl6pPr marL="457200" algn="l" rtl="0" fontAlgn="base">
        <a:spcBef>
          <a:spcPct val="0"/>
        </a:spcBef>
        <a:spcAft>
          <a:spcPct val="0"/>
        </a:spcAft>
        <a:defRPr kumimoji="1" sz="4400" b="1">
          <a:solidFill>
            <a:schemeClr val="tx2"/>
          </a:solidFill>
          <a:latin typeface="Tahoma" pitchFamily="34" charset="0"/>
          <a:ea typeface="宋体" charset="-122"/>
        </a:defRPr>
      </a:lvl6pPr>
      <a:lvl7pPr marL="914400" algn="l" rtl="0" fontAlgn="base">
        <a:spcBef>
          <a:spcPct val="0"/>
        </a:spcBef>
        <a:spcAft>
          <a:spcPct val="0"/>
        </a:spcAft>
        <a:defRPr kumimoji="1" sz="4400" b="1">
          <a:solidFill>
            <a:schemeClr val="tx2"/>
          </a:solidFill>
          <a:latin typeface="Tahoma" pitchFamily="34" charset="0"/>
          <a:ea typeface="宋体" charset="-122"/>
        </a:defRPr>
      </a:lvl7pPr>
      <a:lvl8pPr marL="1371600" algn="l" rtl="0" fontAlgn="base">
        <a:spcBef>
          <a:spcPct val="0"/>
        </a:spcBef>
        <a:spcAft>
          <a:spcPct val="0"/>
        </a:spcAft>
        <a:defRPr kumimoji="1" sz="4400" b="1">
          <a:solidFill>
            <a:schemeClr val="tx2"/>
          </a:solidFill>
          <a:latin typeface="Tahoma" pitchFamily="34" charset="0"/>
          <a:ea typeface="宋体" charset="-122"/>
        </a:defRPr>
      </a:lvl8pPr>
      <a:lvl9pPr marL="1828800" algn="l" rtl="0" fontAlgn="base">
        <a:spcBef>
          <a:spcPct val="0"/>
        </a:spcBef>
        <a:spcAft>
          <a:spcPct val="0"/>
        </a:spcAft>
        <a:defRPr kumimoji="1" sz="4400" b="1">
          <a:solidFill>
            <a:schemeClr val="tx2"/>
          </a:solidFill>
          <a:latin typeface="Tahoma" pitchFamily="34" charset="0"/>
          <a:ea typeface="宋体" charset="-122"/>
        </a:defRPr>
      </a:lvl9pPr>
    </p:titleStyle>
    <p:bodyStyle>
      <a:lvl1pPr algn="l" rtl="0" fontAlgn="base">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71538" indent="-285750" algn="l" rtl="0" fontAlgn="base">
        <a:spcBef>
          <a:spcPct val="20000"/>
        </a:spcBef>
        <a:spcAft>
          <a:spcPct val="0"/>
        </a:spcAft>
        <a:buClr>
          <a:schemeClr val="hlink"/>
        </a:buClr>
        <a:buSzPct val="55000"/>
        <a:buFont typeface="Wingdings" pitchFamily="2" charset="2"/>
        <a:defRPr kumimoji="1" sz="2800" b="1">
          <a:solidFill>
            <a:schemeClr val="tx1"/>
          </a:solidFill>
          <a:latin typeface="+mn-lt"/>
          <a:ea typeface="+mn-ea"/>
        </a:defRPr>
      </a:lvl2pPr>
      <a:lvl3pPr marL="1290638" indent="-228600" algn="l" rtl="0" fontAlgn="base">
        <a:spcBef>
          <a:spcPct val="20000"/>
        </a:spcBef>
        <a:spcAft>
          <a:spcPct val="0"/>
        </a:spcAft>
        <a:buClr>
          <a:schemeClr val="folHlink"/>
        </a:buClr>
        <a:buSzPct val="50000"/>
        <a:buFont typeface="Wingdings" pitchFamily="2" charset="2"/>
        <a:defRPr kumimoji="1" sz="2400" b="1">
          <a:solidFill>
            <a:schemeClr val="tx1"/>
          </a:solidFill>
          <a:latin typeface="+mn-lt"/>
          <a:ea typeface="+mn-ea"/>
        </a:defRPr>
      </a:lvl3pPr>
      <a:lvl4pPr marL="1709738" indent="-228600" algn="l" rtl="0" fontAlgn="base">
        <a:spcBef>
          <a:spcPct val="20000"/>
        </a:spcBef>
        <a:spcAft>
          <a:spcPct val="0"/>
        </a:spcAft>
        <a:buClr>
          <a:schemeClr val="accent2"/>
        </a:buClr>
        <a:buSzPct val="55000"/>
        <a:buFont typeface="Wingdings" pitchFamily="2" charset="2"/>
        <a:defRPr kumimoji="1" sz="2000" b="1">
          <a:solidFill>
            <a:schemeClr val="tx1"/>
          </a:solidFill>
          <a:latin typeface="+mn-lt"/>
          <a:ea typeface="+mn-ea"/>
        </a:defRPr>
      </a:lvl4pPr>
      <a:lvl5pPr marL="2128838" indent="-228600" algn="l" rtl="0" fontAlgn="base">
        <a:spcBef>
          <a:spcPct val="20000"/>
        </a:spcBef>
        <a:spcAft>
          <a:spcPct val="0"/>
        </a:spcAft>
        <a:buClr>
          <a:schemeClr val="accent1"/>
        </a:buClr>
        <a:buSzPct val="50000"/>
        <a:buFont typeface="Wingdings" pitchFamily="2" charset="2"/>
        <a:defRPr kumimoji="1" sz="2000" b="1">
          <a:solidFill>
            <a:schemeClr val="tx1"/>
          </a:solidFill>
          <a:latin typeface="+mn-lt"/>
          <a:ea typeface="+mn-ea"/>
        </a:defRPr>
      </a:lvl5pPr>
      <a:lvl6pPr marL="2586038" indent="-228600" algn="l" rtl="0" fontAlgn="base">
        <a:spcBef>
          <a:spcPct val="20000"/>
        </a:spcBef>
        <a:spcAft>
          <a:spcPct val="0"/>
        </a:spcAft>
        <a:buClr>
          <a:schemeClr val="accent1"/>
        </a:buClr>
        <a:buSzPct val="50000"/>
        <a:buFont typeface="Wingdings" pitchFamily="2" charset="2"/>
        <a:defRPr kumimoji="1" sz="2000" b="1">
          <a:solidFill>
            <a:schemeClr val="tx1"/>
          </a:solidFill>
          <a:latin typeface="+mn-lt"/>
          <a:ea typeface="+mn-ea"/>
        </a:defRPr>
      </a:lvl6pPr>
      <a:lvl7pPr marL="3043238" indent="-228600" algn="l" rtl="0" fontAlgn="base">
        <a:spcBef>
          <a:spcPct val="20000"/>
        </a:spcBef>
        <a:spcAft>
          <a:spcPct val="0"/>
        </a:spcAft>
        <a:buClr>
          <a:schemeClr val="accent1"/>
        </a:buClr>
        <a:buSzPct val="50000"/>
        <a:buFont typeface="Wingdings" pitchFamily="2" charset="2"/>
        <a:defRPr kumimoji="1" sz="2000" b="1">
          <a:solidFill>
            <a:schemeClr val="tx1"/>
          </a:solidFill>
          <a:latin typeface="+mn-lt"/>
          <a:ea typeface="+mn-ea"/>
        </a:defRPr>
      </a:lvl7pPr>
      <a:lvl8pPr marL="3500438" indent="-228600" algn="l" rtl="0" fontAlgn="base">
        <a:spcBef>
          <a:spcPct val="20000"/>
        </a:spcBef>
        <a:spcAft>
          <a:spcPct val="0"/>
        </a:spcAft>
        <a:buClr>
          <a:schemeClr val="accent1"/>
        </a:buClr>
        <a:buSzPct val="50000"/>
        <a:buFont typeface="Wingdings" pitchFamily="2" charset="2"/>
        <a:defRPr kumimoji="1" sz="2000" b="1">
          <a:solidFill>
            <a:schemeClr val="tx1"/>
          </a:solidFill>
          <a:latin typeface="+mn-lt"/>
          <a:ea typeface="+mn-ea"/>
        </a:defRPr>
      </a:lvl8pPr>
      <a:lvl9pPr marL="3957638" indent="-228600" algn="l" rtl="0" fontAlgn="base">
        <a:spcBef>
          <a:spcPct val="20000"/>
        </a:spcBef>
        <a:spcAft>
          <a:spcPct val="0"/>
        </a:spcAft>
        <a:buClr>
          <a:schemeClr val="accent1"/>
        </a:buClr>
        <a:buSzPct val="50000"/>
        <a:buFont typeface="Wingdings" pitchFamily="2" charset="2"/>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detail.zol.com.cn/57/56252/pic.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hyperlink" Target="http://baike.baidu.com/view/21956.htm" TargetMode="External"/><Relationship Id="rId2" Type="http://schemas.openxmlformats.org/officeDocument/2006/relationships/hyperlink" Target="http://baike.baidu.com/view/788.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http://www.yesky.com/image20010518/104488.jpg" TargetMode="External"/><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http://www.yesky.com/image20010518/104491.jpg" TargetMode="External"/><Relationship Id="rId4" Type="http://schemas.openxmlformats.org/officeDocument/2006/relationships/image" Target="../media/image2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5.wmf"/><Relationship Id="rId4" Type="http://schemas.openxmlformats.org/officeDocument/2006/relationships/image" Target="../media/image24.wmf"/></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5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product.it168.com/files/0409search.shtml" TargetMode="External"/><Relationship Id="rId2" Type="http://schemas.openxmlformats.org/officeDocument/2006/relationships/hyperlink" Target="http://product.it168.com/files/0418search.shtml" TargetMode="Externa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5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product.it168.com/files/0409search.s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product.it168.com/files/0418search.shtml" TargetMode="External"/><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38450;&#28779;&#22681;&#21450;&#20854;&#20998;&#31867;.docx" TargetMode="External"/><Relationship Id="rId2" Type="http://schemas.openxmlformats.org/officeDocument/2006/relationships/hyperlink" Target="&#38450;&#28779;&#22681;&#30340;&#20998;&#31867;.doc"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diy.it168.com/" TargetMode="External"/><Relationship Id="rId7" Type="http://schemas.openxmlformats.org/officeDocument/2006/relationships/hyperlink" Target="http://product.it168.com/list/b/0411_1.shtml" TargetMode="External"/><Relationship Id="rId2" Type="http://schemas.openxmlformats.org/officeDocument/2006/relationships/hyperlink" Target="http://product.it168.com/files/0418search.shtml" TargetMode="External"/><Relationship Id="rId1" Type="http://schemas.openxmlformats.org/officeDocument/2006/relationships/slideLayout" Target="../slideLayouts/slideLayout2.xml"/><Relationship Id="rId6" Type="http://schemas.openxmlformats.org/officeDocument/2006/relationships/hyperlink" Target="http://storage.it168.com/" TargetMode="External"/><Relationship Id="rId5" Type="http://schemas.openxmlformats.org/officeDocument/2006/relationships/hyperlink" Target="http://product.it168.com/list/b/0313_1.shtml" TargetMode="External"/><Relationship Id="rId4" Type="http://schemas.openxmlformats.org/officeDocument/2006/relationships/hyperlink" Target="http://product.it168.com/list/b/0205_1.shtml" TargetMode="External"/></Relationships>
</file>

<file path=ppt/slides/_rels/slide64.xml.rels><?xml version="1.0" encoding="UTF-8" standalone="yes"?>
<Relationships xmlns="http://schemas.openxmlformats.org/package/2006/relationships"><Relationship Id="rId2" Type="http://schemas.openxmlformats.org/officeDocument/2006/relationships/hyperlink" Target="http://product.it168.com/files/0418search.s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50939" y="381000"/>
            <a:ext cx="6564334" cy="838200"/>
          </a:xfrm>
        </p:spPr>
        <p:txBody>
          <a:bodyPr/>
          <a:lstStyle/>
          <a:p>
            <a:pPr algn="ctr"/>
            <a:r>
              <a:rPr lang="en-US" altLang="zh-CN" dirty="0" smtClean="0">
                <a:latin typeface="Times New Roman" pitchFamily="18" charset="0"/>
              </a:rPr>
              <a:t>3.4</a:t>
            </a:r>
            <a:r>
              <a:rPr lang="zh-CN" altLang="en-US" dirty="0" smtClean="0"/>
              <a:t>   </a:t>
            </a:r>
            <a:r>
              <a:rPr lang="zh-CN" altLang="en-US" dirty="0" smtClean="0">
                <a:latin typeface="Times New Roman" pitchFamily="18" charset="0"/>
              </a:rPr>
              <a:t>交换机和路由器</a:t>
            </a:r>
            <a:r>
              <a:rPr lang="zh-CN" altLang="en-US" dirty="0" smtClean="0"/>
              <a:t> </a:t>
            </a:r>
            <a:endParaRPr lang="zh-CN" altLang="en-US" dirty="0"/>
          </a:p>
        </p:txBody>
      </p:sp>
      <p:sp>
        <p:nvSpPr>
          <p:cNvPr id="6" name="内容占位符 5"/>
          <p:cNvSpPr>
            <a:spLocks noGrp="1"/>
          </p:cNvSpPr>
          <p:nvPr>
            <p:ph idx="1"/>
          </p:nvPr>
        </p:nvSpPr>
        <p:spPr>
          <a:xfrm>
            <a:off x="1071538" y="2285993"/>
            <a:ext cx="6643734" cy="2500330"/>
          </a:xfrm>
        </p:spPr>
        <p:txBody>
          <a:bodyPr/>
          <a:lstStyle/>
          <a:p>
            <a:r>
              <a:rPr lang="en-US" altLang="zh-CN" sz="2400" dirty="0" smtClean="0"/>
              <a:t>       </a:t>
            </a:r>
            <a:r>
              <a:rPr lang="zh-CN" altLang="en-US" sz="2400" dirty="0" smtClean="0"/>
              <a:t>网络连接可以采用多种连接设备，但不同的连接设备工作性质有很大的区别，性能各异。</a:t>
            </a:r>
            <a:r>
              <a:rPr lang="en-US" altLang="zh-CN" sz="2400" dirty="0" smtClean="0"/>
              <a:t>   </a:t>
            </a:r>
          </a:p>
          <a:p>
            <a:r>
              <a:rPr lang="zh-CN" altLang="en-US" sz="2400" dirty="0" smtClean="0">
                <a:solidFill>
                  <a:srgbClr val="7030A0"/>
                </a:solidFill>
              </a:rPr>
              <a:t>       交换机和路由器是最常用的网络连接设备。而其中路由器用于连接多个网络，它不是一个纯硬件设备，通过运行不同的路由协议实现网络之间的数据连接。</a:t>
            </a:r>
            <a:endParaRPr lang="zh-CN" altLang="en-US" sz="24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80930" name="Rectangle 2"/>
          <p:cNvSpPr>
            <a:spLocks noGrp="1" noRot="1" noChangeArrowheads="1"/>
          </p:cNvSpPr>
          <p:nvPr>
            <p:ph type="title"/>
          </p:nvPr>
        </p:nvSpPr>
        <p:spPr/>
        <p:txBody>
          <a:bodyPr/>
          <a:lstStyle/>
          <a:p>
            <a:r>
              <a:rPr lang="zh-CN" altLang="en-US"/>
              <a:t>交换式网络工作原理</a:t>
            </a:r>
          </a:p>
        </p:txBody>
      </p:sp>
      <p:pic>
        <p:nvPicPr>
          <p:cNvPr id="380951" name="Picture 23"/>
          <p:cNvPicPr>
            <a:picLocks noChangeAspect="1" noChangeArrowheads="1"/>
          </p:cNvPicPr>
          <p:nvPr/>
        </p:nvPicPr>
        <p:blipFill>
          <a:blip r:embed="rId2" cstate="print"/>
          <a:srcRect/>
          <a:stretch>
            <a:fillRect/>
          </a:stretch>
        </p:blipFill>
        <p:spPr bwMode="auto">
          <a:xfrm>
            <a:off x="1258888" y="1381125"/>
            <a:ext cx="6842125" cy="53879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81954" name="Rectangle 2"/>
          <p:cNvSpPr>
            <a:spLocks noGrp="1" noRot="1" noChangeArrowheads="1"/>
          </p:cNvSpPr>
          <p:nvPr>
            <p:ph type="title"/>
          </p:nvPr>
        </p:nvSpPr>
        <p:spPr>
          <a:xfrm>
            <a:off x="468313" y="0"/>
            <a:ext cx="8229600" cy="1143000"/>
          </a:xfrm>
        </p:spPr>
        <p:txBody>
          <a:bodyPr/>
          <a:lstStyle/>
          <a:p>
            <a:r>
              <a:rPr lang="zh-CN" altLang="en-US"/>
              <a:t>交换式网络工作原理</a:t>
            </a:r>
          </a:p>
        </p:txBody>
      </p:sp>
      <p:pic>
        <p:nvPicPr>
          <p:cNvPr id="381956" name="Picture 4"/>
          <p:cNvPicPr>
            <a:picLocks noChangeAspect="1" noChangeArrowheads="1"/>
          </p:cNvPicPr>
          <p:nvPr/>
        </p:nvPicPr>
        <p:blipFill>
          <a:blip r:embed="rId2" cstate="print"/>
          <a:srcRect/>
          <a:stretch>
            <a:fillRect/>
          </a:stretch>
        </p:blipFill>
        <p:spPr bwMode="auto">
          <a:xfrm>
            <a:off x="1763713" y="1079500"/>
            <a:ext cx="6049962" cy="5778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58050" name="Rectangle 2"/>
          <p:cNvSpPr>
            <a:spLocks noGrp="1" noRot="1" noChangeArrowheads="1"/>
          </p:cNvSpPr>
          <p:nvPr>
            <p:ph type="title"/>
          </p:nvPr>
        </p:nvSpPr>
        <p:spPr/>
        <p:txBody>
          <a:bodyPr/>
          <a:lstStyle/>
          <a:p>
            <a:r>
              <a:rPr lang="zh-CN" altLang="en-US"/>
              <a:t>第</a:t>
            </a:r>
            <a:r>
              <a:rPr lang="en-US" altLang="zh-CN"/>
              <a:t>2</a:t>
            </a:r>
            <a:r>
              <a:rPr lang="zh-CN" altLang="en-US"/>
              <a:t>层广播</a:t>
            </a:r>
          </a:p>
        </p:txBody>
      </p:sp>
      <p:pic>
        <p:nvPicPr>
          <p:cNvPr id="258051" name="Picture 3"/>
          <p:cNvPicPr>
            <a:picLocks noChangeAspect="1" noChangeArrowheads="1"/>
          </p:cNvPicPr>
          <p:nvPr/>
        </p:nvPicPr>
        <p:blipFill>
          <a:blip r:embed="rId3" cstate="print"/>
          <a:srcRect/>
          <a:stretch>
            <a:fillRect/>
          </a:stretch>
        </p:blipFill>
        <p:spPr bwMode="auto">
          <a:xfrm>
            <a:off x="304800" y="1676400"/>
            <a:ext cx="5486400" cy="4572000"/>
          </a:xfrm>
          <a:prstGeom prst="rect">
            <a:avLst/>
          </a:prstGeom>
          <a:noFill/>
        </p:spPr>
      </p:pic>
      <p:sp>
        <p:nvSpPr>
          <p:cNvPr id="258052" name="Rectangle 4"/>
          <p:cNvSpPr>
            <a:spLocks noChangeArrowheads="1"/>
          </p:cNvSpPr>
          <p:nvPr/>
        </p:nvSpPr>
        <p:spPr bwMode="auto">
          <a:xfrm>
            <a:off x="5943600" y="1676400"/>
            <a:ext cx="2971800" cy="4454525"/>
          </a:xfrm>
          <a:prstGeom prst="rect">
            <a:avLst/>
          </a:prstGeom>
          <a:noFill/>
          <a:ln w="9525">
            <a:noFill/>
            <a:miter lim="800000"/>
            <a:headEnd/>
            <a:tailEnd/>
          </a:ln>
          <a:effectLst/>
        </p:spPr>
        <p:txBody>
          <a:bodyPr lIns="73025" tIns="36512" rIns="73025" bIns="36512" anchor="ctr">
            <a:spAutoFit/>
          </a:bodyPr>
          <a:lstStyle/>
          <a:p>
            <a:pPr algn="l">
              <a:spcBef>
                <a:spcPct val="0"/>
              </a:spcBef>
              <a:buClr>
                <a:srgbClr val="FF0000"/>
              </a:buClr>
              <a:buSzPct val="85000"/>
              <a:buFont typeface="Wingdings" pitchFamily="2" charset="2"/>
              <a:buChar char="Ø"/>
            </a:pPr>
            <a:r>
              <a:rPr lang="en-US" altLang="zh-CN" sz="2400">
                <a:solidFill>
                  <a:schemeClr val="bg1"/>
                </a:solidFill>
                <a:effectLst/>
                <a:latin typeface="Times New Roman" pitchFamily="18" charset="0"/>
              </a:rPr>
              <a:t> </a:t>
            </a:r>
            <a:r>
              <a:rPr lang="zh-CN" altLang="en-US" sz="2400">
                <a:effectLst/>
                <a:latin typeface="Times New Roman" pitchFamily="18" charset="0"/>
              </a:rPr>
              <a:t>为了在所有的冲突域之间进行通信，必须在</a:t>
            </a:r>
            <a:r>
              <a:rPr lang="en-US" altLang="zh-CN" sz="2400">
                <a:effectLst/>
                <a:latin typeface="Times New Roman" pitchFamily="18" charset="0"/>
              </a:rPr>
              <a:t>OSI</a:t>
            </a:r>
            <a:r>
              <a:rPr lang="zh-CN" altLang="en-US" sz="2400">
                <a:effectLst/>
                <a:latin typeface="Times New Roman" pitchFamily="18" charset="0"/>
              </a:rPr>
              <a:t>模型的</a:t>
            </a:r>
            <a:r>
              <a:rPr lang="zh-CN" altLang="en-US" sz="2400">
                <a:solidFill>
                  <a:srgbClr val="FFFF66"/>
                </a:solidFill>
                <a:effectLst/>
                <a:latin typeface="Times New Roman" pitchFamily="18" charset="0"/>
              </a:rPr>
              <a:t>第</a:t>
            </a:r>
            <a:r>
              <a:rPr lang="en-US" altLang="zh-CN" sz="2400">
                <a:solidFill>
                  <a:srgbClr val="FFFF66"/>
                </a:solidFill>
                <a:effectLst/>
                <a:latin typeface="Times New Roman" pitchFamily="18" charset="0"/>
              </a:rPr>
              <a:t>2</a:t>
            </a:r>
            <a:r>
              <a:rPr lang="zh-CN" altLang="en-US" sz="2400">
                <a:solidFill>
                  <a:srgbClr val="FFFF66"/>
                </a:solidFill>
                <a:effectLst/>
                <a:latin typeface="Times New Roman" pitchFamily="18" charset="0"/>
              </a:rPr>
              <a:t>层</a:t>
            </a:r>
            <a:r>
              <a:rPr lang="zh-CN" altLang="en-US" sz="2400">
                <a:effectLst/>
                <a:latin typeface="Times New Roman" pitchFamily="18" charset="0"/>
              </a:rPr>
              <a:t>上使用广播（</a:t>
            </a:r>
            <a:r>
              <a:rPr lang="en-US" altLang="zh-CN" sz="2400">
                <a:effectLst/>
                <a:latin typeface="Times New Roman" pitchFamily="18" charset="0"/>
              </a:rPr>
              <a:t>Broadcast</a:t>
            </a:r>
            <a:r>
              <a:rPr lang="zh-CN" altLang="en-US" sz="2400">
                <a:effectLst/>
                <a:latin typeface="Times New Roman" pitchFamily="18" charset="0"/>
              </a:rPr>
              <a:t>）和组播（</a:t>
            </a:r>
            <a:r>
              <a:rPr lang="en-US" altLang="zh-CN" sz="2400">
                <a:effectLst/>
                <a:latin typeface="Times New Roman" pitchFamily="18" charset="0"/>
              </a:rPr>
              <a:t>Multicast</a:t>
            </a:r>
            <a:r>
              <a:rPr lang="zh-CN" altLang="en-US" sz="2400">
                <a:effectLst/>
                <a:latin typeface="Times New Roman" pitchFamily="18" charset="0"/>
              </a:rPr>
              <a:t>）帧。</a:t>
            </a:r>
          </a:p>
          <a:p>
            <a:pPr algn="l">
              <a:spcBef>
                <a:spcPct val="0"/>
              </a:spcBef>
              <a:buClr>
                <a:srgbClr val="FF0000"/>
              </a:buClr>
              <a:buSzPct val="85000"/>
              <a:buFont typeface="Wingdings" pitchFamily="2" charset="2"/>
              <a:buNone/>
            </a:pPr>
            <a:endParaRPr lang="zh-CN" altLang="en-US" sz="2400">
              <a:effectLst/>
              <a:latin typeface="Times New Roman" pitchFamily="18" charset="0"/>
            </a:endParaRPr>
          </a:p>
          <a:p>
            <a:pPr algn="l">
              <a:spcBef>
                <a:spcPct val="0"/>
              </a:spcBef>
              <a:buClr>
                <a:srgbClr val="FF0000"/>
              </a:buClr>
              <a:buSzPct val="85000"/>
              <a:buFont typeface="Wingdings" pitchFamily="2" charset="2"/>
              <a:buChar char="Ø"/>
            </a:pPr>
            <a:r>
              <a:rPr lang="zh-CN" altLang="en-US" sz="2400">
                <a:effectLst/>
                <a:latin typeface="Times New Roman" pitchFamily="18" charset="0"/>
              </a:rPr>
              <a:t>广播帧的</a:t>
            </a:r>
            <a:r>
              <a:rPr lang="zh-CN" altLang="en-US" sz="2400">
                <a:solidFill>
                  <a:srgbClr val="FFFF66"/>
                </a:solidFill>
                <a:effectLst/>
                <a:latin typeface="Times New Roman" pitchFamily="18" charset="0"/>
              </a:rPr>
              <a:t>目的</a:t>
            </a:r>
            <a:r>
              <a:rPr lang="en-US" altLang="zh-CN" sz="2400">
                <a:solidFill>
                  <a:srgbClr val="FFFF66"/>
                </a:solidFill>
                <a:effectLst/>
                <a:latin typeface="Times New Roman" pitchFamily="18" charset="0"/>
              </a:rPr>
              <a:t>MAC</a:t>
            </a:r>
            <a:r>
              <a:rPr lang="zh-CN" altLang="en-US" sz="2400">
                <a:solidFill>
                  <a:srgbClr val="FFFF66"/>
                </a:solidFill>
                <a:effectLst/>
                <a:latin typeface="Times New Roman" pitchFamily="18" charset="0"/>
              </a:rPr>
              <a:t>地址是</a:t>
            </a:r>
            <a:r>
              <a:rPr lang="en-US" altLang="zh-CN" sz="2400">
                <a:solidFill>
                  <a:srgbClr val="FFFF66"/>
                </a:solidFill>
                <a:effectLst/>
                <a:latin typeface="Times New Roman" pitchFamily="18" charset="0"/>
              </a:rPr>
              <a:t>0xFFFF FFFF FFFF</a:t>
            </a:r>
            <a:r>
              <a:rPr lang="zh-CN" altLang="en-US" sz="2400">
                <a:effectLst/>
                <a:latin typeface="Times New Roman" pitchFamily="18" charset="0"/>
              </a:rPr>
              <a:t>，这个地址可以被每个主机上的网卡所识别。</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8051"/>
                                        </p:tgtEl>
                                        <p:attrNameLst>
                                          <p:attrName>style.visibility</p:attrName>
                                        </p:attrNameLst>
                                      </p:cBhvr>
                                      <p:to>
                                        <p:strVal val="visible"/>
                                      </p:to>
                                    </p:set>
                                    <p:animEffect transition="in" filter="checkerboard(across)">
                                      <p:cBhvr>
                                        <p:cTn id="7" dur="500"/>
                                        <p:tgtEl>
                                          <p:spTgt spid="258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8052"/>
                                        </p:tgtEl>
                                        <p:attrNameLst>
                                          <p:attrName>style.visibility</p:attrName>
                                        </p:attrNameLst>
                                      </p:cBhvr>
                                      <p:to>
                                        <p:strVal val="visible"/>
                                      </p:to>
                                    </p:set>
                                    <p:animEffect transition="in" filter="checkerboard(across)">
                                      <p:cBhvr>
                                        <p:cTn id="12" dur="500"/>
                                        <p:tgtEl>
                                          <p:spTgt spid="258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a:xfrm>
            <a:off x="1475656" y="476672"/>
            <a:ext cx="8229600" cy="782538"/>
          </a:xfrm>
        </p:spPr>
        <p:txBody>
          <a:bodyPr/>
          <a:lstStyle/>
          <a:p>
            <a:r>
              <a:rPr lang="zh-CN" altLang="en-US" dirty="0"/>
              <a:t>第</a:t>
            </a:r>
            <a:r>
              <a:rPr lang="en-US" altLang="zh-CN" dirty="0"/>
              <a:t>2</a:t>
            </a:r>
            <a:r>
              <a:rPr lang="zh-CN" altLang="en-US" dirty="0"/>
              <a:t>层广播</a:t>
            </a:r>
          </a:p>
        </p:txBody>
      </p:sp>
      <p:sp>
        <p:nvSpPr>
          <p:cNvPr id="260099" name="Text Box 3"/>
          <p:cNvSpPr txBox="1">
            <a:spLocks noChangeArrowheads="1"/>
          </p:cNvSpPr>
          <p:nvPr/>
        </p:nvSpPr>
        <p:spPr bwMode="auto">
          <a:xfrm>
            <a:off x="539750" y="1916113"/>
            <a:ext cx="8153400" cy="4125912"/>
          </a:xfrm>
          <a:prstGeom prst="rect">
            <a:avLst/>
          </a:prstGeom>
          <a:noFill/>
          <a:ln w="9525">
            <a:noFill/>
            <a:miter lim="800000"/>
            <a:headEnd/>
            <a:tailEnd/>
          </a:ln>
          <a:effectLst/>
        </p:spPr>
        <p:txBody>
          <a:bodyPr lIns="73025" tIns="36512" rIns="73025" bIns="36512">
            <a:spAutoFit/>
          </a:bodyPr>
          <a:lstStyle/>
          <a:p>
            <a:pPr algn="l" eaLnBrk="0" hangingPunct="0">
              <a:lnSpc>
                <a:spcPct val="110000"/>
              </a:lnSpc>
              <a:spcBef>
                <a:spcPct val="0"/>
              </a:spcBef>
              <a:buClr>
                <a:srgbClr val="FF0000"/>
              </a:buClr>
              <a:buSzPct val="85000"/>
              <a:buFont typeface="Wingdings" pitchFamily="2" charset="2"/>
              <a:buChar char="Ø"/>
            </a:pPr>
            <a:r>
              <a:rPr lang="en-US" altLang="zh-CN" sz="2400">
                <a:solidFill>
                  <a:schemeClr val="bg1"/>
                </a:solidFill>
                <a:effectLst/>
                <a:latin typeface="Times New Roman" pitchFamily="18" charset="0"/>
              </a:rPr>
              <a:t> </a:t>
            </a:r>
            <a:r>
              <a:rPr lang="zh-CN" altLang="en-US" sz="2400">
                <a:effectLst/>
                <a:latin typeface="Times New Roman" pitchFamily="18" charset="0"/>
              </a:rPr>
              <a:t>第</a:t>
            </a:r>
            <a:r>
              <a:rPr lang="en-US" altLang="zh-CN" sz="2400">
                <a:effectLst/>
                <a:latin typeface="Times New Roman" pitchFamily="18" charset="0"/>
              </a:rPr>
              <a:t>2</a:t>
            </a:r>
            <a:r>
              <a:rPr lang="zh-CN" altLang="en-US" sz="2400">
                <a:effectLst/>
                <a:latin typeface="Times New Roman" pitchFamily="18" charset="0"/>
              </a:rPr>
              <a:t>层设备将“泛洪”所有的广播和组播通信量；网络中每个设备传输的广播和组播通信量累积起来被称之为“广播辐射” （</a:t>
            </a:r>
            <a:r>
              <a:rPr lang="en-US" altLang="zh-CN" sz="2400">
                <a:effectLst/>
                <a:latin typeface="Times New Roman" pitchFamily="18" charset="0"/>
              </a:rPr>
              <a:t>Broadcast radiation</a:t>
            </a:r>
            <a:r>
              <a:rPr lang="zh-CN" altLang="en-US" sz="2400">
                <a:effectLst/>
                <a:latin typeface="Times New Roman" pitchFamily="18" charset="0"/>
              </a:rPr>
              <a:t>）。</a:t>
            </a:r>
          </a:p>
          <a:p>
            <a:pPr algn="l" eaLnBrk="0" hangingPunct="0">
              <a:lnSpc>
                <a:spcPct val="110000"/>
              </a:lnSpc>
              <a:spcBef>
                <a:spcPct val="0"/>
              </a:spcBef>
              <a:buClr>
                <a:srgbClr val="FF0000"/>
              </a:buClr>
              <a:buSzPct val="85000"/>
              <a:buFont typeface="Wingdings" pitchFamily="2" charset="2"/>
              <a:buChar char="Ø"/>
            </a:pPr>
            <a:endParaRPr lang="zh-CN" altLang="en-US" sz="2400">
              <a:effectLst/>
              <a:latin typeface="Times New Roman" pitchFamily="18" charset="0"/>
            </a:endParaRPr>
          </a:p>
          <a:p>
            <a:pPr algn="l" eaLnBrk="0" hangingPunct="0">
              <a:lnSpc>
                <a:spcPct val="110000"/>
              </a:lnSpc>
              <a:spcBef>
                <a:spcPct val="0"/>
              </a:spcBef>
              <a:buClr>
                <a:srgbClr val="FF0000"/>
              </a:buClr>
              <a:buSzPct val="85000"/>
              <a:buFont typeface="Wingdings" pitchFamily="2" charset="2"/>
              <a:buChar char="Ø"/>
            </a:pPr>
            <a:r>
              <a:rPr lang="zh-CN" altLang="en-US" sz="2400">
                <a:effectLst/>
                <a:latin typeface="Times New Roman" pitchFamily="18" charset="0"/>
              </a:rPr>
              <a:t> 大规模的广播辐射会显著地降低网络上主机的性能，因为网卡必须中断</a:t>
            </a:r>
            <a:r>
              <a:rPr lang="en-US" altLang="zh-CN" sz="2400">
                <a:effectLst/>
                <a:latin typeface="Times New Roman" pitchFamily="18" charset="0"/>
              </a:rPr>
              <a:t>CPU</a:t>
            </a:r>
            <a:r>
              <a:rPr lang="zh-CN" altLang="en-US" sz="2400">
                <a:effectLst/>
                <a:latin typeface="Times New Roman" pitchFamily="18" charset="0"/>
              </a:rPr>
              <a:t>来处理所接收到的每个广播和组播分组。</a:t>
            </a:r>
          </a:p>
          <a:p>
            <a:pPr algn="l" eaLnBrk="0" hangingPunct="0">
              <a:spcBef>
                <a:spcPct val="0"/>
              </a:spcBef>
              <a:buClr>
                <a:srgbClr val="FF0000"/>
              </a:buClr>
              <a:buSzPct val="85000"/>
              <a:buFont typeface="Wingdings" pitchFamily="2" charset="2"/>
              <a:buChar char="Ø"/>
            </a:pPr>
            <a:endParaRPr lang="zh-CN" altLang="en-US" sz="2400">
              <a:effectLst/>
              <a:latin typeface="Times New Roman" pitchFamily="18" charset="0"/>
            </a:endParaRPr>
          </a:p>
          <a:p>
            <a:pPr algn="l" eaLnBrk="0" hangingPunct="0">
              <a:spcBef>
                <a:spcPct val="0"/>
              </a:spcBef>
              <a:buClr>
                <a:srgbClr val="FF0000"/>
              </a:buClr>
              <a:buSzPct val="85000"/>
              <a:buFont typeface="Wingdings" pitchFamily="2" charset="2"/>
              <a:buChar char="Ø"/>
            </a:pPr>
            <a:r>
              <a:rPr lang="zh-CN" altLang="en-US" sz="2400">
                <a:effectLst/>
                <a:latin typeface="Times New Roman" pitchFamily="18" charset="0"/>
              </a:rPr>
              <a:t> 广播分组主要来源于：</a:t>
            </a:r>
          </a:p>
          <a:p>
            <a:pPr lvl="1" algn="l" eaLnBrk="0" hangingPunct="0">
              <a:spcAft>
                <a:spcPct val="10000"/>
              </a:spcAft>
              <a:buClr>
                <a:srgbClr val="33CC33"/>
              </a:buClr>
              <a:buSzPct val="85000"/>
              <a:buFont typeface="Wingdings" pitchFamily="2" charset="2"/>
              <a:buChar char="ü"/>
            </a:pPr>
            <a:r>
              <a:rPr lang="zh-CN" altLang="en-US" sz="2400">
                <a:effectLst/>
                <a:latin typeface="Times New Roman" pitchFamily="18" charset="0"/>
              </a:rPr>
              <a:t> </a:t>
            </a:r>
            <a:r>
              <a:rPr lang="en-US" altLang="zh-CN" sz="2400">
                <a:effectLst/>
                <a:latin typeface="Times New Roman" pitchFamily="18" charset="0"/>
              </a:rPr>
              <a:t>ARP</a:t>
            </a:r>
            <a:r>
              <a:rPr lang="zh-CN" altLang="en-US" sz="2400">
                <a:effectLst/>
                <a:latin typeface="Times New Roman" pitchFamily="18" charset="0"/>
              </a:rPr>
              <a:t>请求</a:t>
            </a:r>
          </a:p>
          <a:p>
            <a:pPr lvl="1" algn="l" eaLnBrk="0" hangingPunct="0">
              <a:spcAft>
                <a:spcPct val="10000"/>
              </a:spcAft>
              <a:buClr>
                <a:srgbClr val="33CC33"/>
              </a:buClr>
              <a:buSzPct val="85000"/>
              <a:buFont typeface="Wingdings" pitchFamily="2" charset="2"/>
              <a:buChar char="ü"/>
            </a:pPr>
            <a:r>
              <a:rPr lang="zh-CN" altLang="en-US" sz="2400">
                <a:effectLst/>
                <a:latin typeface="Times New Roman" pitchFamily="18" charset="0"/>
              </a:rPr>
              <a:t> 路由协议（例如</a:t>
            </a:r>
            <a:r>
              <a:rPr lang="en-US" altLang="zh-CN" sz="2400">
                <a:effectLst/>
                <a:latin typeface="Times New Roman" pitchFamily="18" charset="0"/>
              </a:rPr>
              <a:t>RIP</a:t>
            </a:r>
            <a:r>
              <a:rPr lang="zh-CN" altLang="en-US" sz="2400">
                <a:effectLst/>
                <a:latin typeface="Times New Roman" pitchFamily="18" charset="0"/>
              </a:rPr>
              <a:t>所发送的路由选择表，等）</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0099"/>
                                        </p:tgtEl>
                                        <p:attrNameLst>
                                          <p:attrName>style.visibility</p:attrName>
                                        </p:attrNameLst>
                                      </p:cBhvr>
                                      <p:to>
                                        <p:strVal val="visible"/>
                                      </p:to>
                                    </p:set>
                                    <p:animEffect transition="in" filter="checkerboard(across)">
                                      <p:cBhvr>
                                        <p:cTn id="7" dur="500"/>
                                        <p:tgtEl>
                                          <p:spTgt spid="260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61122" name="Rectangle 2"/>
          <p:cNvSpPr>
            <a:spLocks noGrp="1" noRot="1" noChangeArrowheads="1"/>
          </p:cNvSpPr>
          <p:nvPr>
            <p:ph type="title"/>
          </p:nvPr>
        </p:nvSpPr>
        <p:spPr>
          <a:xfrm>
            <a:off x="1143000" y="609600"/>
            <a:ext cx="7848600" cy="677863"/>
          </a:xfrm>
        </p:spPr>
        <p:txBody>
          <a:bodyPr/>
          <a:lstStyle/>
          <a:p>
            <a:r>
              <a:rPr lang="zh-CN" altLang="en-US" sz="3600"/>
              <a:t>广播域（</a:t>
            </a:r>
            <a:r>
              <a:rPr lang="en-US" altLang="zh-CN" sz="3600"/>
              <a:t>Broadcast Domain</a:t>
            </a:r>
            <a:r>
              <a:rPr lang="zh-CN" altLang="en-US" sz="3600"/>
              <a:t>）</a:t>
            </a:r>
          </a:p>
        </p:txBody>
      </p:sp>
      <p:pic>
        <p:nvPicPr>
          <p:cNvPr id="261123" name="Picture 3"/>
          <p:cNvPicPr>
            <a:picLocks noChangeAspect="1" noChangeArrowheads="1"/>
          </p:cNvPicPr>
          <p:nvPr/>
        </p:nvPicPr>
        <p:blipFill>
          <a:blip r:embed="rId3" cstate="print"/>
          <a:srcRect l="9543" t="25003" r="46591" b="22502"/>
          <a:stretch>
            <a:fillRect/>
          </a:stretch>
        </p:blipFill>
        <p:spPr bwMode="auto">
          <a:xfrm>
            <a:off x="304800" y="1676400"/>
            <a:ext cx="5181600" cy="4724400"/>
          </a:xfrm>
          <a:prstGeom prst="rect">
            <a:avLst/>
          </a:prstGeom>
          <a:noFill/>
          <a:ln w="9525">
            <a:noFill/>
            <a:miter lim="800000"/>
            <a:headEnd/>
            <a:tailEnd/>
          </a:ln>
          <a:effectLst/>
        </p:spPr>
      </p:pic>
      <p:sp>
        <p:nvSpPr>
          <p:cNvPr id="261124" name="Rectangle 4"/>
          <p:cNvSpPr>
            <a:spLocks noChangeArrowheads="1"/>
          </p:cNvSpPr>
          <p:nvPr/>
        </p:nvSpPr>
        <p:spPr bwMode="auto">
          <a:xfrm>
            <a:off x="5562600" y="1717675"/>
            <a:ext cx="3352800" cy="4454525"/>
          </a:xfrm>
          <a:prstGeom prst="rect">
            <a:avLst/>
          </a:prstGeom>
          <a:noFill/>
          <a:ln w="9525">
            <a:noFill/>
            <a:miter lim="800000"/>
            <a:headEnd/>
            <a:tailEnd/>
          </a:ln>
          <a:effectLst/>
        </p:spPr>
        <p:txBody>
          <a:bodyPr lIns="73025" tIns="36512" rIns="73025" bIns="36512" anchor="ctr">
            <a:spAutoFit/>
          </a:bodyPr>
          <a:lstStyle/>
          <a:p>
            <a:pPr algn="l">
              <a:spcBef>
                <a:spcPct val="0"/>
              </a:spcBef>
              <a:buClr>
                <a:srgbClr val="FF0000"/>
              </a:buClr>
              <a:buSzPct val="85000"/>
              <a:buFont typeface="Wingdings" pitchFamily="2" charset="2"/>
              <a:buChar char="Ø"/>
            </a:pPr>
            <a:r>
              <a:rPr lang="en-US" altLang="zh-CN" sz="2400">
                <a:solidFill>
                  <a:schemeClr val="bg1"/>
                </a:solidFill>
                <a:effectLst/>
                <a:latin typeface="Arial" charset="0"/>
              </a:rPr>
              <a:t> </a:t>
            </a:r>
            <a:r>
              <a:rPr lang="zh-CN" altLang="en-US" sz="2400">
                <a:effectLst/>
                <a:latin typeface="Arial" charset="0"/>
              </a:rPr>
              <a:t>将局域网分割成多个冲突域有利于同时进行多重数据的传播，提高网络性能。但如果广播在通过第</a:t>
            </a:r>
            <a:r>
              <a:rPr lang="en-US" altLang="zh-CN" sz="2400">
                <a:effectLst/>
                <a:latin typeface="Arial" charset="0"/>
              </a:rPr>
              <a:t>2</a:t>
            </a:r>
            <a:r>
              <a:rPr lang="zh-CN" altLang="en-US" sz="2400">
                <a:effectLst/>
                <a:latin typeface="Arial" charset="0"/>
              </a:rPr>
              <a:t>层设备的时候超过了设备的负荷，则会降低整个局域网的性能。</a:t>
            </a:r>
          </a:p>
          <a:p>
            <a:pPr algn="l">
              <a:spcBef>
                <a:spcPct val="0"/>
              </a:spcBef>
              <a:buClr>
                <a:srgbClr val="FF0000"/>
              </a:buClr>
              <a:buSzPct val="85000"/>
              <a:buFont typeface="Wingdings" pitchFamily="2" charset="2"/>
              <a:buChar char="Ø"/>
            </a:pPr>
            <a:endParaRPr lang="zh-CN" altLang="en-US" sz="2400">
              <a:effectLst/>
              <a:latin typeface="Arial" charset="0"/>
            </a:endParaRPr>
          </a:p>
          <a:p>
            <a:pPr algn="l">
              <a:spcBef>
                <a:spcPct val="0"/>
              </a:spcBef>
              <a:buClr>
                <a:srgbClr val="FF0000"/>
              </a:buClr>
              <a:buSzPct val="85000"/>
              <a:buFont typeface="Wingdings" pitchFamily="2" charset="2"/>
              <a:buChar char="Ø"/>
            </a:pPr>
            <a:r>
              <a:rPr lang="zh-CN" altLang="en-US" sz="2400">
                <a:effectLst/>
                <a:latin typeface="Arial" charset="0"/>
              </a:rPr>
              <a:t> </a:t>
            </a:r>
            <a:r>
              <a:rPr lang="zh-CN" altLang="en-US" sz="2400">
                <a:solidFill>
                  <a:srgbClr val="FFFF66"/>
                </a:solidFill>
                <a:effectLst/>
                <a:latin typeface="Arial" charset="0"/>
              </a:rPr>
              <a:t>广播域</a:t>
            </a:r>
            <a:r>
              <a:rPr lang="zh-CN" altLang="en-US" sz="2400">
                <a:effectLst/>
                <a:latin typeface="Arial" charset="0"/>
              </a:rPr>
              <a:t>是指由第</a:t>
            </a:r>
            <a:r>
              <a:rPr lang="en-US" altLang="zh-CN" sz="2400">
                <a:effectLst/>
                <a:latin typeface="Arial" charset="0"/>
              </a:rPr>
              <a:t>2</a:t>
            </a:r>
            <a:r>
              <a:rPr lang="zh-CN" altLang="en-US" sz="2400">
                <a:effectLst/>
                <a:latin typeface="Arial" charset="0"/>
              </a:rPr>
              <a:t>层设备所连接的一组冲突域。</a:t>
            </a:r>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1123"/>
                                        </p:tgtEl>
                                        <p:attrNameLst>
                                          <p:attrName>style.visibility</p:attrName>
                                        </p:attrNameLst>
                                      </p:cBhvr>
                                      <p:to>
                                        <p:strVal val="visible"/>
                                      </p:to>
                                    </p:set>
                                    <p:animEffect transition="in" filter="checkerboard(across)">
                                      <p:cBhvr>
                                        <p:cTn id="7" dur="500"/>
                                        <p:tgtEl>
                                          <p:spTgt spid="2611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1124"/>
                                        </p:tgtEl>
                                        <p:attrNameLst>
                                          <p:attrName>style.visibility</p:attrName>
                                        </p:attrNameLst>
                                      </p:cBhvr>
                                      <p:to>
                                        <p:strVal val="visible"/>
                                      </p:to>
                                    </p:set>
                                    <p:animEffect transition="in" filter="checkerboard(across)">
                                      <p:cBhvr>
                                        <p:cTn id="12" dur="500"/>
                                        <p:tgtEl>
                                          <p:spTgt spid="261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64194" name="Rectangle 2"/>
          <p:cNvSpPr>
            <a:spLocks noGrp="1" noRot="1" noChangeArrowheads="1"/>
          </p:cNvSpPr>
          <p:nvPr>
            <p:ph type="title"/>
          </p:nvPr>
        </p:nvSpPr>
        <p:spPr/>
        <p:txBody>
          <a:bodyPr/>
          <a:lstStyle/>
          <a:p>
            <a:r>
              <a:rPr lang="zh-CN" altLang="en-US" sz="3600"/>
              <a:t>广播域（</a:t>
            </a:r>
            <a:r>
              <a:rPr lang="en-US" altLang="zh-CN" sz="3600"/>
              <a:t>Broadcast Domain</a:t>
            </a:r>
            <a:r>
              <a:rPr lang="zh-CN" altLang="en-US" sz="3600"/>
              <a:t>）</a:t>
            </a:r>
          </a:p>
        </p:txBody>
      </p:sp>
      <p:pic>
        <p:nvPicPr>
          <p:cNvPr id="264195" name="Picture 3"/>
          <p:cNvPicPr>
            <a:picLocks noChangeAspect="1" noChangeArrowheads="1"/>
          </p:cNvPicPr>
          <p:nvPr/>
        </p:nvPicPr>
        <p:blipFill>
          <a:blip r:embed="rId3" cstate="print"/>
          <a:srcRect l="9543" t="25003" r="46591" b="22502"/>
          <a:stretch>
            <a:fillRect/>
          </a:stretch>
        </p:blipFill>
        <p:spPr bwMode="auto">
          <a:xfrm>
            <a:off x="304800" y="1600200"/>
            <a:ext cx="5181600" cy="4724400"/>
          </a:xfrm>
          <a:prstGeom prst="rect">
            <a:avLst/>
          </a:prstGeom>
          <a:noFill/>
          <a:ln w="9525">
            <a:noFill/>
            <a:miter lim="800000"/>
            <a:headEnd/>
            <a:tailEnd/>
          </a:ln>
          <a:effectLst/>
        </p:spPr>
      </p:pic>
      <p:sp>
        <p:nvSpPr>
          <p:cNvPr id="264196" name="Rectangle 4"/>
          <p:cNvSpPr>
            <a:spLocks noChangeArrowheads="1"/>
          </p:cNvSpPr>
          <p:nvPr/>
        </p:nvSpPr>
        <p:spPr bwMode="auto">
          <a:xfrm>
            <a:off x="5562600" y="1900238"/>
            <a:ext cx="3352800" cy="4089400"/>
          </a:xfrm>
          <a:prstGeom prst="rect">
            <a:avLst/>
          </a:prstGeom>
          <a:noFill/>
          <a:ln w="9525">
            <a:noFill/>
            <a:miter lim="800000"/>
            <a:headEnd/>
            <a:tailEnd/>
          </a:ln>
          <a:effectLst/>
        </p:spPr>
        <p:txBody>
          <a:bodyPr lIns="73025" tIns="36512" rIns="73025" bIns="36512" anchor="ctr">
            <a:spAutoFit/>
          </a:bodyPr>
          <a:lstStyle/>
          <a:p>
            <a:pPr algn="l">
              <a:spcBef>
                <a:spcPct val="0"/>
              </a:spcBef>
              <a:buClr>
                <a:srgbClr val="FF0000"/>
              </a:buClr>
              <a:buSzPct val="85000"/>
              <a:buFont typeface="Wingdings" pitchFamily="2" charset="2"/>
              <a:buChar char="Ø"/>
            </a:pPr>
            <a:r>
              <a:rPr lang="en-US" altLang="zh-CN" sz="2400">
                <a:solidFill>
                  <a:schemeClr val="bg1"/>
                </a:solidFill>
                <a:effectLst/>
                <a:latin typeface="Arial" charset="0"/>
              </a:rPr>
              <a:t> </a:t>
            </a:r>
            <a:r>
              <a:rPr lang="zh-CN" altLang="en-US" sz="2400">
                <a:effectLst/>
                <a:latin typeface="Arial" charset="0"/>
              </a:rPr>
              <a:t>广播域的范围由</a:t>
            </a:r>
            <a:r>
              <a:rPr lang="zh-CN" altLang="en-US" sz="2400">
                <a:solidFill>
                  <a:srgbClr val="FFFF66"/>
                </a:solidFill>
                <a:effectLst/>
                <a:latin typeface="Arial" charset="0"/>
              </a:rPr>
              <a:t>第</a:t>
            </a:r>
            <a:r>
              <a:rPr lang="en-US" altLang="zh-CN" sz="2400">
                <a:solidFill>
                  <a:srgbClr val="FFFF66"/>
                </a:solidFill>
                <a:effectLst/>
                <a:latin typeface="Arial" charset="0"/>
              </a:rPr>
              <a:t>3</a:t>
            </a:r>
            <a:r>
              <a:rPr lang="zh-CN" altLang="en-US" sz="2400">
                <a:solidFill>
                  <a:srgbClr val="FFFF66"/>
                </a:solidFill>
                <a:effectLst/>
                <a:latin typeface="Arial" charset="0"/>
              </a:rPr>
              <a:t>层设备</a:t>
            </a:r>
            <a:r>
              <a:rPr lang="zh-CN" altLang="en-US" sz="2400">
                <a:effectLst/>
                <a:latin typeface="Arial" charset="0"/>
              </a:rPr>
              <a:t>所控制，因为路由器不转发广播；</a:t>
            </a:r>
            <a:r>
              <a:rPr lang="zh-CN" altLang="en-US" sz="2400">
                <a:solidFill>
                  <a:schemeClr val="hlink"/>
                </a:solidFill>
                <a:effectLst/>
                <a:latin typeface="Arial" charset="0"/>
              </a:rPr>
              <a:t>路由器转发包是基于目标</a:t>
            </a:r>
            <a:r>
              <a:rPr lang="en-US" altLang="zh-CN" sz="2400">
                <a:solidFill>
                  <a:schemeClr val="hlink"/>
                </a:solidFill>
                <a:effectLst/>
                <a:latin typeface="Arial" charset="0"/>
              </a:rPr>
              <a:t>IP</a:t>
            </a:r>
            <a:r>
              <a:rPr lang="zh-CN" altLang="en-US" sz="2400">
                <a:solidFill>
                  <a:schemeClr val="hlink"/>
                </a:solidFill>
                <a:effectLst/>
                <a:latin typeface="Arial" charset="0"/>
              </a:rPr>
              <a:t>地址</a:t>
            </a:r>
            <a:r>
              <a:rPr lang="zh-CN" altLang="en-US" sz="2400">
                <a:effectLst/>
                <a:latin typeface="Arial" charset="0"/>
              </a:rPr>
              <a:t>而不是</a:t>
            </a:r>
            <a:r>
              <a:rPr lang="en-US" altLang="zh-CN" sz="2400">
                <a:effectLst/>
                <a:latin typeface="Arial" charset="0"/>
              </a:rPr>
              <a:t>MAC</a:t>
            </a:r>
            <a:r>
              <a:rPr lang="zh-CN" altLang="en-US" sz="2400">
                <a:effectLst/>
                <a:latin typeface="Arial" charset="0"/>
              </a:rPr>
              <a:t>地址。</a:t>
            </a:r>
          </a:p>
          <a:p>
            <a:pPr algn="l">
              <a:spcBef>
                <a:spcPct val="0"/>
              </a:spcBef>
              <a:buClr>
                <a:srgbClr val="FF0000"/>
              </a:buClr>
              <a:buSzPct val="85000"/>
              <a:buFont typeface="Wingdings" pitchFamily="2" charset="2"/>
              <a:buChar char="Ø"/>
            </a:pPr>
            <a:endParaRPr lang="zh-CN" altLang="en-US" sz="2400">
              <a:effectLst/>
              <a:latin typeface="Arial" charset="0"/>
            </a:endParaRPr>
          </a:p>
          <a:p>
            <a:pPr algn="l">
              <a:spcBef>
                <a:spcPct val="0"/>
              </a:spcBef>
              <a:buClr>
                <a:srgbClr val="FF0000"/>
              </a:buClr>
              <a:buSzPct val="85000"/>
              <a:buFont typeface="Wingdings" pitchFamily="2" charset="2"/>
              <a:buChar char="Ø"/>
            </a:pPr>
            <a:r>
              <a:rPr lang="zh-CN" altLang="en-US" sz="2400">
                <a:solidFill>
                  <a:schemeClr val="bg1"/>
                </a:solidFill>
                <a:effectLst/>
                <a:latin typeface="Arial" charset="0"/>
              </a:rPr>
              <a:t> </a:t>
            </a:r>
            <a:r>
              <a:rPr lang="zh-CN" altLang="en-US" sz="2400">
                <a:solidFill>
                  <a:srgbClr val="FFFF66"/>
                </a:solidFill>
                <a:effectLst/>
                <a:latin typeface="Arial" charset="0"/>
              </a:rPr>
              <a:t>第</a:t>
            </a:r>
            <a:r>
              <a:rPr lang="en-US" altLang="zh-CN" sz="2400">
                <a:solidFill>
                  <a:srgbClr val="FFFF66"/>
                </a:solidFill>
                <a:effectLst/>
                <a:latin typeface="Arial" charset="0"/>
              </a:rPr>
              <a:t>1</a:t>
            </a:r>
            <a:r>
              <a:rPr lang="zh-CN" altLang="en-US" sz="2400">
                <a:solidFill>
                  <a:srgbClr val="FFFF66"/>
                </a:solidFill>
                <a:effectLst/>
                <a:latin typeface="Arial" charset="0"/>
              </a:rPr>
              <a:t>层和第</a:t>
            </a:r>
            <a:r>
              <a:rPr lang="en-US" altLang="zh-CN" sz="2400">
                <a:solidFill>
                  <a:srgbClr val="FFFF66"/>
                </a:solidFill>
                <a:effectLst/>
                <a:latin typeface="Arial" charset="0"/>
              </a:rPr>
              <a:t>2</a:t>
            </a:r>
            <a:r>
              <a:rPr lang="zh-CN" altLang="en-US" sz="2400">
                <a:solidFill>
                  <a:srgbClr val="FFFF66"/>
                </a:solidFill>
                <a:effectLst/>
                <a:latin typeface="Arial" charset="0"/>
              </a:rPr>
              <a:t>层设备都转发广播帧</a:t>
            </a:r>
            <a:r>
              <a:rPr lang="zh-CN" altLang="en-US" sz="2400">
                <a:effectLst/>
                <a:latin typeface="Arial" charset="0"/>
              </a:rPr>
              <a:t>，所以整个广播域的大小可以通过辨别所有传递相同广播帧的冲突域来确定。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4195"/>
                                        </p:tgtEl>
                                        <p:attrNameLst>
                                          <p:attrName>style.visibility</p:attrName>
                                        </p:attrNameLst>
                                      </p:cBhvr>
                                      <p:to>
                                        <p:strVal val="visible"/>
                                      </p:to>
                                    </p:set>
                                    <p:animEffect transition="in" filter="checkerboard(across)">
                                      <p:cBhvr>
                                        <p:cTn id="7" dur="500"/>
                                        <p:tgtEl>
                                          <p:spTgt spid="2641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4196"/>
                                        </p:tgtEl>
                                        <p:attrNameLst>
                                          <p:attrName>style.visibility</p:attrName>
                                        </p:attrNameLst>
                                      </p:cBhvr>
                                      <p:to>
                                        <p:strVal val="visible"/>
                                      </p:to>
                                    </p:set>
                                    <p:animEffect transition="in" filter="checkerboard(across)">
                                      <p:cBhvr>
                                        <p:cTn id="12" dur="500"/>
                                        <p:tgtEl>
                                          <p:spTgt spid="264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47138" name="Rectangle 2"/>
          <p:cNvSpPr>
            <a:spLocks noGrp="1" noChangeArrowheads="1"/>
          </p:cNvSpPr>
          <p:nvPr>
            <p:ph type="title" idx="4294967295"/>
          </p:nvPr>
        </p:nvSpPr>
        <p:spPr>
          <a:xfrm>
            <a:off x="1259632" y="332656"/>
            <a:ext cx="8229600" cy="847725"/>
          </a:xfrm>
        </p:spPr>
        <p:txBody>
          <a:bodyPr/>
          <a:lstStyle/>
          <a:p>
            <a:r>
              <a:rPr lang="zh-CN" altLang="en-US" sz="3800" b="1" dirty="0"/>
              <a:t>二层交换机：分割了冲突域，但是不能划分广播域</a:t>
            </a:r>
          </a:p>
        </p:txBody>
      </p:sp>
      <p:pic>
        <p:nvPicPr>
          <p:cNvPr id="347139" name="Picture 4" descr="j0285750"/>
          <p:cNvPicPr>
            <a:picLocks noChangeAspect="1" noChangeArrowheads="1"/>
          </p:cNvPicPr>
          <p:nvPr/>
        </p:nvPicPr>
        <p:blipFill>
          <a:blip r:embed="rId2" cstate="print"/>
          <a:srcRect/>
          <a:stretch>
            <a:fillRect/>
          </a:stretch>
        </p:blipFill>
        <p:spPr bwMode="auto">
          <a:xfrm>
            <a:off x="758825" y="2854325"/>
            <a:ext cx="771525" cy="647700"/>
          </a:xfrm>
          <a:prstGeom prst="rect">
            <a:avLst/>
          </a:prstGeom>
          <a:noFill/>
          <a:ln w="9525">
            <a:noFill/>
            <a:miter lim="800000"/>
            <a:headEnd/>
            <a:tailEnd/>
          </a:ln>
        </p:spPr>
      </p:pic>
      <p:pic>
        <p:nvPicPr>
          <p:cNvPr id="347140" name="Picture 5" descr="j0285750"/>
          <p:cNvPicPr>
            <a:picLocks noChangeAspect="1" noChangeArrowheads="1"/>
          </p:cNvPicPr>
          <p:nvPr/>
        </p:nvPicPr>
        <p:blipFill>
          <a:blip r:embed="rId2" cstate="print"/>
          <a:srcRect/>
          <a:stretch>
            <a:fillRect/>
          </a:stretch>
        </p:blipFill>
        <p:spPr bwMode="auto">
          <a:xfrm>
            <a:off x="2414588" y="2854325"/>
            <a:ext cx="771525" cy="647700"/>
          </a:xfrm>
          <a:prstGeom prst="rect">
            <a:avLst/>
          </a:prstGeom>
          <a:noFill/>
          <a:ln w="9525">
            <a:noFill/>
            <a:miter lim="800000"/>
            <a:headEnd/>
            <a:tailEnd/>
          </a:ln>
        </p:spPr>
      </p:pic>
      <p:pic>
        <p:nvPicPr>
          <p:cNvPr id="347141" name="Picture 6" descr="j0285750"/>
          <p:cNvPicPr>
            <a:picLocks noChangeAspect="1" noChangeArrowheads="1"/>
          </p:cNvPicPr>
          <p:nvPr/>
        </p:nvPicPr>
        <p:blipFill>
          <a:blip r:embed="rId2" cstate="print"/>
          <a:srcRect/>
          <a:stretch>
            <a:fillRect/>
          </a:stretch>
        </p:blipFill>
        <p:spPr bwMode="auto">
          <a:xfrm>
            <a:off x="685800" y="4511675"/>
            <a:ext cx="771525" cy="647700"/>
          </a:xfrm>
          <a:prstGeom prst="rect">
            <a:avLst/>
          </a:prstGeom>
          <a:noFill/>
          <a:ln w="9525">
            <a:noFill/>
            <a:miter lim="800000"/>
            <a:headEnd/>
            <a:tailEnd/>
          </a:ln>
        </p:spPr>
      </p:pic>
      <p:pic>
        <p:nvPicPr>
          <p:cNvPr id="347142" name="Picture 7"/>
          <p:cNvPicPr>
            <a:picLocks noChangeAspect="1" noChangeArrowheads="1"/>
          </p:cNvPicPr>
          <p:nvPr/>
        </p:nvPicPr>
        <p:blipFill>
          <a:blip r:embed="rId3" cstate="print"/>
          <a:srcRect/>
          <a:stretch>
            <a:fillRect/>
          </a:stretch>
        </p:blipFill>
        <p:spPr bwMode="auto">
          <a:xfrm>
            <a:off x="1477963" y="3935413"/>
            <a:ext cx="1143000" cy="508000"/>
          </a:xfrm>
          <a:prstGeom prst="rect">
            <a:avLst/>
          </a:prstGeom>
          <a:noFill/>
          <a:ln w="9525">
            <a:noFill/>
            <a:miter lim="800000"/>
            <a:headEnd/>
            <a:tailEnd/>
          </a:ln>
        </p:spPr>
      </p:pic>
      <p:pic>
        <p:nvPicPr>
          <p:cNvPr id="347143" name="Picture 8"/>
          <p:cNvPicPr>
            <a:picLocks noChangeAspect="1" noChangeArrowheads="1"/>
          </p:cNvPicPr>
          <p:nvPr/>
        </p:nvPicPr>
        <p:blipFill>
          <a:blip r:embed="rId3" cstate="print"/>
          <a:srcRect/>
          <a:stretch>
            <a:fillRect/>
          </a:stretch>
        </p:blipFill>
        <p:spPr bwMode="auto">
          <a:xfrm>
            <a:off x="2917825" y="4799013"/>
            <a:ext cx="1143000" cy="508000"/>
          </a:xfrm>
          <a:prstGeom prst="rect">
            <a:avLst/>
          </a:prstGeom>
          <a:noFill/>
          <a:ln w="9525">
            <a:noFill/>
            <a:miter lim="800000"/>
            <a:headEnd/>
            <a:tailEnd/>
          </a:ln>
        </p:spPr>
      </p:pic>
      <p:pic>
        <p:nvPicPr>
          <p:cNvPr id="347144" name="Picture 9" descr="j0285750"/>
          <p:cNvPicPr>
            <a:picLocks noChangeAspect="1" noChangeArrowheads="1"/>
          </p:cNvPicPr>
          <p:nvPr/>
        </p:nvPicPr>
        <p:blipFill>
          <a:blip r:embed="rId2" cstate="print"/>
          <a:srcRect/>
          <a:stretch>
            <a:fillRect/>
          </a:stretch>
        </p:blipFill>
        <p:spPr bwMode="auto">
          <a:xfrm>
            <a:off x="3565525" y="3646488"/>
            <a:ext cx="771525" cy="647700"/>
          </a:xfrm>
          <a:prstGeom prst="rect">
            <a:avLst/>
          </a:prstGeom>
          <a:noFill/>
          <a:ln w="9525">
            <a:noFill/>
            <a:miter lim="800000"/>
            <a:headEnd/>
            <a:tailEnd/>
          </a:ln>
        </p:spPr>
      </p:pic>
      <p:pic>
        <p:nvPicPr>
          <p:cNvPr id="347145" name="Picture 10" descr="j0285750"/>
          <p:cNvPicPr>
            <a:picLocks noChangeAspect="1" noChangeArrowheads="1"/>
          </p:cNvPicPr>
          <p:nvPr/>
        </p:nvPicPr>
        <p:blipFill>
          <a:blip r:embed="rId2" cstate="print"/>
          <a:srcRect/>
          <a:stretch>
            <a:fillRect/>
          </a:stretch>
        </p:blipFill>
        <p:spPr bwMode="auto">
          <a:xfrm>
            <a:off x="1838325" y="5302250"/>
            <a:ext cx="771525" cy="647700"/>
          </a:xfrm>
          <a:prstGeom prst="rect">
            <a:avLst/>
          </a:prstGeom>
          <a:noFill/>
          <a:ln w="9525">
            <a:noFill/>
            <a:miter lim="800000"/>
            <a:headEnd/>
            <a:tailEnd/>
          </a:ln>
        </p:spPr>
      </p:pic>
      <p:pic>
        <p:nvPicPr>
          <p:cNvPr id="347146" name="Picture 12"/>
          <p:cNvPicPr>
            <a:picLocks noChangeAspect="1" noChangeArrowheads="1"/>
          </p:cNvPicPr>
          <p:nvPr/>
        </p:nvPicPr>
        <p:blipFill>
          <a:blip r:embed="rId3" cstate="print"/>
          <a:srcRect/>
          <a:stretch>
            <a:fillRect/>
          </a:stretch>
        </p:blipFill>
        <p:spPr bwMode="auto">
          <a:xfrm>
            <a:off x="6157913" y="4868863"/>
            <a:ext cx="1143000" cy="508000"/>
          </a:xfrm>
          <a:prstGeom prst="rect">
            <a:avLst/>
          </a:prstGeom>
          <a:noFill/>
          <a:ln w="9525">
            <a:noFill/>
            <a:miter lim="800000"/>
            <a:headEnd/>
            <a:tailEnd/>
          </a:ln>
        </p:spPr>
      </p:pic>
      <p:pic>
        <p:nvPicPr>
          <p:cNvPr id="463885" name="Picture 13" descr="j0285750"/>
          <p:cNvPicPr>
            <a:picLocks noChangeAspect="1" noChangeArrowheads="1"/>
          </p:cNvPicPr>
          <p:nvPr/>
        </p:nvPicPr>
        <p:blipFill>
          <a:blip r:embed="rId2" cstate="print"/>
          <a:srcRect/>
          <a:stretch>
            <a:fillRect/>
          </a:stretch>
        </p:blipFill>
        <p:spPr bwMode="auto">
          <a:xfrm>
            <a:off x="6661150" y="3933825"/>
            <a:ext cx="771525" cy="647700"/>
          </a:xfrm>
          <a:prstGeom prst="rect">
            <a:avLst/>
          </a:prstGeom>
          <a:noFill/>
          <a:ln w="9525">
            <a:noFill/>
            <a:miter lim="800000"/>
            <a:headEnd/>
            <a:tailEnd/>
          </a:ln>
        </p:spPr>
      </p:pic>
      <p:pic>
        <p:nvPicPr>
          <p:cNvPr id="347148" name="Picture 14" descr="j0285750"/>
          <p:cNvPicPr>
            <a:picLocks noChangeAspect="1" noChangeArrowheads="1"/>
          </p:cNvPicPr>
          <p:nvPr/>
        </p:nvPicPr>
        <p:blipFill>
          <a:blip r:embed="rId2" cstate="print"/>
          <a:srcRect/>
          <a:stretch>
            <a:fillRect/>
          </a:stretch>
        </p:blipFill>
        <p:spPr bwMode="auto">
          <a:xfrm>
            <a:off x="7958138" y="4581525"/>
            <a:ext cx="771525" cy="647700"/>
          </a:xfrm>
          <a:prstGeom prst="rect">
            <a:avLst/>
          </a:prstGeom>
          <a:noFill/>
          <a:ln w="9525">
            <a:noFill/>
            <a:miter lim="800000"/>
            <a:headEnd/>
            <a:tailEnd/>
          </a:ln>
        </p:spPr>
      </p:pic>
      <p:pic>
        <p:nvPicPr>
          <p:cNvPr id="347149" name="Picture 15" descr="j0285750"/>
          <p:cNvPicPr>
            <a:picLocks noChangeAspect="1" noChangeArrowheads="1"/>
          </p:cNvPicPr>
          <p:nvPr/>
        </p:nvPicPr>
        <p:blipFill>
          <a:blip r:embed="rId2" cstate="print"/>
          <a:srcRect/>
          <a:stretch>
            <a:fillRect/>
          </a:stretch>
        </p:blipFill>
        <p:spPr bwMode="auto">
          <a:xfrm>
            <a:off x="6589713" y="5589588"/>
            <a:ext cx="771525" cy="647700"/>
          </a:xfrm>
          <a:prstGeom prst="rect">
            <a:avLst/>
          </a:prstGeom>
          <a:noFill/>
          <a:ln w="9525">
            <a:noFill/>
            <a:miter lim="800000"/>
            <a:headEnd/>
            <a:tailEnd/>
          </a:ln>
        </p:spPr>
      </p:pic>
      <p:cxnSp>
        <p:nvCxnSpPr>
          <p:cNvPr id="347150" name="AutoShape 16"/>
          <p:cNvCxnSpPr>
            <a:cxnSpLocks noChangeShapeType="1"/>
          </p:cNvCxnSpPr>
          <p:nvPr/>
        </p:nvCxnSpPr>
        <p:spPr bwMode="auto">
          <a:xfrm>
            <a:off x="1144588" y="3502025"/>
            <a:ext cx="904875" cy="433388"/>
          </a:xfrm>
          <a:prstGeom prst="straightConnector1">
            <a:avLst/>
          </a:prstGeom>
          <a:noFill/>
          <a:ln w="38100">
            <a:solidFill>
              <a:schemeClr val="tx1"/>
            </a:solidFill>
            <a:round/>
            <a:headEnd/>
            <a:tailEnd/>
          </a:ln>
        </p:spPr>
      </p:cxnSp>
      <p:cxnSp>
        <p:nvCxnSpPr>
          <p:cNvPr id="347151" name="AutoShape 17"/>
          <p:cNvCxnSpPr>
            <a:cxnSpLocks noChangeShapeType="1"/>
          </p:cNvCxnSpPr>
          <p:nvPr/>
        </p:nvCxnSpPr>
        <p:spPr bwMode="auto">
          <a:xfrm flipH="1">
            <a:off x="2049463" y="3502025"/>
            <a:ext cx="750887" cy="433388"/>
          </a:xfrm>
          <a:prstGeom prst="straightConnector1">
            <a:avLst/>
          </a:prstGeom>
          <a:noFill/>
          <a:ln w="38100">
            <a:solidFill>
              <a:schemeClr val="tx1"/>
            </a:solidFill>
            <a:round/>
            <a:headEnd/>
            <a:tailEnd/>
          </a:ln>
        </p:spPr>
      </p:cxnSp>
      <p:cxnSp>
        <p:nvCxnSpPr>
          <p:cNvPr id="347152" name="AutoShape 18"/>
          <p:cNvCxnSpPr>
            <a:cxnSpLocks noChangeShapeType="1"/>
          </p:cNvCxnSpPr>
          <p:nvPr/>
        </p:nvCxnSpPr>
        <p:spPr bwMode="auto">
          <a:xfrm flipV="1">
            <a:off x="1071563" y="4443413"/>
            <a:ext cx="977900" cy="715962"/>
          </a:xfrm>
          <a:prstGeom prst="straightConnector1">
            <a:avLst/>
          </a:prstGeom>
          <a:noFill/>
          <a:ln w="38100">
            <a:solidFill>
              <a:schemeClr val="tx1"/>
            </a:solidFill>
            <a:round/>
            <a:headEnd/>
            <a:tailEnd/>
          </a:ln>
        </p:spPr>
      </p:cxnSp>
      <p:cxnSp>
        <p:nvCxnSpPr>
          <p:cNvPr id="347153" name="AutoShape 19"/>
          <p:cNvCxnSpPr>
            <a:cxnSpLocks noChangeShapeType="1"/>
          </p:cNvCxnSpPr>
          <p:nvPr/>
        </p:nvCxnSpPr>
        <p:spPr bwMode="auto">
          <a:xfrm flipH="1">
            <a:off x="3489325" y="4294188"/>
            <a:ext cx="461963" cy="504825"/>
          </a:xfrm>
          <a:prstGeom prst="straightConnector1">
            <a:avLst/>
          </a:prstGeom>
          <a:noFill/>
          <a:ln w="38100">
            <a:solidFill>
              <a:schemeClr val="tx1"/>
            </a:solidFill>
            <a:round/>
            <a:headEnd/>
            <a:tailEnd/>
          </a:ln>
        </p:spPr>
      </p:cxnSp>
      <p:cxnSp>
        <p:nvCxnSpPr>
          <p:cNvPr id="347154" name="AutoShape 20"/>
          <p:cNvCxnSpPr>
            <a:cxnSpLocks noChangeShapeType="1"/>
          </p:cNvCxnSpPr>
          <p:nvPr/>
        </p:nvCxnSpPr>
        <p:spPr bwMode="auto">
          <a:xfrm flipV="1">
            <a:off x="2609850" y="5307013"/>
            <a:ext cx="879475" cy="319087"/>
          </a:xfrm>
          <a:prstGeom prst="straightConnector1">
            <a:avLst/>
          </a:prstGeom>
          <a:noFill/>
          <a:ln w="38100">
            <a:solidFill>
              <a:schemeClr val="tx1"/>
            </a:solidFill>
            <a:round/>
            <a:headEnd/>
            <a:tailEnd/>
          </a:ln>
        </p:spPr>
      </p:cxnSp>
      <p:cxnSp>
        <p:nvCxnSpPr>
          <p:cNvPr id="347155" name="AutoShape 22"/>
          <p:cNvCxnSpPr>
            <a:cxnSpLocks noChangeShapeType="1"/>
          </p:cNvCxnSpPr>
          <p:nvPr/>
        </p:nvCxnSpPr>
        <p:spPr bwMode="auto">
          <a:xfrm flipH="1">
            <a:off x="6729413" y="4581525"/>
            <a:ext cx="317500" cy="287338"/>
          </a:xfrm>
          <a:prstGeom prst="straightConnector1">
            <a:avLst/>
          </a:prstGeom>
          <a:noFill/>
          <a:ln w="38100">
            <a:solidFill>
              <a:schemeClr val="tx1"/>
            </a:solidFill>
            <a:round/>
            <a:headEnd/>
            <a:tailEnd/>
          </a:ln>
        </p:spPr>
      </p:cxnSp>
      <p:cxnSp>
        <p:nvCxnSpPr>
          <p:cNvPr id="347156" name="AutoShape 23"/>
          <p:cNvCxnSpPr>
            <a:cxnSpLocks noChangeShapeType="1"/>
          </p:cNvCxnSpPr>
          <p:nvPr/>
        </p:nvCxnSpPr>
        <p:spPr bwMode="auto">
          <a:xfrm flipH="1">
            <a:off x="7300913" y="4905375"/>
            <a:ext cx="657225" cy="217488"/>
          </a:xfrm>
          <a:prstGeom prst="straightConnector1">
            <a:avLst/>
          </a:prstGeom>
          <a:noFill/>
          <a:ln w="38100">
            <a:solidFill>
              <a:schemeClr val="tx1"/>
            </a:solidFill>
            <a:round/>
            <a:headEnd/>
            <a:tailEnd/>
          </a:ln>
        </p:spPr>
      </p:cxnSp>
      <p:cxnSp>
        <p:nvCxnSpPr>
          <p:cNvPr id="347157" name="AutoShape 24"/>
          <p:cNvCxnSpPr>
            <a:cxnSpLocks noChangeShapeType="1"/>
          </p:cNvCxnSpPr>
          <p:nvPr/>
        </p:nvCxnSpPr>
        <p:spPr bwMode="auto">
          <a:xfrm flipH="1" flipV="1">
            <a:off x="6729413" y="5376863"/>
            <a:ext cx="246062" cy="212725"/>
          </a:xfrm>
          <a:prstGeom prst="straightConnector1">
            <a:avLst/>
          </a:prstGeom>
          <a:noFill/>
          <a:ln w="38100">
            <a:solidFill>
              <a:schemeClr val="tx1"/>
            </a:solidFill>
            <a:round/>
            <a:headEnd/>
            <a:tailEnd/>
          </a:ln>
        </p:spPr>
      </p:cxnSp>
      <p:cxnSp>
        <p:nvCxnSpPr>
          <p:cNvPr id="347158" name="AutoShape 26"/>
          <p:cNvCxnSpPr>
            <a:cxnSpLocks noChangeShapeType="1"/>
          </p:cNvCxnSpPr>
          <p:nvPr/>
        </p:nvCxnSpPr>
        <p:spPr bwMode="auto">
          <a:xfrm flipH="1" flipV="1">
            <a:off x="2620963" y="4189413"/>
            <a:ext cx="296862" cy="863600"/>
          </a:xfrm>
          <a:prstGeom prst="straightConnector1">
            <a:avLst/>
          </a:prstGeom>
          <a:noFill/>
          <a:ln w="50800">
            <a:solidFill>
              <a:schemeClr val="tx1"/>
            </a:solidFill>
            <a:round/>
            <a:headEnd/>
            <a:tailEnd/>
          </a:ln>
        </p:spPr>
      </p:cxnSp>
      <p:sp>
        <p:nvSpPr>
          <p:cNvPr id="463899" name="AutoShape 27"/>
          <p:cNvSpPr>
            <a:spLocks noChangeArrowheads="1"/>
          </p:cNvSpPr>
          <p:nvPr/>
        </p:nvSpPr>
        <p:spPr bwMode="auto">
          <a:xfrm>
            <a:off x="5724525" y="2349500"/>
            <a:ext cx="1079500" cy="1008063"/>
          </a:xfrm>
          <a:prstGeom prst="flowChartInternalStorage">
            <a:avLst/>
          </a:prstGeom>
          <a:solidFill>
            <a:srgbClr val="FFFF99"/>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ea typeface="宋体" pitchFamily="2" charset="-122"/>
            </a:endParaRPr>
          </a:p>
        </p:txBody>
      </p:sp>
      <p:sp>
        <p:nvSpPr>
          <p:cNvPr id="463900" name="Text Box 28"/>
          <p:cNvSpPr txBox="1">
            <a:spLocks noChangeArrowheads="1"/>
          </p:cNvSpPr>
          <p:nvPr/>
        </p:nvSpPr>
        <p:spPr bwMode="auto">
          <a:xfrm>
            <a:off x="5508625" y="1917700"/>
            <a:ext cx="1296988" cy="396875"/>
          </a:xfrm>
          <a:prstGeom prst="rect">
            <a:avLst/>
          </a:prstGeom>
          <a:noFill/>
          <a:ln w="9525" algn="ctr">
            <a:noFill/>
            <a:miter lim="800000"/>
            <a:headEnd/>
            <a:tailEnd/>
          </a:ln>
        </p:spPr>
        <p:txBody>
          <a:bodyPr>
            <a:spAutoFit/>
          </a:bodyPr>
          <a:lstStyle/>
          <a:p>
            <a:pPr marL="342900" indent="-342900">
              <a:buFont typeface="Wingdings" pitchFamily="2" charset="2"/>
              <a:buNone/>
            </a:pPr>
            <a:r>
              <a:rPr lang="zh-CN" altLang="en-US" sz="2000">
                <a:effectLst/>
              </a:rPr>
              <a:t>广播帧</a:t>
            </a:r>
            <a:endParaRPr lang="zh-CN" altLang="en-US" sz="2000">
              <a:solidFill>
                <a:srgbClr val="FFFF66"/>
              </a:solidFill>
              <a:effectLst/>
            </a:endParaRPr>
          </a:p>
        </p:txBody>
      </p:sp>
      <p:sp>
        <p:nvSpPr>
          <p:cNvPr id="463901" name="AutoShape 29"/>
          <p:cNvSpPr>
            <a:spLocks noChangeArrowheads="1"/>
          </p:cNvSpPr>
          <p:nvPr/>
        </p:nvSpPr>
        <p:spPr bwMode="auto">
          <a:xfrm>
            <a:off x="7021513" y="2781300"/>
            <a:ext cx="1943100" cy="936625"/>
          </a:xfrm>
          <a:prstGeom prst="wedgeRectCallout">
            <a:avLst>
              <a:gd name="adj1" fmla="val -94773"/>
              <a:gd name="adj2" fmla="val -82713"/>
            </a:avLst>
          </a:prstGeom>
          <a:solidFill>
            <a:srgbClr val="CCFFCC"/>
          </a:solidFill>
          <a:ln w="9525" algn="ctr">
            <a:solidFill>
              <a:schemeClr val="bg2"/>
            </a:solidFill>
            <a:miter lim="800000"/>
            <a:headEnd/>
            <a:tailEnd/>
          </a:ln>
          <a:effectLst/>
        </p:spPr>
        <p:txBody>
          <a:bodyPr anchor="ctr"/>
          <a:lstStyle/>
          <a:p>
            <a:pPr marL="342900" indent="-342900" algn="l">
              <a:buFont typeface="Wingdings" pitchFamily="2" charset="2"/>
              <a:buNone/>
              <a:defRPr/>
            </a:pPr>
            <a:r>
              <a:rPr lang="zh-CN" altLang="en-US" sz="2000" dirty="0">
                <a:solidFill>
                  <a:schemeClr val="tx1"/>
                </a:solidFill>
                <a:effectLst>
                  <a:outerShdw blurRad="38100" dist="38100" dir="2700000" algn="tl">
                    <a:srgbClr val="FFFFFF"/>
                  </a:outerShdw>
                </a:effectLst>
                <a:ea typeface="宋体" pitchFamily="2" charset="-122"/>
              </a:rPr>
              <a:t>目的</a:t>
            </a:r>
            <a:r>
              <a:rPr lang="en-US" altLang="zh-CN" sz="2000" dirty="0" err="1">
                <a:solidFill>
                  <a:schemeClr val="tx1"/>
                </a:solidFill>
                <a:effectLst>
                  <a:outerShdw blurRad="38100" dist="38100" dir="2700000" algn="tl">
                    <a:srgbClr val="FFFFFF"/>
                  </a:outerShdw>
                </a:effectLst>
                <a:ea typeface="宋体" pitchFamily="2" charset="-122"/>
              </a:rPr>
              <a:t>mac</a:t>
            </a:r>
            <a:r>
              <a:rPr lang="zh-CN" altLang="en-US" sz="2000" dirty="0">
                <a:solidFill>
                  <a:schemeClr val="tx1"/>
                </a:solidFill>
                <a:effectLst>
                  <a:outerShdw blurRad="38100" dist="38100" dir="2700000" algn="tl">
                    <a:srgbClr val="FFFFFF"/>
                  </a:outerShdw>
                </a:effectLst>
                <a:ea typeface="宋体" pitchFamily="2" charset="-122"/>
              </a:rPr>
              <a:t>地址： </a:t>
            </a:r>
            <a:r>
              <a:rPr lang="en-US" altLang="zh-CN" sz="2000" dirty="0">
                <a:solidFill>
                  <a:schemeClr val="tx1"/>
                </a:solidFill>
                <a:effectLst/>
                <a:ea typeface="宋体" pitchFamily="2" charset="-122"/>
              </a:rPr>
              <a:t>0xFFFF FFFF </a:t>
            </a:r>
            <a:r>
              <a:rPr lang="en-US" altLang="zh-CN" sz="2000" dirty="0" err="1">
                <a:solidFill>
                  <a:schemeClr val="tx1"/>
                </a:solidFill>
                <a:effectLst/>
                <a:ea typeface="宋体" pitchFamily="2" charset="-122"/>
              </a:rPr>
              <a:t>FFFF</a:t>
            </a:r>
            <a:endParaRPr lang="en-US" altLang="zh-CN" sz="2000" dirty="0">
              <a:solidFill>
                <a:schemeClr val="tx1"/>
              </a:solidFill>
              <a:effectLst/>
              <a:ea typeface="宋体" pitchFamily="2" charset="-122"/>
            </a:endParaRPr>
          </a:p>
        </p:txBody>
      </p:sp>
      <p:sp>
        <p:nvSpPr>
          <p:cNvPr id="463902" name="Line 30"/>
          <p:cNvSpPr>
            <a:spLocks noChangeShapeType="1"/>
          </p:cNvSpPr>
          <p:nvPr/>
        </p:nvSpPr>
        <p:spPr bwMode="auto">
          <a:xfrm flipH="1">
            <a:off x="6518275" y="4581525"/>
            <a:ext cx="215900" cy="217488"/>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
        <p:nvSpPr>
          <p:cNvPr id="463903" name="Line 31"/>
          <p:cNvSpPr>
            <a:spLocks noChangeShapeType="1"/>
          </p:cNvSpPr>
          <p:nvPr/>
        </p:nvSpPr>
        <p:spPr bwMode="auto">
          <a:xfrm flipV="1">
            <a:off x="7381875" y="4799013"/>
            <a:ext cx="431800" cy="142875"/>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
        <p:nvSpPr>
          <p:cNvPr id="463904" name="Line 32"/>
          <p:cNvSpPr>
            <a:spLocks noChangeShapeType="1"/>
          </p:cNvSpPr>
          <p:nvPr/>
        </p:nvSpPr>
        <p:spPr bwMode="auto">
          <a:xfrm>
            <a:off x="6589713" y="5446713"/>
            <a:ext cx="144462" cy="142875"/>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
        <p:nvSpPr>
          <p:cNvPr id="463908" name="Line 36"/>
          <p:cNvSpPr>
            <a:spLocks noChangeShapeType="1"/>
          </p:cNvSpPr>
          <p:nvPr/>
        </p:nvSpPr>
        <p:spPr bwMode="auto">
          <a:xfrm flipH="1">
            <a:off x="2701925" y="5446713"/>
            <a:ext cx="792163" cy="288925"/>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
        <p:nvSpPr>
          <p:cNvPr id="463909" name="Line 37"/>
          <p:cNvSpPr>
            <a:spLocks noChangeShapeType="1"/>
          </p:cNvSpPr>
          <p:nvPr/>
        </p:nvSpPr>
        <p:spPr bwMode="auto">
          <a:xfrm>
            <a:off x="2774950" y="4294188"/>
            <a:ext cx="287338" cy="576262"/>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
        <p:nvSpPr>
          <p:cNvPr id="463910" name="Line 38"/>
          <p:cNvSpPr>
            <a:spLocks noChangeShapeType="1"/>
          </p:cNvSpPr>
          <p:nvPr/>
        </p:nvSpPr>
        <p:spPr bwMode="auto">
          <a:xfrm flipV="1">
            <a:off x="2414588" y="3575050"/>
            <a:ext cx="431800" cy="288925"/>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
        <p:nvSpPr>
          <p:cNvPr id="463911" name="Line 39"/>
          <p:cNvSpPr>
            <a:spLocks noChangeShapeType="1"/>
          </p:cNvSpPr>
          <p:nvPr/>
        </p:nvSpPr>
        <p:spPr bwMode="auto">
          <a:xfrm>
            <a:off x="1117600" y="3646488"/>
            <a:ext cx="576263" cy="287337"/>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
        <p:nvSpPr>
          <p:cNvPr id="463912" name="Line 40"/>
          <p:cNvSpPr>
            <a:spLocks noChangeShapeType="1"/>
          </p:cNvSpPr>
          <p:nvPr/>
        </p:nvSpPr>
        <p:spPr bwMode="auto">
          <a:xfrm flipV="1">
            <a:off x="1477963" y="4583113"/>
            <a:ext cx="574675" cy="504825"/>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
        <p:nvSpPr>
          <p:cNvPr id="463913" name="Line 41"/>
          <p:cNvSpPr>
            <a:spLocks noChangeShapeType="1"/>
          </p:cNvSpPr>
          <p:nvPr/>
        </p:nvSpPr>
        <p:spPr bwMode="auto">
          <a:xfrm>
            <a:off x="3925888" y="5014913"/>
            <a:ext cx="2303462" cy="71437"/>
          </a:xfrm>
          <a:prstGeom prst="line">
            <a:avLst/>
          </a:prstGeom>
          <a:noFill/>
          <a:ln w="38100">
            <a:solidFill>
              <a:srgbClr val="0000FF"/>
            </a:solidFill>
            <a:round/>
            <a:headEnd/>
            <a:tailEnd/>
          </a:ln>
          <a:effectLst/>
        </p:spPr>
        <p:txBody>
          <a:bodyPr wrap="none" anchor="ctr"/>
          <a:lstStyle/>
          <a:p>
            <a:pPr>
              <a:defRPr/>
            </a:pPr>
            <a:endParaRPr lang="en-US">
              <a:ea typeface="宋体" pitchFamily="2" charset="-122"/>
            </a:endParaRPr>
          </a:p>
        </p:txBody>
      </p:sp>
      <p:sp>
        <p:nvSpPr>
          <p:cNvPr id="463914" name="Line 42"/>
          <p:cNvSpPr>
            <a:spLocks noChangeShapeType="1"/>
          </p:cNvSpPr>
          <p:nvPr/>
        </p:nvSpPr>
        <p:spPr bwMode="auto">
          <a:xfrm flipH="1" flipV="1">
            <a:off x="4357688" y="5157788"/>
            <a:ext cx="1008062" cy="73025"/>
          </a:xfrm>
          <a:prstGeom prst="line">
            <a:avLst/>
          </a:prstGeom>
          <a:noFill/>
          <a:ln w="25400">
            <a:solidFill>
              <a:srgbClr val="FF0000"/>
            </a:solidFill>
            <a:round/>
            <a:headEnd/>
            <a:tailEnd/>
          </a:ln>
          <a:effectLst/>
        </p:spPr>
        <p:txBody>
          <a:bodyPr wrap="none" anchor="ctr"/>
          <a:lstStyle/>
          <a:p>
            <a:pPr>
              <a:defRPr/>
            </a:pPr>
            <a:endParaRPr 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63885"/>
                                        </p:tgtEl>
                                      </p:cBhvr>
                                    </p:animEffect>
                                    <p:animScale>
                                      <p:cBhvr>
                                        <p:cTn id="7" dur="250" autoRev="1" fill="hold"/>
                                        <p:tgtEl>
                                          <p:spTgt spid="46388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3899"/>
                                        </p:tgtEl>
                                        <p:attrNameLst>
                                          <p:attrName>style.visibility</p:attrName>
                                        </p:attrNameLst>
                                      </p:cBhvr>
                                      <p:to>
                                        <p:strVal val="visible"/>
                                      </p:to>
                                    </p:set>
                                    <p:animEffect transition="in" filter="checkerboard(across)">
                                      <p:cBhvr>
                                        <p:cTn id="12" dur="500"/>
                                        <p:tgtEl>
                                          <p:spTgt spid="463899"/>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63900"/>
                                        </p:tgtEl>
                                        <p:attrNameLst>
                                          <p:attrName>style.visibility</p:attrName>
                                        </p:attrNameLst>
                                      </p:cBhvr>
                                      <p:to>
                                        <p:strVal val="visible"/>
                                      </p:to>
                                    </p:set>
                                    <p:animEffect transition="in" filter="checkerboard(across)">
                                      <p:cBhvr>
                                        <p:cTn id="15" dur="500"/>
                                        <p:tgtEl>
                                          <p:spTgt spid="46390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63901"/>
                                        </p:tgtEl>
                                        <p:attrNameLst>
                                          <p:attrName>style.visibility</p:attrName>
                                        </p:attrNameLst>
                                      </p:cBhvr>
                                      <p:to>
                                        <p:strVal val="visible"/>
                                      </p:to>
                                    </p:set>
                                    <p:animEffect transition="in" filter="checkerboard(across)">
                                      <p:cBhvr>
                                        <p:cTn id="20" dur="500"/>
                                        <p:tgtEl>
                                          <p:spTgt spid="463901"/>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63910"/>
                                        </p:tgtEl>
                                        <p:attrNameLst>
                                          <p:attrName>style.visibility</p:attrName>
                                        </p:attrNameLst>
                                      </p:cBhvr>
                                      <p:to>
                                        <p:strVal val="visible"/>
                                      </p:to>
                                    </p:set>
                                    <p:animEffect transition="in" filter="checkerboard(across)">
                                      <p:cBhvr>
                                        <p:cTn id="25" dur="500"/>
                                        <p:tgtEl>
                                          <p:spTgt spid="463910"/>
                                        </p:tgtEl>
                                      </p:cBhvr>
                                    </p:animEffect>
                                  </p:childTnLst>
                                </p:cTn>
                              </p:par>
                              <p:par>
                                <p:cTn id="26" presetID="5" presetClass="entr" presetSubtype="10" fill="hold" nodeType="withEffect">
                                  <p:stCondLst>
                                    <p:cond delay="0"/>
                                  </p:stCondLst>
                                  <p:childTnLst>
                                    <p:set>
                                      <p:cBhvr>
                                        <p:cTn id="27" dur="1" fill="hold">
                                          <p:stCondLst>
                                            <p:cond delay="0"/>
                                          </p:stCondLst>
                                        </p:cTn>
                                        <p:tgtEl>
                                          <p:spTgt spid="463911"/>
                                        </p:tgtEl>
                                        <p:attrNameLst>
                                          <p:attrName>style.visibility</p:attrName>
                                        </p:attrNameLst>
                                      </p:cBhvr>
                                      <p:to>
                                        <p:strVal val="visible"/>
                                      </p:to>
                                    </p:set>
                                    <p:animEffect transition="in" filter="checkerboard(across)">
                                      <p:cBhvr>
                                        <p:cTn id="28" dur="500"/>
                                        <p:tgtEl>
                                          <p:spTgt spid="463911"/>
                                        </p:tgtEl>
                                      </p:cBhvr>
                                    </p:animEffect>
                                  </p:childTnLst>
                                </p:cTn>
                              </p:par>
                              <p:par>
                                <p:cTn id="29" presetID="5" presetClass="entr" presetSubtype="10" fill="hold" nodeType="withEffect">
                                  <p:stCondLst>
                                    <p:cond delay="0"/>
                                  </p:stCondLst>
                                  <p:childTnLst>
                                    <p:set>
                                      <p:cBhvr>
                                        <p:cTn id="30" dur="1" fill="hold">
                                          <p:stCondLst>
                                            <p:cond delay="0"/>
                                          </p:stCondLst>
                                        </p:cTn>
                                        <p:tgtEl>
                                          <p:spTgt spid="463912"/>
                                        </p:tgtEl>
                                        <p:attrNameLst>
                                          <p:attrName>style.visibility</p:attrName>
                                        </p:attrNameLst>
                                      </p:cBhvr>
                                      <p:to>
                                        <p:strVal val="visible"/>
                                      </p:to>
                                    </p:set>
                                    <p:animEffect transition="in" filter="checkerboard(across)">
                                      <p:cBhvr>
                                        <p:cTn id="31" dur="500"/>
                                        <p:tgtEl>
                                          <p:spTgt spid="463912"/>
                                        </p:tgtEl>
                                      </p:cBhvr>
                                    </p:animEffect>
                                  </p:childTnLst>
                                </p:cTn>
                              </p:par>
                              <p:par>
                                <p:cTn id="32" presetID="5" presetClass="entr" presetSubtype="10" fill="hold" nodeType="withEffect">
                                  <p:stCondLst>
                                    <p:cond delay="0"/>
                                  </p:stCondLst>
                                  <p:childTnLst>
                                    <p:set>
                                      <p:cBhvr>
                                        <p:cTn id="33" dur="1" fill="hold">
                                          <p:stCondLst>
                                            <p:cond delay="0"/>
                                          </p:stCondLst>
                                        </p:cTn>
                                        <p:tgtEl>
                                          <p:spTgt spid="463909"/>
                                        </p:tgtEl>
                                        <p:attrNameLst>
                                          <p:attrName>style.visibility</p:attrName>
                                        </p:attrNameLst>
                                      </p:cBhvr>
                                      <p:to>
                                        <p:strVal val="visible"/>
                                      </p:to>
                                    </p:set>
                                    <p:animEffect transition="in" filter="checkerboard(across)">
                                      <p:cBhvr>
                                        <p:cTn id="34" dur="500"/>
                                        <p:tgtEl>
                                          <p:spTgt spid="463909"/>
                                        </p:tgtEl>
                                      </p:cBhvr>
                                    </p:animEffect>
                                  </p:childTnLst>
                                </p:cTn>
                              </p:par>
                              <p:par>
                                <p:cTn id="35" presetID="5" presetClass="entr" presetSubtype="10" fill="hold" nodeType="withEffect">
                                  <p:stCondLst>
                                    <p:cond delay="0"/>
                                  </p:stCondLst>
                                  <p:childTnLst>
                                    <p:set>
                                      <p:cBhvr>
                                        <p:cTn id="36" dur="1" fill="hold">
                                          <p:stCondLst>
                                            <p:cond delay="0"/>
                                          </p:stCondLst>
                                        </p:cTn>
                                        <p:tgtEl>
                                          <p:spTgt spid="463908"/>
                                        </p:tgtEl>
                                        <p:attrNameLst>
                                          <p:attrName>style.visibility</p:attrName>
                                        </p:attrNameLst>
                                      </p:cBhvr>
                                      <p:to>
                                        <p:strVal val="visible"/>
                                      </p:to>
                                    </p:set>
                                    <p:animEffect transition="in" filter="checkerboard(across)">
                                      <p:cBhvr>
                                        <p:cTn id="37" dur="500"/>
                                        <p:tgtEl>
                                          <p:spTgt spid="463908"/>
                                        </p:tgtEl>
                                      </p:cBhvr>
                                    </p:animEffect>
                                  </p:childTnLst>
                                </p:cTn>
                              </p:par>
                              <p:par>
                                <p:cTn id="38" presetID="5" presetClass="entr" presetSubtype="10" fill="hold" nodeType="withEffect">
                                  <p:stCondLst>
                                    <p:cond delay="0"/>
                                  </p:stCondLst>
                                  <p:childTnLst>
                                    <p:set>
                                      <p:cBhvr>
                                        <p:cTn id="39" dur="1" fill="hold">
                                          <p:stCondLst>
                                            <p:cond delay="0"/>
                                          </p:stCondLst>
                                        </p:cTn>
                                        <p:tgtEl>
                                          <p:spTgt spid="463902"/>
                                        </p:tgtEl>
                                        <p:attrNameLst>
                                          <p:attrName>style.visibility</p:attrName>
                                        </p:attrNameLst>
                                      </p:cBhvr>
                                      <p:to>
                                        <p:strVal val="visible"/>
                                      </p:to>
                                    </p:set>
                                    <p:animEffect transition="in" filter="checkerboard(across)">
                                      <p:cBhvr>
                                        <p:cTn id="40" dur="500"/>
                                        <p:tgtEl>
                                          <p:spTgt spid="463902"/>
                                        </p:tgtEl>
                                      </p:cBhvr>
                                    </p:animEffect>
                                  </p:childTnLst>
                                </p:cTn>
                              </p:par>
                              <p:par>
                                <p:cTn id="41" presetID="5" presetClass="entr" presetSubtype="10" fill="hold" nodeType="withEffect">
                                  <p:stCondLst>
                                    <p:cond delay="0"/>
                                  </p:stCondLst>
                                  <p:childTnLst>
                                    <p:set>
                                      <p:cBhvr>
                                        <p:cTn id="42" dur="1" fill="hold">
                                          <p:stCondLst>
                                            <p:cond delay="0"/>
                                          </p:stCondLst>
                                        </p:cTn>
                                        <p:tgtEl>
                                          <p:spTgt spid="463903"/>
                                        </p:tgtEl>
                                        <p:attrNameLst>
                                          <p:attrName>style.visibility</p:attrName>
                                        </p:attrNameLst>
                                      </p:cBhvr>
                                      <p:to>
                                        <p:strVal val="visible"/>
                                      </p:to>
                                    </p:set>
                                    <p:animEffect transition="in" filter="checkerboard(across)">
                                      <p:cBhvr>
                                        <p:cTn id="43" dur="500"/>
                                        <p:tgtEl>
                                          <p:spTgt spid="463903"/>
                                        </p:tgtEl>
                                      </p:cBhvr>
                                    </p:animEffect>
                                  </p:childTnLst>
                                </p:cTn>
                              </p:par>
                              <p:par>
                                <p:cTn id="44" presetID="5" presetClass="entr" presetSubtype="10" fill="hold" nodeType="withEffect">
                                  <p:stCondLst>
                                    <p:cond delay="0"/>
                                  </p:stCondLst>
                                  <p:childTnLst>
                                    <p:set>
                                      <p:cBhvr>
                                        <p:cTn id="45" dur="1" fill="hold">
                                          <p:stCondLst>
                                            <p:cond delay="0"/>
                                          </p:stCondLst>
                                        </p:cTn>
                                        <p:tgtEl>
                                          <p:spTgt spid="463904"/>
                                        </p:tgtEl>
                                        <p:attrNameLst>
                                          <p:attrName>style.visibility</p:attrName>
                                        </p:attrNameLst>
                                      </p:cBhvr>
                                      <p:to>
                                        <p:strVal val="visible"/>
                                      </p:to>
                                    </p:set>
                                    <p:animEffect transition="in" filter="checkerboard(across)">
                                      <p:cBhvr>
                                        <p:cTn id="46" dur="500"/>
                                        <p:tgtEl>
                                          <p:spTgt spid="463904"/>
                                        </p:tgtEl>
                                      </p:cBhvr>
                                    </p:animEffect>
                                  </p:childTnLst>
                                </p:cTn>
                              </p:par>
                              <p:par>
                                <p:cTn id="47" presetID="5" presetClass="entr" presetSubtype="10" fill="hold" nodeType="withEffect">
                                  <p:stCondLst>
                                    <p:cond delay="0"/>
                                  </p:stCondLst>
                                  <p:childTnLst>
                                    <p:set>
                                      <p:cBhvr>
                                        <p:cTn id="48" dur="1" fill="hold">
                                          <p:stCondLst>
                                            <p:cond delay="0"/>
                                          </p:stCondLst>
                                        </p:cTn>
                                        <p:tgtEl>
                                          <p:spTgt spid="463914"/>
                                        </p:tgtEl>
                                        <p:attrNameLst>
                                          <p:attrName>style.visibility</p:attrName>
                                        </p:attrNameLst>
                                      </p:cBhvr>
                                      <p:to>
                                        <p:strVal val="visible"/>
                                      </p:to>
                                    </p:set>
                                    <p:animEffect transition="in" filter="checkerboard(across)">
                                      <p:cBhvr>
                                        <p:cTn id="49" dur="500"/>
                                        <p:tgtEl>
                                          <p:spTgt spid="463914"/>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463914"/>
                                        </p:tgtEl>
                                        <p:attrNameLst>
                                          <p:attrName>style.visibility</p:attrName>
                                        </p:attrNameLst>
                                      </p:cBhvr>
                                      <p:to>
                                        <p:strVal val="visible"/>
                                      </p:to>
                                    </p:set>
                                    <p:animEffect transition="in" filter="checkerboard(across)">
                                      <p:cBhvr>
                                        <p:cTn id="54" dur="500"/>
                                        <p:tgtEl>
                                          <p:spTgt spid="46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99" grpId="0" animBg="1"/>
      <p:bldP spid="463900" grpId="0"/>
      <p:bldP spid="4639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403648" y="332656"/>
            <a:ext cx="8229600" cy="847725"/>
          </a:xfrm>
        </p:spPr>
        <p:txBody>
          <a:bodyPr/>
          <a:lstStyle/>
          <a:p>
            <a:r>
              <a:rPr lang="zh-CN" altLang="en-US" b="1" dirty="0"/>
              <a:t>广播风暴</a:t>
            </a:r>
          </a:p>
        </p:txBody>
      </p:sp>
      <p:pic>
        <p:nvPicPr>
          <p:cNvPr id="263171" name="Picture 3"/>
          <p:cNvPicPr>
            <a:picLocks noChangeAspect="1" noChangeArrowheads="1"/>
          </p:cNvPicPr>
          <p:nvPr/>
        </p:nvPicPr>
        <p:blipFill>
          <a:blip r:embed="rId2" cstate="print"/>
          <a:srcRect/>
          <a:stretch>
            <a:fillRect/>
          </a:stretch>
        </p:blipFill>
        <p:spPr bwMode="auto">
          <a:xfrm>
            <a:off x="1619250" y="3284538"/>
            <a:ext cx="1368425" cy="608012"/>
          </a:xfrm>
          <a:prstGeom prst="rect">
            <a:avLst/>
          </a:prstGeom>
          <a:noFill/>
          <a:ln w="9525">
            <a:noFill/>
            <a:miter lim="800000"/>
            <a:headEnd/>
            <a:tailEnd/>
          </a:ln>
          <a:effectLst/>
        </p:spPr>
      </p:pic>
      <p:pic>
        <p:nvPicPr>
          <p:cNvPr id="263172" name="Picture 4"/>
          <p:cNvPicPr>
            <a:picLocks noChangeAspect="1" noChangeArrowheads="1"/>
          </p:cNvPicPr>
          <p:nvPr/>
        </p:nvPicPr>
        <p:blipFill>
          <a:blip r:embed="rId2" cstate="print"/>
          <a:srcRect/>
          <a:stretch>
            <a:fillRect/>
          </a:stretch>
        </p:blipFill>
        <p:spPr bwMode="auto">
          <a:xfrm>
            <a:off x="5435600" y="3357563"/>
            <a:ext cx="1366838" cy="608012"/>
          </a:xfrm>
          <a:prstGeom prst="rect">
            <a:avLst/>
          </a:prstGeom>
          <a:noFill/>
          <a:ln w="9525">
            <a:noFill/>
            <a:miter lim="800000"/>
            <a:headEnd/>
            <a:tailEnd/>
          </a:ln>
          <a:effectLst/>
        </p:spPr>
      </p:pic>
      <p:pic>
        <p:nvPicPr>
          <p:cNvPr id="263173" name="Picture 5" descr="j0285750"/>
          <p:cNvPicPr>
            <a:picLocks noChangeAspect="1" noChangeArrowheads="1"/>
          </p:cNvPicPr>
          <p:nvPr/>
        </p:nvPicPr>
        <p:blipFill>
          <a:blip r:embed="rId3" cstate="print"/>
          <a:srcRect/>
          <a:stretch>
            <a:fillRect/>
          </a:stretch>
        </p:blipFill>
        <p:spPr bwMode="auto">
          <a:xfrm>
            <a:off x="3779838" y="1557338"/>
            <a:ext cx="771525" cy="647700"/>
          </a:xfrm>
          <a:prstGeom prst="rect">
            <a:avLst/>
          </a:prstGeom>
          <a:noFill/>
        </p:spPr>
      </p:pic>
      <p:pic>
        <p:nvPicPr>
          <p:cNvPr id="263174" name="Picture 6" descr="j0285750"/>
          <p:cNvPicPr>
            <a:picLocks noChangeAspect="1" noChangeArrowheads="1"/>
          </p:cNvPicPr>
          <p:nvPr/>
        </p:nvPicPr>
        <p:blipFill>
          <a:blip r:embed="rId3" cstate="print"/>
          <a:srcRect/>
          <a:stretch>
            <a:fillRect/>
          </a:stretch>
        </p:blipFill>
        <p:spPr bwMode="auto">
          <a:xfrm>
            <a:off x="3635375" y="4365625"/>
            <a:ext cx="771525" cy="647700"/>
          </a:xfrm>
          <a:prstGeom prst="rect">
            <a:avLst/>
          </a:prstGeom>
          <a:noFill/>
        </p:spPr>
      </p:pic>
      <p:sp>
        <p:nvSpPr>
          <p:cNvPr id="263175" name="Text Box 7"/>
          <p:cNvSpPr txBox="1">
            <a:spLocks noChangeArrowheads="1"/>
          </p:cNvSpPr>
          <p:nvPr/>
        </p:nvSpPr>
        <p:spPr bwMode="auto">
          <a:xfrm>
            <a:off x="4572000" y="1700213"/>
            <a:ext cx="2376488" cy="396875"/>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en-US" altLang="zh-CN" sz="2000">
                <a:effectLst/>
              </a:rPr>
              <a:t>0260.60AA.AAAA</a:t>
            </a:r>
            <a:endParaRPr lang="en-US" altLang="zh-CN" sz="2000">
              <a:solidFill>
                <a:srgbClr val="FFFF66"/>
              </a:solidFill>
              <a:effectLst/>
            </a:endParaRPr>
          </a:p>
        </p:txBody>
      </p:sp>
      <p:sp>
        <p:nvSpPr>
          <p:cNvPr id="263176" name="Text Box 8"/>
          <p:cNvSpPr txBox="1">
            <a:spLocks noChangeArrowheads="1"/>
          </p:cNvSpPr>
          <p:nvPr/>
        </p:nvSpPr>
        <p:spPr bwMode="auto">
          <a:xfrm>
            <a:off x="4500563" y="4652963"/>
            <a:ext cx="2376487" cy="396875"/>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en-US" altLang="zh-CN" sz="2000">
                <a:effectLst/>
              </a:rPr>
              <a:t>0260.60BB.BBBB</a:t>
            </a:r>
            <a:endParaRPr lang="en-US" altLang="zh-CN" sz="2000">
              <a:solidFill>
                <a:srgbClr val="FFFF66"/>
              </a:solidFill>
              <a:effectLst/>
            </a:endParaRPr>
          </a:p>
        </p:txBody>
      </p:sp>
      <p:cxnSp>
        <p:nvCxnSpPr>
          <p:cNvPr id="263177" name="AutoShape 9"/>
          <p:cNvCxnSpPr>
            <a:cxnSpLocks noChangeShapeType="1"/>
            <a:stCxn id="0" idx="2"/>
            <a:endCxn id="0" idx="0"/>
          </p:cNvCxnSpPr>
          <p:nvPr/>
        </p:nvCxnSpPr>
        <p:spPr bwMode="auto">
          <a:xfrm flipH="1">
            <a:off x="2303463" y="2205038"/>
            <a:ext cx="1862137" cy="1079500"/>
          </a:xfrm>
          <a:prstGeom prst="straightConnector1">
            <a:avLst/>
          </a:prstGeom>
          <a:noFill/>
          <a:ln w="38100">
            <a:solidFill>
              <a:schemeClr val="tx1"/>
            </a:solidFill>
            <a:round/>
            <a:headEnd/>
            <a:tailEnd/>
          </a:ln>
          <a:effectLst/>
        </p:spPr>
      </p:cxnSp>
      <p:cxnSp>
        <p:nvCxnSpPr>
          <p:cNvPr id="263178" name="AutoShape 10"/>
          <p:cNvCxnSpPr>
            <a:cxnSpLocks noChangeShapeType="1"/>
            <a:stCxn id="0" idx="2"/>
            <a:endCxn id="0" idx="1"/>
          </p:cNvCxnSpPr>
          <p:nvPr/>
        </p:nvCxnSpPr>
        <p:spPr bwMode="auto">
          <a:xfrm>
            <a:off x="2303463" y="3892550"/>
            <a:ext cx="1331912" cy="796925"/>
          </a:xfrm>
          <a:prstGeom prst="straightConnector1">
            <a:avLst/>
          </a:prstGeom>
          <a:noFill/>
          <a:ln w="38100">
            <a:solidFill>
              <a:schemeClr val="tx1"/>
            </a:solidFill>
            <a:round/>
            <a:headEnd/>
            <a:tailEnd/>
          </a:ln>
          <a:effectLst/>
        </p:spPr>
      </p:cxnSp>
      <p:cxnSp>
        <p:nvCxnSpPr>
          <p:cNvPr id="263179" name="AutoShape 11"/>
          <p:cNvCxnSpPr>
            <a:cxnSpLocks noChangeShapeType="1"/>
            <a:stCxn id="0" idx="0"/>
            <a:endCxn id="0" idx="2"/>
          </p:cNvCxnSpPr>
          <p:nvPr/>
        </p:nvCxnSpPr>
        <p:spPr bwMode="auto">
          <a:xfrm flipH="1" flipV="1">
            <a:off x="4165600" y="2205038"/>
            <a:ext cx="1954213" cy="1152525"/>
          </a:xfrm>
          <a:prstGeom prst="straightConnector1">
            <a:avLst/>
          </a:prstGeom>
          <a:noFill/>
          <a:ln w="38100">
            <a:solidFill>
              <a:schemeClr val="tx1"/>
            </a:solidFill>
            <a:round/>
            <a:headEnd/>
            <a:tailEnd/>
          </a:ln>
          <a:effectLst/>
        </p:spPr>
      </p:cxnSp>
      <p:cxnSp>
        <p:nvCxnSpPr>
          <p:cNvPr id="263180" name="AutoShape 12"/>
          <p:cNvCxnSpPr>
            <a:cxnSpLocks noChangeShapeType="1"/>
            <a:stCxn id="0" idx="2"/>
            <a:endCxn id="0" idx="3"/>
          </p:cNvCxnSpPr>
          <p:nvPr/>
        </p:nvCxnSpPr>
        <p:spPr bwMode="auto">
          <a:xfrm flipH="1">
            <a:off x="4406900" y="3965575"/>
            <a:ext cx="1712913" cy="723900"/>
          </a:xfrm>
          <a:prstGeom prst="straightConnector1">
            <a:avLst/>
          </a:prstGeom>
          <a:noFill/>
          <a:ln w="38100">
            <a:solidFill>
              <a:schemeClr val="tx1"/>
            </a:solidFill>
            <a:round/>
            <a:headEnd/>
            <a:tailEnd/>
          </a:ln>
          <a:effectLst/>
        </p:spPr>
      </p:cxnSp>
      <p:sp>
        <p:nvSpPr>
          <p:cNvPr id="263181" name="AutoShape 13"/>
          <p:cNvSpPr>
            <a:spLocks noChangeArrowheads="1"/>
          </p:cNvSpPr>
          <p:nvPr/>
        </p:nvSpPr>
        <p:spPr bwMode="auto">
          <a:xfrm>
            <a:off x="2627313" y="1557338"/>
            <a:ext cx="1079500" cy="1008062"/>
          </a:xfrm>
          <a:prstGeom prst="flowChartInternalStorage">
            <a:avLst/>
          </a:prstGeom>
          <a:solidFill>
            <a:srgbClr val="FFFF99"/>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263182" name="Text Box 14"/>
          <p:cNvSpPr txBox="1">
            <a:spLocks noChangeArrowheads="1"/>
          </p:cNvSpPr>
          <p:nvPr/>
        </p:nvSpPr>
        <p:spPr bwMode="auto">
          <a:xfrm>
            <a:off x="2698750" y="1125538"/>
            <a:ext cx="1153170" cy="396875"/>
          </a:xfrm>
          <a:prstGeom prst="rect">
            <a:avLst/>
          </a:prstGeom>
          <a:noFill/>
          <a:ln w="9525" algn="ctr">
            <a:noFill/>
            <a:miter lim="800000"/>
            <a:headEnd/>
            <a:tailEnd/>
          </a:ln>
          <a:effectLst/>
        </p:spPr>
        <p:txBody>
          <a:bodyPr wrap="square">
            <a:spAutoFit/>
          </a:bodyPr>
          <a:lstStyle/>
          <a:p>
            <a:pPr marL="342900" indent="-342900">
              <a:buFont typeface="Wingdings" pitchFamily="2" charset="2"/>
              <a:buNone/>
            </a:pPr>
            <a:r>
              <a:rPr lang="zh-CN" altLang="en-US" sz="2000" dirty="0">
                <a:effectLst/>
              </a:rPr>
              <a:t>广播帧</a:t>
            </a:r>
            <a:endParaRPr lang="zh-CN" altLang="en-US" sz="2000" dirty="0">
              <a:solidFill>
                <a:srgbClr val="FFFF66"/>
              </a:solidFill>
              <a:effectLst/>
            </a:endParaRPr>
          </a:p>
        </p:txBody>
      </p:sp>
      <p:sp>
        <p:nvSpPr>
          <p:cNvPr id="263183" name="AutoShape 15"/>
          <p:cNvSpPr>
            <a:spLocks noChangeArrowheads="1"/>
          </p:cNvSpPr>
          <p:nvPr/>
        </p:nvSpPr>
        <p:spPr bwMode="auto">
          <a:xfrm>
            <a:off x="395288" y="1916113"/>
            <a:ext cx="1943100" cy="936625"/>
          </a:xfrm>
          <a:prstGeom prst="wedgeRectCallout">
            <a:avLst>
              <a:gd name="adj1" fmla="val 97139"/>
              <a:gd name="adj2" fmla="val -78815"/>
            </a:avLst>
          </a:prstGeom>
          <a:solidFill>
            <a:srgbClr val="CCFFCC"/>
          </a:solidFill>
          <a:ln w="9525" algn="ctr">
            <a:solidFill>
              <a:schemeClr val="bg2"/>
            </a:solidFill>
            <a:miter lim="800000"/>
            <a:headEnd/>
            <a:tailEnd/>
          </a:ln>
          <a:effectLst/>
        </p:spPr>
        <p:txBody>
          <a:bodyPr anchor="ctr"/>
          <a:lstStyle/>
          <a:p>
            <a:pPr marL="342900" indent="-342900" algn="l">
              <a:buFont typeface="Wingdings" pitchFamily="2" charset="2"/>
              <a:buNone/>
            </a:pPr>
            <a:r>
              <a:rPr lang="zh-CN" altLang="en-US" sz="2000" dirty="0">
                <a:solidFill>
                  <a:schemeClr val="tx1"/>
                </a:solidFill>
                <a:effectLst>
                  <a:outerShdw blurRad="38100" dist="38100" dir="2700000" algn="tl">
                    <a:srgbClr val="FFFFFF"/>
                  </a:outerShdw>
                </a:effectLst>
              </a:rPr>
              <a:t>目的</a:t>
            </a:r>
            <a:r>
              <a:rPr lang="en-US" altLang="zh-CN" sz="2000" dirty="0" err="1">
                <a:solidFill>
                  <a:schemeClr val="tx1"/>
                </a:solidFill>
                <a:effectLst>
                  <a:outerShdw blurRad="38100" dist="38100" dir="2700000" algn="tl">
                    <a:srgbClr val="FFFFFF"/>
                  </a:outerShdw>
                </a:effectLst>
              </a:rPr>
              <a:t>mac</a:t>
            </a:r>
            <a:r>
              <a:rPr lang="zh-CN" altLang="en-US" sz="2000" dirty="0">
                <a:solidFill>
                  <a:schemeClr val="tx1"/>
                </a:solidFill>
                <a:effectLst>
                  <a:outerShdw blurRad="38100" dist="38100" dir="2700000" algn="tl">
                    <a:srgbClr val="FFFFFF"/>
                  </a:outerShdw>
                </a:effectLst>
              </a:rPr>
              <a:t>地址： </a:t>
            </a:r>
            <a:r>
              <a:rPr lang="en-US" altLang="zh-CN" sz="2000" dirty="0">
                <a:solidFill>
                  <a:schemeClr val="tx1"/>
                </a:solidFill>
                <a:effectLst/>
              </a:rPr>
              <a:t>0xFFFF FFFF </a:t>
            </a:r>
            <a:r>
              <a:rPr lang="en-US" altLang="zh-CN" sz="2000" dirty="0" err="1">
                <a:solidFill>
                  <a:schemeClr val="tx1"/>
                </a:solidFill>
                <a:effectLst/>
              </a:rPr>
              <a:t>FFFF</a:t>
            </a:r>
            <a:endParaRPr lang="en-US" altLang="zh-CN" sz="2000" dirty="0">
              <a:solidFill>
                <a:schemeClr val="tx1"/>
              </a:solidFill>
              <a:effectLst/>
            </a:endParaRPr>
          </a:p>
        </p:txBody>
      </p:sp>
      <p:sp>
        <p:nvSpPr>
          <p:cNvPr id="263184" name="Text Box 16"/>
          <p:cNvSpPr txBox="1">
            <a:spLocks noChangeArrowheads="1"/>
          </p:cNvSpPr>
          <p:nvPr/>
        </p:nvSpPr>
        <p:spPr bwMode="auto">
          <a:xfrm>
            <a:off x="395288" y="5229225"/>
            <a:ext cx="8137525" cy="1081088"/>
          </a:xfrm>
          <a:prstGeom prst="rect">
            <a:avLst/>
          </a:prstGeom>
          <a:noFill/>
          <a:ln w="9525" algn="ctr">
            <a:noFill/>
            <a:miter lim="800000"/>
            <a:headEnd/>
            <a:tailEnd/>
          </a:ln>
          <a:effectLst/>
        </p:spPr>
        <p:txBody>
          <a:bodyPr/>
          <a:lstStyle/>
          <a:p>
            <a:pPr marL="342900" indent="-342900" algn="l"/>
            <a:r>
              <a:rPr lang="zh-CN" altLang="en-US">
                <a:effectLst>
                  <a:outerShdw blurRad="38100" dist="38100" dir="2700000" algn="tl">
                    <a:srgbClr val="C0C0C0"/>
                  </a:outerShdw>
                </a:effectLst>
              </a:rPr>
              <a:t>良好的交换机</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层协议可以避免广播风暴，如</a:t>
            </a:r>
            <a:r>
              <a:rPr lang="en-US" altLang="zh-CN">
                <a:effectLst>
                  <a:outerShdw blurRad="38100" dist="38100" dir="2700000" algn="tl">
                    <a:srgbClr val="C0C0C0"/>
                  </a:outerShdw>
                </a:effectLst>
              </a:rPr>
              <a:t>STP</a:t>
            </a:r>
            <a:r>
              <a:rPr lang="zh-CN" altLang="en-US">
                <a:effectLst>
                  <a:outerShdw blurRad="38100" dist="38100" dir="2700000" algn="tl">
                    <a:srgbClr val="C0C0C0"/>
                  </a:outerShdw>
                </a:effectLst>
              </a:rPr>
              <a:t>协议（生成树协议）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3181"/>
                                        </p:tgtEl>
                                        <p:attrNameLst>
                                          <p:attrName>style.visibility</p:attrName>
                                        </p:attrNameLst>
                                      </p:cBhvr>
                                      <p:to>
                                        <p:strVal val="visible"/>
                                      </p:to>
                                    </p:set>
                                    <p:animEffect transition="in" filter="checkerboard(across)">
                                      <p:cBhvr>
                                        <p:cTn id="7" dur="500"/>
                                        <p:tgtEl>
                                          <p:spTgt spid="26318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3182"/>
                                        </p:tgtEl>
                                        <p:attrNameLst>
                                          <p:attrName>style.visibility</p:attrName>
                                        </p:attrNameLst>
                                      </p:cBhvr>
                                      <p:to>
                                        <p:strVal val="visible"/>
                                      </p:to>
                                    </p:set>
                                    <p:animEffect transition="in" filter="checkerboard(across)">
                                      <p:cBhvr>
                                        <p:cTn id="10" dur="500"/>
                                        <p:tgtEl>
                                          <p:spTgt spid="26318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63183"/>
                                        </p:tgtEl>
                                        <p:attrNameLst>
                                          <p:attrName>style.visibility</p:attrName>
                                        </p:attrNameLst>
                                      </p:cBhvr>
                                      <p:to>
                                        <p:strVal val="visible"/>
                                      </p:to>
                                    </p:set>
                                    <p:animEffect transition="in" filter="checkerboard(across)">
                                      <p:cBhvr>
                                        <p:cTn id="15" dur="500"/>
                                        <p:tgtEl>
                                          <p:spTgt spid="26318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3184"/>
                                        </p:tgtEl>
                                        <p:attrNameLst>
                                          <p:attrName>style.visibility</p:attrName>
                                        </p:attrNameLst>
                                      </p:cBhvr>
                                      <p:to>
                                        <p:strVal val="visible"/>
                                      </p:to>
                                    </p:set>
                                    <p:anim calcmode="lin" valueType="num">
                                      <p:cBhvr additive="base">
                                        <p:cTn id="20" dur="500" fill="hold"/>
                                        <p:tgtEl>
                                          <p:spTgt spid="263184"/>
                                        </p:tgtEl>
                                        <p:attrNameLst>
                                          <p:attrName>ppt_x</p:attrName>
                                        </p:attrNameLst>
                                      </p:cBhvr>
                                      <p:tavLst>
                                        <p:tav tm="0">
                                          <p:val>
                                            <p:strVal val="#ppt_x"/>
                                          </p:val>
                                        </p:tav>
                                        <p:tav tm="100000">
                                          <p:val>
                                            <p:strVal val="#ppt_x"/>
                                          </p:val>
                                        </p:tav>
                                      </p:tavLst>
                                    </p:anim>
                                    <p:anim calcmode="lin" valueType="num">
                                      <p:cBhvr additive="base">
                                        <p:cTn id="21" dur="500" fill="hold"/>
                                        <p:tgtEl>
                                          <p:spTgt spid="263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1" grpId="0" animBg="1"/>
      <p:bldP spid="263182" grpId="0"/>
      <p:bldP spid="263183" grpId="0" animBg="1"/>
      <p:bldP spid="26318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46114" name="Rectangle 2"/>
          <p:cNvSpPr>
            <a:spLocks noGrp="1" noRot="1" noChangeArrowheads="1"/>
          </p:cNvSpPr>
          <p:nvPr>
            <p:ph type="title"/>
          </p:nvPr>
        </p:nvSpPr>
        <p:spPr>
          <a:xfrm>
            <a:off x="1350963" y="404664"/>
            <a:ext cx="7793037" cy="838200"/>
          </a:xfrm>
        </p:spPr>
        <p:txBody>
          <a:bodyPr/>
          <a:lstStyle/>
          <a:p>
            <a:r>
              <a:rPr lang="en-US" altLang="zh-CN" dirty="0"/>
              <a:t>STP</a:t>
            </a:r>
            <a:r>
              <a:rPr lang="zh-CN" altLang="en-US" dirty="0"/>
              <a:t>协议</a:t>
            </a:r>
          </a:p>
        </p:txBody>
      </p:sp>
      <p:sp>
        <p:nvSpPr>
          <p:cNvPr id="346115" name="Rectangle 3"/>
          <p:cNvSpPr>
            <a:spLocks noGrp="1" noChangeArrowheads="1"/>
          </p:cNvSpPr>
          <p:nvPr>
            <p:ph type="body" idx="1"/>
          </p:nvPr>
        </p:nvSpPr>
        <p:spPr/>
        <p:txBody>
          <a:bodyPr/>
          <a:lstStyle/>
          <a:p>
            <a:pPr>
              <a:lnSpc>
                <a:spcPct val="130000"/>
              </a:lnSpc>
            </a:pPr>
            <a:r>
              <a:rPr lang="en-US" altLang="zh-CN"/>
              <a:t>STP (Spanning Tree Protocol)</a:t>
            </a:r>
            <a:r>
              <a:rPr lang="en-US" altLang="zh-CN">
                <a:latin typeface="Arial"/>
              </a:rPr>
              <a:t>——</a:t>
            </a:r>
            <a:r>
              <a:rPr lang="zh-CN" altLang="en-US"/>
              <a:t>生成树协议</a:t>
            </a:r>
          </a:p>
          <a:p>
            <a:pPr lvl="2">
              <a:lnSpc>
                <a:spcPct val="130000"/>
              </a:lnSpc>
              <a:buClr>
                <a:srgbClr val="00FF00"/>
              </a:buClr>
              <a:buFont typeface="Wingdings" pitchFamily="2" charset="2"/>
              <a:buChar char="Ø"/>
            </a:pPr>
            <a:r>
              <a:rPr lang="zh-CN" altLang="en-US"/>
              <a:t>       </a:t>
            </a:r>
            <a:r>
              <a:rPr lang="zh-CN" altLang="en-US" sz="3600" b="1">
                <a:solidFill>
                  <a:srgbClr val="FFFF66"/>
                </a:solidFill>
              </a:rPr>
              <a:t>如何避免广播风暴？</a:t>
            </a:r>
          </a:p>
          <a:p>
            <a:pPr lvl="2">
              <a:lnSpc>
                <a:spcPct val="130000"/>
              </a:lnSpc>
              <a:buClr>
                <a:srgbClr val="00FF00"/>
              </a:buClr>
              <a:buFont typeface="Wingdings" pitchFamily="2" charset="2"/>
              <a:buChar char="Ø"/>
            </a:pPr>
            <a:r>
              <a:rPr lang="zh-CN" altLang="en-US" sz="3600" b="1">
                <a:solidFill>
                  <a:srgbClr val="FFFF66"/>
                </a:solidFill>
              </a:rPr>
              <a:t>     工作原理？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49186" name="Rectangle 2"/>
          <p:cNvSpPr>
            <a:spLocks noGrp="1" noRot="1" noChangeArrowheads="1"/>
          </p:cNvSpPr>
          <p:nvPr>
            <p:ph type="title"/>
          </p:nvPr>
        </p:nvSpPr>
        <p:spPr>
          <a:xfrm>
            <a:off x="1403648" y="404664"/>
            <a:ext cx="8229600" cy="777875"/>
          </a:xfrm>
        </p:spPr>
        <p:txBody>
          <a:bodyPr/>
          <a:lstStyle/>
          <a:p>
            <a:r>
              <a:rPr lang="en-US" altLang="zh-CN" dirty="0"/>
              <a:t>STP: </a:t>
            </a:r>
            <a:r>
              <a:rPr lang="zh-CN" altLang="en-US" dirty="0"/>
              <a:t>控制网络冗余</a:t>
            </a:r>
          </a:p>
        </p:txBody>
      </p:sp>
      <p:sp>
        <p:nvSpPr>
          <p:cNvPr id="349187" name="Rectangle 3"/>
          <p:cNvSpPr>
            <a:spLocks noGrp="1" noChangeArrowheads="1"/>
          </p:cNvSpPr>
          <p:nvPr>
            <p:ph type="body" idx="1"/>
          </p:nvPr>
        </p:nvSpPr>
        <p:spPr>
          <a:xfrm>
            <a:off x="428596" y="1357298"/>
            <a:ext cx="8229600" cy="2016125"/>
          </a:xfrm>
        </p:spPr>
        <p:txBody>
          <a:bodyPr/>
          <a:lstStyle/>
          <a:p>
            <a:pPr>
              <a:lnSpc>
                <a:spcPct val="90000"/>
              </a:lnSpc>
            </a:pPr>
            <a:r>
              <a:rPr lang="zh-CN" altLang="en-US" sz="2800" dirty="0"/>
              <a:t>选择根网桥</a:t>
            </a:r>
          </a:p>
          <a:p>
            <a:pPr>
              <a:lnSpc>
                <a:spcPct val="90000"/>
              </a:lnSpc>
            </a:pPr>
            <a:r>
              <a:rPr lang="zh-CN" altLang="en-US" sz="2800" dirty="0"/>
              <a:t>计算最佳路径</a:t>
            </a:r>
          </a:p>
          <a:p>
            <a:pPr>
              <a:lnSpc>
                <a:spcPct val="90000"/>
              </a:lnSpc>
            </a:pPr>
            <a:r>
              <a:rPr lang="zh-CN" altLang="en-US" sz="2800" dirty="0"/>
              <a:t>堵塞备用路径</a:t>
            </a:r>
          </a:p>
          <a:p>
            <a:pPr>
              <a:lnSpc>
                <a:spcPct val="90000"/>
              </a:lnSpc>
            </a:pPr>
            <a:r>
              <a:rPr lang="zh-CN" altLang="en-US" sz="2800" dirty="0"/>
              <a:t>最佳路径发生故障时，启用备用</a:t>
            </a:r>
            <a:r>
              <a:rPr lang="zh-CN" altLang="en-US" sz="2800" dirty="0" smtClean="0"/>
              <a:t>路径</a:t>
            </a:r>
            <a:endParaRPr lang="en-US" altLang="zh-CN" sz="2800" dirty="0" smtClean="0"/>
          </a:p>
          <a:p>
            <a:pPr>
              <a:lnSpc>
                <a:spcPct val="90000"/>
              </a:lnSpc>
            </a:pPr>
            <a:r>
              <a:rPr lang="zh-CN" altLang="en-US" sz="2800" dirty="0" smtClean="0">
                <a:solidFill>
                  <a:srgbClr val="7030A0"/>
                </a:solidFill>
              </a:rPr>
              <a:t>目的：减少广播包数量，又保证广播包到达所有节点</a:t>
            </a:r>
            <a:endParaRPr lang="en-US" altLang="zh-CN" sz="2800" dirty="0" smtClean="0">
              <a:solidFill>
                <a:srgbClr val="7030A0"/>
              </a:solidFill>
            </a:endParaRPr>
          </a:p>
          <a:p>
            <a:pPr>
              <a:lnSpc>
                <a:spcPct val="90000"/>
              </a:lnSpc>
            </a:pPr>
            <a:endParaRPr lang="zh-CN" altLang="en-US" sz="2800" dirty="0"/>
          </a:p>
        </p:txBody>
      </p:sp>
      <p:pic>
        <p:nvPicPr>
          <p:cNvPr id="349188" name="Picture 4"/>
          <p:cNvPicPr>
            <a:picLocks noChangeAspect="1" noChangeArrowheads="1"/>
          </p:cNvPicPr>
          <p:nvPr/>
        </p:nvPicPr>
        <p:blipFill>
          <a:blip r:embed="rId2" cstate="print"/>
          <a:srcRect/>
          <a:stretch>
            <a:fillRect/>
          </a:stretch>
        </p:blipFill>
        <p:spPr bwMode="auto">
          <a:xfrm>
            <a:off x="2771775" y="4508500"/>
            <a:ext cx="1368425" cy="608013"/>
          </a:xfrm>
          <a:prstGeom prst="rect">
            <a:avLst/>
          </a:prstGeom>
          <a:noFill/>
          <a:ln w="9525">
            <a:noFill/>
            <a:miter lim="800000"/>
            <a:headEnd/>
            <a:tailEnd/>
          </a:ln>
          <a:effectLst/>
        </p:spPr>
      </p:pic>
      <p:pic>
        <p:nvPicPr>
          <p:cNvPr id="349189" name="Picture 5"/>
          <p:cNvPicPr>
            <a:picLocks noChangeAspect="1" noChangeArrowheads="1"/>
          </p:cNvPicPr>
          <p:nvPr/>
        </p:nvPicPr>
        <p:blipFill>
          <a:blip r:embed="rId2" cstate="print"/>
          <a:srcRect/>
          <a:stretch>
            <a:fillRect/>
          </a:stretch>
        </p:blipFill>
        <p:spPr bwMode="auto">
          <a:xfrm>
            <a:off x="6588125" y="4581525"/>
            <a:ext cx="1366838" cy="608013"/>
          </a:xfrm>
          <a:prstGeom prst="rect">
            <a:avLst/>
          </a:prstGeom>
          <a:noFill/>
          <a:ln w="9525">
            <a:noFill/>
            <a:miter lim="800000"/>
            <a:headEnd/>
            <a:tailEnd/>
          </a:ln>
          <a:effectLst/>
        </p:spPr>
      </p:pic>
      <p:sp>
        <p:nvSpPr>
          <p:cNvPr id="349190" name="Text Box 6"/>
          <p:cNvSpPr txBox="1">
            <a:spLocks noChangeArrowheads="1"/>
          </p:cNvSpPr>
          <p:nvPr/>
        </p:nvSpPr>
        <p:spPr bwMode="auto">
          <a:xfrm>
            <a:off x="2843213" y="4005263"/>
            <a:ext cx="1152525" cy="396875"/>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zh-CN" altLang="en-US" sz="2000">
                <a:effectLst/>
              </a:rPr>
              <a:t>根网桥</a:t>
            </a:r>
            <a:endParaRPr lang="zh-CN" altLang="en-US" sz="2000">
              <a:solidFill>
                <a:srgbClr val="FFFF66"/>
              </a:solidFill>
              <a:effectLst/>
            </a:endParaRPr>
          </a:p>
        </p:txBody>
      </p:sp>
      <p:cxnSp>
        <p:nvCxnSpPr>
          <p:cNvPr id="349191" name="AutoShape 7"/>
          <p:cNvCxnSpPr>
            <a:cxnSpLocks noChangeShapeType="1"/>
          </p:cNvCxnSpPr>
          <p:nvPr/>
        </p:nvCxnSpPr>
        <p:spPr bwMode="auto">
          <a:xfrm rot="10800000" flipV="1">
            <a:off x="3455990" y="3786190"/>
            <a:ext cx="1830391" cy="722310"/>
          </a:xfrm>
          <a:prstGeom prst="straightConnector1">
            <a:avLst/>
          </a:prstGeom>
          <a:noFill/>
          <a:ln w="38100">
            <a:solidFill>
              <a:schemeClr val="tx1"/>
            </a:solidFill>
            <a:round/>
            <a:headEnd/>
            <a:tailEnd/>
          </a:ln>
          <a:effectLst/>
        </p:spPr>
      </p:cxnSp>
      <p:cxnSp>
        <p:nvCxnSpPr>
          <p:cNvPr id="349192" name="AutoShape 8"/>
          <p:cNvCxnSpPr>
            <a:cxnSpLocks noChangeShapeType="1"/>
          </p:cNvCxnSpPr>
          <p:nvPr/>
        </p:nvCxnSpPr>
        <p:spPr bwMode="auto">
          <a:xfrm>
            <a:off x="3455988" y="5116513"/>
            <a:ext cx="1758954" cy="1027131"/>
          </a:xfrm>
          <a:prstGeom prst="straightConnector1">
            <a:avLst/>
          </a:prstGeom>
          <a:noFill/>
          <a:ln w="38100">
            <a:solidFill>
              <a:schemeClr val="tx1"/>
            </a:solidFill>
            <a:round/>
            <a:headEnd/>
            <a:tailEnd/>
          </a:ln>
          <a:effectLst/>
        </p:spPr>
      </p:cxnSp>
      <p:cxnSp>
        <p:nvCxnSpPr>
          <p:cNvPr id="349193" name="AutoShape 9"/>
          <p:cNvCxnSpPr>
            <a:cxnSpLocks noChangeShapeType="1"/>
          </p:cNvCxnSpPr>
          <p:nvPr/>
        </p:nvCxnSpPr>
        <p:spPr bwMode="auto">
          <a:xfrm rot="10800000">
            <a:off x="5286381" y="3786190"/>
            <a:ext cx="1985959" cy="795336"/>
          </a:xfrm>
          <a:prstGeom prst="straightConnector1">
            <a:avLst/>
          </a:prstGeom>
          <a:noFill/>
          <a:ln w="38100">
            <a:solidFill>
              <a:schemeClr val="tx1"/>
            </a:solidFill>
            <a:round/>
            <a:headEnd/>
            <a:tailEnd/>
          </a:ln>
          <a:effectLst/>
        </p:spPr>
      </p:cxnSp>
      <p:cxnSp>
        <p:nvCxnSpPr>
          <p:cNvPr id="349194" name="AutoShape 10"/>
          <p:cNvCxnSpPr>
            <a:cxnSpLocks noChangeShapeType="1"/>
          </p:cNvCxnSpPr>
          <p:nvPr/>
        </p:nvCxnSpPr>
        <p:spPr bwMode="auto">
          <a:xfrm rot="10800000" flipV="1">
            <a:off x="5214943" y="5189538"/>
            <a:ext cx="2057397" cy="954106"/>
          </a:xfrm>
          <a:prstGeom prst="straightConnector1">
            <a:avLst/>
          </a:prstGeom>
          <a:noFill/>
          <a:ln w="38100">
            <a:solidFill>
              <a:schemeClr val="tx1"/>
            </a:solidFill>
            <a:round/>
            <a:headEnd/>
            <a:tailEnd/>
          </a:ln>
          <a:effectLst/>
        </p:spPr>
      </p:cxnSp>
      <p:sp>
        <p:nvSpPr>
          <p:cNvPr id="349195" name="Text Box 11"/>
          <p:cNvSpPr txBox="1">
            <a:spLocks noChangeArrowheads="1"/>
          </p:cNvSpPr>
          <p:nvPr/>
        </p:nvSpPr>
        <p:spPr bwMode="auto">
          <a:xfrm>
            <a:off x="7235825" y="4076700"/>
            <a:ext cx="1368425" cy="396875"/>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zh-CN" altLang="en-US" sz="2000">
                <a:effectLst/>
              </a:rPr>
              <a:t>非根网桥</a:t>
            </a:r>
            <a:endParaRPr lang="zh-CN" altLang="en-US" sz="2000">
              <a:solidFill>
                <a:srgbClr val="FFFF66"/>
              </a:solidFill>
              <a:effectLst/>
            </a:endParaRPr>
          </a:p>
        </p:txBody>
      </p:sp>
      <p:sp>
        <p:nvSpPr>
          <p:cNvPr id="349196" name="Text Box 12"/>
          <p:cNvSpPr txBox="1">
            <a:spLocks noChangeArrowheads="1"/>
          </p:cNvSpPr>
          <p:nvPr/>
        </p:nvSpPr>
        <p:spPr bwMode="auto">
          <a:xfrm>
            <a:off x="3203575" y="5300663"/>
            <a:ext cx="1368425" cy="579437"/>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en-US" altLang="zh-CN">
                <a:solidFill>
                  <a:srgbClr val="FFFF66"/>
                </a:solidFill>
                <a:effectLst/>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75810" name="Rectangle 2"/>
          <p:cNvSpPr>
            <a:spLocks noGrp="1" noRot="1" noChangeArrowheads="1"/>
          </p:cNvSpPr>
          <p:nvPr>
            <p:ph type="title"/>
          </p:nvPr>
        </p:nvSpPr>
        <p:spPr>
          <a:xfrm>
            <a:off x="1475656" y="404664"/>
            <a:ext cx="7793037" cy="838200"/>
          </a:xfrm>
        </p:spPr>
        <p:txBody>
          <a:bodyPr/>
          <a:lstStyle/>
          <a:p>
            <a:r>
              <a:rPr lang="zh-CN" altLang="en-US" sz="3600" dirty="0"/>
              <a:t>第</a:t>
            </a:r>
            <a:r>
              <a:rPr lang="en-US" altLang="zh-CN" sz="3600" dirty="0"/>
              <a:t>1</a:t>
            </a:r>
            <a:r>
              <a:rPr lang="zh-CN" altLang="en-US" sz="3600" dirty="0"/>
              <a:t>层设备：</a:t>
            </a:r>
            <a:r>
              <a:rPr lang="en-US" altLang="zh-CN" sz="3600" dirty="0"/>
              <a:t>Repeater &amp; Hub</a:t>
            </a:r>
          </a:p>
        </p:txBody>
      </p:sp>
      <p:pic>
        <p:nvPicPr>
          <p:cNvPr id="375811" name="Picture 3"/>
          <p:cNvPicPr>
            <a:picLocks noChangeAspect="1" noChangeArrowheads="1"/>
          </p:cNvPicPr>
          <p:nvPr/>
        </p:nvPicPr>
        <p:blipFill>
          <a:blip r:embed="rId3" cstate="print">
            <a:lum bright="-12000"/>
          </a:blip>
          <a:srcRect l="5647" t="27368" r="41153" b="22978"/>
          <a:stretch>
            <a:fillRect/>
          </a:stretch>
        </p:blipFill>
        <p:spPr bwMode="auto">
          <a:xfrm>
            <a:off x="685800" y="2057400"/>
            <a:ext cx="7772400" cy="4267200"/>
          </a:xfrm>
          <a:prstGeom prst="rect">
            <a:avLst/>
          </a:prstGeom>
          <a:noFill/>
          <a:ln w="9525">
            <a:noFill/>
            <a:miter lim="800000"/>
            <a:headEnd/>
            <a:tailEnd/>
          </a:ln>
          <a:effectLst/>
        </p:spPr>
      </p:pic>
      <p:sp>
        <p:nvSpPr>
          <p:cNvPr id="375812" name="Rectangle 4"/>
          <p:cNvSpPr>
            <a:spLocks noChangeArrowheads="1"/>
          </p:cNvSpPr>
          <p:nvPr/>
        </p:nvSpPr>
        <p:spPr bwMode="auto">
          <a:xfrm>
            <a:off x="684213" y="1412875"/>
            <a:ext cx="7848600" cy="519113"/>
          </a:xfrm>
          <a:prstGeom prst="rect">
            <a:avLst/>
          </a:prstGeom>
          <a:noFill/>
          <a:ln w="9525">
            <a:noFill/>
            <a:miter lim="800000"/>
            <a:headEnd/>
            <a:tailEnd/>
          </a:ln>
          <a:effectLst/>
        </p:spPr>
        <p:txBody>
          <a:bodyPr wrap="none">
            <a:spAutoFit/>
          </a:bodyPr>
          <a:lstStyle/>
          <a:p>
            <a:pPr marL="342900" indent="-342900" algn="l">
              <a:buClr>
                <a:srgbClr val="FF0000"/>
              </a:buClr>
              <a:buSzPct val="85000"/>
              <a:buFont typeface="Wingdings" pitchFamily="2" charset="2"/>
              <a:buChar char="Ø"/>
            </a:pPr>
            <a:r>
              <a:rPr lang="zh-CN" altLang="en-US" sz="2800">
                <a:effectLst/>
                <a:latin typeface="Times New Roman" pitchFamily="18" charset="0"/>
              </a:rPr>
              <a:t>第</a:t>
            </a:r>
            <a:r>
              <a:rPr lang="en-US" altLang="zh-CN" sz="2800">
                <a:effectLst/>
                <a:latin typeface="Times New Roman" pitchFamily="18" charset="0"/>
              </a:rPr>
              <a:t>1</a:t>
            </a:r>
            <a:r>
              <a:rPr lang="zh-CN" altLang="en-US" sz="2800">
                <a:effectLst/>
                <a:latin typeface="Times New Roman" pitchFamily="18" charset="0"/>
              </a:rPr>
              <a:t>层设备扩展了冲突域，但并不控制冲突域。</a:t>
            </a:r>
          </a:p>
        </p:txBody>
      </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checkerboard(across)">
                                      <p:cBhvr>
                                        <p:cTn id="7" dur="500"/>
                                        <p:tgtEl>
                                          <p:spTgt spid="3758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Effect transition="in" filter="checkerboard(across)">
                                      <p:cBhvr>
                                        <p:cTn id="12" dur="500"/>
                                        <p:tgtEl>
                                          <p:spTgt spid="375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50210" name="Rectangle 2"/>
          <p:cNvSpPr>
            <a:spLocks noGrp="1" noRot="1" noChangeArrowheads="1"/>
          </p:cNvSpPr>
          <p:nvPr>
            <p:ph type="title"/>
          </p:nvPr>
        </p:nvSpPr>
        <p:spPr>
          <a:xfrm>
            <a:off x="1547664" y="404664"/>
            <a:ext cx="7793037" cy="838200"/>
          </a:xfrm>
        </p:spPr>
        <p:txBody>
          <a:bodyPr/>
          <a:lstStyle/>
          <a:p>
            <a:r>
              <a:rPr lang="en-US" altLang="zh-CN" dirty="0"/>
              <a:t>STP</a:t>
            </a:r>
            <a:r>
              <a:rPr lang="zh-CN" altLang="en-US" dirty="0"/>
              <a:t>状态</a:t>
            </a:r>
          </a:p>
        </p:txBody>
      </p:sp>
      <p:sp>
        <p:nvSpPr>
          <p:cNvPr id="350211" name="Text Box 3"/>
          <p:cNvSpPr txBox="1">
            <a:spLocks noChangeArrowheads="1"/>
          </p:cNvSpPr>
          <p:nvPr/>
        </p:nvSpPr>
        <p:spPr bwMode="auto">
          <a:xfrm>
            <a:off x="1331913" y="3068638"/>
            <a:ext cx="1152525" cy="579437"/>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zh-CN" altLang="en-US">
                <a:effectLst>
                  <a:outerShdw blurRad="38100" dist="38100" dir="2700000" algn="tl">
                    <a:srgbClr val="000000"/>
                  </a:outerShdw>
                </a:effectLst>
              </a:rPr>
              <a:t>监听</a:t>
            </a:r>
          </a:p>
        </p:txBody>
      </p:sp>
      <p:sp>
        <p:nvSpPr>
          <p:cNvPr id="350212" name="Text Box 4"/>
          <p:cNvSpPr txBox="1">
            <a:spLocks noChangeArrowheads="1"/>
          </p:cNvSpPr>
          <p:nvPr/>
        </p:nvSpPr>
        <p:spPr bwMode="auto">
          <a:xfrm>
            <a:off x="1335088" y="1811338"/>
            <a:ext cx="1220787" cy="579437"/>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zh-CN" altLang="en-US">
                <a:effectLst>
                  <a:outerShdw blurRad="38100" dist="38100" dir="2700000" algn="tl">
                    <a:srgbClr val="000000"/>
                  </a:outerShdw>
                </a:effectLst>
              </a:rPr>
              <a:t>阻塞</a:t>
            </a:r>
          </a:p>
        </p:txBody>
      </p:sp>
      <p:sp>
        <p:nvSpPr>
          <p:cNvPr id="350213" name="Text Box 5"/>
          <p:cNvSpPr txBox="1">
            <a:spLocks noChangeArrowheads="1"/>
          </p:cNvSpPr>
          <p:nvPr/>
        </p:nvSpPr>
        <p:spPr bwMode="auto">
          <a:xfrm>
            <a:off x="1331913" y="4365625"/>
            <a:ext cx="1152525" cy="579438"/>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zh-CN" altLang="en-US">
                <a:effectLst>
                  <a:outerShdw blurRad="38100" dist="38100" dir="2700000" algn="tl">
                    <a:srgbClr val="000000"/>
                  </a:outerShdw>
                </a:effectLst>
              </a:rPr>
              <a:t>学习</a:t>
            </a:r>
          </a:p>
        </p:txBody>
      </p:sp>
      <p:sp>
        <p:nvSpPr>
          <p:cNvPr id="350214" name="Text Box 6"/>
          <p:cNvSpPr txBox="1">
            <a:spLocks noChangeArrowheads="1"/>
          </p:cNvSpPr>
          <p:nvPr/>
        </p:nvSpPr>
        <p:spPr bwMode="auto">
          <a:xfrm>
            <a:off x="1258888" y="5661025"/>
            <a:ext cx="1296987" cy="579438"/>
          </a:xfrm>
          <a:prstGeom prst="rect">
            <a:avLst/>
          </a:prstGeom>
          <a:noFill/>
          <a:ln w="9525" algn="ctr">
            <a:noFill/>
            <a:miter lim="800000"/>
            <a:headEnd/>
            <a:tailEnd/>
          </a:ln>
          <a:effectLst/>
        </p:spPr>
        <p:txBody>
          <a:bodyPr>
            <a:spAutoFit/>
          </a:bodyPr>
          <a:lstStyle/>
          <a:p>
            <a:pPr marL="342900" indent="-342900">
              <a:buFont typeface="Wingdings" pitchFamily="2" charset="2"/>
              <a:buNone/>
            </a:pPr>
            <a:r>
              <a:rPr lang="zh-CN" altLang="en-US">
                <a:effectLst>
                  <a:outerShdw blurRad="38100" dist="38100" dir="2700000" algn="tl">
                    <a:srgbClr val="000000"/>
                  </a:outerShdw>
                </a:effectLst>
              </a:rPr>
              <a:t>转发</a:t>
            </a:r>
          </a:p>
        </p:txBody>
      </p:sp>
      <p:sp>
        <p:nvSpPr>
          <p:cNvPr id="350215" name="Line 7"/>
          <p:cNvSpPr>
            <a:spLocks noChangeShapeType="1"/>
          </p:cNvSpPr>
          <p:nvPr/>
        </p:nvSpPr>
        <p:spPr bwMode="auto">
          <a:xfrm>
            <a:off x="1835150" y="2492375"/>
            <a:ext cx="0" cy="576263"/>
          </a:xfrm>
          <a:prstGeom prst="line">
            <a:avLst/>
          </a:prstGeom>
          <a:noFill/>
          <a:ln w="38100">
            <a:solidFill>
              <a:schemeClr val="tx1"/>
            </a:solidFill>
            <a:round/>
            <a:headEnd/>
            <a:tailEnd type="triangle" w="lg" len="lg"/>
          </a:ln>
          <a:effectLst/>
        </p:spPr>
        <p:txBody>
          <a:bodyPr wrap="none" anchor="ctr"/>
          <a:lstStyle/>
          <a:p>
            <a:endParaRPr lang="zh-CN" altLang="en-US"/>
          </a:p>
        </p:txBody>
      </p:sp>
      <p:sp>
        <p:nvSpPr>
          <p:cNvPr id="350216" name="Line 8"/>
          <p:cNvSpPr>
            <a:spLocks noChangeShapeType="1"/>
          </p:cNvSpPr>
          <p:nvPr/>
        </p:nvSpPr>
        <p:spPr bwMode="auto">
          <a:xfrm>
            <a:off x="1835150" y="3716338"/>
            <a:ext cx="0" cy="649287"/>
          </a:xfrm>
          <a:prstGeom prst="line">
            <a:avLst/>
          </a:prstGeom>
          <a:noFill/>
          <a:ln w="38100">
            <a:solidFill>
              <a:schemeClr val="tx1"/>
            </a:solidFill>
            <a:round/>
            <a:headEnd/>
            <a:tailEnd type="triangle" w="lg" len="lg"/>
          </a:ln>
          <a:effectLst/>
        </p:spPr>
        <p:txBody>
          <a:bodyPr wrap="none" anchor="ctr"/>
          <a:lstStyle/>
          <a:p>
            <a:endParaRPr lang="zh-CN" altLang="en-US"/>
          </a:p>
        </p:txBody>
      </p:sp>
      <p:sp>
        <p:nvSpPr>
          <p:cNvPr id="350217" name="Line 9"/>
          <p:cNvSpPr>
            <a:spLocks noChangeShapeType="1"/>
          </p:cNvSpPr>
          <p:nvPr/>
        </p:nvSpPr>
        <p:spPr bwMode="auto">
          <a:xfrm>
            <a:off x="1806575" y="5084763"/>
            <a:ext cx="0" cy="576262"/>
          </a:xfrm>
          <a:prstGeom prst="line">
            <a:avLst/>
          </a:prstGeom>
          <a:noFill/>
          <a:ln w="38100">
            <a:solidFill>
              <a:schemeClr val="tx1"/>
            </a:solidFill>
            <a:round/>
            <a:headEnd/>
            <a:tailEnd type="triangle" w="lg" len="lg"/>
          </a:ln>
          <a:effectLst/>
        </p:spPr>
        <p:txBody>
          <a:bodyPr wrap="none" anchor="ctr"/>
          <a:lstStyle/>
          <a:p>
            <a:endParaRPr lang="zh-CN" altLang="en-US"/>
          </a:p>
        </p:txBody>
      </p:sp>
      <p:sp>
        <p:nvSpPr>
          <p:cNvPr id="350218" name="Text Box 10"/>
          <p:cNvSpPr txBox="1">
            <a:spLocks noChangeArrowheads="1"/>
          </p:cNvSpPr>
          <p:nvPr/>
        </p:nvSpPr>
        <p:spPr bwMode="auto">
          <a:xfrm>
            <a:off x="3132138" y="1916113"/>
            <a:ext cx="2003425" cy="457200"/>
          </a:xfrm>
          <a:prstGeom prst="rect">
            <a:avLst/>
          </a:prstGeom>
          <a:noFill/>
          <a:ln w="9525" algn="ctr">
            <a:noFill/>
            <a:miter lim="800000"/>
            <a:headEnd/>
            <a:tailEnd/>
          </a:ln>
          <a:effectLst/>
        </p:spPr>
        <p:txBody>
          <a:bodyPr wrap="none">
            <a:spAutoFit/>
          </a:bodyPr>
          <a:lstStyle/>
          <a:p>
            <a:pPr marL="342900" indent="-342900" algn="l">
              <a:buFontTx/>
              <a:buChar char="-"/>
            </a:pPr>
            <a:r>
              <a:rPr lang="zh-CN" altLang="en-US" sz="2400">
                <a:solidFill>
                  <a:srgbClr val="FFFF66"/>
                </a:solidFill>
                <a:effectLst>
                  <a:outerShdw blurRad="38100" dist="38100" dir="2700000" algn="tl">
                    <a:srgbClr val="000000"/>
                  </a:outerShdw>
                </a:effectLst>
              </a:rPr>
              <a:t>监听</a:t>
            </a:r>
            <a:r>
              <a:rPr lang="en-US" altLang="zh-CN" sz="2400">
                <a:solidFill>
                  <a:srgbClr val="FFFF66"/>
                </a:solidFill>
                <a:effectLst>
                  <a:outerShdw blurRad="38100" dist="38100" dir="2700000" algn="tl">
                    <a:srgbClr val="000000"/>
                  </a:outerShdw>
                </a:effectLst>
              </a:rPr>
              <a:t>BPDU</a:t>
            </a:r>
          </a:p>
        </p:txBody>
      </p:sp>
      <p:sp>
        <p:nvSpPr>
          <p:cNvPr id="350219" name="Text Box 11"/>
          <p:cNvSpPr txBox="1">
            <a:spLocks noChangeArrowheads="1"/>
          </p:cNvSpPr>
          <p:nvPr/>
        </p:nvSpPr>
        <p:spPr bwMode="auto">
          <a:xfrm>
            <a:off x="3059113" y="2924175"/>
            <a:ext cx="5429250" cy="895350"/>
          </a:xfrm>
          <a:prstGeom prst="rect">
            <a:avLst/>
          </a:prstGeom>
          <a:noFill/>
          <a:ln w="9525" algn="ctr">
            <a:noFill/>
            <a:miter lim="800000"/>
            <a:headEnd/>
            <a:tailEnd/>
          </a:ln>
          <a:effectLst/>
        </p:spPr>
        <p:txBody>
          <a:bodyPr wrap="none">
            <a:spAutoFit/>
          </a:bodyPr>
          <a:lstStyle/>
          <a:p>
            <a:pPr marL="342900" indent="-342900" algn="l">
              <a:buFontTx/>
              <a:buChar char="-"/>
            </a:pPr>
            <a:r>
              <a:rPr lang="zh-CN" altLang="en-US" sz="2400">
                <a:solidFill>
                  <a:srgbClr val="FFFF66"/>
                </a:solidFill>
                <a:effectLst>
                  <a:outerShdw blurRad="38100" dist="38100" dir="2700000" algn="tl">
                    <a:srgbClr val="000000"/>
                  </a:outerShdw>
                </a:effectLst>
              </a:rPr>
              <a:t>发送和接收</a:t>
            </a:r>
            <a:r>
              <a:rPr lang="en-US" altLang="zh-CN" sz="2400">
                <a:solidFill>
                  <a:srgbClr val="FFFF66"/>
                </a:solidFill>
                <a:effectLst>
                  <a:outerShdw blurRad="38100" dist="38100" dir="2700000" algn="tl">
                    <a:srgbClr val="000000"/>
                  </a:outerShdw>
                </a:effectLst>
              </a:rPr>
              <a:t>BPDU</a:t>
            </a:r>
          </a:p>
          <a:p>
            <a:pPr marL="342900" indent="-342900" algn="l">
              <a:buFontTx/>
              <a:buChar char="-"/>
            </a:pPr>
            <a:r>
              <a:rPr lang="zh-CN" altLang="en-US" sz="2400">
                <a:solidFill>
                  <a:srgbClr val="FFFF66"/>
                </a:solidFill>
                <a:effectLst>
                  <a:outerShdw blurRad="38100" dist="38100" dir="2700000" algn="tl">
                    <a:srgbClr val="000000"/>
                  </a:outerShdw>
                </a:effectLst>
              </a:rPr>
              <a:t>选举根网桥，选择根端口和指定端口</a:t>
            </a:r>
          </a:p>
        </p:txBody>
      </p:sp>
      <p:sp>
        <p:nvSpPr>
          <p:cNvPr id="350220" name="Text Box 12"/>
          <p:cNvSpPr txBox="1">
            <a:spLocks noChangeArrowheads="1"/>
          </p:cNvSpPr>
          <p:nvPr/>
        </p:nvSpPr>
        <p:spPr bwMode="auto">
          <a:xfrm>
            <a:off x="3059113" y="4221163"/>
            <a:ext cx="3357562" cy="895350"/>
          </a:xfrm>
          <a:prstGeom prst="rect">
            <a:avLst/>
          </a:prstGeom>
          <a:noFill/>
          <a:ln w="9525" algn="ctr">
            <a:noFill/>
            <a:miter lim="800000"/>
            <a:headEnd/>
            <a:tailEnd/>
          </a:ln>
          <a:effectLst/>
        </p:spPr>
        <p:txBody>
          <a:bodyPr wrap="none">
            <a:spAutoFit/>
          </a:bodyPr>
          <a:lstStyle/>
          <a:p>
            <a:pPr marL="342900" indent="-342900" algn="l">
              <a:buFontTx/>
              <a:buChar char="-"/>
            </a:pPr>
            <a:r>
              <a:rPr lang="zh-CN" altLang="en-US" sz="2400">
                <a:solidFill>
                  <a:srgbClr val="FFFF66"/>
                </a:solidFill>
                <a:effectLst>
                  <a:outerShdw blurRad="38100" dist="38100" dir="2700000" algn="tl">
                    <a:srgbClr val="000000"/>
                  </a:outerShdw>
                </a:effectLst>
              </a:rPr>
              <a:t>可以生成</a:t>
            </a:r>
            <a:r>
              <a:rPr lang="en-US" altLang="zh-CN" sz="2400">
                <a:solidFill>
                  <a:srgbClr val="FFFF66"/>
                </a:solidFill>
                <a:effectLst>
                  <a:outerShdw blurRad="38100" dist="38100" dir="2700000" algn="tl">
                    <a:srgbClr val="000000"/>
                  </a:outerShdw>
                </a:effectLst>
              </a:rPr>
              <a:t>MAC</a:t>
            </a:r>
            <a:r>
              <a:rPr lang="zh-CN" altLang="en-US" sz="2400">
                <a:solidFill>
                  <a:srgbClr val="FFFF66"/>
                </a:solidFill>
                <a:effectLst>
                  <a:outerShdw blurRad="38100" dist="38100" dir="2700000" algn="tl">
                    <a:srgbClr val="000000"/>
                  </a:outerShdw>
                </a:effectLst>
              </a:rPr>
              <a:t>地址表</a:t>
            </a:r>
          </a:p>
          <a:p>
            <a:pPr marL="342900" indent="-342900" algn="l">
              <a:buFontTx/>
              <a:buChar char="-"/>
            </a:pPr>
            <a:r>
              <a:rPr lang="zh-CN" altLang="en-US" sz="2400">
                <a:solidFill>
                  <a:srgbClr val="FFFF66"/>
                </a:solidFill>
                <a:effectLst>
                  <a:outerShdw blurRad="38100" dist="38100" dir="2700000" algn="tl">
                    <a:srgbClr val="000000"/>
                  </a:outerShdw>
                </a:effectLst>
              </a:rPr>
              <a:t>发送和接收</a:t>
            </a:r>
            <a:r>
              <a:rPr lang="en-US" altLang="zh-CN" sz="2400">
                <a:solidFill>
                  <a:srgbClr val="FFFF66"/>
                </a:solidFill>
                <a:effectLst>
                  <a:outerShdw blurRad="38100" dist="38100" dir="2700000" algn="tl">
                    <a:srgbClr val="000000"/>
                  </a:outerShdw>
                </a:effectLst>
              </a:rPr>
              <a:t>BPDU</a:t>
            </a:r>
          </a:p>
        </p:txBody>
      </p:sp>
      <p:sp>
        <p:nvSpPr>
          <p:cNvPr id="350221" name="Text Box 13"/>
          <p:cNvSpPr txBox="1">
            <a:spLocks noChangeArrowheads="1"/>
          </p:cNvSpPr>
          <p:nvPr/>
        </p:nvSpPr>
        <p:spPr bwMode="auto">
          <a:xfrm>
            <a:off x="3059113" y="5554663"/>
            <a:ext cx="2914650" cy="895350"/>
          </a:xfrm>
          <a:prstGeom prst="rect">
            <a:avLst/>
          </a:prstGeom>
          <a:noFill/>
          <a:ln w="9525" algn="ctr">
            <a:noFill/>
            <a:miter lim="800000"/>
            <a:headEnd/>
            <a:tailEnd/>
          </a:ln>
          <a:effectLst/>
        </p:spPr>
        <p:txBody>
          <a:bodyPr wrap="none">
            <a:spAutoFit/>
          </a:bodyPr>
          <a:lstStyle/>
          <a:p>
            <a:pPr marL="342900" indent="-342900" algn="l">
              <a:buFontTx/>
              <a:buChar char="-"/>
            </a:pPr>
            <a:r>
              <a:rPr lang="zh-CN" altLang="en-US" sz="2400">
                <a:solidFill>
                  <a:srgbClr val="FFFF66"/>
                </a:solidFill>
                <a:effectLst>
                  <a:outerShdw blurRad="38100" dist="38100" dir="2700000" algn="tl">
                    <a:srgbClr val="000000"/>
                  </a:outerShdw>
                </a:effectLst>
              </a:rPr>
              <a:t>发送和接收数据</a:t>
            </a:r>
          </a:p>
          <a:p>
            <a:pPr marL="342900" indent="-342900" algn="l">
              <a:buFontTx/>
              <a:buChar char="-"/>
            </a:pPr>
            <a:r>
              <a:rPr lang="zh-CN" altLang="en-US" sz="2400">
                <a:solidFill>
                  <a:srgbClr val="FFFF66"/>
                </a:solidFill>
                <a:effectLst>
                  <a:outerShdw blurRad="38100" dist="38100" dir="2700000" algn="tl">
                    <a:srgbClr val="000000"/>
                  </a:outerShdw>
                </a:effectLst>
              </a:rPr>
              <a:t>发送和接收</a:t>
            </a:r>
            <a:r>
              <a:rPr lang="en-US" altLang="zh-CN" sz="2400">
                <a:solidFill>
                  <a:srgbClr val="FFFF66"/>
                </a:solidFill>
                <a:effectLst>
                  <a:outerShdw blurRad="38100" dist="38100" dir="2700000" algn="tl">
                    <a:srgbClr val="000000"/>
                  </a:outerShdw>
                </a:effectLst>
              </a:rPr>
              <a:t>BPDU</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51234" name="Rectangle 2"/>
          <p:cNvSpPr>
            <a:spLocks noGrp="1" noRot="1" noChangeArrowheads="1"/>
          </p:cNvSpPr>
          <p:nvPr>
            <p:ph type="title"/>
          </p:nvPr>
        </p:nvSpPr>
        <p:spPr>
          <a:xfrm>
            <a:off x="1475656" y="332656"/>
            <a:ext cx="7793037" cy="838200"/>
          </a:xfrm>
        </p:spPr>
        <p:txBody>
          <a:bodyPr/>
          <a:lstStyle/>
          <a:p>
            <a:r>
              <a:rPr lang="zh-CN" altLang="en-US" dirty="0"/>
              <a:t>其他</a:t>
            </a:r>
            <a:r>
              <a:rPr lang="en-US" altLang="zh-CN" dirty="0"/>
              <a:t>STP</a:t>
            </a:r>
            <a:r>
              <a:rPr lang="zh-CN" altLang="en-US" dirty="0"/>
              <a:t>协议</a:t>
            </a:r>
          </a:p>
        </p:txBody>
      </p:sp>
      <p:sp>
        <p:nvSpPr>
          <p:cNvPr id="351235" name="Rectangle 3"/>
          <p:cNvSpPr>
            <a:spLocks noGrp="1" noChangeArrowheads="1"/>
          </p:cNvSpPr>
          <p:nvPr>
            <p:ph type="body" idx="1"/>
          </p:nvPr>
        </p:nvSpPr>
        <p:spPr/>
        <p:txBody>
          <a:bodyPr/>
          <a:lstStyle/>
          <a:p>
            <a:r>
              <a:rPr lang="en-US" altLang="zh-CN" dirty="0"/>
              <a:t>RSTP (IEEE 802.1w)</a:t>
            </a:r>
          </a:p>
          <a:p>
            <a:r>
              <a:rPr lang="en-US" altLang="zh-CN" dirty="0"/>
              <a:t>PVST </a:t>
            </a:r>
            <a:r>
              <a:rPr lang="zh-CN" altLang="en-US" dirty="0"/>
              <a:t>（</a:t>
            </a:r>
            <a:r>
              <a:rPr lang="en-US" altLang="zh-CN" dirty="0"/>
              <a:t>per-VLAN spanning tree, VLAN</a:t>
            </a:r>
            <a:r>
              <a:rPr lang="zh-CN" altLang="en-US" dirty="0"/>
              <a:t>独立生成树协议）</a:t>
            </a:r>
          </a:p>
          <a:p>
            <a:r>
              <a:rPr lang="en-US" altLang="zh-CN" dirty="0"/>
              <a:t>MISTP</a:t>
            </a:r>
            <a:r>
              <a:rPr lang="zh-CN" altLang="en-US" dirty="0"/>
              <a:t>（</a:t>
            </a:r>
            <a:r>
              <a:rPr lang="en-US" altLang="zh-CN" dirty="0"/>
              <a:t>Multi-Instance Spanning Tree Protocol</a:t>
            </a:r>
            <a:r>
              <a:rPr lang="zh-CN" altLang="en-US" dirty="0"/>
              <a:t>，多实例</a:t>
            </a:r>
            <a:r>
              <a:rPr lang="en-US" altLang="zh-CN" dirty="0"/>
              <a:t>STP</a:t>
            </a:r>
            <a:r>
              <a:rPr lang="zh-CN" altLang="en-US"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66242" name="Rectangle 2"/>
          <p:cNvSpPr>
            <a:spLocks noGrp="1" noRot="1" noChangeArrowheads="1"/>
          </p:cNvSpPr>
          <p:nvPr>
            <p:ph type="title"/>
          </p:nvPr>
        </p:nvSpPr>
        <p:spPr>
          <a:xfrm>
            <a:off x="1475656" y="404664"/>
            <a:ext cx="8229600" cy="782985"/>
          </a:xfrm>
        </p:spPr>
        <p:txBody>
          <a:bodyPr/>
          <a:lstStyle/>
          <a:p>
            <a:r>
              <a:rPr lang="zh-CN" altLang="en-US" dirty="0"/>
              <a:t>路由器（</a:t>
            </a:r>
            <a:r>
              <a:rPr lang="en-US" altLang="zh-CN" dirty="0"/>
              <a:t>Router</a:t>
            </a:r>
            <a:r>
              <a:rPr lang="zh-CN" altLang="en-US" dirty="0"/>
              <a:t>）</a:t>
            </a:r>
          </a:p>
        </p:txBody>
      </p:sp>
      <p:sp>
        <p:nvSpPr>
          <p:cNvPr id="266243" name="Rectangle 3"/>
          <p:cNvSpPr>
            <a:spLocks noGrp="1" noChangeArrowheads="1"/>
          </p:cNvSpPr>
          <p:nvPr>
            <p:ph type="body" idx="1"/>
          </p:nvPr>
        </p:nvSpPr>
        <p:spPr>
          <a:xfrm>
            <a:off x="468313" y="2349500"/>
            <a:ext cx="3827462" cy="4032250"/>
          </a:xfrm>
        </p:spPr>
        <p:txBody>
          <a:bodyPr/>
          <a:lstStyle/>
          <a:p>
            <a:r>
              <a:rPr lang="zh-CN" altLang="en-US" b="1"/>
              <a:t>工作在</a:t>
            </a:r>
            <a:r>
              <a:rPr lang="en-US" altLang="zh-CN" b="1"/>
              <a:t>OSI</a:t>
            </a:r>
            <a:r>
              <a:rPr lang="zh-CN" altLang="en-US" b="1"/>
              <a:t>模型的第三层：网络层</a:t>
            </a:r>
          </a:p>
          <a:p>
            <a:r>
              <a:rPr lang="zh-CN" altLang="en-US" b="1"/>
              <a:t>根据</a:t>
            </a:r>
            <a:r>
              <a:rPr lang="en-US" altLang="zh-CN" b="1"/>
              <a:t>IP</a:t>
            </a:r>
            <a:r>
              <a:rPr lang="zh-CN" altLang="en-US" b="1"/>
              <a:t>地址转发包</a:t>
            </a:r>
          </a:p>
          <a:p>
            <a:r>
              <a:rPr lang="zh-CN" altLang="en-US" b="1"/>
              <a:t>实现了广播域的划分</a:t>
            </a:r>
          </a:p>
          <a:p>
            <a:endParaRPr lang="en-US" altLang="zh-CN" b="1"/>
          </a:p>
        </p:txBody>
      </p:sp>
      <p:pic>
        <p:nvPicPr>
          <p:cNvPr id="266244" name="Picture 4" descr="ceaUuQ8uTM6E">
            <a:hlinkClick r:id="rId2" tooltip="CISCO 2811"/>
          </p:cNvPr>
          <p:cNvPicPr>
            <a:picLocks noChangeAspect="1" noChangeArrowheads="1"/>
          </p:cNvPicPr>
          <p:nvPr/>
        </p:nvPicPr>
        <p:blipFill>
          <a:blip r:embed="rId3" cstate="print"/>
          <a:srcRect/>
          <a:stretch>
            <a:fillRect/>
          </a:stretch>
        </p:blipFill>
        <p:spPr bwMode="auto">
          <a:xfrm>
            <a:off x="4716463" y="2060575"/>
            <a:ext cx="4105275" cy="3079750"/>
          </a:xfrm>
          <a:prstGeom prst="rect">
            <a:avLst/>
          </a:prstGeom>
          <a:noFill/>
        </p:spPr>
      </p:pic>
      <p:sp>
        <p:nvSpPr>
          <p:cNvPr id="266245" name="Text Box 5"/>
          <p:cNvSpPr txBox="1">
            <a:spLocks noChangeArrowheads="1"/>
          </p:cNvSpPr>
          <p:nvPr/>
        </p:nvSpPr>
        <p:spPr bwMode="auto">
          <a:xfrm>
            <a:off x="5508625" y="5300663"/>
            <a:ext cx="2447925" cy="396875"/>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000">
                <a:solidFill>
                  <a:srgbClr val="FFFF66"/>
                </a:solidFill>
                <a:effectLst/>
                <a:latin typeface="Arial" charset="0"/>
              </a:rPr>
              <a:t>Cisco 2811</a:t>
            </a:r>
            <a:r>
              <a:rPr lang="zh-CN" altLang="en-US" sz="2000">
                <a:solidFill>
                  <a:srgbClr val="FFFF66"/>
                </a:solidFill>
                <a:effectLst/>
                <a:latin typeface="Arial" charset="0"/>
              </a:rPr>
              <a:t>路由器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checkerboard(across)">
                                      <p:cBhvr>
                                        <p:cTn id="7" dur="500"/>
                                        <p:tgtEl>
                                          <p:spTgt spid="26624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6245"/>
                                        </p:tgtEl>
                                        <p:attrNameLst>
                                          <p:attrName>style.visibility</p:attrName>
                                        </p:attrNameLst>
                                      </p:cBhvr>
                                      <p:to>
                                        <p:strVal val="visible"/>
                                      </p:to>
                                    </p:set>
                                    <p:animEffect transition="in" filter="checkerboard(across)">
                                      <p:cBhvr>
                                        <p:cTn id="10" dur="500"/>
                                        <p:tgtEl>
                                          <p:spTgt spid="26624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4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4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67266" name="Rectangle 2"/>
          <p:cNvSpPr>
            <a:spLocks noGrp="1" noRot="1" noChangeArrowheads="1"/>
          </p:cNvSpPr>
          <p:nvPr>
            <p:ph type="title"/>
          </p:nvPr>
        </p:nvSpPr>
        <p:spPr>
          <a:xfrm>
            <a:off x="1835697" y="332656"/>
            <a:ext cx="6768752" cy="838200"/>
          </a:xfrm>
          <a:solidFill>
            <a:schemeClr val="tx2"/>
          </a:solidFill>
        </p:spPr>
        <p:txBody>
          <a:bodyPr/>
          <a:lstStyle/>
          <a:p>
            <a:r>
              <a:rPr lang="zh-CN" altLang="en-US" dirty="0">
                <a:solidFill>
                  <a:schemeClr val="bg2"/>
                </a:solidFill>
                <a:effectLst/>
              </a:rPr>
              <a:t>网络互联设备比较</a:t>
            </a:r>
          </a:p>
        </p:txBody>
      </p:sp>
      <p:sp>
        <p:nvSpPr>
          <p:cNvPr id="267267" name="Rectangle 3"/>
          <p:cNvSpPr>
            <a:spLocks noGrp="1" noChangeArrowheads="1"/>
          </p:cNvSpPr>
          <p:nvPr>
            <p:ph type="body" idx="1"/>
          </p:nvPr>
        </p:nvSpPr>
        <p:spPr>
          <a:xfrm>
            <a:off x="428596" y="1428736"/>
            <a:ext cx="8229600" cy="4786346"/>
          </a:xfrm>
          <a:solidFill>
            <a:srgbClr val="FFFF99"/>
          </a:solidFill>
        </p:spPr>
        <p:txBody>
          <a:bodyPr/>
          <a:lstStyle/>
          <a:p>
            <a:pPr>
              <a:lnSpc>
                <a:spcPct val="90000"/>
              </a:lnSpc>
            </a:pPr>
            <a:r>
              <a:rPr lang="zh-CN" altLang="en-US" sz="3600" b="1" dirty="0">
                <a:solidFill>
                  <a:srgbClr val="0070C0"/>
                </a:solidFill>
                <a:effectLst/>
                <a:latin typeface="隶书" pitchFamily="49" charset="-122"/>
                <a:ea typeface="隶书" pitchFamily="49" charset="-122"/>
              </a:rPr>
              <a:t>设备工作层次不同</a:t>
            </a:r>
          </a:p>
          <a:p>
            <a:pPr>
              <a:lnSpc>
                <a:spcPct val="90000"/>
              </a:lnSpc>
              <a:buClr>
                <a:srgbClr val="33CC33"/>
              </a:buClr>
              <a:buFont typeface="Wingdings" pitchFamily="2" charset="2"/>
              <a:buChar char="Ø"/>
            </a:pPr>
            <a:r>
              <a:rPr lang="zh-CN" altLang="en-US" sz="2800" b="1" dirty="0">
                <a:solidFill>
                  <a:schemeClr val="bg2"/>
                </a:solidFill>
                <a:effectLst/>
                <a:latin typeface="隶书" pitchFamily="49" charset="-122"/>
                <a:ea typeface="隶书" pitchFamily="49" charset="-122"/>
              </a:rPr>
              <a:t>第</a:t>
            </a:r>
            <a:r>
              <a:rPr lang="en-US" altLang="zh-CN" sz="2800" b="1" dirty="0">
                <a:solidFill>
                  <a:schemeClr val="bg2"/>
                </a:solidFill>
                <a:effectLst/>
                <a:latin typeface="隶书" pitchFamily="49" charset="-122"/>
                <a:ea typeface="隶书" pitchFamily="49" charset="-122"/>
              </a:rPr>
              <a:t>1</a:t>
            </a:r>
            <a:r>
              <a:rPr lang="zh-CN" altLang="en-US" sz="2800" b="1" dirty="0">
                <a:solidFill>
                  <a:schemeClr val="bg2"/>
                </a:solidFill>
                <a:effectLst/>
                <a:latin typeface="隶书" pitchFamily="49" charset="-122"/>
                <a:ea typeface="隶书" pitchFamily="49" charset="-122"/>
              </a:rPr>
              <a:t>层设备：工作在</a:t>
            </a:r>
            <a:r>
              <a:rPr lang="en-US" altLang="zh-CN" sz="2800" b="1" dirty="0">
                <a:solidFill>
                  <a:schemeClr val="bg2"/>
                </a:solidFill>
                <a:effectLst/>
                <a:latin typeface="隶书" pitchFamily="49" charset="-122"/>
                <a:ea typeface="隶书" pitchFamily="49" charset="-122"/>
              </a:rPr>
              <a:t>OSI</a:t>
            </a:r>
            <a:r>
              <a:rPr lang="zh-CN" altLang="en-US" sz="2800" b="1" dirty="0">
                <a:solidFill>
                  <a:schemeClr val="bg2"/>
                </a:solidFill>
                <a:effectLst/>
                <a:latin typeface="隶书" pitchFamily="49" charset="-122"/>
                <a:ea typeface="隶书" pitchFamily="49" charset="-122"/>
              </a:rPr>
              <a:t>模型的第一层</a:t>
            </a:r>
            <a:r>
              <a:rPr lang="en-US" altLang="zh-CN" sz="2800" b="1" dirty="0">
                <a:solidFill>
                  <a:schemeClr val="bg2"/>
                </a:solidFill>
                <a:effectLst/>
                <a:latin typeface="Arial"/>
                <a:ea typeface="隶书" pitchFamily="49" charset="-122"/>
              </a:rPr>
              <a:t>——</a:t>
            </a:r>
            <a:r>
              <a:rPr lang="zh-CN" altLang="en-US" sz="2800" b="1" dirty="0">
                <a:solidFill>
                  <a:srgbClr val="FF0000"/>
                </a:solidFill>
                <a:effectLst/>
                <a:latin typeface="隶书" pitchFamily="49" charset="-122"/>
                <a:ea typeface="隶书" pitchFamily="49" charset="-122"/>
              </a:rPr>
              <a:t>物理层</a:t>
            </a:r>
            <a:r>
              <a:rPr lang="zh-CN" altLang="en-US" sz="2800" b="1" dirty="0">
                <a:solidFill>
                  <a:schemeClr val="bg2"/>
                </a:solidFill>
                <a:effectLst/>
                <a:latin typeface="隶书" pitchFamily="49" charset="-122"/>
                <a:ea typeface="隶书" pitchFamily="49" charset="-122"/>
              </a:rPr>
              <a:t>，包括中继器和集线器</a:t>
            </a:r>
          </a:p>
          <a:p>
            <a:pPr>
              <a:lnSpc>
                <a:spcPct val="90000"/>
              </a:lnSpc>
              <a:buClr>
                <a:srgbClr val="33CC33"/>
              </a:buClr>
              <a:buFont typeface="Wingdings" pitchFamily="2" charset="2"/>
              <a:buChar char="Ø"/>
            </a:pPr>
            <a:r>
              <a:rPr lang="zh-CN" altLang="en-US" sz="2800" b="1" dirty="0">
                <a:solidFill>
                  <a:schemeClr val="bg2"/>
                </a:solidFill>
                <a:effectLst/>
                <a:latin typeface="隶书" pitchFamily="49" charset="-122"/>
                <a:ea typeface="隶书" pitchFamily="49" charset="-122"/>
              </a:rPr>
              <a:t>第</a:t>
            </a:r>
            <a:r>
              <a:rPr lang="en-US" altLang="zh-CN" sz="2800" b="1" dirty="0">
                <a:solidFill>
                  <a:schemeClr val="bg2"/>
                </a:solidFill>
                <a:effectLst/>
                <a:latin typeface="隶书" pitchFamily="49" charset="-122"/>
                <a:ea typeface="隶书" pitchFamily="49" charset="-122"/>
              </a:rPr>
              <a:t>2</a:t>
            </a:r>
            <a:r>
              <a:rPr lang="zh-CN" altLang="en-US" sz="2800" b="1" dirty="0">
                <a:solidFill>
                  <a:schemeClr val="bg2"/>
                </a:solidFill>
                <a:effectLst/>
                <a:latin typeface="隶书" pitchFamily="49" charset="-122"/>
                <a:ea typeface="隶书" pitchFamily="49" charset="-122"/>
              </a:rPr>
              <a:t>层设备：工作在</a:t>
            </a:r>
            <a:r>
              <a:rPr lang="en-US" altLang="zh-CN" sz="2800" b="1" dirty="0">
                <a:solidFill>
                  <a:schemeClr val="bg2"/>
                </a:solidFill>
                <a:effectLst/>
                <a:latin typeface="隶书" pitchFamily="49" charset="-122"/>
                <a:ea typeface="隶书" pitchFamily="49" charset="-122"/>
              </a:rPr>
              <a:t>OSI</a:t>
            </a:r>
            <a:r>
              <a:rPr lang="zh-CN" altLang="en-US" sz="2800" b="1" dirty="0">
                <a:solidFill>
                  <a:schemeClr val="bg2"/>
                </a:solidFill>
                <a:effectLst/>
                <a:latin typeface="隶书" pitchFamily="49" charset="-122"/>
                <a:ea typeface="隶书" pitchFamily="49" charset="-122"/>
              </a:rPr>
              <a:t>模型的第二层</a:t>
            </a:r>
            <a:r>
              <a:rPr lang="en-US" altLang="zh-CN" sz="2800" b="1" dirty="0">
                <a:solidFill>
                  <a:schemeClr val="bg2"/>
                </a:solidFill>
                <a:effectLst/>
                <a:latin typeface="Arial"/>
                <a:ea typeface="隶书" pitchFamily="49" charset="-122"/>
              </a:rPr>
              <a:t>——</a:t>
            </a:r>
            <a:r>
              <a:rPr lang="zh-CN" altLang="en-US" sz="2800" b="1" dirty="0">
                <a:solidFill>
                  <a:srgbClr val="FF0000"/>
                </a:solidFill>
                <a:effectLst/>
                <a:latin typeface="隶书" pitchFamily="49" charset="-122"/>
                <a:ea typeface="隶书" pitchFamily="49" charset="-122"/>
              </a:rPr>
              <a:t>数据链路层</a:t>
            </a:r>
            <a:r>
              <a:rPr lang="zh-CN" altLang="en-US" sz="2800" b="1" dirty="0">
                <a:solidFill>
                  <a:schemeClr val="bg2"/>
                </a:solidFill>
                <a:effectLst/>
                <a:latin typeface="隶书" pitchFamily="49" charset="-122"/>
                <a:ea typeface="隶书" pitchFamily="49" charset="-122"/>
              </a:rPr>
              <a:t>，包括网桥和交换机</a:t>
            </a:r>
          </a:p>
          <a:p>
            <a:pPr>
              <a:lnSpc>
                <a:spcPct val="90000"/>
              </a:lnSpc>
              <a:buClr>
                <a:srgbClr val="33CC33"/>
              </a:buClr>
              <a:buFont typeface="Wingdings" pitchFamily="2" charset="2"/>
              <a:buChar char="Ø"/>
            </a:pPr>
            <a:r>
              <a:rPr lang="zh-CN" altLang="en-US" sz="2800" b="1" dirty="0">
                <a:solidFill>
                  <a:schemeClr val="bg2"/>
                </a:solidFill>
                <a:effectLst/>
                <a:latin typeface="隶书" pitchFamily="49" charset="-122"/>
                <a:ea typeface="隶书" pitchFamily="49" charset="-122"/>
              </a:rPr>
              <a:t>第</a:t>
            </a:r>
            <a:r>
              <a:rPr lang="en-US" altLang="zh-CN" sz="2800" b="1" dirty="0">
                <a:solidFill>
                  <a:schemeClr val="bg2"/>
                </a:solidFill>
                <a:effectLst/>
                <a:latin typeface="隶书" pitchFamily="49" charset="-122"/>
                <a:ea typeface="隶书" pitchFamily="49" charset="-122"/>
              </a:rPr>
              <a:t>3</a:t>
            </a:r>
            <a:r>
              <a:rPr lang="zh-CN" altLang="en-US" sz="2800" b="1" dirty="0">
                <a:solidFill>
                  <a:schemeClr val="bg2"/>
                </a:solidFill>
                <a:effectLst/>
                <a:latin typeface="隶书" pitchFamily="49" charset="-122"/>
                <a:ea typeface="隶书" pitchFamily="49" charset="-122"/>
              </a:rPr>
              <a:t>层设备：工作在</a:t>
            </a:r>
            <a:r>
              <a:rPr lang="en-US" altLang="zh-CN" sz="2800" b="1" dirty="0">
                <a:solidFill>
                  <a:schemeClr val="bg2"/>
                </a:solidFill>
                <a:effectLst/>
                <a:latin typeface="隶书" pitchFamily="49" charset="-122"/>
                <a:ea typeface="隶书" pitchFamily="49" charset="-122"/>
              </a:rPr>
              <a:t>OSI</a:t>
            </a:r>
            <a:r>
              <a:rPr lang="zh-CN" altLang="en-US" sz="2800" b="1" dirty="0">
                <a:solidFill>
                  <a:schemeClr val="bg2"/>
                </a:solidFill>
                <a:effectLst/>
                <a:latin typeface="隶书" pitchFamily="49" charset="-122"/>
                <a:ea typeface="隶书" pitchFamily="49" charset="-122"/>
              </a:rPr>
              <a:t>模型的第三层</a:t>
            </a:r>
            <a:r>
              <a:rPr lang="en-US" altLang="zh-CN" sz="2800" b="1" dirty="0">
                <a:solidFill>
                  <a:schemeClr val="bg2"/>
                </a:solidFill>
                <a:effectLst/>
                <a:latin typeface="Arial"/>
                <a:ea typeface="隶书" pitchFamily="49" charset="-122"/>
              </a:rPr>
              <a:t>——</a:t>
            </a:r>
            <a:r>
              <a:rPr lang="zh-CN" altLang="en-US" sz="2800" b="1" dirty="0">
                <a:solidFill>
                  <a:srgbClr val="FF0000"/>
                </a:solidFill>
                <a:effectLst/>
                <a:latin typeface="隶书" pitchFamily="49" charset="-122"/>
                <a:ea typeface="隶书" pitchFamily="49" charset="-122"/>
              </a:rPr>
              <a:t>网络层</a:t>
            </a:r>
            <a:r>
              <a:rPr lang="zh-CN" altLang="en-US" sz="2800" b="1" dirty="0">
                <a:solidFill>
                  <a:schemeClr val="bg2"/>
                </a:solidFill>
                <a:effectLst/>
                <a:latin typeface="隶书" pitchFamily="49" charset="-122"/>
                <a:ea typeface="隶书" pitchFamily="49" charset="-122"/>
              </a:rPr>
              <a:t>，包括网关和</a:t>
            </a:r>
            <a:r>
              <a:rPr lang="zh-CN" altLang="en-US" sz="2800" b="1" dirty="0" smtClean="0">
                <a:solidFill>
                  <a:schemeClr val="bg2"/>
                </a:solidFill>
                <a:effectLst/>
                <a:latin typeface="隶书" pitchFamily="49" charset="-122"/>
                <a:ea typeface="隶书" pitchFamily="49" charset="-122"/>
              </a:rPr>
              <a:t>路由器</a:t>
            </a:r>
            <a:endParaRPr lang="en-US" altLang="zh-CN" sz="2800" b="1" dirty="0" smtClean="0">
              <a:solidFill>
                <a:schemeClr val="bg2"/>
              </a:solidFill>
              <a:effectLst/>
              <a:latin typeface="隶书" pitchFamily="49" charset="-122"/>
              <a:ea typeface="隶书" pitchFamily="49" charset="-122"/>
            </a:endParaRPr>
          </a:p>
          <a:p>
            <a:pPr>
              <a:lnSpc>
                <a:spcPct val="90000"/>
              </a:lnSpc>
              <a:buClr>
                <a:srgbClr val="33CC33"/>
              </a:buClr>
            </a:pPr>
            <a:r>
              <a:rPr lang="zh-CN" altLang="en-US" sz="2800" dirty="0" smtClean="0">
                <a:solidFill>
                  <a:schemeClr val="bg2"/>
                </a:solidFill>
                <a:latin typeface="隶书" pitchFamily="49" charset="-122"/>
                <a:ea typeface="隶书" pitchFamily="49" charset="-122"/>
              </a:rPr>
              <a:t>以上设备：</a:t>
            </a:r>
            <a:endParaRPr lang="zh-CN" altLang="en-US" sz="2800" b="1" dirty="0">
              <a:solidFill>
                <a:schemeClr val="bg2"/>
              </a:solidFill>
              <a:effectLst/>
              <a:latin typeface="隶书" pitchFamily="49" charset="-122"/>
              <a:ea typeface="隶书" pitchFamily="49" charset="-122"/>
            </a:endParaRPr>
          </a:p>
          <a:p>
            <a:pPr>
              <a:lnSpc>
                <a:spcPct val="90000"/>
              </a:lnSpc>
            </a:pPr>
            <a:r>
              <a:rPr lang="zh-CN" altLang="en-US" sz="3600" b="1" dirty="0">
                <a:solidFill>
                  <a:srgbClr val="FF0000"/>
                </a:solidFill>
                <a:effectLst/>
                <a:latin typeface="隶书" pitchFamily="49" charset="-122"/>
                <a:ea typeface="隶书" pitchFamily="49" charset="-122"/>
              </a:rPr>
              <a:t>对冲突域的划分不同</a:t>
            </a:r>
          </a:p>
          <a:p>
            <a:pPr>
              <a:lnSpc>
                <a:spcPct val="90000"/>
              </a:lnSpc>
            </a:pPr>
            <a:r>
              <a:rPr lang="zh-CN" altLang="en-US" sz="3600" b="1" dirty="0">
                <a:solidFill>
                  <a:srgbClr val="FF0000"/>
                </a:solidFill>
                <a:effectLst/>
                <a:latin typeface="隶书" pitchFamily="49" charset="-122"/>
                <a:ea typeface="隶书" pitchFamily="49" charset="-122"/>
              </a:rPr>
              <a:t>对广播域的划分不同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7267">
                                            <p:bg/>
                                          </p:spTgt>
                                        </p:tgtEl>
                                        <p:attrNameLst>
                                          <p:attrName>style.visibility</p:attrName>
                                        </p:attrNameLst>
                                      </p:cBhvr>
                                      <p:to>
                                        <p:strVal val="visible"/>
                                      </p:to>
                                    </p:set>
                                    <p:animEffect transition="in" filter="checkerboard(across)">
                                      <p:cBhvr>
                                        <p:cTn id="7" dur="500"/>
                                        <p:tgtEl>
                                          <p:spTgt spid="267267">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7267">
                                            <p:txEl>
                                              <p:pRg st="0" end="0"/>
                                            </p:txEl>
                                          </p:spTgt>
                                        </p:tgtEl>
                                        <p:attrNameLst>
                                          <p:attrName>style.visibility</p:attrName>
                                        </p:attrNameLst>
                                      </p:cBhvr>
                                      <p:to>
                                        <p:strVal val="visible"/>
                                      </p:to>
                                    </p:set>
                                    <p:animEffect transition="in" filter="checkerboard(across)">
                                      <p:cBhvr>
                                        <p:cTn id="12" dur="500"/>
                                        <p:tgtEl>
                                          <p:spTgt spid="267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7267">
                                            <p:txEl>
                                              <p:pRg st="1" end="1"/>
                                            </p:txEl>
                                          </p:spTgt>
                                        </p:tgtEl>
                                        <p:attrNameLst>
                                          <p:attrName>style.visibility</p:attrName>
                                        </p:attrNameLst>
                                      </p:cBhvr>
                                      <p:to>
                                        <p:strVal val="visible"/>
                                      </p:to>
                                    </p:set>
                                    <p:animEffect transition="in" filter="checkerboard(across)">
                                      <p:cBhvr>
                                        <p:cTn id="17" dur="500"/>
                                        <p:tgtEl>
                                          <p:spTgt spid="267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67267">
                                            <p:txEl>
                                              <p:pRg st="2" end="2"/>
                                            </p:txEl>
                                          </p:spTgt>
                                        </p:tgtEl>
                                        <p:attrNameLst>
                                          <p:attrName>style.visibility</p:attrName>
                                        </p:attrNameLst>
                                      </p:cBhvr>
                                      <p:to>
                                        <p:strVal val="visible"/>
                                      </p:to>
                                    </p:set>
                                    <p:animEffect transition="in" filter="checkerboard(across)">
                                      <p:cBhvr>
                                        <p:cTn id="22" dur="500"/>
                                        <p:tgtEl>
                                          <p:spTgt spid="2672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67267">
                                            <p:txEl>
                                              <p:pRg st="3" end="3"/>
                                            </p:txEl>
                                          </p:spTgt>
                                        </p:tgtEl>
                                        <p:attrNameLst>
                                          <p:attrName>style.visibility</p:attrName>
                                        </p:attrNameLst>
                                      </p:cBhvr>
                                      <p:to>
                                        <p:strVal val="visible"/>
                                      </p:to>
                                    </p:set>
                                    <p:animEffect transition="in" filter="checkerboard(across)">
                                      <p:cBhvr>
                                        <p:cTn id="27" dur="500"/>
                                        <p:tgtEl>
                                          <p:spTgt spid="2672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67267">
                                            <p:txEl>
                                              <p:pRg st="4" end="4"/>
                                            </p:txEl>
                                          </p:spTgt>
                                        </p:tgtEl>
                                        <p:attrNameLst>
                                          <p:attrName>style.visibility</p:attrName>
                                        </p:attrNameLst>
                                      </p:cBhvr>
                                      <p:to>
                                        <p:strVal val="visible"/>
                                      </p:to>
                                    </p:set>
                                    <p:animEffect transition="in" filter="checkerboard(across)">
                                      <p:cBhvr>
                                        <p:cTn id="32" dur="500"/>
                                        <p:tgtEl>
                                          <p:spTgt spid="2672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67267">
                                            <p:txEl>
                                              <p:pRg st="5" end="5"/>
                                            </p:txEl>
                                          </p:spTgt>
                                        </p:tgtEl>
                                        <p:attrNameLst>
                                          <p:attrName>style.visibility</p:attrName>
                                        </p:attrNameLst>
                                      </p:cBhvr>
                                      <p:to>
                                        <p:strVal val="visible"/>
                                      </p:to>
                                    </p:set>
                                    <p:animEffect transition="in" filter="checkerboard(across)">
                                      <p:cBhvr>
                                        <p:cTn id="37" dur="500"/>
                                        <p:tgtEl>
                                          <p:spTgt spid="26726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67267">
                                            <p:txEl>
                                              <p:pRg st="6" end="6"/>
                                            </p:txEl>
                                          </p:spTgt>
                                        </p:tgtEl>
                                        <p:attrNameLst>
                                          <p:attrName>style.visibility</p:attrName>
                                        </p:attrNameLst>
                                      </p:cBhvr>
                                      <p:to>
                                        <p:strVal val="visible"/>
                                      </p:to>
                                    </p:set>
                                    <p:animEffect transition="in" filter="checkerboard(across)">
                                      <p:cBhvr>
                                        <p:cTn id="42" dur="500"/>
                                        <p:tgtEl>
                                          <p:spTgt spid="267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Rot="1" noChangeArrowheads="1"/>
          </p:cNvSpPr>
          <p:nvPr>
            <p:ph type="title"/>
          </p:nvPr>
        </p:nvSpPr>
        <p:spPr/>
        <p:txBody>
          <a:bodyPr/>
          <a:lstStyle/>
          <a:p>
            <a:r>
              <a:rPr lang="zh-CN" altLang="en-US"/>
              <a:t>冲突域分割</a:t>
            </a:r>
          </a:p>
        </p:txBody>
      </p:sp>
      <p:pic>
        <p:nvPicPr>
          <p:cNvPr id="268291" name="Picture 3"/>
          <p:cNvPicPr>
            <a:picLocks noChangeAspect="1" noChangeArrowheads="1"/>
          </p:cNvPicPr>
          <p:nvPr/>
        </p:nvPicPr>
        <p:blipFill>
          <a:blip r:embed="rId3" cstate="print">
            <a:lum bright="-12000"/>
          </a:blip>
          <a:srcRect/>
          <a:stretch>
            <a:fillRect/>
          </a:stretch>
        </p:blipFill>
        <p:spPr bwMode="auto">
          <a:xfrm>
            <a:off x="457200" y="2552700"/>
            <a:ext cx="6096000" cy="3771900"/>
          </a:xfrm>
          <a:prstGeom prst="rect">
            <a:avLst/>
          </a:prstGeom>
          <a:noFill/>
        </p:spPr>
      </p:pic>
      <p:sp>
        <p:nvSpPr>
          <p:cNvPr id="268292" name="Rectangle 4"/>
          <p:cNvSpPr>
            <a:spLocks noGrp="1" noChangeArrowheads="1"/>
          </p:cNvSpPr>
          <p:nvPr>
            <p:ph type="body" idx="1"/>
          </p:nvPr>
        </p:nvSpPr>
        <p:spPr>
          <a:xfrm>
            <a:off x="381000" y="1600200"/>
            <a:ext cx="8382000" cy="676275"/>
          </a:xfrm>
        </p:spPr>
        <p:txBody>
          <a:bodyPr/>
          <a:lstStyle/>
          <a:p>
            <a:pPr>
              <a:lnSpc>
                <a:spcPct val="90000"/>
              </a:lnSpc>
              <a:buClr>
                <a:srgbClr val="FF0000"/>
              </a:buClr>
            </a:pPr>
            <a:r>
              <a:rPr lang="zh-CN" altLang="en-US" sz="2800" b="1">
                <a:cs typeface="Arial" charset="0"/>
              </a:rPr>
              <a:t>第</a:t>
            </a:r>
            <a:r>
              <a:rPr lang="en-US" altLang="zh-CN" sz="2800" b="1">
                <a:cs typeface="Arial" charset="0"/>
              </a:rPr>
              <a:t>2</a:t>
            </a:r>
            <a:r>
              <a:rPr lang="zh-CN" altLang="en-US" sz="2800" b="1">
                <a:cs typeface="Arial" charset="0"/>
              </a:rPr>
              <a:t>层、第</a:t>
            </a:r>
            <a:r>
              <a:rPr lang="en-US" altLang="zh-CN" sz="2800" b="1">
                <a:cs typeface="Arial" charset="0"/>
              </a:rPr>
              <a:t>3</a:t>
            </a:r>
            <a:r>
              <a:rPr lang="zh-CN" altLang="en-US" sz="2800" b="1">
                <a:cs typeface="Arial" charset="0"/>
              </a:rPr>
              <a:t>层联网设备可以用来划定冲突域</a:t>
            </a:r>
            <a:endParaRPr lang="zh-CN" altLang="en-US" sz="1800" b="1">
              <a:cs typeface="Arial" charset="0"/>
            </a:endParaRPr>
          </a:p>
        </p:txBody>
      </p:sp>
      <p:sp>
        <p:nvSpPr>
          <p:cNvPr id="268293" name="AutoShape 5"/>
          <p:cNvSpPr>
            <a:spLocks noChangeArrowheads="1"/>
          </p:cNvSpPr>
          <p:nvPr/>
        </p:nvSpPr>
        <p:spPr bwMode="auto">
          <a:xfrm>
            <a:off x="3581400" y="2590800"/>
            <a:ext cx="5383088" cy="1752600"/>
          </a:xfrm>
          <a:prstGeom prst="cloudCallout">
            <a:avLst>
              <a:gd name="adj1" fmla="val -19963"/>
              <a:gd name="adj2" fmla="val 67755"/>
            </a:avLst>
          </a:prstGeom>
          <a:solidFill>
            <a:srgbClr val="FFFF99"/>
          </a:solidFill>
          <a:ln w="9525">
            <a:solidFill>
              <a:schemeClr val="tx1"/>
            </a:solidFill>
            <a:round/>
            <a:headEnd/>
            <a:tailEnd/>
          </a:ln>
          <a:effectLst/>
        </p:spPr>
        <p:txBody>
          <a:bodyPr/>
          <a:lstStyle/>
          <a:p>
            <a:pPr>
              <a:spcBef>
                <a:spcPct val="0"/>
              </a:spcBef>
              <a:buClrTx/>
              <a:buSzTx/>
              <a:buFontTx/>
              <a:buNone/>
            </a:pPr>
            <a:r>
              <a:rPr lang="zh-CN" altLang="en-US" sz="2000" dirty="0">
                <a:solidFill>
                  <a:srgbClr val="CC3300"/>
                </a:solidFill>
                <a:effectLst/>
                <a:latin typeface="Arial" charset="0"/>
              </a:rPr>
              <a:t>用第</a:t>
            </a:r>
            <a:r>
              <a:rPr lang="en-US" altLang="zh-CN" sz="2000" dirty="0">
                <a:solidFill>
                  <a:srgbClr val="CC3300"/>
                </a:solidFill>
                <a:effectLst/>
                <a:latin typeface="Arial" charset="0"/>
              </a:rPr>
              <a:t>2</a:t>
            </a:r>
            <a:r>
              <a:rPr lang="zh-CN" altLang="en-US" sz="2000" dirty="0">
                <a:solidFill>
                  <a:srgbClr val="CC3300"/>
                </a:solidFill>
                <a:effectLst/>
                <a:latin typeface="Arial" charset="0"/>
              </a:rPr>
              <a:t>层和第</a:t>
            </a:r>
            <a:r>
              <a:rPr lang="en-US" altLang="zh-CN" sz="2000" dirty="0">
                <a:solidFill>
                  <a:srgbClr val="CC3300"/>
                </a:solidFill>
                <a:effectLst/>
                <a:latin typeface="Arial" charset="0"/>
              </a:rPr>
              <a:t>3</a:t>
            </a:r>
            <a:r>
              <a:rPr lang="zh-CN" altLang="en-US" sz="2000" dirty="0">
                <a:solidFill>
                  <a:srgbClr val="CC3300"/>
                </a:solidFill>
                <a:effectLst/>
                <a:latin typeface="Arial" charset="0"/>
              </a:rPr>
              <a:t>层设备分割冲突域或增加冲突域的数量的过程，称为“分段”</a:t>
            </a:r>
            <a:r>
              <a:rPr lang="en-US" altLang="zh-CN" sz="2000" dirty="0">
                <a:solidFill>
                  <a:srgbClr val="CC3300"/>
                </a:solidFill>
                <a:effectLst/>
                <a:latin typeface="Arial" charset="0"/>
              </a:rPr>
              <a:t>(Segment)</a:t>
            </a:r>
            <a:r>
              <a:rPr lang="zh-CN" altLang="en-US" sz="2000" dirty="0">
                <a:solidFill>
                  <a:srgbClr val="CC3300"/>
                </a:solidFill>
                <a:effectLst/>
                <a:latin typeface="Arial" charset="0"/>
              </a:rPr>
              <a:t>。</a:t>
            </a:r>
          </a:p>
        </p:txBody>
      </p:sp>
      <p:sp>
        <p:nvSpPr>
          <p:cNvPr id="268294" name="Rectangle 6"/>
          <p:cNvSpPr>
            <a:spLocks noChangeArrowheads="1"/>
          </p:cNvSpPr>
          <p:nvPr/>
        </p:nvSpPr>
        <p:spPr bwMode="auto">
          <a:xfrm>
            <a:off x="6629400" y="4724400"/>
            <a:ext cx="2133600" cy="457200"/>
          </a:xfrm>
          <a:prstGeom prst="rect">
            <a:avLst/>
          </a:prstGeom>
          <a:solidFill>
            <a:srgbClr val="FFCC00"/>
          </a:solidFill>
          <a:ln w="9525">
            <a:solidFill>
              <a:srgbClr val="FF0000"/>
            </a:solidFill>
            <a:miter lim="800000"/>
            <a:headEnd/>
            <a:tailEnd/>
          </a:ln>
          <a:effectLst/>
        </p:spPr>
        <p:txBody>
          <a:bodyPr wrap="none" anchor="ctr"/>
          <a:lstStyle/>
          <a:p>
            <a:pPr>
              <a:spcBef>
                <a:spcPct val="0"/>
              </a:spcBef>
              <a:buClrTx/>
              <a:buSzTx/>
              <a:buFontTx/>
              <a:buNone/>
            </a:pPr>
            <a:r>
              <a:rPr lang="en-US" altLang="zh-CN" sz="2000">
                <a:solidFill>
                  <a:srgbClr val="990000"/>
                </a:solidFill>
                <a:effectLst/>
                <a:latin typeface="Arial" charset="0"/>
              </a:rPr>
              <a:t>Router</a:t>
            </a:r>
          </a:p>
        </p:txBody>
      </p:sp>
      <p:sp>
        <p:nvSpPr>
          <p:cNvPr id="268295" name="Rectangle 7"/>
          <p:cNvSpPr>
            <a:spLocks noChangeArrowheads="1"/>
          </p:cNvSpPr>
          <p:nvPr/>
        </p:nvSpPr>
        <p:spPr bwMode="auto">
          <a:xfrm>
            <a:off x="6629400" y="5257800"/>
            <a:ext cx="2133600" cy="457200"/>
          </a:xfrm>
          <a:prstGeom prst="rect">
            <a:avLst/>
          </a:prstGeom>
          <a:solidFill>
            <a:srgbClr val="FFCC00"/>
          </a:solidFill>
          <a:ln w="9525">
            <a:solidFill>
              <a:srgbClr val="FF0000"/>
            </a:solidFill>
            <a:miter lim="800000"/>
            <a:headEnd/>
            <a:tailEnd/>
          </a:ln>
          <a:effectLst/>
        </p:spPr>
        <p:txBody>
          <a:bodyPr wrap="none" anchor="ctr"/>
          <a:lstStyle/>
          <a:p>
            <a:pPr>
              <a:spcBef>
                <a:spcPct val="0"/>
              </a:spcBef>
              <a:buClrTx/>
              <a:buSzTx/>
              <a:buFontTx/>
              <a:buNone/>
            </a:pPr>
            <a:r>
              <a:rPr lang="en-US" altLang="zh-CN" sz="2000">
                <a:solidFill>
                  <a:srgbClr val="990000"/>
                </a:solidFill>
                <a:effectLst/>
                <a:latin typeface="Arial" charset="0"/>
              </a:rPr>
              <a:t>Switch</a:t>
            </a:r>
            <a:r>
              <a:rPr lang="zh-CN" altLang="en-US" sz="2000">
                <a:solidFill>
                  <a:srgbClr val="990000"/>
                </a:solidFill>
                <a:effectLst/>
                <a:latin typeface="Arial" charset="0"/>
              </a:rPr>
              <a:t>、</a:t>
            </a:r>
            <a:r>
              <a:rPr lang="en-US" altLang="zh-CN" sz="2000">
                <a:solidFill>
                  <a:srgbClr val="990000"/>
                </a:solidFill>
                <a:effectLst/>
                <a:latin typeface="Arial" charset="0"/>
              </a:rPr>
              <a:t>Bridge</a:t>
            </a: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8292">
                                            <p:txEl>
                                              <p:pRg st="0" end="0"/>
                                            </p:txEl>
                                          </p:spTgt>
                                        </p:tgtEl>
                                        <p:attrNameLst>
                                          <p:attrName>style.visibility</p:attrName>
                                        </p:attrNameLst>
                                      </p:cBhvr>
                                      <p:to>
                                        <p:strVal val="visible"/>
                                      </p:to>
                                    </p:set>
                                    <p:animEffect transition="in" filter="checkerboard(across)">
                                      <p:cBhvr>
                                        <p:cTn id="7" dur="500"/>
                                        <p:tgtEl>
                                          <p:spTgt spid="268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8291"/>
                                        </p:tgtEl>
                                        <p:attrNameLst>
                                          <p:attrName>style.visibility</p:attrName>
                                        </p:attrNameLst>
                                      </p:cBhvr>
                                      <p:to>
                                        <p:strVal val="visible"/>
                                      </p:to>
                                    </p:set>
                                    <p:animEffect transition="in" filter="checkerboard(across)">
                                      <p:cBhvr>
                                        <p:cTn id="12" dur="500"/>
                                        <p:tgtEl>
                                          <p:spTgt spid="26829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8295"/>
                                        </p:tgtEl>
                                        <p:attrNameLst>
                                          <p:attrName>style.visibility</p:attrName>
                                        </p:attrNameLst>
                                      </p:cBhvr>
                                      <p:to>
                                        <p:strVal val="visible"/>
                                      </p:to>
                                    </p:set>
                                    <p:animEffect transition="in" filter="checkerboard(across)">
                                      <p:cBhvr>
                                        <p:cTn id="17" dur="500"/>
                                        <p:tgtEl>
                                          <p:spTgt spid="26829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68294"/>
                                        </p:tgtEl>
                                        <p:attrNameLst>
                                          <p:attrName>style.visibility</p:attrName>
                                        </p:attrNameLst>
                                      </p:cBhvr>
                                      <p:to>
                                        <p:strVal val="visible"/>
                                      </p:to>
                                    </p:set>
                                    <p:animEffect transition="in" filter="checkerboard(across)">
                                      <p:cBhvr>
                                        <p:cTn id="22" dur="500"/>
                                        <p:tgtEl>
                                          <p:spTgt spid="26829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68293"/>
                                        </p:tgtEl>
                                        <p:attrNameLst>
                                          <p:attrName>style.visibility</p:attrName>
                                        </p:attrNameLst>
                                      </p:cBhvr>
                                      <p:to>
                                        <p:strVal val="visible"/>
                                      </p:to>
                                    </p:set>
                                    <p:animEffect transition="in" filter="checkerboard(across)">
                                      <p:cBhvr>
                                        <p:cTn id="27" dur="500"/>
                                        <p:tgtEl>
                                          <p:spTgt spid="26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uild="p"/>
      <p:bldP spid="268293" grpId="0" animBg="1"/>
      <p:bldP spid="268294" grpId="0" animBg="1"/>
      <p:bldP spid="26829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0338" name="Picture 2"/>
          <p:cNvPicPr>
            <a:picLocks noChangeAspect="1" noChangeArrowheads="1"/>
          </p:cNvPicPr>
          <p:nvPr/>
        </p:nvPicPr>
        <p:blipFill>
          <a:blip r:embed="rId3" cstate="print">
            <a:lum bright="-12000"/>
          </a:blip>
          <a:srcRect/>
          <a:stretch>
            <a:fillRect/>
          </a:stretch>
        </p:blipFill>
        <p:spPr bwMode="auto">
          <a:xfrm>
            <a:off x="457200" y="2552700"/>
            <a:ext cx="6096000" cy="3771900"/>
          </a:xfrm>
          <a:prstGeom prst="rect">
            <a:avLst/>
          </a:prstGeom>
          <a:noFill/>
        </p:spPr>
      </p:pic>
      <p:sp>
        <p:nvSpPr>
          <p:cNvPr id="270339" name="Rectangle 3"/>
          <p:cNvSpPr>
            <a:spLocks noGrp="1" noRot="1" noChangeArrowheads="1"/>
          </p:cNvSpPr>
          <p:nvPr>
            <p:ph type="title"/>
          </p:nvPr>
        </p:nvSpPr>
        <p:spPr/>
        <p:txBody>
          <a:bodyPr/>
          <a:lstStyle/>
          <a:p>
            <a:r>
              <a:rPr lang="zh-CN" altLang="en-US"/>
              <a:t>广播域划分</a:t>
            </a:r>
          </a:p>
        </p:txBody>
      </p:sp>
      <p:sp>
        <p:nvSpPr>
          <p:cNvPr id="270340" name="Rectangle 4"/>
          <p:cNvSpPr>
            <a:spLocks noGrp="1" noChangeArrowheads="1"/>
          </p:cNvSpPr>
          <p:nvPr>
            <p:ph type="body" idx="1"/>
          </p:nvPr>
        </p:nvSpPr>
        <p:spPr>
          <a:xfrm>
            <a:off x="381000" y="1600200"/>
            <a:ext cx="8382000" cy="676275"/>
          </a:xfrm>
        </p:spPr>
        <p:txBody>
          <a:bodyPr/>
          <a:lstStyle/>
          <a:p>
            <a:pPr>
              <a:lnSpc>
                <a:spcPct val="90000"/>
              </a:lnSpc>
              <a:buClr>
                <a:srgbClr val="FF0000"/>
              </a:buClr>
            </a:pPr>
            <a:r>
              <a:rPr lang="zh-CN" altLang="en-US" sz="2800" b="1">
                <a:cs typeface="Arial" charset="0"/>
              </a:rPr>
              <a:t>第三层联网设备可以用来划定广播域</a:t>
            </a:r>
            <a:endParaRPr lang="zh-CN" altLang="en-US" sz="1800" b="1">
              <a:cs typeface="Arial" charset="0"/>
            </a:endParaRPr>
          </a:p>
        </p:txBody>
      </p:sp>
      <p:sp>
        <p:nvSpPr>
          <p:cNvPr id="270341" name="AutoShape 5"/>
          <p:cNvSpPr>
            <a:spLocks noChangeArrowheads="1"/>
          </p:cNvSpPr>
          <p:nvPr/>
        </p:nvSpPr>
        <p:spPr bwMode="auto">
          <a:xfrm>
            <a:off x="3581400" y="2590800"/>
            <a:ext cx="5105400" cy="1752600"/>
          </a:xfrm>
          <a:prstGeom prst="cloudCallout">
            <a:avLst>
              <a:gd name="adj1" fmla="val -19963"/>
              <a:gd name="adj2" fmla="val 67755"/>
            </a:avLst>
          </a:prstGeom>
          <a:solidFill>
            <a:srgbClr val="CCFFCC"/>
          </a:solidFill>
          <a:ln w="9525">
            <a:solidFill>
              <a:schemeClr val="tx1"/>
            </a:solidFill>
            <a:round/>
            <a:headEnd/>
            <a:tailEnd/>
          </a:ln>
          <a:effectLst/>
        </p:spPr>
        <p:txBody>
          <a:bodyPr/>
          <a:lstStyle/>
          <a:p>
            <a:pPr>
              <a:spcBef>
                <a:spcPct val="0"/>
              </a:spcBef>
              <a:buClrTx/>
              <a:buSzTx/>
              <a:buFontTx/>
              <a:buNone/>
            </a:pPr>
            <a:r>
              <a:rPr lang="zh-CN" altLang="en-US" sz="2000">
                <a:solidFill>
                  <a:srgbClr val="CC3300"/>
                </a:solidFill>
                <a:effectLst/>
                <a:latin typeface="Arial" charset="0"/>
              </a:rPr>
              <a:t>只有第</a:t>
            </a:r>
            <a:r>
              <a:rPr lang="en-US" altLang="zh-CN" sz="2000">
                <a:solidFill>
                  <a:srgbClr val="CC3300"/>
                </a:solidFill>
                <a:effectLst/>
                <a:latin typeface="Arial" charset="0"/>
              </a:rPr>
              <a:t>3</a:t>
            </a:r>
            <a:r>
              <a:rPr lang="zh-CN" altLang="en-US" sz="2000">
                <a:solidFill>
                  <a:srgbClr val="CC3300"/>
                </a:solidFill>
                <a:effectLst/>
                <a:latin typeface="Arial" charset="0"/>
              </a:rPr>
              <a:t>层设备能分割广播域。</a:t>
            </a:r>
          </a:p>
        </p:txBody>
      </p:sp>
      <p:sp>
        <p:nvSpPr>
          <p:cNvPr id="270342" name="Rectangle 6"/>
          <p:cNvSpPr>
            <a:spLocks noChangeArrowheads="1"/>
          </p:cNvSpPr>
          <p:nvPr/>
        </p:nvSpPr>
        <p:spPr bwMode="auto">
          <a:xfrm>
            <a:off x="6629400" y="4724400"/>
            <a:ext cx="2133600" cy="457200"/>
          </a:xfrm>
          <a:prstGeom prst="rect">
            <a:avLst/>
          </a:prstGeom>
          <a:solidFill>
            <a:srgbClr val="FFCC00"/>
          </a:solidFill>
          <a:ln w="9525">
            <a:solidFill>
              <a:srgbClr val="FF0000"/>
            </a:solidFill>
            <a:miter lim="800000"/>
            <a:headEnd/>
            <a:tailEnd/>
          </a:ln>
          <a:effectLst/>
        </p:spPr>
        <p:txBody>
          <a:bodyPr wrap="none" anchor="ctr"/>
          <a:lstStyle/>
          <a:p>
            <a:pPr>
              <a:spcBef>
                <a:spcPct val="0"/>
              </a:spcBef>
              <a:buClrTx/>
              <a:buSzTx/>
              <a:buFontTx/>
              <a:buNone/>
            </a:pPr>
            <a:r>
              <a:rPr lang="en-US" altLang="zh-CN" sz="2000">
                <a:solidFill>
                  <a:srgbClr val="990000"/>
                </a:solidFill>
                <a:effectLst/>
                <a:latin typeface="Arial" charset="0"/>
              </a:rPr>
              <a:t>Router</a:t>
            </a: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blinds(horizontal)">
                                      <p:cBhvr>
                                        <p:cTn id="7" dur="500"/>
                                        <p:tgtEl>
                                          <p:spTgt spid="27034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0338"/>
                                        </p:tgtEl>
                                        <p:attrNameLst>
                                          <p:attrName>style.visibility</p:attrName>
                                        </p:attrNameLst>
                                      </p:cBhvr>
                                      <p:to>
                                        <p:strVal val="visible"/>
                                      </p:to>
                                    </p:set>
                                    <p:animEffect transition="in" filter="checkerboard(across)">
                                      <p:cBhvr>
                                        <p:cTn id="12" dur="500"/>
                                        <p:tgtEl>
                                          <p:spTgt spid="27033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0342"/>
                                        </p:tgtEl>
                                        <p:attrNameLst>
                                          <p:attrName>style.visibility</p:attrName>
                                        </p:attrNameLst>
                                      </p:cBhvr>
                                      <p:to>
                                        <p:strVal val="visible"/>
                                      </p:to>
                                    </p:set>
                                    <p:animEffect transition="in" filter="checkerboard(across)">
                                      <p:cBhvr>
                                        <p:cTn id="17" dur="500"/>
                                        <p:tgtEl>
                                          <p:spTgt spid="27034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0341"/>
                                        </p:tgtEl>
                                        <p:attrNameLst>
                                          <p:attrName>style.visibility</p:attrName>
                                        </p:attrNameLst>
                                      </p:cBhvr>
                                      <p:to>
                                        <p:strVal val="visible"/>
                                      </p:to>
                                    </p:set>
                                    <p:animEffect transition="in" filter="checkerboard(across)">
                                      <p:cBhvr>
                                        <p:cTn id="22" dur="500"/>
                                        <p:tgtEl>
                                          <p:spTgt spid="270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utoUpdateAnimBg="0"/>
      <p:bldP spid="270341" grpId="0" animBg="1"/>
      <p:bldP spid="2703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468313" y="1773238"/>
            <a:ext cx="8229600" cy="4406900"/>
          </a:xfrm>
          <a:prstGeom prst="rect">
            <a:avLst/>
          </a:prstGeom>
          <a:noFill/>
          <a:ln w="9525">
            <a:noFill/>
            <a:miter lim="800000"/>
            <a:headEnd/>
            <a:tailEnd/>
          </a:ln>
          <a:effectLst/>
        </p:spPr>
        <p:txBody>
          <a:bodyPr lIns="73025" tIns="36512" rIns="73025" bIns="36512">
            <a:spAutoFit/>
          </a:bodyPr>
          <a:lstStyle/>
          <a:p>
            <a:pPr algn="l" eaLnBrk="0" hangingPunct="0">
              <a:spcBef>
                <a:spcPct val="50000"/>
              </a:spcBef>
              <a:buClr>
                <a:srgbClr val="FF0000"/>
              </a:buClr>
              <a:buSzPct val="85000"/>
              <a:buFont typeface="Wingdings" pitchFamily="2" charset="2"/>
              <a:buChar char="Ø"/>
            </a:pPr>
            <a:r>
              <a:rPr lang="en-US" altLang="zh-CN" sz="2800">
                <a:solidFill>
                  <a:schemeClr val="bg1"/>
                </a:solidFill>
                <a:effectLst/>
                <a:latin typeface="Arial" charset="0"/>
              </a:rPr>
              <a:t> </a:t>
            </a:r>
            <a:r>
              <a:rPr lang="zh-CN" altLang="en-US" sz="2800">
                <a:effectLst/>
                <a:latin typeface="Arial" charset="0"/>
              </a:rPr>
              <a:t>转发数据流遵从的规则：</a:t>
            </a:r>
          </a:p>
          <a:p>
            <a:pPr lvl="1" algn="l" eaLnBrk="0" hangingPunct="0">
              <a:spcBef>
                <a:spcPct val="50000"/>
              </a:spcBef>
              <a:spcAft>
                <a:spcPct val="10000"/>
              </a:spcAft>
              <a:buClr>
                <a:srgbClr val="33CC33"/>
              </a:buClr>
              <a:buSzPct val="85000"/>
              <a:buFont typeface="Wingdings" pitchFamily="2" charset="2"/>
              <a:buChar char="ü"/>
            </a:pPr>
            <a:r>
              <a:rPr lang="zh-CN" altLang="en-US" sz="2400">
                <a:solidFill>
                  <a:schemeClr val="bg1"/>
                </a:solidFill>
                <a:effectLst/>
                <a:latin typeface="Arial" charset="0"/>
              </a:rPr>
              <a:t> </a:t>
            </a:r>
            <a:r>
              <a:rPr lang="zh-CN" altLang="en-US" sz="2400">
                <a:solidFill>
                  <a:srgbClr val="FFFF66"/>
                </a:solidFill>
                <a:effectLst/>
                <a:latin typeface="Arial" charset="0"/>
              </a:rPr>
              <a:t>第</a:t>
            </a:r>
            <a:r>
              <a:rPr lang="en-US" altLang="zh-CN" sz="2400">
                <a:solidFill>
                  <a:srgbClr val="FFFF66"/>
                </a:solidFill>
                <a:effectLst/>
                <a:latin typeface="Arial" charset="0"/>
              </a:rPr>
              <a:t>1</a:t>
            </a:r>
            <a:r>
              <a:rPr lang="zh-CN" altLang="en-US" sz="2400">
                <a:solidFill>
                  <a:srgbClr val="FFFF66"/>
                </a:solidFill>
                <a:effectLst/>
                <a:latin typeface="Arial" charset="0"/>
              </a:rPr>
              <a:t>层</a:t>
            </a:r>
            <a:r>
              <a:rPr lang="zh-CN" altLang="en-US" sz="2400">
                <a:effectLst/>
                <a:latin typeface="Arial" charset="0"/>
              </a:rPr>
              <a:t>设备不对数据进行过滤，只将收到的所有东西都转发到下一网络分段；由第</a:t>
            </a:r>
            <a:r>
              <a:rPr lang="en-US" altLang="zh-CN" sz="2400">
                <a:effectLst/>
                <a:latin typeface="Arial" charset="0"/>
              </a:rPr>
              <a:t>1</a:t>
            </a:r>
            <a:r>
              <a:rPr lang="zh-CN" altLang="en-US" sz="2400">
                <a:effectLst/>
                <a:latin typeface="Arial" charset="0"/>
              </a:rPr>
              <a:t>层设备构建的网络</a:t>
            </a:r>
            <a:r>
              <a:rPr lang="zh-CN" altLang="en-US" sz="2400">
                <a:solidFill>
                  <a:srgbClr val="FFFF66"/>
                </a:solidFill>
                <a:effectLst/>
                <a:latin typeface="Arial" charset="0"/>
              </a:rPr>
              <a:t>处于同一个冲突域或广播域中</a:t>
            </a:r>
            <a:r>
              <a:rPr lang="zh-CN" altLang="en-US" sz="2400">
                <a:effectLst/>
                <a:latin typeface="Arial" charset="0"/>
              </a:rPr>
              <a:t>；</a:t>
            </a:r>
          </a:p>
          <a:p>
            <a:pPr lvl="1" algn="l" eaLnBrk="0" hangingPunct="0">
              <a:spcBef>
                <a:spcPct val="50000"/>
              </a:spcBef>
              <a:spcAft>
                <a:spcPct val="10000"/>
              </a:spcAft>
              <a:buClr>
                <a:srgbClr val="33CC33"/>
              </a:buClr>
              <a:buSzPct val="85000"/>
              <a:buFont typeface="Wingdings" pitchFamily="2" charset="2"/>
              <a:buChar char="ü"/>
            </a:pPr>
            <a:r>
              <a:rPr lang="zh-CN" altLang="en-US" sz="2400">
                <a:solidFill>
                  <a:srgbClr val="FFFF66"/>
                </a:solidFill>
                <a:effectLst/>
                <a:latin typeface="Arial" charset="0"/>
              </a:rPr>
              <a:t> 第</a:t>
            </a:r>
            <a:r>
              <a:rPr lang="en-US" altLang="zh-CN" sz="2400">
                <a:solidFill>
                  <a:srgbClr val="FFFF66"/>
                </a:solidFill>
                <a:effectLst/>
                <a:latin typeface="Arial" charset="0"/>
              </a:rPr>
              <a:t>2</a:t>
            </a:r>
            <a:r>
              <a:rPr lang="zh-CN" altLang="en-US" sz="2400">
                <a:solidFill>
                  <a:srgbClr val="FFFF66"/>
                </a:solidFill>
                <a:effectLst/>
                <a:latin typeface="Arial" charset="0"/>
              </a:rPr>
              <a:t>层</a:t>
            </a:r>
            <a:r>
              <a:rPr lang="zh-CN" altLang="en-US" sz="2400">
                <a:effectLst/>
                <a:latin typeface="Arial" charset="0"/>
              </a:rPr>
              <a:t>设备基于目标</a:t>
            </a:r>
            <a:r>
              <a:rPr lang="en-US" altLang="zh-CN" sz="2400">
                <a:effectLst/>
                <a:latin typeface="Arial" charset="0"/>
              </a:rPr>
              <a:t>MAC</a:t>
            </a:r>
            <a:r>
              <a:rPr lang="zh-CN" altLang="en-US" sz="2400">
                <a:effectLst/>
                <a:latin typeface="Arial" charset="0"/>
              </a:rPr>
              <a:t>地址对数据帧进行过滤；桥接设备</a:t>
            </a:r>
            <a:r>
              <a:rPr lang="zh-CN" altLang="en-US" sz="2400">
                <a:solidFill>
                  <a:srgbClr val="FFFF66"/>
                </a:solidFill>
                <a:effectLst/>
                <a:latin typeface="Arial" charset="0"/>
              </a:rPr>
              <a:t>形成多个冲突域，但同属于一个广播域</a:t>
            </a:r>
            <a:r>
              <a:rPr lang="zh-CN" altLang="en-US" sz="2400">
                <a:effectLst/>
                <a:latin typeface="Arial" charset="0"/>
              </a:rPr>
              <a:t>；</a:t>
            </a:r>
          </a:p>
          <a:p>
            <a:pPr lvl="1" algn="l" eaLnBrk="0" hangingPunct="0">
              <a:spcBef>
                <a:spcPct val="50000"/>
              </a:spcBef>
              <a:spcAft>
                <a:spcPct val="10000"/>
              </a:spcAft>
              <a:buClr>
                <a:srgbClr val="33CC33"/>
              </a:buClr>
              <a:buSzPct val="85000"/>
              <a:buFont typeface="Wingdings" pitchFamily="2" charset="2"/>
              <a:buChar char="ü"/>
            </a:pPr>
            <a:r>
              <a:rPr lang="zh-CN" altLang="en-US" sz="2400">
                <a:solidFill>
                  <a:schemeClr val="bg1"/>
                </a:solidFill>
                <a:effectLst/>
                <a:latin typeface="Arial" charset="0"/>
              </a:rPr>
              <a:t> </a:t>
            </a:r>
            <a:r>
              <a:rPr lang="zh-CN" altLang="en-US" sz="2400">
                <a:solidFill>
                  <a:srgbClr val="FFFF66"/>
                </a:solidFill>
                <a:effectLst/>
                <a:latin typeface="Arial" charset="0"/>
              </a:rPr>
              <a:t>第</a:t>
            </a:r>
            <a:r>
              <a:rPr lang="en-US" altLang="zh-CN" sz="2400">
                <a:solidFill>
                  <a:srgbClr val="FFFF66"/>
                </a:solidFill>
                <a:effectLst/>
                <a:latin typeface="Arial" charset="0"/>
              </a:rPr>
              <a:t>3</a:t>
            </a:r>
            <a:r>
              <a:rPr lang="zh-CN" altLang="en-US" sz="2400">
                <a:solidFill>
                  <a:srgbClr val="FFFF66"/>
                </a:solidFill>
                <a:effectLst/>
                <a:latin typeface="Arial" charset="0"/>
              </a:rPr>
              <a:t>层</a:t>
            </a:r>
            <a:r>
              <a:rPr lang="zh-CN" altLang="en-US" sz="2400">
                <a:effectLst/>
                <a:latin typeface="Arial" charset="0"/>
              </a:rPr>
              <a:t>设备根据目标</a:t>
            </a:r>
            <a:r>
              <a:rPr lang="en-US" altLang="zh-CN" sz="2400">
                <a:effectLst/>
                <a:latin typeface="Arial" charset="0"/>
              </a:rPr>
              <a:t>IP</a:t>
            </a:r>
            <a:r>
              <a:rPr lang="zh-CN" altLang="en-US" sz="2400">
                <a:effectLst/>
                <a:latin typeface="Arial" charset="0"/>
              </a:rPr>
              <a:t>地址对数据分组进行过滤，路由器只转发目标</a:t>
            </a:r>
            <a:r>
              <a:rPr lang="en-US" altLang="zh-CN" sz="2400">
                <a:effectLst/>
                <a:latin typeface="Arial" charset="0"/>
              </a:rPr>
              <a:t>IP</a:t>
            </a:r>
            <a:r>
              <a:rPr lang="zh-CN" altLang="en-US" sz="2400">
                <a:effectLst/>
                <a:latin typeface="Arial" charset="0"/>
              </a:rPr>
              <a:t>地址位于广播域之外，且路由器能辨别出转发分组的目标位置；第</a:t>
            </a:r>
            <a:r>
              <a:rPr lang="en-US" altLang="zh-CN" sz="2400">
                <a:effectLst/>
                <a:latin typeface="Arial" charset="0"/>
              </a:rPr>
              <a:t>3</a:t>
            </a:r>
            <a:r>
              <a:rPr lang="zh-CN" altLang="en-US" sz="2400">
                <a:effectLst/>
                <a:latin typeface="Arial" charset="0"/>
              </a:rPr>
              <a:t>层设备</a:t>
            </a:r>
            <a:r>
              <a:rPr lang="zh-CN" altLang="en-US" sz="2400">
                <a:solidFill>
                  <a:srgbClr val="FFFF66"/>
                </a:solidFill>
                <a:effectLst/>
                <a:latin typeface="Arial" charset="0"/>
              </a:rPr>
              <a:t>形成多个冲突域和广播域</a:t>
            </a:r>
            <a:r>
              <a:rPr lang="zh-CN" altLang="en-US" sz="2400">
                <a:effectLst/>
                <a:latin typeface="Arial" charset="0"/>
              </a:rPr>
              <a:t>；</a:t>
            </a:r>
          </a:p>
        </p:txBody>
      </p:sp>
      <p:sp>
        <p:nvSpPr>
          <p:cNvPr id="272387" name="Rectangle 3"/>
          <p:cNvSpPr>
            <a:spLocks noGrp="1" noRot="1" noChangeArrowheads="1"/>
          </p:cNvSpPr>
          <p:nvPr>
            <p:ph type="title"/>
          </p:nvPr>
        </p:nvSpPr>
        <p:spPr>
          <a:xfrm>
            <a:off x="1403648" y="332656"/>
            <a:ext cx="7582173" cy="854670"/>
          </a:xfrm>
          <a:noFill/>
        </p:spPr>
        <p:txBody>
          <a:bodyPr/>
          <a:lstStyle/>
          <a:p>
            <a:r>
              <a:rPr lang="en-US" altLang="zh-CN" dirty="0">
                <a:solidFill>
                  <a:schemeClr val="bg2"/>
                </a:solidFill>
                <a:effectLst/>
              </a:rPr>
              <a:t>   </a:t>
            </a:r>
            <a:r>
              <a:rPr lang="zh-CN" altLang="en-US" dirty="0">
                <a:solidFill>
                  <a:schemeClr val="bg2"/>
                </a:solidFill>
                <a:effectLst/>
              </a:rPr>
              <a:t>三层设备转发数据流比较</a:t>
            </a:r>
            <a:endParaRPr lang="en-US" altLang="en-US" dirty="0">
              <a:solidFill>
                <a:schemeClr val="bg2"/>
              </a:solidFill>
              <a:effectLst/>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 calcmode="lin" valueType="num">
                                      <p:cBhvr additive="base">
                                        <p:cTn id="7" dur="500" fill="hold"/>
                                        <p:tgtEl>
                                          <p:spTgt spid="272386"/>
                                        </p:tgtEl>
                                        <p:attrNameLst>
                                          <p:attrName>ppt_x</p:attrName>
                                        </p:attrNameLst>
                                      </p:cBhvr>
                                      <p:tavLst>
                                        <p:tav tm="0">
                                          <p:val>
                                            <p:strVal val="#ppt_x"/>
                                          </p:val>
                                        </p:tav>
                                        <p:tav tm="100000">
                                          <p:val>
                                            <p:strVal val="#ppt_x"/>
                                          </p:val>
                                        </p:tav>
                                      </p:tavLst>
                                    </p:anim>
                                    <p:anim calcmode="lin" valueType="num">
                                      <p:cBhvr additive="base">
                                        <p:cTn id="8" dur="500" fill="hold"/>
                                        <p:tgtEl>
                                          <p:spTgt spid="272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zh-CN" sz="2800" dirty="0" smtClean="0"/>
              <a:t>3.4.1 </a:t>
            </a:r>
            <a:r>
              <a:rPr lang="zh-CN" altLang="en-US" sz="2800" dirty="0" smtClean="0"/>
              <a:t>路由器</a:t>
            </a:r>
            <a:r>
              <a:rPr lang="en-US" altLang="zh-CN" sz="2800" dirty="0"/>
              <a:t>ROUTER</a:t>
            </a:r>
            <a:r>
              <a:rPr lang="zh-CN" altLang="en-US" sz="2800" dirty="0"/>
              <a:t>基本概念</a:t>
            </a:r>
          </a:p>
        </p:txBody>
      </p:sp>
      <p:sp>
        <p:nvSpPr>
          <p:cNvPr id="208899" name="Rectangle 3"/>
          <p:cNvSpPr>
            <a:spLocks noGrp="1" noChangeArrowheads="1"/>
          </p:cNvSpPr>
          <p:nvPr>
            <p:ph type="body" idx="1"/>
          </p:nvPr>
        </p:nvSpPr>
        <p:spPr>
          <a:xfrm>
            <a:off x="381000" y="1447800"/>
            <a:ext cx="8574088" cy="4286250"/>
          </a:xfrm>
        </p:spPr>
        <p:txBody>
          <a:bodyPr/>
          <a:lstStyle/>
          <a:p>
            <a:r>
              <a:rPr lang="en-US" altLang="zh-CN" sz="2400" dirty="0"/>
              <a:t>      </a:t>
            </a:r>
            <a:r>
              <a:rPr lang="zh-CN" altLang="en-US" sz="2400" dirty="0"/>
              <a:t>所谓</a:t>
            </a:r>
            <a:r>
              <a:rPr lang="zh-CN" altLang="en-US" sz="2400" dirty="0">
                <a:latin typeface="Times New Roman"/>
              </a:rPr>
              <a:t>“</a:t>
            </a:r>
            <a:r>
              <a:rPr lang="zh-CN" altLang="en-US" sz="2400" dirty="0"/>
              <a:t>路由</a:t>
            </a:r>
            <a:r>
              <a:rPr lang="zh-CN" altLang="en-US" sz="2400" dirty="0">
                <a:latin typeface="Times New Roman"/>
              </a:rPr>
              <a:t>”</a:t>
            </a:r>
            <a:r>
              <a:rPr lang="zh-CN" altLang="en-US" sz="2400" dirty="0"/>
              <a:t>，是</a:t>
            </a:r>
            <a:r>
              <a:rPr lang="zh-CN" altLang="en-US" sz="2400" dirty="0" smtClean="0"/>
              <a:t>指按照一定的策略（路由选择）把数据</a:t>
            </a:r>
            <a:r>
              <a:rPr lang="zh-CN" altLang="en-US" sz="2400" dirty="0"/>
              <a:t>从一个地方传送到另一个地方的行为和</a:t>
            </a:r>
            <a:r>
              <a:rPr lang="zh-CN" altLang="en-US" sz="2400" dirty="0" smtClean="0"/>
              <a:t>动作。而</a:t>
            </a:r>
            <a:r>
              <a:rPr lang="zh-CN" altLang="en-US" sz="2400" dirty="0"/>
              <a:t>路由器，正是执行这种行为动作的机器设备。</a:t>
            </a:r>
          </a:p>
          <a:p>
            <a:r>
              <a:rPr lang="zh-CN" altLang="en-US" sz="2400" dirty="0"/>
              <a:t>      路由器工作在</a:t>
            </a:r>
            <a:r>
              <a:rPr lang="zh-CN" altLang="en-US" sz="2400" dirty="0">
                <a:solidFill>
                  <a:schemeClr val="folHlink"/>
                </a:solidFill>
              </a:rPr>
              <a:t>网络层， 用于分割一个广播域</a:t>
            </a:r>
            <a:r>
              <a:rPr lang="zh-CN" altLang="en-US" sz="2400" dirty="0"/>
              <a:t>，把数据从一个网络发送到另一个网络。</a:t>
            </a:r>
          </a:p>
          <a:p>
            <a:r>
              <a:rPr kumimoji="0" lang="zh-CN" altLang="en-US" sz="2400" dirty="0"/>
              <a:t>       路由器不仅能追踪网络的某一节点，还能和交换机一样，选择出两节点间的最近、最快的传输路径。</a:t>
            </a:r>
            <a:endParaRPr lang="zh-CN" altLang="en-US" sz="2400" dirty="0"/>
          </a:p>
          <a:p>
            <a:r>
              <a:rPr kumimoji="0" lang="zh-CN" altLang="en-US" sz="2400" dirty="0"/>
              <a:t>      路由器</a:t>
            </a:r>
            <a:r>
              <a:rPr lang="zh-CN" altLang="en-US" sz="2400" b="0" dirty="0"/>
              <a:t>是一种</a:t>
            </a:r>
            <a:r>
              <a:rPr lang="zh-CN" altLang="en-US" sz="2400" dirty="0">
                <a:solidFill>
                  <a:srgbClr val="7030A0"/>
                </a:solidFill>
              </a:rPr>
              <a:t>连接多个局域网络或网段的网络设备</a:t>
            </a:r>
            <a:r>
              <a:rPr lang="zh-CN" altLang="en-US" sz="2400" b="0" dirty="0"/>
              <a:t>，它能将不同网络或网段之间的数据信息进行</a:t>
            </a:r>
            <a:r>
              <a:rPr lang="zh-CN" altLang="en-US" sz="2400" b="0" dirty="0">
                <a:latin typeface="Times New Roman"/>
              </a:rPr>
              <a:t>“</a:t>
            </a:r>
            <a:r>
              <a:rPr lang="zh-CN" altLang="en-US" sz="2400" b="0" dirty="0"/>
              <a:t>翻译</a:t>
            </a:r>
            <a:r>
              <a:rPr lang="zh-CN" altLang="en-US" sz="2400" b="0" dirty="0">
                <a:latin typeface="Times New Roman"/>
              </a:rPr>
              <a:t>”</a:t>
            </a:r>
            <a:r>
              <a:rPr lang="zh-CN" altLang="en-US" sz="2400" b="0" dirty="0"/>
              <a:t>，以使它们能够相互理解对方的数据，从而构成一个更大的网络。在网络拓扑结构中用图标表示为</a:t>
            </a:r>
          </a:p>
        </p:txBody>
      </p:sp>
      <p:pic>
        <p:nvPicPr>
          <p:cNvPr id="208900" name="Picture 4"/>
          <p:cNvPicPr>
            <a:picLocks noChangeAspect="1" noChangeArrowheads="1"/>
          </p:cNvPicPr>
          <p:nvPr/>
        </p:nvPicPr>
        <p:blipFill>
          <a:blip r:embed="rId2" cstate="print">
            <a:grayscl/>
          </a:blip>
          <a:srcRect/>
          <a:stretch>
            <a:fillRect/>
          </a:stretch>
        </p:blipFill>
        <p:spPr bwMode="auto">
          <a:xfrm>
            <a:off x="3857620" y="5429264"/>
            <a:ext cx="1584325" cy="1131887"/>
          </a:xfrm>
          <a:prstGeom prst="rect">
            <a:avLst/>
          </a:prstGeom>
          <a:noFill/>
          <a:effectLst/>
        </p:spPr>
      </p:pic>
      <p:pic>
        <p:nvPicPr>
          <p:cNvPr id="208901" name="Picture 5" descr="router"/>
          <p:cNvPicPr>
            <a:picLocks noChangeAspect="1" noChangeArrowheads="1"/>
          </p:cNvPicPr>
          <p:nvPr/>
        </p:nvPicPr>
        <p:blipFill>
          <a:blip r:embed="rId3" cstate="print"/>
          <a:srcRect/>
          <a:stretch>
            <a:fillRect/>
          </a:stretch>
        </p:blipFill>
        <p:spPr bwMode="auto">
          <a:xfrm>
            <a:off x="6000760" y="5429264"/>
            <a:ext cx="1727200" cy="123031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sz="2800" dirty="0" smtClean="0"/>
              <a:t>3.4.1 </a:t>
            </a:r>
            <a:r>
              <a:rPr lang="zh-CN" altLang="en-US" sz="2800" dirty="0"/>
              <a:t>路由器</a:t>
            </a:r>
            <a:r>
              <a:rPr lang="en-US" altLang="zh-CN" sz="2800" dirty="0"/>
              <a:t>ROUTER</a:t>
            </a:r>
            <a:r>
              <a:rPr lang="zh-CN" altLang="en-US" sz="2800" dirty="0"/>
              <a:t>基本概念</a:t>
            </a:r>
          </a:p>
        </p:txBody>
      </p:sp>
      <p:grpSp>
        <p:nvGrpSpPr>
          <p:cNvPr id="214023" name="Group 7"/>
          <p:cNvGrpSpPr>
            <a:grpSpLocks/>
          </p:cNvGrpSpPr>
          <p:nvPr/>
        </p:nvGrpSpPr>
        <p:grpSpPr bwMode="auto">
          <a:xfrm>
            <a:off x="1142976" y="2428868"/>
            <a:ext cx="6477000" cy="2592388"/>
            <a:chOff x="1899" y="10999"/>
            <a:chExt cx="8091" cy="2776"/>
          </a:xfrm>
        </p:grpSpPr>
        <p:sp>
          <p:nvSpPr>
            <p:cNvPr id="214024" name="Text Box 8"/>
            <p:cNvSpPr txBox="1">
              <a:spLocks noChangeArrowheads="1"/>
            </p:cNvSpPr>
            <p:nvPr/>
          </p:nvSpPr>
          <p:spPr bwMode="auto">
            <a:xfrm>
              <a:off x="2668" y="12880"/>
              <a:ext cx="1593" cy="316"/>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SWITCH 1</a:t>
              </a:r>
            </a:p>
          </p:txBody>
        </p:sp>
        <p:sp>
          <p:nvSpPr>
            <p:cNvPr id="214025" name="Text Box 9"/>
            <p:cNvSpPr txBox="1">
              <a:spLocks noChangeArrowheads="1"/>
            </p:cNvSpPr>
            <p:nvPr/>
          </p:nvSpPr>
          <p:spPr bwMode="auto">
            <a:xfrm>
              <a:off x="7132" y="12878"/>
              <a:ext cx="1462" cy="317"/>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SWITCH 2</a:t>
              </a:r>
            </a:p>
          </p:txBody>
        </p:sp>
        <p:sp>
          <p:nvSpPr>
            <p:cNvPr id="214026" name="Text Box 10"/>
            <p:cNvSpPr txBox="1">
              <a:spLocks noChangeArrowheads="1"/>
            </p:cNvSpPr>
            <p:nvPr/>
          </p:nvSpPr>
          <p:spPr bwMode="auto">
            <a:xfrm>
              <a:off x="5093" y="13385"/>
              <a:ext cx="1444" cy="390"/>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ROUTER 1</a:t>
              </a:r>
            </a:p>
          </p:txBody>
        </p:sp>
        <p:sp>
          <p:nvSpPr>
            <p:cNvPr id="214027" name="Text Box 11"/>
            <p:cNvSpPr txBox="1">
              <a:spLocks noChangeArrowheads="1"/>
            </p:cNvSpPr>
            <p:nvPr/>
          </p:nvSpPr>
          <p:spPr bwMode="auto">
            <a:xfrm>
              <a:off x="4447" y="12025"/>
              <a:ext cx="1085" cy="317"/>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A3</a:t>
              </a:r>
            </a:p>
          </p:txBody>
        </p:sp>
        <p:sp>
          <p:nvSpPr>
            <p:cNvPr id="214028" name="Text Box 12"/>
            <p:cNvSpPr txBox="1">
              <a:spLocks noChangeArrowheads="1"/>
            </p:cNvSpPr>
            <p:nvPr/>
          </p:nvSpPr>
          <p:spPr bwMode="auto">
            <a:xfrm>
              <a:off x="3136" y="12025"/>
              <a:ext cx="1270" cy="317"/>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A2</a:t>
              </a:r>
            </a:p>
          </p:txBody>
        </p:sp>
        <p:sp>
          <p:nvSpPr>
            <p:cNvPr id="214029" name="Text Box 13"/>
            <p:cNvSpPr txBox="1">
              <a:spLocks noChangeArrowheads="1"/>
            </p:cNvSpPr>
            <p:nvPr/>
          </p:nvSpPr>
          <p:spPr bwMode="auto">
            <a:xfrm>
              <a:off x="1899" y="12032"/>
              <a:ext cx="887" cy="317"/>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A1</a:t>
              </a:r>
            </a:p>
          </p:txBody>
        </p:sp>
        <p:sp>
          <p:nvSpPr>
            <p:cNvPr id="214030" name="Text Box 14"/>
            <p:cNvSpPr txBox="1">
              <a:spLocks noChangeArrowheads="1"/>
            </p:cNvSpPr>
            <p:nvPr/>
          </p:nvSpPr>
          <p:spPr bwMode="auto">
            <a:xfrm>
              <a:off x="8807" y="11966"/>
              <a:ext cx="1183" cy="317"/>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B3</a:t>
              </a:r>
            </a:p>
          </p:txBody>
        </p:sp>
        <p:sp>
          <p:nvSpPr>
            <p:cNvPr id="214031" name="Text Box 15"/>
            <p:cNvSpPr txBox="1">
              <a:spLocks noChangeArrowheads="1"/>
            </p:cNvSpPr>
            <p:nvPr/>
          </p:nvSpPr>
          <p:spPr bwMode="auto">
            <a:xfrm>
              <a:off x="7472" y="12010"/>
              <a:ext cx="1269" cy="317"/>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B2</a:t>
              </a:r>
            </a:p>
          </p:txBody>
        </p:sp>
        <p:sp>
          <p:nvSpPr>
            <p:cNvPr id="214032" name="Text Box 16"/>
            <p:cNvSpPr txBox="1">
              <a:spLocks noChangeArrowheads="1"/>
            </p:cNvSpPr>
            <p:nvPr/>
          </p:nvSpPr>
          <p:spPr bwMode="auto">
            <a:xfrm>
              <a:off x="6291" y="12010"/>
              <a:ext cx="908" cy="317"/>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B1</a:t>
              </a:r>
            </a:p>
          </p:txBody>
        </p:sp>
        <p:sp>
          <p:nvSpPr>
            <p:cNvPr id="214033" name="Text Box 17"/>
            <p:cNvSpPr txBox="1">
              <a:spLocks noChangeArrowheads="1"/>
            </p:cNvSpPr>
            <p:nvPr/>
          </p:nvSpPr>
          <p:spPr bwMode="auto">
            <a:xfrm>
              <a:off x="3059" y="10999"/>
              <a:ext cx="904" cy="390"/>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A</a:t>
              </a:r>
              <a:r>
                <a:rPr kumimoji="0" lang="zh-CN" altLang="en-US" sz="1600" b="0">
                  <a:solidFill>
                    <a:srgbClr val="000000"/>
                  </a:solidFill>
                  <a:latin typeface="Times New Roman" pitchFamily="18" charset="0"/>
                </a:rPr>
                <a:t>网段</a:t>
              </a:r>
              <a:endParaRPr kumimoji="0" lang="zh-CN" altLang="en-US" sz="1600" b="0">
                <a:solidFill>
                  <a:schemeClr val="tx1"/>
                </a:solidFill>
                <a:latin typeface="Times New Roman" pitchFamily="18" charset="0"/>
              </a:endParaRPr>
            </a:p>
          </p:txBody>
        </p:sp>
        <p:sp>
          <p:nvSpPr>
            <p:cNvPr id="214034" name="Text Box 18"/>
            <p:cNvSpPr txBox="1">
              <a:spLocks noChangeArrowheads="1"/>
            </p:cNvSpPr>
            <p:nvPr/>
          </p:nvSpPr>
          <p:spPr bwMode="auto">
            <a:xfrm>
              <a:off x="7670" y="11002"/>
              <a:ext cx="904" cy="390"/>
            </a:xfrm>
            <a:prstGeom prst="rect">
              <a:avLst/>
            </a:prstGeom>
            <a:noFill/>
            <a:ln w="9525">
              <a:noFill/>
              <a:miter lim="800000"/>
              <a:headEnd/>
              <a:tailEnd/>
            </a:ln>
          </p:spPr>
          <p:txBody>
            <a:bodyPr lIns="0" tIns="0" rIns="0" bIns="0"/>
            <a:lstStyle/>
            <a:p>
              <a:pPr algn="ctr" eaLnBrk="0" hangingPunct="0">
                <a:lnSpc>
                  <a:spcPct val="100000"/>
                </a:lnSpc>
                <a:spcBef>
                  <a:spcPct val="0"/>
                </a:spcBef>
              </a:pPr>
              <a:r>
                <a:rPr kumimoji="0" lang="en-US" altLang="zh-CN" sz="1600" b="0">
                  <a:solidFill>
                    <a:schemeClr val="tx1"/>
                  </a:solidFill>
                  <a:latin typeface="Times New Roman" pitchFamily="18" charset="0"/>
                </a:rPr>
                <a:t>B</a:t>
              </a:r>
              <a:r>
                <a:rPr kumimoji="0" lang="zh-CN" altLang="en-US" sz="1600" b="0">
                  <a:solidFill>
                    <a:srgbClr val="000000"/>
                  </a:solidFill>
                  <a:latin typeface="Times New Roman" pitchFamily="18" charset="0"/>
                </a:rPr>
                <a:t>网段</a:t>
              </a:r>
              <a:endParaRPr kumimoji="0" lang="zh-CN" altLang="en-US" sz="1600" b="0">
                <a:solidFill>
                  <a:schemeClr val="tx1"/>
                </a:solidFill>
                <a:latin typeface="Times New Roman" pitchFamily="18" charset="0"/>
              </a:endParaRPr>
            </a:p>
          </p:txBody>
        </p:sp>
        <p:sp>
          <p:nvSpPr>
            <p:cNvPr id="214035" name="Rectangle 19"/>
            <p:cNvSpPr>
              <a:spLocks noChangeArrowheads="1"/>
            </p:cNvSpPr>
            <p:nvPr/>
          </p:nvSpPr>
          <p:spPr bwMode="auto">
            <a:xfrm>
              <a:off x="5955" y="11314"/>
              <a:ext cx="3892" cy="1041"/>
            </a:xfrm>
            <a:prstGeom prst="rect">
              <a:avLst/>
            </a:prstGeom>
            <a:noFill/>
            <a:ln w="9525">
              <a:solidFill>
                <a:srgbClr val="000000"/>
              </a:solidFill>
              <a:miter lim="800000"/>
              <a:headEnd/>
              <a:tailEnd/>
            </a:ln>
          </p:spPr>
          <p:txBody>
            <a:bodyPr lIns="0" tIns="0" rIns="0" bIns="0"/>
            <a:lstStyle/>
            <a:p>
              <a:endParaRPr lang="zh-CN" altLang="en-US"/>
            </a:p>
          </p:txBody>
        </p:sp>
        <p:pic>
          <p:nvPicPr>
            <p:cNvPr id="214036" name="Picture 20"/>
            <p:cNvPicPr>
              <a:picLocks noChangeArrowheads="1"/>
            </p:cNvPicPr>
            <p:nvPr/>
          </p:nvPicPr>
          <p:blipFill>
            <a:blip r:embed="rId2" cstate="print">
              <a:grayscl/>
            </a:blip>
            <a:srcRect/>
            <a:stretch>
              <a:fillRect/>
            </a:stretch>
          </p:blipFill>
          <p:spPr bwMode="auto">
            <a:xfrm>
              <a:off x="2068" y="11444"/>
              <a:ext cx="636" cy="529"/>
            </a:xfrm>
            <a:prstGeom prst="rect">
              <a:avLst/>
            </a:prstGeom>
            <a:noFill/>
            <a:ln w="9525">
              <a:noFill/>
              <a:miter lim="800000"/>
              <a:headEnd/>
              <a:tailEnd/>
            </a:ln>
            <a:effectLst/>
          </p:spPr>
        </p:pic>
        <p:pic>
          <p:nvPicPr>
            <p:cNvPr id="214037" name="Picture 21"/>
            <p:cNvPicPr>
              <a:picLocks noChangeArrowheads="1"/>
            </p:cNvPicPr>
            <p:nvPr/>
          </p:nvPicPr>
          <p:blipFill>
            <a:blip r:embed="rId3" cstate="print">
              <a:grayscl/>
            </a:blip>
            <a:srcRect/>
            <a:stretch>
              <a:fillRect/>
            </a:stretch>
          </p:blipFill>
          <p:spPr bwMode="auto">
            <a:xfrm>
              <a:off x="2824" y="12502"/>
              <a:ext cx="1587" cy="317"/>
            </a:xfrm>
            <a:prstGeom prst="rect">
              <a:avLst/>
            </a:prstGeom>
            <a:noFill/>
            <a:ln w="9525">
              <a:noFill/>
              <a:miter lim="800000"/>
              <a:headEnd/>
              <a:tailEnd/>
            </a:ln>
            <a:effectLst/>
          </p:spPr>
        </p:pic>
        <p:pic>
          <p:nvPicPr>
            <p:cNvPr id="214038" name="Picture 22"/>
            <p:cNvPicPr>
              <a:picLocks noChangeArrowheads="1"/>
            </p:cNvPicPr>
            <p:nvPr/>
          </p:nvPicPr>
          <p:blipFill>
            <a:blip r:embed="rId2" cstate="print">
              <a:grayscl/>
            </a:blip>
            <a:srcRect/>
            <a:stretch>
              <a:fillRect/>
            </a:stretch>
          </p:blipFill>
          <p:spPr bwMode="auto">
            <a:xfrm>
              <a:off x="3301" y="11444"/>
              <a:ext cx="634" cy="529"/>
            </a:xfrm>
            <a:prstGeom prst="rect">
              <a:avLst/>
            </a:prstGeom>
            <a:noFill/>
            <a:ln w="9525">
              <a:noFill/>
              <a:miter lim="800000"/>
              <a:headEnd/>
              <a:tailEnd/>
            </a:ln>
            <a:effectLst/>
          </p:spPr>
        </p:pic>
        <p:pic>
          <p:nvPicPr>
            <p:cNvPr id="214039" name="Picture 23"/>
            <p:cNvPicPr>
              <a:picLocks noChangeArrowheads="1"/>
            </p:cNvPicPr>
            <p:nvPr/>
          </p:nvPicPr>
          <p:blipFill>
            <a:blip r:embed="rId2" cstate="print">
              <a:grayscl/>
            </a:blip>
            <a:srcRect/>
            <a:stretch>
              <a:fillRect/>
            </a:stretch>
          </p:blipFill>
          <p:spPr bwMode="auto">
            <a:xfrm>
              <a:off x="4691" y="11444"/>
              <a:ext cx="635" cy="529"/>
            </a:xfrm>
            <a:prstGeom prst="rect">
              <a:avLst/>
            </a:prstGeom>
            <a:noFill/>
            <a:ln w="9525">
              <a:noFill/>
              <a:miter lim="800000"/>
              <a:headEnd/>
              <a:tailEnd/>
            </a:ln>
            <a:effectLst/>
          </p:spPr>
        </p:pic>
        <p:sp>
          <p:nvSpPr>
            <p:cNvPr id="214040" name="Line 24"/>
            <p:cNvSpPr>
              <a:spLocks noChangeShapeType="1"/>
            </p:cNvSpPr>
            <p:nvPr/>
          </p:nvSpPr>
          <p:spPr bwMode="auto">
            <a:xfrm>
              <a:off x="2343" y="11965"/>
              <a:ext cx="1117" cy="537"/>
            </a:xfrm>
            <a:prstGeom prst="line">
              <a:avLst/>
            </a:prstGeom>
            <a:noFill/>
            <a:ln w="9525">
              <a:solidFill>
                <a:srgbClr val="000000"/>
              </a:solidFill>
              <a:round/>
              <a:headEnd/>
              <a:tailEnd/>
            </a:ln>
          </p:spPr>
          <p:txBody>
            <a:bodyPr lIns="0" tIns="0" rIns="0" bIns="0"/>
            <a:lstStyle/>
            <a:p>
              <a:endParaRPr lang="zh-CN" altLang="en-US"/>
            </a:p>
          </p:txBody>
        </p:sp>
        <p:sp>
          <p:nvSpPr>
            <p:cNvPr id="214041" name="Line 25"/>
            <p:cNvSpPr>
              <a:spLocks noChangeShapeType="1"/>
            </p:cNvSpPr>
            <p:nvPr/>
          </p:nvSpPr>
          <p:spPr bwMode="auto">
            <a:xfrm flipH="1">
              <a:off x="4094" y="11965"/>
              <a:ext cx="778" cy="537"/>
            </a:xfrm>
            <a:prstGeom prst="line">
              <a:avLst/>
            </a:prstGeom>
            <a:noFill/>
            <a:ln w="9525">
              <a:solidFill>
                <a:srgbClr val="000000"/>
              </a:solidFill>
              <a:round/>
              <a:headEnd/>
              <a:tailEnd/>
            </a:ln>
          </p:spPr>
          <p:txBody>
            <a:bodyPr lIns="0" tIns="0" rIns="0" bIns="0"/>
            <a:lstStyle/>
            <a:p>
              <a:endParaRPr lang="zh-CN" altLang="en-US"/>
            </a:p>
          </p:txBody>
        </p:sp>
        <p:pic>
          <p:nvPicPr>
            <p:cNvPr id="214042" name="Picture 26"/>
            <p:cNvPicPr>
              <a:picLocks noChangeArrowheads="1"/>
            </p:cNvPicPr>
            <p:nvPr/>
          </p:nvPicPr>
          <p:blipFill>
            <a:blip r:embed="rId2" cstate="print">
              <a:grayscl/>
            </a:blip>
            <a:srcRect/>
            <a:stretch>
              <a:fillRect/>
            </a:stretch>
          </p:blipFill>
          <p:spPr bwMode="auto">
            <a:xfrm>
              <a:off x="6404" y="11444"/>
              <a:ext cx="635" cy="529"/>
            </a:xfrm>
            <a:prstGeom prst="rect">
              <a:avLst/>
            </a:prstGeom>
            <a:noFill/>
            <a:ln w="9525">
              <a:noFill/>
              <a:miter lim="800000"/>
              <a:headEnd/>
              <a:tailEnd/>
            </a:ln>
            <a:effectLst/>
          </p:spPr>
        </p:pic>
        <p:pic>
          <p:nvPicPr>
            <p:cNvPr id="214043" name="Picture 27"/>
            <p:cNvPicPr>
              <a:picLocks noChangeArrowheads="1"/>
            </p:cNvPicPr>
            <p:nvPr/>
          </p:nvPicPr>
          <p:blipFill>
            <a:blip r:embed="rId2" cstate="print">
              <a:grayscl/>
            </a:blip>
            <a:srcRect/>
            <a:stretch>
              <a:fillRect/>
            </a:stretch>
          </p:blipFill>
          <p:spPr bwMode="auto">
            <a:xfrm>
              <a:off x="7636" y="11444"/>
              <a:ext cx="634" cy="529"/>
            </a:xfrm>
            <a:prstGeom prst="rect">
              <a:avLst/>
            </a:prstGeom>
            <a:noFill/>
            <a:ln w="9525">
              <a:noFill/>
              <a:miter lim="800000"/>
              <a:headEnd/>
              <a:tailEnd/>
            </a:ln>
            <a:effectLst/>
          </p:spPr>
        </p:pic>
        <p:pic>
          <p:nvPicPr>
            <p:cNvPr id="214044" name="Picture 28"/>
            <p:cNvPicPr>
              <a:picLocks noChangeArrowheads="1"/>
            </p:cNvPicPr>
            <p:nvPr/>
          </p:nvPicPr>
          <p:blipFill>
            <a:blip r:embed="rId2" cstate="print">
              <a:grayscl/>
            </a:blip>
            <a:srcRect/>
            <a:stretch>
              <a:fillRect/>
            </a:stretch>
          </p:blipFill>
          <p:spPr bwMode="auto">
            <a:xfrm>
              <a:off x="9026" y="11444"/>
              <a:ext cx="635" cy="529"/>
            </a:xfrm>
            <a:prstGeom prst="rect">
              <a:avLst/>
            </a:prstGeom>
            <a:noFill/>
            <a:ln w="9525">
              <a:noFill/>
              <a:miter lim="800000"/>
              <a:headEnd/>
              <a:tailEnd/>
            </a:ln>
            <a:effectLst/>
          </p:spPr>
        </p:pic>
        <p:sp>
          <p:nvSpPr>
            <p:cNvPr id="214045" name="Line 29"/>
            <p:cNvSpPr>
              <a:spLocks noChangeShapeType="1"/>
            </p:cNvSpPr>
            <p:nvPr/>
          </p:nvSpPr>
          <p:spPr bwMode="auto">
            <a:xfrm>
              <a:off x="6678" y="11965"/>
              <a:ext cx="1117" cy="537"/>
            </a:xfrm>
            <a:prstGeom prst="line">
              <a:avLst/>
            </a:prstGeom>
            <a:noFill/>
            <a:ln w="9525">
              <a:solidFill>
                <a:srgbClr val="000000"/>
              </a:solidFill>
              <a:round/>
              <a:headEnd/>
              <a:tailEnd/>
            </a:ln>
          </p:spPr>
          <p:txBody>
            <a:bodyPr lIns="0" tIns="0" rIns="0" bIns="0"/>
            <a:lstStyle/>
            <a:p>
              <a:endParaRPr lang="zh-CN" altLang="en-US"/>
            </a:p>
          </p:txBody>
        </p:sp>
        <p:sp>
          <p:nvSpPr>
            <p:cNvPr id="214046" name="Line 30"/>
            <p:cNvSpPr>
              <a:spLocks noChangeShapeType="1"/>
            </p:cNvSpPr>
            <p:nvPr/>
          </p:nvSpPr>
          <p:spPr bwMode="auto">
            <a:xfrm>
              <a:off x="7942" y="11965"/>
              <a:ext cx="0" cy="529"/>
            </a:xfrm>
            <a:prstGeom prst="line">
              <a:avLst/>
            </a:prstGeom>
            <a:noFill/>
            <a:ln w="9525">
              <a:solidFill>
                <a:srgbClr val="000000"/>
              </a:solidFill>
              <a:round/>
              <a:headEnd/>
              <a:tailEnd/>
            </a:ln>
          </p:spPr>
          <p:txBody>
            <a:bodyPr lIns="0" tIns="0" rIns="0" bIns="0"/>
            <a:lstStyle/>
            <a:p>
              <a:endParaRPr lang="zh-CN" altLang="en-US"/>
            </a:p>
          </p:txBody>
        </p:sp>
        <p:sp>
          <p:nvSpPr>
            <p:cNvPr id="214047" name="Line 31"/>
            <p:cNvSpPr>
              <a:spLocks noChangeShapeType="1"/>
            </p:cNvSpPr>
            <p:nvPr/>
          </p:nvSpPr>
          <p:spPr bwMode="auto">
            <a:xfrm flipH="1">
              <a:off x="8430" y="11965"/>
              <a:ext cx="777" cy="537"/>
            </a:xfrm>
            <a:prstGeom prst="line">
              <a:avLst/>
            </a:prstGeom>
            <a:noFill/>
            <a:ln w="9525">
              <a:solidFill>
                <a:srgbClr val="000000"/>
              </a:solidFill>
              <a:round/>
              <a:headEnd/>
              <a:tailEnd/>
            </a:ln>
          </p:spPr>
          <p:txBody>
            <a:bodyPr lIns="0" tIns="0" rIns="0" bIns="0"/>
            <a:lstStyle/>
            <a:p>
              <a:endParaRPr lang="zh-CN" altLang="en-US"/>
            </a:p>
          </p:txBody>
        </p:sp>
        <p:sp>
          <p:nvSpPr>
            <p:cNvPr id="214048" name="Line 32"/>
            <p:cNvSpPr>
              <a:spLocks noChangeShapeType="1"/>
            </p:cNvSpPr>
            <p:nvPr/>
          </p:nvSpPr>
          <p:spPr bwMode="auto">
            <a:xfrm>
              <a:off x="4330" y="12615"/>
              <a:ext cx="903" cy="260"/>
            </a:xfrm>
            <a:prstGeom prst="line">
              <a:avLst/>
            </a:prstGeom>
            <a:noFill/>
            <a:ln w="9525">
              <a:solidFill>
                <a:srgbClr val="000000"/>
              </a:solidFill>
              <a:round/>
              <a:headEnd/>
              <a:tailEnd/>
            </a:ln>
          </p:spPr>
          <p:txBody>
            <a:bodyPr lIns="0" tIns="0" rIns="0" bIns="0"/>
            <a:lstStyle/>
            <a:p>
              <a:endParaRPr lang="zh-CN" altLang="en-US"/>
            </a:p>
          </p:txBody>
        </p:sp>
        <p:sp>
          <p:nvSpPr>
            <p:cNvPr id="214049" name="Line 33"/>
            <p:cNvSpPr>
              <a:spLocks noChangeShapeType="1"/>
            </p:cNvSpPr>
            <p:nvPr/>
          </p:nvSpPr>
          <p:spPr bwMode="auto">
            <a:xfrm flipH="1">
              <a:off x="6497" y="12745"/>
              <a:ext cx="903" cy="130"/>
            </a:xfrm>
            <a:prstGeom prst="line">
              <a:avLst/>
            </a:prstGeom>
            <a:noFill/>
            <a:ln w="9525">
              <a:solidFill>
                <a:srgbClr val="000000"/>
              </a:solidFill>
              <a:round/>
              <a:headEnd/>
              <a:tailEnd/>
            </a:ln>
          </p:spPr>
          <p:txBody>
            <a:bodyPr lIns="0" tIns="0" rIns="0" bIns="0"/>
            <a:lstStyle/>
            <a:p>
              <a:endParaRPr lang="zh-CN" altLang="en-US"/>
            </a:p>
          </p:txBody>
        </p:sp>
        <p:pic>
          <p:nvPicPr>
            <p:cNvPr id="214050" name="Picture 34"/>
            <p:cNvPicPr>
              <a:picLocks noChangeArrowheads="1"/>
            </p:cNvPicPr>
            <p:nvPr/>
          </p:nvPicPr>
          <p:blipFill>
            <a:blip r:embed="rId4" cstate="print">
              <a:grayscl/>
            </a:blip>
            <a:srcRect/>
            <a:stretch>
              <a:fillRect/>
            </a:stretch>
          </p:blipFill>
          <p:spPr bwMode="auto">
            <a:xfrm>
              <a:off x="5052" y="12745"/>
              <a:ext cx="1626" cy="680"/>
            </a:xfrm>
            <a:prstGeom prst="rect">
              <a:avLst/>
            </a:prstGeom>
            <a:noFill/>
            <a:ln w="9525">
              <a:noFill/>
              <a:miter lim="800000"/>
              <a:headEnd/>
              <a:tailEnd/>
            </a:ln>
            <a:effectLst/>
          </p:spPr>
        </p:pic>
        <p:sp>
          <p:nvSpPr>
            <p:cNvPr id="214051" name="Line 35"/>
            <p:cNvSpPr>
              <a:spLocks noChangeShapeType="1"/>
            </p:cNvSpPr>
            <p:nvPr/>
          </p:nvSpPr>
          <p:spPr bwMode="auto">
            <a:xfrm>
              <a:off x="3607" y="11965"/>
              <a:ext cx="0" cy="520"/>
            </a:xfrm>
            <a:prstGeom prst="line">
              <a:avLst/>
            </a:prstGeom>
            <a:noFill/>
            <a:ln w="9525">
              <a:solidFill>
                <a:srgbClr val="000000"/>
              </a:solidFill>
              <a:round/>
              <a:headEnd/>
              <a:tailEnd/>
            </a:ln>
          </p:spPr>
          <p:txBody>
            <a:bodyPr lIns="0" tIns="0" rIns="0" bIns="0"/>
            <a:lstStyle/>
            <a:p>
              <a:endParaRPr lang="zh-CN" altLang="en-US"/>
            </a:p>
          </p:txBody>
        </p:sp>
        <p:sp>
          <p:nvSpPr>
            <p:cNvPr id="214052" name="Rectangle 36"/>
            <p:cNvSpPr>
              <a:spLocks noChangeArrowheads="1"/>
            </p:cNvSpPr>
            <p:nvPr/>
          </p:nvSpPr>
          <p:spPr bwMode="auto">
            <a:xfrm>
              <a:off x="1965" y="11314"/>
              <a:ext cx="3629" cy="1041"/>
            </a:xfrm>
            <a:prstGeom prst="rect">
              <a:avLst/>
            </a:prstGeom>
            <a:noFill/>
            <a:ln w="9525">
              <a:solidFill>
                <a:srgbClr val="000000"/>
              </a:solidFill>
              <a:miter lim="800000"/>
              <a:headEnd/>
              <a:tailEnd/>
            </a:ln>
          </p:spPr>
          <p:txBody>
            <a:bodyPr lIns="0" tIns="0" rIns="0" bIns="0"/>
            <a:lstStyle/>
            <a:p>
              <a:endParaRPr lang="zh-CN" altLang="en-US"/>
            </a:p>
          </p:txBody>
        </p:sp>
        <p:pic>
          <p:nvPicPr>
            <p:cNvPr id="214053" name="Picture 37"/>
            <p:cNvPicPr>
              <a:picLocks noChangeArrowheads="1"/>
            </p:cNvPicPr>
            <p:nvPr/>
          </p:nvPicPr>
          <p:blipFill>
            <a:blip r:embed="rId3" cstate="print">
              <a:grayscl/>
            </a:blip>
            <a:srcRect/>
            <a:stretch>
              <a:fillRect/>
            </a:stretch>
          </p:blipFill>
          <p:spPr bwMode="auto">
            <a:xfrm>
              <a:off x="7160" y="12502"/>
              <a:ext cx="1587" cy="317"/>
            </a:xfrm>
            <a:prstGeom prst="rect">
              <a:avLst/>
            </a:prstGeom>
            <a:noFill/>
            <a:ln w="9525">
              <a:noFill/>
              <a:miter lim="800000"/>
              <a:headEnd/>
              <a:tailEnd/>
            </a:ln>
            <a:effectLst/>
          </p:spPr>
        </p:pic>
      </p:grpSp>
      <p:sp>
        <p:nvSpPr>
          <p:cNvPr id="214054" name="Rectangle 38"/>
          <p:cNvSpPr>
            <a:spLocks noChangeArrowheads="1"/>
          </p:cNvSpPr>
          <p:nvPr/>
        </p:nvSpPr>
        <p:spPr bwMode="auto">
          <a:xfrm>
            <a:off x="684213" y="1268413"/>
            <a:ext cx="7704137" cy="1200329"/>
          </a:xfrm>
          <a:prstGeom prst="rect">
            <a:avLst/>
          </a:prstGeom>
          <a:noFill/>
          <a:ln w="9525">
            <a:noFill/>
            <a:miter lim="800000"/>
            <a:headEnd/>
            <a:tailEnd/>
          </a:ln>
          <a:effectLst/>
        </p:spPr>
        <p:txBody>
          <a:bodyPr>
            <a:spAutoFit/>
          </a:bodyPr>
          <a:lstStyle/>
          <a:p>
            <a:pPr>
              <a:lnSpc>
                <a:spcPct val="100000"/>
              </a:lnSpc>
              <a:spcBef>
                <a:spcPct val="0"/>
              </a:spcBef>
            </a:pPr>
            <a:r>
              <a:rPr lang="en-US" altLang="zh-CN" sz="2400" b="0" dirty="0">
                <a:solidFill>
                  <a:schemeClr val="tx1"/>
                </a:solidFill>
                <a:latin typeface="宋体" charset="-122"/>
              </a:rPr>
              <a:t>    </a:t>
            </a:r>
            <a:r>
              <a:rPr lang="zh-CN" altLang="en-US" sz="2400" b="0" dirty="0">
                <a:solidFill>
                  <a:schemeClr val="tx1"/>
                </a:solidFill>
                <a:latin typeface="宋体" charset="-122"/>
              </a:rPr>
              <a:t>如果</a:t>
            </a:r>
            <a:r>
              <a:rPr lang="en-US" altLang="zh-CN" sz="2400" b="0" dirty="0">
                <a:solidFill>
                  <a:schemeClr val="tx1"/>
                </a:solidFill>
                <a:latin typeface="Times New Roman" pitchFamily="18" charset="0"/>
              </a:rPr>
              <a:t>A</a:t>
            </a:r>
            <a:r>
              <a:rPr lang="zh-CN" altLang="en-US" sz="2400" b="0" dirty="0">
                <a:solidFill>
                  <a:schemeClr val="tx1"/>
                </a:solidFill>
                <a:latin typeface="宋体" charset="-122"/>
              </a:rPr>
              <a:t>网段中的</a:t>
            </a:r>
            <a:r>
              <a:rPr lang="en-US" altLang="zh-CN" sz="2400" b="0" dirty="0">
                <a:solidFill>
                  <a:schemeClr val="tx1"/>
                </a:solidFill>
                <a:latin typeface="Times New Roman" pitchFamily="18" charset="0"/>
              </a:rPr>
              <a:t>A1</a:t>
            </a:r>
            <a:r>
              <a:rPr lang="zh-CN" altLang="en-US" sz="2400" b="0" dirty="0">
                <a:solidFill>
                  <a:schemeClr val="tx1"/>
                </a:solidFill>
                <a:latin typeface="宋体" charset="-122"/>
              </a:rPr>
              <a:t>用户想发送数据给</a:t>
            </a:r>
            <a:r>
              <a:rPr lang="en-US" altLang="zh-CN" sz="2400" b="0" dirty="0">
                <a:solidFill>
                  <a:schemeClr val="tx1"/>
                </a:solidFill>
                <a:latin typeface="Times New Roman" pitchFamily="18" charset="0"/>
              </a:rPr>
              <a:t>B</a:t>
            </a:r>
            <a:r>
              <a:rPr lang="zh-CN" altLang="en-US" sz="2400" b="0" dirty="0">
                <a:solidFill>
                  <a:schemeClr val="tx1"/>
                </a:solidFill>
                <a:latin typeface="宋体" charset="-122"/>
              </a:rPr>
              <a:t>网段的</a:t>
            </a:r>
            <a:r>
              <a:rPr lang="en-US" altLang="zh-CN" sz="2400" b="0" dirty="0">
                <a:solidFill>
                  <a:schemeClr val="tx1"/>
                </a:solidFill>
                <a:latin typeface="Times New Roman" pitchFamily="18" charset="0"/>
              </a:rPr>
              <a:t>B2</a:t>
            </a:r>
            <a:r>
              <a:rPr lang="zh-CN" altLang="en-US" sz="2400" b="0" dirty="0">
                <a:solidFill>
                  <a:schemeClr val="tx1"/>
                </a:solidFill>
                <a:latin typeface="宋体" charset="-122"/>
              </a:rPr>
              <a:t>用户（ </a:t>
            </a:r>
            <a:r>
              <a:rPr lang="en-US" altLang="zh-CN" sz="2400" b="0" dirty="0">
                <a:solidFill>
                  <a:schemeClr val="tx1"/>
                </a:solidFill>
              </a:rPr>
              <a:t>A</a:t>
            </a:r>
            <a:r>
              <a:rPr lang="zh-CN" altLang="en-US" sz="2400" b="0" dirty="0">
                <a:solidFill>
                  <a:schemeClr val="tx1"/>
                </a:solidFill>
              </a:rPr>
              <a:t>网段、</a:t>
            </a:r>
            <a:r>
              <a:rPr lang="en-US" altLang="zh-CN" sz="2400" b="0" dirty="0">
                <a:solidFill>
                  <a:schemeClr val="tx1"/>
                </a:solidFill>
              </a:rPr>
              <a:t>B</a:t>
            </a:r>
            <a:r>
              <a:rPr lang="zh-CN" altLang="en-US" sz="2400" b="0" dirty="0">
                <a:solidFill>
                  <a:schemeClr val="tx1"/>
                </a:solidFill>
              </a:rPr>
              <a:t>网段不在同一网段</a:t>
            </a:r>
            <a:r>
              <a:rPr lang="zh-CN" altLang="en-US" sz="2400" b="0" dirty="0">
                <a:solidFill>
                  <a:schemeClr val="tx1"/>
                </a:solidFill>
                <a:latin typeface="宋体" charset="-122"/>
              </a:rPr>
              <a:t>），具体的过程是怎样呢</a:t>
            </a:r>
            <a:r>
              <a:rPr lang="zh-CN" altLang="en-US" sz="2400" b="0" dirty="0" smtClean="0">
                <a:solidFill>
                  <a:schemeClr val="tx1"/>
                </a:solidFill>
                <a:latin typeface="宋体" charset="-122"/>
              </a:rPr>
              <a:t>？（</a:t>
            </a:r>
            <a:r>
              <a:rPr lang="zh-CN" altLang="en-US" sz="2400" b="0" dirty="0" smtClean="0">
                <a:solidFill>
                  <a:srgbClr val="7030A0"/>
                </a:solidFill>
                <a:latin typeface="宋体" charset="-122"/>
              </a:rPr>
              <a:t>网络原理回顾中的分组转发算法</a:t>
            </a:r>
            <a:r>
              <a:rPr lang="zh-CN" altLang="en-US" sz="2400" b="0" dirty="0" smtClean="0">
                <a:solidFill>
                  <a:schemeClr val="tx1"/>
                </a:solidFill>
                <a:latin typeface="宋体" charset="-122"/>
              </a:rPr>
              <a:t>）</a:t>
            </a:r>
            <a:r>
              <a:rPr lang="zh-CN" altLang="en-US" sz="2400" b="0" dirty="0" smtClean="0">
                <a:solidFill>
                  <a:schemeClr val="tx1"/>
                </a:solidFill>
                <a:latin typeface="Times New Roman" pitchFamily="18" charset="0"/>
              </a:rPr>
              <a:t> </a:t>
            </a:r>
            <a:endParaRPr lang="zh-CN" altLang="en-US" sz="2400" b="0" dirty="0">
              <a:solidFill>
                <a:schemeClr val="tx1"/>
              </a:solidFill>
              <a:latin typeface="Times New Roman" pitchFamily="18" charset="0"/>
            </a:endParaRPr>
          </a:p>
        </p:txBody>
      </p:sp>
      <p:sp>
        <p:nvSpPr>
          <p:cNvPr id="214055" name="Rectangle 39"/>
          <p:cNvSpPr>
            <a:spLocks noChangeArrowheads="1"/>
          </p:cNvSpPr>
          <p:nvPr/>
        </p:nvSpPr>
        <p:spPr bwMode="auto">
          <a:xfrm>
            <a:off x="684213" y="5013325"/>
            <a:ext cx="6553200" cy="1616075"/>
          </a:xfrm>
          <a:prstGeom prst="rect">
            <a:avLst/>
          </a:prstGeom>
          <a:noFill/>
          <a:ln w="9525">
            <a:noFill/>
            <a:miter lim="800000"/>
            <a:headEnd/>
            <a:tailEnd/>
          </a:ln>
          <a:effectLst/>
        </p:spPr>
        <p:txBody>
          <a:bodyPr>
            <a:spAutoFit/>
          </a:bodyPr>
          <a:lstStyle/>
          <a:p>
            <a:pPr algn="just">
              <a:lnSpc>
                <a:spcPct val="100000"/>
              </a:lnSpc>
              <a:spcBef>
                <a:spcPct val="0"/>
              </a:spcBef>
            </a:pPr>
            <a:r>
              <a:rPr lang="zh-CN" altLang="en-US" sz="2000" b="0" dirty="0">
                <a:solidFill>
                  <a:srgbClr val="C00000"/>
                </a:solidFill>
                <a:latin typeface="Times New Roman" pitchFamily="18" charset="0"/>
              </a:rPr>
              <a:t>（</a:t>
            </a:r>
            <a:r>
              <a:rPr lang="en-US" altLang="zh-CN" sz="2000" b="0" dirty="0">
                <a:solidFill>
                  <a:srgbClr val="C00000"/>
                </a:solidFill>
                <a:latin typeface="Times New Roman" pitchFamily="18" charset="0"/>
              </a:rPr>
              <a:t>1</a:t>
            </a:r>
            <a:r>
              <a:rPr lang="zh-CN" altLang="en-US" sz="2000" b="0" dirty="0">
                <a:solidFill>
                  <a:srgbClr val="C00000"/>
                </a:solidFill>
                <a:latin typeface="Times New Roman" pitchFamily="18" charset="0"/>
              </a:rPr>
              <a:t>）在网络网段间转发报文数据。</a:t>
            </a:r>
          </a:p>
          <a:p>
            <a:pPr algn="just" eaLnBrk="0" hangingPunct="0">
              <a:lnSpc>
                <a:spcPct val="100000"/>
              </a:lnSpc>
              <a:spcBef>
                <a:spcPct val="0"/>
              </a:spcBef>
            </a:pPr>
            <a:r>
              <a:rPr lang="zh-CN" altLang="en-US" sz="2000" b="0" dirty="0">
                <a:solidFill>
                  <a:srgbClr val="C00000"/>
                </a:solidFill>
                <a:latin typeface="Times New Roman" pitchFamily="18" charset="0"/>
              </a:rPr>
              <a:t>（</a:t>
            </a:r>
            <a:r>
              <a:rPr lang="en-US" altLang="zh-CN" sz="2000" b="0" dirty="0">
                <a:solidFill>
                  <a:srgbClr val="C00000"/>
                </a:solidFill>
                <a:latin typeface="Times New Roman" pitchFamily="18" charset="0"/>
              </a:rPr>
              <a:t>2</a:t>
            </a:r>
            <a:r>
              <a:rPr lang="zh-CN" altLang="en-US" sz="2000" b="0" dirty="0">
                <a:solidFill>
                  <a:srgbClr val="C00000"/>
                </a:solidFill>
                <a:latin typeface="Times New Roman" pitchFamily="18" charset="0"/>
              </a:rPr>
              <a:t>）为网络间选择最合理的通信路径。</a:t>
            </a:r>
          </a:p>
          <a:p>
            <a:pPr algn="just" eaLnBrk="0" hangingPunct="0">
              <a:lnSpc>
                <a:spcPct val="100000"/>
              </a:lnSpc>
              <a:spcBef>
                <a:spcPct val="0"/>
              </a:spcBef>
            </a:pPr>
            <a:r>
              <a:rPr lang="zh-CN" altLang="en-US" sz="2000" b="0" dirty="0">
                <a:solidFill>
                  <a:srgbClr val="C00000"/>
                </a:solidFill>
                <a:latin typeface="Times New Roman" pitchFamily="18" charset="0"/>
              </a:rPr>
              <a:t>（</a:t>
            </a:r>
            <a:r>
              <a:rPr lang="en-US" altLang="zh-CN" sz="2000" b="0" dirty="0">
                <a:solidFill>
                  <a:srgbClr val="C00000"/>
                </a:solidFill>
                <a:latin typeface="Times New Roman" pitchFamily="18" charset="0"/>
              </a:rPr>
              <a:t>3</a:t>
            </a:r>
            <a:r>
              <a:rPr lang="zh-CN" altLang="en-US" sz="2000" b="0" dirty="0">
                <a:solidFill>
                  <a:srgbClr val="C00000"/>
                </a:solidFill>
                <a:latin typeface="Times New Roman" pitchFamily="18" charset="0"/>
              </a:rPr>
              <a:t>）拆分和包装数据包。</a:t>
            </a:r>
          </a:p>
          <a:p>
            <a:pPr algn="just" eaLnBrk="0" hangingPunct="0">
              <a:lnSpc>
                <a:spcPct val="100000"/>
              </a:lnSpc>
              <a:spcBef>
                <a:spcPct val="0"/>
              </a:spcBef>
            </a:pPr>
            <a:r>
              <a:rPr lang="zh-CN" altLang="en-US" sz="2000" b="0" dirty="0">
                <a:solidFill>
                  <a:srgbClr val="C00000"/>
                </a:solidFill>
                <a:latin typeface="Times New Roman" pitchFamily="18" charset="0"/>
              </a:rPr>
              <a:t>（</a:t>
            </a:r>
            <a:r>
              <a:rPr lang="en-US" altLang="zh-CN" sz="2000" b="0" dirty="0">
                <a:solidFill>
                  <a:srgbClr val="C00000"/>
                </a:solidFill>
                <a:latin typeface="Times New Roman" pitchFamily="18" charset="0"/>
              </a:rPr>
              <a:t>4</a:t>
            </a:r>
            <a:r>
              <a:rPr lang="zh-CN" altLang="en-US" sz="2000" b="0" dirty="0">
                <a:solidFill>
                  <a:srgbClr val="C00000"/>
                </a:solidFill>
                <a:latin typeface="Times New Roman" pitchFamily="18" charset="0"/>
              </a:rPr>
              <a:t>）不同协议网络之间的连接。</a:t>
            </a:r>
          </a:p>
          <a:p>
            <a:pPr algn="just" eaLnBrk="0" hangingPunct="0">
              <a:lnSpc>
                <a:spcPct val="100000"/>
              </a:lnSpc>
              <a:spcBef>
                <a:spcPct val="0"/>
              </a:spcBef>
            </a:pPr>
            <a:r>
              <a:rPr lang="zh-CN" altLang="en-US" sz="2000" b="0" dirty="0">
                <a:solidFill>
                  <a:srgbClr val="C00000"/>
                </a:solidFill>
                <a:latin typeface="Times New Roman" pitchFamily="18" charset="0"/>
              </a:rPr>
              <a:t>（</a:t>
            </a:r>
            <a:r>
              <a:rPr lang="en-US" altLang="zh-CN" sz="2000" b="0" dirty="0">
                <a:solidFill>
                  <a:srgbClr val="C00000"/>
                </a:solidFill>
                <a:latin typeface="Times New Roman" pitchFamily="18" charset="0"/>
              </a:rPr>
              <a:t>5</a:t>
            </a:r>
            <a:r>
              <a:rPr lang="zh-CN" altLang="en-US" sz="2000" b="0" dirty="0">
                <a:solidFill>
                  <a:srgbClr val="C00000"/>
                </a:solidFill>
                <a:latin typeface="Times New Roman" pitchFamily="18" charset="0"/>
              </a:rPr>
              <a:t>）</a:t>
            </a:r>
            <a:r>
              <a:rPr lang="zh-CN" altLang="en-US" sz="2000" b="0" dirty="0">
                <a:solidFill>
                  <a:srgbClr val="C00000"/>
                </a:solidFill>
                <a:latin typeface="宋体" charset="-122"/>
              </a:rPr>
              <a:t>安全功能。</a:t>
            </a:r>
            <a:endParaRPr lang="zh-CN" altLang="en-US" sz="2000" b="0" dirty="0">
              <a:solidFill>
                <a:srgbClr val="C00000"/>
              </a:solidFill>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Text Box 4"/>
          <p:cNvSpPr txBox="1">
            <a:spLocks noGrp="1" noChangeArrowheads="1"/>
          </p:cNvSpPr>
          <p:nvPr>
            <p:ph type="body" idx="1"/>
          </p:nvPr>
        </p:nvSpPr>
        <p:spPr>
          <a:xfrm>
            <a:off x="0" y="1214422"/>
            <a:ext cx="8820150" cy="5445125"/>
          </a:xfrm>
          <a:noFill/>
          <a:ln/>
        </p:spPr>
        <p:txBody>
          <a:bodyPr/>
          <a:lstStyle/>
          <a:p>
            <a:pPr marL="266700">
              <a:lnSpc>
                <a:spcPct val="90000"/>
              </a:lnSpc>
            </a:pPr>
            <a:r>
              <a:rPr kumimoji="0" lang="en-US" altLang="zh-CN" sz="2800" dirty="0"/>
              <a:t> </a:t>
            </a:r>
          </a:p>
          <a:p>
            <a:pPr marL="266700">
              <a:lnSpc>
                <a:spcPct val="90000"/>
              </a:lnSpc>
            </a:pPr>
            <a:r>
              <a:rPr lang="zh-CN" altLang="en-US" sz="2400" dirty="0" smtClean="0"/>
              <a:t>实际的路由器，主要完成以下</a:t>
            </a:r>
            <a:r>
              <a:rPr lang="zh-CN" altLang="en-US" sz="2400" dirty="0"/>
              <a:t>几种功能： </a:t>
            </a:r>
            <a:br>
              <a:rPr lang="zh-CN" altLang="en-US" sz="2400" dirty="0"/>
            </a:br>
            <a:r>
              <a:rPr lang="zh-CN" altLang="en-US" sz="2400" dirty="0"/>
              <a:t/>
            </a:r>
            <a:br>
              <a:rPr lang="zh-CN" altLang="en-US" sz="2400" dirty="0"/>
            </a:br>
            <a:r>
              <a:rPr lang="zh-CN" altLang="en-US" sz="2400" dirty="0"/>
              <a:t>一、网络互连：路由器支持各种</a:t>
            </a:r>
            <a:r>
              <a:rPr lang="zh-CN" altLang="en-US" sz="2400" dirty="0">
                <a:hlinkClick r:id="rId2"/>
              </a:rPr>
              <a:t>局域网</a:t>
            </a:r>
            <a:r>
              <a:rPr lang="zh-CN" altLang="en-US" sz="2400" dirty="0"/>
              <a:t>和</a:t>
            </a:r>
            <a:r>
              <a:rPr lang="zh-CN" altLang="en-US" sz="2400" dirty="0">
                <a:hlinkClick r:id="rId3"/>
              </a:rPr>
              <a:t>广域网</a:t>
            </a:r>
            <a:r>
              <a:rPr lang="zh-CN" altLang="en-US" sz="2400" dirty="0"/>
              <a:t>接口，主要用于互连局域网和广域网，实现不同网络互相通信；</a:t>
            </a:r>
            <a:r>
              <a:rPr kumimoji="0" lang="zh-CN" altLang="en-US" sz="2400" dirty="0"/>
              <a:t>支持本地和远程同时连接。</a:t>
            </a:r>
            <a:endParaRPr lang="zh-CN" altLang="en-US" sz="2400" dirty="0"/>
          </a:p>
          <a:p>
            <a:pPr marL="266700">
              <a:lnSpc>
                <a:spcPct val="90000"/>
              </a:lnSpc>
            </a:pPr>
            <a:r>
              <a:rPr lang="zh-CN" altLang="en-US" sz="2400" dirty="0"/>
              <a:t/>
            </a:r>
            <a:br>
              <a:rPr lang="zh-CN" altLang="en-US" sz="2400" dirty="0"/>
            </a:br>
            <a:r>
              <a:rPr lang="zh-CN" altLang="en-US" sz="2400" dirty="0"/>
              <a:t>二、数据处理：提供包括分组过滤、分组转发、优先级、复用、加密、压缩和防火墙 等功能；</a:t>
            </a:r>
            <a:r>
              <a:rPr kumimoji="0" lang="zh-CN" altLang="en-US" sz="2400" dirty="0"/>
              <a:t>过滤出广播信息以避免网络拥塞。</a:t>
            </a:r>
            <a:r>
              <a:rPr lang="zh-CN" altLang="en-US" sz="2400" dirty="0"/>
              <a:t> </a:t>
            </a:r>
            <a:br>
              <a:rPr lang="zh-CN" altLang="en-US" sz="2400" dirty="0"/>
            </a:br>
            <a:endParaRPr lang="zh-CN" altLang="en-US" sz="2400" dirty="0"/>
          </a:p>
          <a:p>
            <a:pPr marL="266700">
              <a:lnSpc>
                <a:spcPct val="90000"/>
              </a:lnSpc>
            </a:pPr>
            <a:r>
              <a:rPr lang="zh-CN" altLang="en-US" sz="2400" dirty="0"/>
              <a:t>三、网络管理：路由器提供包括配置管理、性能管理、容错管理和流量控制等功能。</a:t>
            </a:r>
            <a:r>
              <a:rPr kumimoji="0" lang="zh-CN" altLang="en-US" sz="2400" dirty="0"/>
              <a:t>通过设定隔离和安全参数，禁止某种数据传输到网络。</a:t>
            </a:r>
            <a:endParaRPr lang="zh-CN" altLang="en-US" sz="2400" dirty="0"/>
          </a:p>
          <a:p>
            <a:pPr marL="266700">
              <a:lnSpc>
                <a:spcPct val="90000"/>
              </a:lnSpc>
            </a:pPr>
            <a:endParaRPr kumimoji="0" lang="zh-CN" altLang="en-US" sz="2400" dirty="0"/>
          </a:p>
          <a:p>
            <a:pPr marL="266700">
              <a:lnSpc>
                <a:spcPct val="90000"/>
              </a:lnSpc>
            </a:pPr>
            <a:endParaRPr kumimoji="0" lang="zh-CN" altLang="en-US" sz="2800" dirty="0"/>
          </a:p>
          <a:p>
            <a:pPr marL="266700">
              <a:lnSpc>
                <a:spcPct val="90000"/>
              </a:lnSpc>
            </a:pPr>
            <a:endParaRPr kumimoji="0" lang="zh-CN" altLang="en-US" sz="2800" dirty="0"/>
          </a:p>
          <a:p>
            <a:pPr marL="266700">
              <a:lnSpc>
                <a:spcPct val="130000"/>
              </a:lnSpc>
              <a:spcBef>
                <a:spcPct val="0"/>
              </a:spcBef>
              <a:buClrTx/>
              <a:buSzTx/>
              <a:buFontTx/>
              <a:buNone/>
            </a:pPr>
            <a:endParaRPr kumimoji="0" lang="en-US" altLang="zh-C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77858" name="Rectangle 2"/>
          <p:cNvSpPr>
            <a:spLocks noGrp="1" noRot="1" noChangeArrowheads="1"/>
          </p:cNvSpPr>
          <p:nvPr>
            <p:ph type="title"/>
          </p:nvPr>
        </p:nvSpPr>
        <p:spPr>
          <a:xfrm>
            <a:off x="1350963" y="404664"/>
            <a:ext cx="7793037" cy="838200"/>
          </a:xfrm>
        </p:spPr>
        <p:txBody>
          <a:bodyPr/>
          <a:lstStyle/>
          <a:p>
            <a:r>
              <a:rPr lang="zh-CN" altLang="en-US" sz="4000" dirty="0"/>
              <a:t>网桥（</a:t>
            </a:r>
            <a:r>
              <a:rPr lang="en-US" altLang="zh-CN" sz="4000" dirty="0"/>
              <a:t>Bridge</a:t>
            </a:r>
            <a:r>
              <a:rPr lang="zh-CN" altLang="en-US" sz="4000" dirty="0"/>
              <a:t>）</a:t>
            </a:r>
          </a:p>
        </p:txBody>
      </p:sp>
      <p:pic>
        <p:nvPicPr>
          <p:cNvPr id="377859" name="Picture 3" descr="5_1_9"/>
          <p:cNvPicPr>
            <a:picLocks noGrp="1" noChangeAspect="1" noChangeArrowheads="1"/>
          </p:cNvPicPr>
          <p:nvPr>
            <p:ph idx="1"/>
          </p:nvPr>
        </p:nvPicPr>
        <p:blipFill>
          <a:blip r:embed="rId3" cstate="print">
            <a:lum bright="-12000"/>
          </a:blip>
          <a:srcRect l="9636" t="2690" r="11902"/>
          <a:stretch>
            <a:fillRect/>
          </a:stretch>
        </p:blipFill>
        <p:spPr>
          <a:xfrm>
            <a:off x="228600" y="1600200"/>
            <a:ext cx="4648200" cy="4495800"/>
          </a:xfrm>
          <a:noFill/>
          <a:ln/>
        </p:spPr>
      </p:pic>
      <p:sp>
        <p:nvSpPr>
          <p:cNvPr id="377860" name="Rectangle 4"/>
          <p:cNvSpPr>
            <a:spLocks noChangeArrowheads="1"/>
          </p:cNvSpPr>
          <p:nvPr/>
        </p:nvSpPr>
        <p:spPr bwMode="auto">
          <a:xfrm>
            <a:off x="4953000" y="1676400"/>
            <a:ext cx="3962400" cy="4751941"/>
          </a:xfrm>
          <a:prstGeom prst="rect">
            <a:avLst/>
          </a:prstGeom>
          <a:noFill/>
          <a:ln w="9525">
            <a:noFill/>
            <a:miter lim="800000"/>
            <a:headEnd/>
            <a:tailEnd/>
          </a:ln>
          <a:effectLst/>
        </p:spPr>
        <p:txBody>
          <a:bodyPr lIns="73025" tIns="36512" rIns="73025" bIns="36512" anchor="ctr">
            <a:spAutoFit/>
          </a:bodyPr>
          <a:lstStyle/>
          <a:p>
            <a:pPr algn="l" eaLnBrk="0" hangingPunct="0">
              <a:spcBef>
                <a:spcPct val="0"/>
              </a:spcBef>
              <a:buClr>
                <a:srgbClr val="FF3300"/>
              </a:buClr>
              <a:buSzPct val="85000"/>
            </a:pPr>
            <a:r>
              <a:rPr lang="en-US" altLang="zh-CN" sz="2000" dirty="0">
                <a:solidFill>
                  <a:schemeClr val="bg1"/>
                </a:solidFill>
                <a:effectLst/>
                <a:latin typeface="Arial" charset="0"/>
              </a:rPr>
              <a:t> </a:t>
            </a:r>
            <a:r>
              <a:rPr lang="zh-CN" altLang="en-US" sz="2000" dirty="0" smtClean="0">
                <a:solidFill>
                  <a:srgbClr val="7030A0"/>
                </a:solidFill>
                <a:effectLst/>
                <a:latin typeface="Arial" charset="0"/>
              </a:rPr>
              <a:t>早期时候，不同</a:t>
            </a:r>
            <a:r>
              <a:rPr lang="zh-CN" altLang="en-US" sz="2000" dirty="0" smtClean="0">
                <a:solidFill>
                  <a:srgbClr val="FF0000"/>
                </a:solidFill>
                <a:effectLst/>
                <a:latin typeface="Arial" charset="0"/>
              </a:rPr>
              <a:t>网段</a:t>
            </a:r>
            <a:r>
              <a:rPr lang="zh-CN" altLang="en-US" sz="2000" dirty="0" smtClean="0">
                <a:solidFill>
                  <a:srgbClr val="7030A0"/>
                </a:solidFill>
                <a:effectLst/>
                <a:latin typeface="Arial" charset="0"/>
              </a:rPr>
              <a:t>之间的连接使用网桥。</a:t>
            </a:r>
            <a:endParaRPr lang="en-US" altLang="zh-CN" sz="2000" dirty="0" smtClean="0">
              <a:solidFill>
                <a:srgbClr val="7030A0"/>
              </a:solidFill>
              <a:effectLst/>
              <a:latin typeface="Arial" charset="0"/>
            </a:endParaRPr>
          </a:p>
          <a:p>
            <a:pPr algn="l" eaLnBrk="0" hangingPunct="0">
              <a:spcBef>
                <a:spcPct val="0"/>
              </a:spcBef>
              <a:buClr>
                <a:srgbClr val="FF3300"/>
              </a:buClr>
              <a:buSzPct val="85000"/>
              <a:buFont typeface="Wingdings" pitchFamily="2" charset="2"/>
              <a:buChar char="Ø"/>
            </a:pPr>
            <a:r>
              <a:rPr lang="zh-CN" altLang="en-US" sz="2000" dirty="0" smtClean="0">
                <a:effectLst/>
                <a:latin typeface="Arial" charset="0"/>
              </a:rPr>
              <a:t>如果</a:t>
            </a:r>
            <a:r>
              <a:rPr lang="zh-CN" altLang="en-US" sz="2000" dirty="0">
                <a:effectLst/>
                <a:latin typeface="Arial" charset="0"/>
              </a:rPr>
              <a:t>目的设备与数据帧处在同一个网段中，那么网桥将</a:t>
            </a:r>
            <a:r>
              <a:rPr lang="zh-CN" altLang="en-US" sz="2000" dirty="0">
                <a:solidFill>
                  <a:srgbClr val="FFFF66"/>
                </a:solidFill>
                <a:effectLst/>
                <a:latin typeface="Arial" charset="0"/>
              </a:rPr>
              <a:t>阻止（</a:t>
            </a:r>
            <a:r>
              <a:rPr lang="en-US" altLang="zh-CN" sz="2000" dirty="0">
                <a:solidFill>
                  <a:srgbClr val="FFFF66"/>
                </a:solidFill>
                <a:effectLst/>
                <a:latin typeface="Arial" charset="0"/>
              </a:rPr>
              <a:t>block</a:t>
            </a:r>
            <a:r>
              <a:rPr lang="zh-CN" altLang="en-US" sz="2000" dirty="0">
                <a:solidFill>
                  <a:srgbClr val="FFFF66"/>
                </a:solidFill>
                <a:effectLst/>
                <a:latin typeface="Arial" charset="0"/>
              </a:rPr>
              <a:t>）</a:t>
            </a:r>
            <a:r>
              <a:rPr lang="zh-CN" altLang="en-US" sz="2000" dirty="0">
                <a:effectLst/>
                <a:latin typeface="Arial" charset="0"/>
              </a:rPr>
              <a:t>该帧进入其它网段。这个过程称为</a:t>
            </a:r>
            <a:r>
              <a:rPr lang="zh-CN" altLang="en-US" sz="2000" dirty="0">
                <a:solidFill>
                  <a:srgbClr val="FFFF66"/>
                </a:solidFill>
                <a:effectLst/>
                <a:latin typeface="Arial" charset="0"/>
              </a:rPr>
              <a:t>过滤（</a:t>
            </a:r>
            <a:r>
              <a:rPr lang="en-US" altLang="zh-CN" sz="2000" dirty="0">
                <a:solidFill>
                  <a:srgbClr val="FFFF66"/>
                </a:solidFill>
                <a:effectLst/>
                <a:latin typeface="Arial" charset="0"/>
              </a:rPr>
              <a:t>filtering</a:t>
            </a:r>
            <a:r>
              <a:rPr lang="zh-CN" altLang="en-US" sz="2000" dirty="0">
                <a:solidFill>
                  <a:srgbClr val="FFFF66"/>
                </a:solidFill>
                <a:effectLst/>
                <a:latin typeface="Arial" charset="0"/>
              </a:rPr>
              <a:t>）</a:t>
            </a:r>
            <a:r>
              <a:rPr lang="zh-CN" altLang="en-US" sz="2000" dirty="0">
                <a:effectLst/>
                <a:latin typeface="Arial" charset="0"/>
              </a:rPr>
              <a:t>； </a:t>
            </a:r>
          </a:p>
          <a:p>
            <a:pPr algn="l" eaLnBrk="0" hangingPunct="0">
              <a:spcBef>
                <a:spcPct val="0"/>
              </a:spcBef>
              <a:buClr>
                <a:srgbClr val="FF3300"/>
              </a:buClr>
              <a:buSzPct val="85000"/>
              <a:buFont typeface="Wingdings" pitchFamily="2" charset="2"/>
              <a:buChar char="Ø"/>
            </a:pPr>
            <a:endParaRPr lang="zh-CN" altLang="en-US" sz="2000" dirty="0">
              <a:effectLst/>
              <a:latin typeface="Arial" charset="0"/>
            </a:endParaRPr>
          </a:p>
          <a:p>
            <a:pPr algn="l" eaLnBrk="0" hangingPunct="0">
              <a:spcBef>
                <a:spcPct val="0"/>
              </a:spcBef>
              <a:buClr>
                <a:srgbClr val="FF3300"/>
              </a:buClr>
              <a:buSzPct val="85000"/>
              <a:buFont typeface="Wingdings" pitchFamily="2" charset="2"/>
              <a:buChar char="Ø"/>
            </a:pPr>
            <a:endParaRPr lang="zh-CN" altLang="en-US" sz="1000" dirty="0">
              <a:effectLst/>
              <a:latin typeface="Arial" charset="0"/>
            </a:endParaRPr>
          </a:p>
          <a:p>
            <a:pPr algn="l" eaLnBrk="0" hangingPunct="0">
              <a:spcBef>
                <a:spcPct val="0"/>
              </a:spcBef>
              <a:buClr>
                <a:srgbClr val="FF3300"/>
              </a:buClr>
              <a:buSzPct val="85000"/>
              <a:buFont typeface="Wingdings" pitchFamily="2" charset="2"/>
              <a:buChar char="Ø"/>
            </a:pPr>
            <a:r>
              <a:rPr lang="zh-CN" altLang="en-US" sz="2000" dirty="0">
                <a:solidFill>
                  <a:schemeClr val="bg1"/>
                </a:solidFill>
                <a:effectLst/>
                <a:latin typeface="Arial" charset="0"/>
              </a:rPr>
              <a:t> </a:t>
            </a:r>
            <a:r>
              <a:rPr lang="zh-CN" altLang="en-US" sz="2000" dirty="0">
                <a:effectLst/>
                <a:latin typeface="Arial" charset="0"/>
              </a:rPr>
              <a:t>如果目的设备位于不同的网段上，那么网桥将</a:t>
            </a:r>
            <a:r>
              <a:rPr lang="zh-CN" altLang="en-US" sz="2000" dirty="0">
                <a:solidFill>
                  <a:srgbClr val="FFFF66"/>
                </a:solidFill>
                <a:effectLst/>
                <a:latin typeface="Arial" charset="0"/>
              </a:rPr>
              <a:t>转发（</a:t>
            </a:r>
            <a:r>
              <a:rPr lang="en-US" altLang="zh-CN" sz="2000" dirty="0">
                <a:solidFill>
                  <a:srgbClr val="FFFF66"/>
                </a:solidFill>
                <a:effectLst/>
                <a:latin typeface="Arial" charset="0"/>
              </a:rPr>
              <a:t>forward</a:t>
            </a:r>
            <a:r>
              <a:rPr lang="zh-CN" altLang="en-US" sz="2000" dirty="0">
                <a:solidFill>
                  <a:srgbClr val="FFFF66"/>
                </a:solidFill>
                <a:effectLst/>
                <a:latin typeface="Arial" charset="0"/>
              </a:rPr>
              <a:t>）</a:t>
            </a:r>
            <a:r>
              <a:rPr lang="zh-CN" altLang="en-US" sz="2000" dirty="0">
                <a:effectLst/>
                <a:latin typeface="Arial" charset="0"/>
              </a:rPr>
              <a:t>该帧到适当的网段上；</a:t>
            </a:r>
          </a:p>
          <a:p>
            <a:pPr algn="l" eaLnBrk="0" hangingPunct="0">
              <a:spcBef>
                <a:spcPct val="0"/>
              </a:spcBef>
              <a:buClr>
                <a:srgbClr val="FF3300"/>
              </a:buClr>
              <a:buSzPct val="85000"/>
              <a:buFont typeface="Wingdings" pitchFamily="2" charset="2"/>
              <a:buChar char="Ø"/>
            </a:pPr>
            <a:endParaRPr lang="zh-CN" altLang="en-US" sz="2000" dirty="0">
              <a:effectLst/>
              <a:latin typeface="Arial" charset="0"/>
            </a:endParaRPr>
          </a:p>
          <a:p>
            <a:pPr algn="l" eaLnBrk="0" hangingPunct="0">
              <a:spcBef>
                <a:spcPct val="0"/>
              </a:spcBef>
              <a:buClr>
                <a:srgbClr val="FF3300"/>
              </a:buClr>
              <a:buSzPct val="85000"/>
              <a:buFont typeface="Wingdings" pitchFamily="2" charset="2"/>
              <a:buChar char="Ø"/>
            </a:pPr>
            <a:endParaRPr lang="zh-CN" altLang="en-US" sz="1000" dirty="0">
              <a:effectLst/>
              <a:latin typeface="Arial" charset="0"/>
            </a:endParaRPr>
          </a:p>
          <a:p>
            <a:pPr algn="l" eaLnBrk="0" hangingPunct="0">
              <a:spcBef>
                <a:spcPct val="0"/>
              </a:spcBef>
              <a:buClr>
                <a:srgbClr val="FF3300"/>
              </a:buClr>
              <a:buSzPct val="85000"/>
              <a:buFont typeface="Wingdings" pitchFamily="2" charset="2"/>
              <a:buChar char="Ø"/>
            </a:pPr>
            <a:r>
              <a:rPr lang="zh-CN" altLang="en-US" sz="2000" dirty="0">
                <a:solidFill>
                  <a:schemeClr val="bg1"/>
                </a:solidFill>
                <a:effectLst/>
                <a:latin typeface="Arial" charset="0"/>
              </a:rPr>
              <a:t> </a:t>
            </a:r>
            <a:r>
              <a:rPr lang="zh-CN" altLang="en-US" sz="2000" dirty="0">
                <a:effectLst/>
                <a:latin typeface="Arial" charset="0"/>
              </a:rPr>
              <a:t>如果目的地址对网桥是未知的，那么网桥将把数据帧转发到除接收该帧的端口之外的所有端口。这个过程称为</a:t>
            </a:r>
            <a:r>
              <a:rPr lang="zh-CN" altLang="en-US" sz="2000" dirty="0">
                <a:solidFill>
                  <a:srgbClr val="FFFF66"/>
                </a:solidFill>
                <a:effectLst/>
                <a:latin typeface="Arial" charset="0"/>
              </a:rPr>
              <a:t>泛洪（</a:t>
            </a:r>
            <a:r>
              <a:rPr lang="en-US" altLang="zh-CN" sz="2000" dirty="0">
                <a:solidFill>
                  <a:srgbClr val="FFFF66"/>
                </a:solidFill>
                <a:effectLst/>
                <a:latin typeface="Arial" charset="0"/>
              </a:rPr>
              <a:t>flooding</a:t>
            </a:r>
            <a:r>
              <a:rPr lang="zh-CN" altLang="en-US" sz="2000" dirty="0" smtClean="0">
                <a:solidFill>
                  <a:srgbClr val="FFFF66"/>
                </a:solidFill>
                <a:effectLst/>
                <a:latin typeface="Arial" charset="0"/>
              </a:rPr>
              <a:t>）</a:t>
            </a:r>
            <a:endParaRPr lang="zh-CN" altLang="en-US" sz="1800" dirty="0">
              <a:effectLst/>
              <a:latin typeface="Arial" charset="0"/>
            </a:endParaRP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77859"/>
                                        </p:tgtEl>
                                        <p:attrNameLst>
                                          <p:attrName>style.visibility</p:attrName>
                                        </p:attrNameLst>
                                      </p:cBhvr>
                                      <p:to>
                                        <p:strVal val="visible"/>
                                      </p:to>
                                    </p:set>
                                    <p:animEffect transition="in" filter="checkerboard(across)">
                                      <p:cBhvr>
                                        <p:cTn id="7" dur="500"/>
                                        <p:tgtEl>
                                          <p:spTgt spid="3778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7860"/>
                                        </p:tgtEl>
                                        <p:attrNameLst>
                                          <p:attrName>style.visibility</p:attrName>
                                        </p:attrNameLst>
                                      </p:cBhvr>
                                      <p:to>
                                        <p:strVal val="visible"/>
                                      </p:to>
                                    </p:set>
                                    <p:animEffect transition="in" filter="checkerboard(across)">
                                      <p:cBhvr>
                                        <p:cTn id="12" dur="500"/>
                                        <p:tgtEl>
                                          <p:spTgt spid="37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p:txBody>
          <a:bodyPr/>
          <a:lstStyle/>
          <a:p>
            <a:r>
              <a:rPr kumimoji="0" lang="zh-CN" altLang="en-US" sz="2000" dirty="0"/>
              <a:t>（</a:t>
            </a:r>
            <a:r>
              <a:rPr kumimoji="0" lang="en-US" altLang="zh-CN" sz="2000" dirty="0"/>
              <a:t>1</a:t>
            </a:r>
            <a:r>
              <a:rPr kumimoji="0" lang="zh-CN" altLang="en-US" sz="2000" dirty="0"/>
              <a:t>）工作层次不同 ：交换机是工作在</a:t>
            </a:r>
            <a:r>
              <a:rPr kumimoji="0" lang="en-US" altLang="zh-CN" sz="2000" dirty="0"/>
              <a:t>OSI</a:t>
            </a:r>
            <a:r>
              <a:rPr kumimoji="0" lang="zh-CN" altLang="en-US" sz="2000" dirty="0"/>
              <a:t>／</a:t>
            </a:r>
            <a:r>
              <a:rPr kumimoji="0" lang="en-US" altLang="zh-CN" sz="2000" dirty="0"/>
              <a:t>RM</a:t>
            </a:r>
            <a:r>
              <a:rPr kumimoji="0" lang="zh-CN" altLang="en-US" sz="2000" dirty="0"/>
              <a:t>开放体系结构的数据链路层，而</a:t>
            </a:r>
            <a:r>
              <a:rPr kumimoji="0" lang="zh-CN" altLang="en-US" sz="2000" dirty="0" smtClean="0"/>
              <a:t>路由器则设计</a:t>
            </a:r>
            <a:r>
              <a:rPr kumimoji="0" lang="zh-CN" altLang="en-US" sz="2000" dirty="0"/>
              <a:t>工作在</a:t>
            </a:r>
            <a:r>
              <a:rPr kumimoji="0" lang="en-US" altLang="zh-CN" sz="2000" dirty="0"/>
              <a:t>OSI</a:t>
            </a:r>
            <a:r>
              <a:rPr kumimoji="0" lang="zh-CN" altLang="en-US" sz="2000" dirty="0"/>
              <a:t>模型的网络层。由于</a:t>
            </a:r>
            <a:r>
              <a:rPr kumimoji="0" lang="zh-CN" altLang="en-US" sz="2000" dirty="0">
                <a:solidFill>
                  <a:schemeClr val="folHlink"/>
                </a:solidFill>
              </a:rPr>
              <a:t>交换机工作在</a:t>
            </a:r>
            <a:r>
              <a:rPr kumimoji="0" lang="en-US" altLang="zh-CN" sz="2000" dirty="0">
                <a:solidFill>
                  <a:schemeClr val="folHlink"/>
                </a:solidFill>
              </a:rPr>
              <a:t>OSI</a:t>
            </a:r>
            <a:r>
              <a:rPr kumimoji="0" lang="zh-CN" altLang="en-US" sz="2000" dirty="0">
                <a:solidFill>
                  <a:schemeClr val="folHlink"/>
                </a:solidFill>
              </a:rPr>
              <a:t>的第二层（数据链路层），</a:t>
            </a:r>
            <a:r>
              <a:rPr kumimoji="0" lang="zh-CN" altLang="en-US" sz="2000" dirty="0"/>
              <a:t>所以它的工作原理相对比较简单，而</a:t>
            </a:r>
            <a:r>
              <a:rPr kumimoji="0" lang="zh-CN" altLang="en-US" sz="2000" dirty="0">
                <a:solidFill>
                  <a:schemeClr val="folHlink"/>
                </a:solidFill>
              </a:rPr>
              <a:t>路由器工作在</a:t>
            </a:r>
            <a:r>
              <a:rPr kumimoji="0" lang="en-US" altLang="zh-CN" sz="2000" dirty="0">
                <a:solidFill>
                  <a:schemeClr val="folHlink"/>
                </a:solidFill>
              </a:rPr>
              <a:t>OSI</a:t>
            </a:r>
            <a:r>
              <a:rPr kumimoji="0" lang="zh-CN" altLang="en-US" sz="2000" dirty="0">
                <a:solidFill>
                  <a:schemeClr val="folHlink"/>
                </a:solidFill>
              </a:rPr>
              <a:t>的第三层（网络层），</a:t>
            </a:r>
            <a:r>
              <a:rPr kumimoji="0" lang="zh-CN" altLang="en-US" sz="2000" dirty="0"/>
              <a:t>可以得到更多的协议信息，路由器可以做出更加智能的转发决策。 </a:t>
            </a:r>
          </a:p>
          <a:p>
            <a:endParaRPr kumimoji="0" lang="zh-CN" altLang="en-US" sz="2000" dirty="0"/>
          </a:p>
          <a:p>
            <a:r>
              <a:rPr kumimoji="0" lang="zh-CN" altLang="en-US" sz="2000" dirty="0"/>
              <a:t>（</a:t>
            </a:r>
            <a:r>
              <a:rPr kumimoji="0" lang="en-US" altLang="zh-CN" sz="2000" dirty="0"/>
              <a:t>2</a:t>
            </a:r>
            <a:r>
              <a:rPr kumimoji="0" lang="zh-CN" altLang="en-US" sz="2000" dirty="0"/>
              <a:t>）数据转发所依据的对象不同 ：</a:t>
            </a:r>
            <a:r>
              <a:rPr kumimoji="0" lang="zh-CN" altLang="en-US" sz="2000" dirty="0">
                <a:solidFill>
                  <a:schemeClr val="folHlink"/>
                </a:solidFill>
              </a:rPr>
              <a:t>交换机是利用物理地址或者说</a:t>
            </a:r>
            <a:r>
              <a:rPr kumimoji="0" lang="en-US" altLang="zh-CN" sz="2000" dirty="0">
                <a:solidFill>
                  <a:schemeClr val="folHlink"/>
                </a:solidFill>
              </a:rPr>
              <a:t>MAC</a:t>
            </a:r>
            <a:r>
              <a:rPr kumimoji="0" lang="zh-CN" altLang="en-US" sz="2000" dirty="0">
                <a:solidFill>
                  <a:schemeClr val="folHlink"/>
                </a:solidFill>
              </a:rPr>
              <a:t>地址来确定转发数据的目的地址</a:t>
            </a:r>
            <a:r>
              <a:rPr kumimoji="0" lang="zh-CN" altLang="en-US" sz="2000" dirty="0"/>
              <a:t>。</a:t>
            </a:r>
            <a:r>
              <a:rPr kumimoji="0" lang="zh-CN" altLang="en-US" sz="2000" dirty="0">
                <a:solidFill>
                  <a:schemeClr val="folHlink"/>
                </a:solidFill>
              </a:rPr>
              <a:t>而路由器则是利用不同网络的</a:t>
            </a:r>
            <a:r>
              <a:rPr kumimoji="0" lang="en-US" altLang="zh-CN" sz="2000" dirty="0">
                <a:solidFill>
                  <a:schemeClr val="folHlink"/>
                </a:solidFill>
              </a:rPr>
              <a:t>ID</a:t>
            </a:r>
            <a:r>
              <a:rPr kumimoji="0" lang="zh-CN" altLang="en-US" sz="2000" dirty="0">
                <a:solidFill>
                  <a:schemeClr val="folHlink"/>
                </a:solidFill>
              </a:rPr>
              <a:t>号（即</a:t>
            </a:r>
            <a:r>
              <a:rPr kumimoji="0" lang="en-US" altLang="zh-CN" sz="2000" dirty="0">
                <a:solidFill>
                  <a:schemeClr val="folHlink"/>
                </a:solidFill>
              </a:rPr>
              <a:t>IP</a:t>
            </a:r>
            <a:r>
              <a:rPr kumimoji="0" lang="zh-CN" altLang="en-US" sz="2000" dirty="0">
                <a:solidFill>
                  <a:schemeClr val="folHlink"/>
                </a:solidFill>
              </a:rPr>
              <a:t>地址）来确定数据转发的地址。</a:t>
            </a:r>
            <a:r>
              <a:rPr kumimoji="0" lang="en-US" altLang="zh-CN" sz="2000" dirty="0"/>
              <a:t>IP</a:t>
            </a:r>
            <a:r>
              <a:rPr kumimoji="0" lang="zh-CN" altLang="en-US" sz="2000" dirty="0"/>
              <a:t>地址是在软件中实现的，描述的是设备所在的网络，有时这些第三层的地址也称为协议地址或者网络地址。</a:t>
            </a:r>
            <a:r>
              <a:rPr kumimoji="0" lang="en-US" altLang="zh-CN" sz="2000" dirty="0"/>
              <a:t>MAC</a:t>
            </a:r>
            <a:r>
              <a:rPr kumimoji="0" lang="zh-CN" altLang="en-US" sz="2000" dirty="0"/>
              <a:t>地址通常是硬件自带的，由网卡生产商来分配的，而且已经固化到了网卡</a:t>
            </a:r>
            <a:r>
              <a:rPr kumimoji="0" lang="zh-CN" altLang="en-US" sz="2000" dirty="0" smtClean="0"/>
              <a:t>中，</a:t>
            </a:r>
            <a:r>
              <a:rPr kumimoji="0" lang="zh-CN" altLang="en-US" sz="2000" dirty="0"/>
              <a:t>一般来说是不可更改的。而</a:t>
            </a:r>
            <a:r>
              <a:rPr kumimoji="0" lang="en-US" altLang="zh-CN" sz="2000" dirty="0"/>
              <a:t>IP</a:t>
            </a:r>
            <a:r>
              <a:rPr kumimoji="0" lang="zh-CN" altLang="en-US" sz="2000" dirty="0"/>
              <a:t>地址则通常由网络管理员或系统自动分配。</a:t>
            </a:r>
            <a:br>
              <a:rPr kumimoji="0" lang="zh-CN" altLang="en-US" sz="2000" dirty="0"/>
            </a:br>
            <a:endParaRPr kumimoji="0" lang="zh-CN" altLang="en-US" sz="2000" dirty="0"/>
          </a:p>
        </p:txBody>
      </p:sp>
      <p:sp>
        <p:nvSpPr>
          <p:cNvPr id="210948" name="Text Box 4"/>
          <p:cNvSpPr txBox="1">
            <a:spLocks noChangeArrowheads="1"/>
          </p:cNvSpPr>
          <p:nvPr/>
        </p:nvSpPr>
        <p:spPr bwMode="auto">
          <a:xfrm>
            <a:off x="1476375" y="598488"/>
            <a:ext cx="5543550" cy="498475"/>
          </a:xfrm>
          <a:prstGeom prst="rect">
            <a:avLst/>
          </a:prstGeom>
          <a:noFill/>
          <a:ln w="9525" algn="ctr">
            <a:noFill/>
            <a:miter lim="800000"/>
            <a:headEnd/>
            <a:tailEnd/>
          </a:ln>
          <a:effectLst/>
        </p:spPr>
        <p:txBody>
          <a:bodyPr lIns="0" rIns="0">
            <a:spAutoFit/>
          </a:bodyPr>
          <a:lstStyle/>
          <a:p>
            <a:r>
              <a:rPr lang="en-US" altLang="zh-CN" sz="2800" dirty="0" smtClean="0">
                <a:solidFill>
                  <a:schemeClr val="folHlink"/>
                </a:solidFill>
              </a:rPr>
              <a:t>3.4.2</a:t>
            </a:r>
            <a:r>
              <a:rPr lang="zh-CN" altLang="en-US" sz="2800" dirty="0">
                <a:solidFill>
                  <a:schemeClr val="folHlink"/>
                </a:solidFill>
              </a:rPr>
              <a:t>路由器与交换机的区别联系</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395288" y="1341438"/>
            <a:ext cx="8574087" cy="4684712"/>
          </a:xfrm>
        </p:spPr>
        <p:txBody>
          <a:bodyPr/>
          <a:lstStyle/>
          <a:p>
            <a:r>
              <a:rPr kumimoji="0" lang="zh-CN" altLang="en-US" sz="2000" dirty="0"/>
              <a:t>（</a:t>
            </a:r>
            <a:r>
              <a:rPr kumimoji="0" lang="en-US" altLang="zh-CN" sz="2000" dirty="0"/>
              <a:t>3</a:t>
            </a:r>
            <a:r>
              <a:rPr kumimoji="0" lang="zh-CN" altLang="en-US" sz="2000" dirty="0"/>
              <a:t>）传统的交换机只能分割冲突域，不能分割广播域；</a:t>
            </a:r>
            <a:r>
              <a:rPr kumimoji="0" lang="zh-CN" altLang="en-US" sz="2000" dirty="0">
                <a:solidFill>
                  <a:schemeClr val="folHlink"/>
                </a:solidFill>
              </a:rPr>
              <a:t>而路由器可以分割广播域。</a:t>
            </a:r>
            <a:r>
              <a:rPr kumimoji="0" lang="zh-CN" altLang="en-US" sz="2000" dirty="0"/>
              <a:t> 由交换机连接的网段仍属于同一个广播域，广播数据包会在交换机连接的所有网段上传播，在某些情况下会导致通信拥挤和安全漏洞。</a:t>
            </a:r>
          </a:p>
          <a:p>
            <a:r>
              <a:rPr kumimoji="0" lang="zh-CN" altLang="en-US" sz="2000" dirty="0"/>
              <a:t>       </a:t>
            </a:r>
            <a:r>
              <a:rPr kumimoji="0" lang="zh-CN" altLang="en-US" sz="2000" dirty="0">
                <a:solidFill>
                  <a:schemeClr val="folHlink"/>
                </a:solidFill>
              </a:rPr>
              <a:t>连接到路由器上的网段会被分配成不同的广播域，广播数据不会穿过路由器。</a:t>
            </a:r>
            <a:r>
              <a:rPr kumimoji="0" lang="zh-CN" altLang="en-US" sz="2000" dirty="0"/>
              <a:t>虽然第三层以上交换机具有</a:t>
            </a:r>
            <a:r>
              <a:rPr kumimoji="0" lang="en-US" altLang="zh-CN" sz="2000" dirty="0"/>
              <a:t>VLAN</a:t>
            </a:r>
            <a:r>
              <a:rPr kumimoji="0" lang="zh-CN" altLang="en-US" sz="2000" dirty="0"/>
              <a:t>功能，也可以分割广播域，但是各子广播域之间是不能通信交流的，它们之间的交流仍需</a:t>
            </a:r>
            <a:r>
              <a:rPr kumimoji="0" lang="zh-CN" altLang="en-US" sz="2000" dirty="0" smtClean="0"/>
              <a:t>路由器</a:t>
            </a:r>
            <a:r>
              <a:rPr kumimoji="0" lang="zh-CN" altLang="en-US" sz="2000" dirty="0"/>
              <a:t>来实现</a:t>
            </a:r>
            <a:r>
              <a:rPr kumimoji="0" lang="zh-CN" altLang="en-US" sz="2000" dirty="0" smtClean="0"/>
              <a:t>。</a:t>
            </a:r>
            <a:endParaRPr kumimoji="0" lang="zh-CN" altLang="en-US" sz="2000" dirty="0"/>
          </a:p>
          <a:p>
            <a:endParaRPr kumimoji="0" lang="zh-CN" altLang="en-US" sz="2000" dirty="0"/>
          </a:p>
          <a:p>
            <a:r>
              <a:rPr kumimoji="0" lang="zh-CN" altLang="en-US" sz="2000" dirty="0"/>
              <a:t>（</a:t>
            </a:r>
            <a:r>
              <a:rPr kumimoji="0" lang="en-US" altLang="zh-CN" sz="2000" dirty="0"/>
              <a:t>4</a:t>
            </a:r>
            <a:r>
              <a:rPr kumimoji="0" lang="zh-CN" altLang="en-US" sz="2000" dirty="0"/>
              <a:t>）路由器提供了防火墙的服务：路由器仅仅转发特定地址的数据包，不传送不支持路由协议的数据包传送和未知目标网络数据包的传送，从而可以防止广播风暴。 交换机一般用于</a:t>
            </a:r>
            <a:r>
              <a:rPr kumimoji="0" lang="en-US" altLang="zh-CN" sz="2000" dirty="0"/>
              <a:t>LAN</a:t>
            </a:r>
            <a:r>
              <a:rPr kumimoji="0" lang="zh-CN" altLang="en-US" sz="2000" dirty="0"/>
              <a:t>内部的连接，交换机归于网桥，是数据链路层的设备，有些交换机也可实现第三层的交换。 路由器用于</a:t>
            </a:r>
            <a:r>
              <a:rPr kumimoji="0" lang="en-US" altLang="zh-CN" sz="2000" dirty="0"/>
              <a:t>LAN-LAN</a:t>
            </a:r>
            <a:r>
              <a:rPr kumimoji="0" lang="zh-CN" altLang="en-US" sz="2000" dirty="0"/>
              <a:t>、</a:t>
            </a:r>
            <a:r>
              <a:rPr kumimoji="0" lang="en-US" altLang="zh-CN" sz="2000" dirty="0"/>
              <a:t>LAN-WAN</a:t>
            </a:r>
            <a:r>
              <a:rPr kumimoji="0" lang="zh-CN" altLang="en-US" sz="2000" dirty="0"/>
              <a:t>、</a:t>
            </a:r>
            <a:r>
              <a:rPr kumimoji="0" lang="en-US" altLang="zh-CN" sz="2000" dirty="0"/>
              <a:t>WAN-WAN</a:t>
            </a:r>
            <a:r>
              <a:rPr kumimoji="0" lang="zh-CN" altLang="en-US" sz="2000" dirty="0"/>
              <a:t>之间的连接，可以解决</a:t>
            </a:r>
            <a:r>
              <a:rPr kumimoji="0" lang="zh-CN" altLang="en-US" sz="2000" dirty="0" smtClean="0"/>
              <a:t>异构网络</a:t>
            </a:r>
            <a:r>
              <a:rPr kumimoji="0" lang="zh-CN" altLang="en-US" sz="2000" dirty="0"/>
              <a:t>之间转发分组，作用于网络层。他们只是从一条线路上接受输入分组，然后向另一条线路转发。这两条线路可能分属于不同的网络，并采用不同协议。相比较而言，路由器的功能较交换机要强大，但速度相对也慢，价格</a:t>
            </a:r>
            <a:r>
              <a:rPr kumimoji="0" lang="zh-CN" altLang="en-US" sz="2000" dirty="0" smtClean="0"/>
              <a:t>昂贵。第三</a:t>
            </a:r>
            <a:r>
              <a:rPr kumimoji="0" lang="zh-CN" altLang="en-US" sz="2000" dirty="0"/>
              <a:t>层交换机既有交换机线速转发报文能力，又有路由器良好的控制功能，因此得以广泛应用。</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zh-CN" sz="2800" dirty="0" smtClean="0"/>
              <a:t>3.4.3  </a:t>
            </a:r>
            <a:r>
              <a:rPr kumimoji="0" lang="zh-CN" altLang="en-US" sz="2800" dirty="0"/>
              <a:t>路由器的路由工作过程</a:t>
            </a:r>
          </a:p>
        </p:txBody>
      </p:sp>
      <p:sp>
        <p:nvSpPr>
          <p:cNvPr id="209926" name="Text Box 6"/>
          <p:cNvSpPr txBox="1">
            <a:spLocks noGrp="1" noChangeArrowheads="1"/>
          </p:cNvSpPr>
          <p:nvPr>
            <p:ph type="body" idx="1"/>
          </p:nvPr>
        </p:nvSpPr>
        <p:spPr>
          <a:xfrm>
            <a:off x="179388" y="1268413"/>
            <a:ext cx="8424862" cy="4465637"/>
          </a:xfrm>
          <a:noFill/>
          <a:ln/>
        </p:spPr>
        <p:txBody>
          <a:bodyPr/>
          <a:lstStyle/>
          <a:p>
            <a:r>
              <a:rPr kumimoji="0" lang="en-US" altLang="zh-CN" sz="2000" dirty="0"/>
              <a:t>    </a:t>
            </a:r>
            <a:r>
              <a:rPr kumimoji="0" lang="zh-CN" altLang="en-US" sz="2000" dirty="0"/>
              <a:t>　路由器在发送数据时，寻找最佳路径的过程，叫做</a:t>
            </a:r>
            <a:r>
              <a:rPr kumimoji="0" lang="zh-CN" altLang="en-US" sz="2000" dirty="0">
                <a:latin typeface="Times New Roman"/>
              </a:rPr>
              <a:t>“</a:t>
            </a:r>
            <a:r>
              <a:rPr kumimoji="0" lang="zh-CN" altLang="en-US" sz="2000" dirty="0"/>
              <a:t>路由</a:t>
            </a:r>
            <a:r>
              <a:rPr kumimoji="0" lang="zh-CN" altLang="en-US" sz="2000" dirty="0">
                <a:latin typeface="Times New Roman"/>
              </a:rPr>
              <a:t>”</a:t>
            </a:r>
            <a:r>
              <a:rPr kumimoji="0" lang="zh-CN" altLang="en-US" sz="2000" dirty="0"/>
              <a:t>。路由的确定发生在网络层，路由选择功能使得路由器能够确定目的地的可用路径，建立包的首选路径。</a:t>
            </a:r>
          </a:p>
          <a:p>
            <a:r>
              <a:rPr kumimoji="0" lang="zh-CN" altLang="en-US" sz="2000" dirty="0"/>
              <a:t>        </a:t>
            </a:r>
            <a:r>
              <a:rPr kumimoji="0" lang="zh-CN" altLang="en-US" sz="2000" dirty="0" smtClean="0">
                <a:solidFill>
                  <a:schemeClr val="folHlink"/>
                </a:solidFill>
              </a:rPr>
              <a:t>常见</a:t>
            </a:r>
            <a:r>
              <a:rPr kumimoji="0" lang="zh-CN" altLang="en-US" sz="2000" dirty="0">
                <a:solidFill>
                  <a:schemeClr val="folHlink"/>
                </a:solidFill>
              </a:rPr>
              <a:t>的路由协议</a:t>
            </a:r>
            <a:r>
              <a:rPr kumimoji="0" lang="zh-CN" altLang="en-US" sz="2000" dirty="0"/>
              <a:t>如下</a:t>
            </a:r>
            <a:r>
              <a:rPr kumimoji="0" lang="en-US" altLang="zh-CN" sz="2000" dirty="0"/>
              <a:t>:     </a:t>
            </a:r>
          </a:p>
          <a:p>
            <a:pPr>
              <a:lnSpc>
                <a:spcPct val="105000"/>
              </a:lnSpc>
            </a:pPr>
            <a:r>
              <a:rPr kumimoji="0" lang="en-US" altLang="zh-CN" sz="2000" dirty="0"/>
              <a:t>           </a:t>
            </a:r>
            <a:r>
              <a:rPr kumimoji="0" lang="zh-CN" altLang="en-US" sz="2000" dirty="0">
                <a:latin typeface="宋体" charset="-122"/>
              </a:rPr>
              <a:t>（</a:t>
            </a:r>
            <a:r>
              <a:rPr kumimoji="0" lang="en-US" altLang="zh-CN" sz="2000" dirty="0">
                <a:latin typeface="宋体" charset="-122"/>
              </a:rPr>
              <a:t>1</a:t>
            </a:r>
            <a:r>
              <a:rPr kumimoji="0" lang="zh-CN" altLang="en-US" sz="2000" dirty="0">
                <a:latin typeface="宋体" charset="-122"/>
              </a:rPr>
              <a:t>）</a:t>
            </a:r>
            <a:r>
              <a:rPr kumimoji="0" lang="en-US" altLang="zh-CN" sz="2000" dirty="0">
                <a:latin typeface="宋体" charset="-122"/>
              </a:rPr>
              <a:t>RIP</a:t>
            </a:r>
            <a:r>
              <a:rPr lang="en-US" altLang="zh-CN" sz="2000" dirty="0">
                <a:latin typeface="宋体" charset="-122"/>
              </a:rPr>
              <a:t>/RIP2</a:t>
            </a:r>
            <a:r>
              <a:rPr kumimoji="0" lang="zh-CN" altLang="en-US" sz="2000" dirty="0">
                <a:latin typeface="宋体" charset="-122"/>
              </a:rPr>
              <a:t>（路由信息协议）。 </a:t>
            </a:r>
          </a:p>
          <a:p>
            <a:pPr>
              <a:lnSpc>
                <a:spcPct val="105000"/>
              </a:lnSpc>
            </a:pPr>
            <a:r>
              <a:rPr kumimoji="0" lang="zh-CN" altLang="en-US" sz="2000" dirty="0">
                <a:latin typeface="宋体" charset="-122"/>
              </a:rPr>
              <a:t>      （</a:t>
            </a:r>
            <a:r>
              <a:rPr kumimoji="0" lang="en-US" altLang="zh-CN" sz="2000" dirty="0">
                <a:latin typeface="宋体" charset="-122"/>
              </a:rPr>
              <a:t>2</a:t>
            </a:r>
            <a:r>
              <a:rPr kumimoji="0" lang="zh-CN" altLang="en-US" sz="2000" dirty="0">
                <a:latin typeface="宋体" charset="-122"/>
              </a:rPr>
              <a:t>）</a:t>
            </a:r>
            <a:r>
              <a:rPr kumimoji="0" lang="en-US" altLang="zh-CN" sz="2000" dirty="0">
                <a:latin typeface="宋体" charset="-122"/>
              </a:rPr>
              <a:t>OSPF</a:t>
            </a:r>
            <a:r>
              <a:rPr kumimoji="0" lang="zh-CN" altLang="en-US" sz="2000" dirty="0">
                <a:latin typeface="宋体" charset="-122"/>
              </a:rPr>
              <a:t>（开放的最短路径优先）。 </a:t>
            </a:r>
          </a:p>
          <a:p>
            <a:pPr>
              <a:lnSpc>
                <a:spcPct val="105000"/>
              </a:lnSpc>
            </a:pPr>
            <a:r>
              <a:rPr kumimoji="0" lang="zh-CN" altLang="en-US" sz="2000" dirty="0">
                <a:latin typeface="宋体" charset="-122"/>
              </a:rPr>
              <a:t>      （</a:t>
            </a:r>
            <a:r>
              <a:rPr kumimoji="0" lang="en-US" altLang="zh-CN" sz="2000" dirty="0">
                <a:latin typeface="宋体" charset="-122"/>
              </a:rPr>
              <a:t>3</a:t>
            </a:r>
            <a:r>
              <a:rPr kumimoji="0" lang="zh-CN" altLang="en-US" sz="2000" dirty="0">
                <a:latin typeface="宋体" charset="-122"/>
              </a:rPr>
              <a:t>）</a:t>
            </a:r>
            <a:r>
              <a:rPr kumimoji="0" lang="en-US" altLang="zh-CN" sz="2000" dirty="0">
                <a:latin typeface="宋体" charset="-122"/>
              </a:rPr>
              <a:t>IGRP/EIGRP</a:t>
            </a:r>
            <a:r>
              <a:rPr kumimoji="0" lang="zh-CN" altLang="en-US" sz="2000" dirty="0">
                <a:latin typeface="宋体" charset="-122"/>
              </a:rPr>
              <a:t>（增强内部网关路由协议）。 </a:t>
            </a:r>
          </a:p>
          <a:p>
            <a:pPr>
              <a:lnSpc>
                <a:spcPct val="105000"/>
              </a:lnSpc>
            </a:pPr>
            <a:r>
              <a:rPr kumimoji="0" lang="zh-CN" altLang="en-US" sz="2000" dirty="0">
                <a:latin typeface="宋体" charset="-122"/>
              </a:rPr>
              <a:t>      （</a:t>
            </a:r>
            <a:r>
              <a:rPr kumimoji="0" lang="en-US" altLang="zh-CN" sz="2000" dirty="0">
                <a:latin typeface="宋体" charset="-122"/>
              </a:rPr>
              <a:t>4</a:t>
            </a:r>
            <a:r>
              <a:rPr kumimoji="0" lang="zh-CN" altLang="en-US" sz="2000" dirty="0">
                <a:latin typeface="宋体" charset="-122"/>
              </a:rPr>
              <a:t>）</a:t>
            </a:r>
            <a:r>
              <a:rPr kumimoji="0" lang="en-US" altLang="zh-CN" sz="2000" dirty="0">
                <a:latin typeface="宋体" charset="-122"/>
              </a:rPr>
              <a:t>BGP</a:t>
            </a:r>
            <a:r>
              <a:rPr kumimoji="0" lang="zh-CN" altLang="en-US" sz="2000" dirty="0">
                <a:latin typeface="宋体" charset="-122"/>
              </a:rPr>
              <a:t>（边界网关协议）。</a:t>
            </a:r>
          </a:p>
          <a:p>
            <a:pPr algn="just">
              <a:lnSpc>
                <a:spcPct val="105000"/>
              </a:lnSpc>
              <a:spcBef>
                <a:spcPct val="0"/>
              </a:spcBef>
              <a:buClrTx/>
              <a:buSzTx/>
              <a:buFontTx/>
              <a:buNone/>
            </a:pPr>
            <a:r>
              <a:rPr lang="zh-CN" altLang="en-US" sz="2000" dirty="0">
                <a:latin typeface="宋体" charset="-122"/>
              </a:rPr>
              <a:t>      （</a:t>
            </a:r>
            <a:r>
              <a:rPr lang="en-US" altLang="zh-CN" sz="2000" dirty="0">
                <a:latin typeface="宋体" charset="-122"/>
              </a:rPr>
              <a:t>5</a:t>
            </a:r>
            <a:r>
              <a:rPr lang="zh-CN" altLang="en-US" sz="2000" dirty="0">
                <a:latin typeface="宋体" charset="-122"/>
              </a:rPr>
              <a:t>）</a:t>
            </a:r>
            <a:r>
              <a:rPr lang="en-US" altLang="zh-CN" sz="2000" dirty="0">
                <a:latin typeface="宋体" charset="-122"/>
              </a:rPr>
              <a:t>HDLC</a:t>
            </a:r>
            <a:r>
              <a:rPr lang="zh-CN" altLang="en-US" sz="2000" dirty="0">
                <a:latin typeface="宋体" charset="-122"/>
              </a:rPr>
              <a:t>（高级数据链路控制规程） </a:t>
            </a:r>
          </a:p>
          <a:p>
            <a:pPr algn="just">
              <a:lnSpc>
                <a:spcPct val="105000"/>
              </a:lnSpc>
              <a:spcBef>
                <a:spcPct val="0"/>
              </a:spcBef>
              <a:buClrTx/>
              <a:buSzTx/>
              <a:buFontTx/>
              <a:buNone/>
            </a:pPr>
            <a:r>
              <a:rPr lang="zh-CN" altLang="en-US" sz="2000" dirty="0">
                <a:latin typeface="宋体" charset="-122"/>
              </a:rPr>
              <a:t>      （</a:t>
            </a:r>
            <a:r>
              <a:rPr lang="en-US" altLang="zh-CN" sz="2000" dirty="0">
                <a:latin typeface="宋体" charset="-122"/>
              </a:rPr>
              <a:t>6</a:t>
            </a:r>
            <a:r>
              <a:rPr lang="zh-CN" altLang="en-US" sz="2000" dirty="0">
                <a:latin typeface="宋体" charset="-122"/>
              </a:rPr>
              <a:t>）</a:t>
            </a:r>
            <a:r>
              <a:rPr lang="en-US" altLang="zh-CN" sz="2000" dirty="0">
                <a:latin typeface="宋体" charset="-122"/>
              </a:rPr>
              <a:t>PPP</a:t>
            </a:r>
            <a:r>
              <a:rPr lang="zh-CN" altLang="en-US" sz="2000" dirty="0">
                <a:latin typeface="宋体" charset="-122"/>
              </a:rPr>
              <a:t>（协议点对点协议） </a:t>
            </a:r>
          </a:p>
          <a:p>
            <a:pPr algn="just">
              <a:lnSpc>
                <a:spcPct val="105000"/>
              </a:lnSpc>
              <a:spcBef>
                <a:spcPct val="0"/>
              </a:spcBef>
              <a:buClrTx/>
              <a:buSzTx/>
              <a:buFontTx/>
              <a:buNone/>
            </a:pPr>
            <a:r>
              <a:rPr lang="zh-CN" altLang="en-US" sz="2000" dirty="0">
                <a:latin typeface="宋体" charset="-122"/>
              </a:rPr>
              <a:t>      （</a:t>
            </a:r>
            <a:r>
              <a:rPr lang="en-US" altLang="zh-CN" sz="2000" dirty="0">
                <a:latin typeface="宋体" charset="-122"/>
              </a:rPr>
              <a:t>7</a:t>
            </a:r>
            <a:r>
              <a:rPr lang="zh-CN" altLang="en-US" sz="2000" dirty="0">
                <a:latin typeface="宋体" charset="-122"/>
              </a:rPr>
              <a:t>）</a:t>
            </a:r>
            <a:r>
              <a:rPr lang="en-US" altLang="zh-CN" sz="2000" dirty="0">
                <a:latin typeface="宋体" charset="-122"/>
              </a:rPr>
              <a:t>X.25</a:t>
            </a:r>
            <a:r>
              <a:rPr lang="zh-CN" altLang="en-US" sz="2000" dirty="0">
                <a:latin typeface="宋体" charset="-122"/>
              </a:rPr>
              <a:t>协议（分组交换网络，电信）</a:t>
            </a:r>
          </a:p>
          <a:p>
            <a:pPr algn="just">
              <a:lnSpc>
                <a:spcPct val="105000"/>
              </a:lnSpc>
              <a:spcBef>
                <a:spcPct val="0"/>
              </a:spcBef>
              <a:buClrTx/>
              <a:buSzTx/>
              <a:buFontTx/>
              <a:buNone/>
            </a:pPr>
            <a:r>
              <a:rPr lang="zh-CN" altLang="en-US" sz="2000" dirty="0">
                <a:latin typeface="宋体" charset="-122"/>
              </a:rPr>
              <a:t>      （</a:t>
            </a:r>
            <a:r>
              <a:rPr lang="en-US" altLang="zh-CN" sz="2000" dirty="0">
                <a:latin typeface="宋体" charset="-122"/>
              </a:rPr>
              <a:t>8</a:t>
            </a:r>
            <a:r>
              <a:rPr lang="zh-CN" altLang="en-US" sz="2000" dirty="0">
                <a:latin typeface="宋体" charset="-122"/>
              </a:rPr>
              <a:t>）</a:t>
            </a:r>
            <a:r>
              <a:rPr lang="en-US" altLang="zh-CN" sz="2000" dirty="0">
                <a:latin typeface="宋体" charset="-122"/>
              </a:rPr>
              <a:t>Frame Relay</a:t>
            </a:r>
            <a:r>
              <a:rPr lang="zh-CN" altLang="en-US" sz="2000" dirty="0">
                <a:latin typeface="宋体" charset="-122"/>
              </a:rPr>
              <a:t>（协议帧中继）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sz="2800" dirty="0" smtClean="0"/>
              <a:t>3.4.3  </a:t>
            </a:r>
            <a:r>
              <a:rPr kumimoji="0" lang="zh-CN" altLang="en-US" sz="2800" dirty="0"/>
              <a:t>路由器的路由工作过程</a:t>
            </a:r>
          </a:p>
        </p:txBody>
      </p:sp>
      <p:sp>
        <p:nvSpPr>
          <p:cNvPr id="218116" name="Text Box 4"/>
          <p:cNvSpPr txBox="1">
            <a:spLocks noChangeArrowheads="1"/>
          </p:cNvSpPr>
          <p:nvPr/>
        </p:nvSpPr>
        <p:spPr bwMode="auto">
          <a:xfrm>
            <a:off x="395288" y="1268413"/>
            <a:ext cx="8351837" cy="3259137"/>
          </a:xfrm>
          <a:prstGeom prst="rect">
            <a:avLst/>
          </a:prstGeom>
          <a:noFill/>
          <a:ln w="9525">
            <a:noFill/>
            <a:miter lim="800000"/>
            <a:headEnd/>
            <a:tailEnd/>
          </a:ln>
          <a:effectLst/>
        </p:spPr>
        <p:txBody>
          <a:bodyPr>
            <a:spAutoFit/>
          </a:bodyPr>
          <a:lstStyle/>
          <a:p>
            <a:r>
              <a:rPr kumimoji="0" lang="zh-CN" altLang="en-US" sz="2000">
                <a:solidFill>
                  <a:schemeClr val="tx1"/>
                </a:solidFill>
              </a:rPr>
              <a:t>（</a:t>
            </a:r>
            <a:r>
              <a:rPr kumimoji="0" lang="en-US" altLang="zh-CN" sz="2000">
                <a:solidFill>
                  <a:schemeClr val="tx1"/>
                </a:solidFill>
              </a:rPr>
              <a:t>1</a:t>
            </a:r>
            <a:r>
              <a:rPr kumimoji="0" lang="zh-CN" altLang="en-US" sz="2000">
                <a:solidFill>
                  <a:schemeClr val="tx1"/>
                </a:solidFill>
              </a:rPr>
              <a:t>）</a:t>
            </a:r>
            <a:r>
              <a:rPr kumimoji="0" lang="zh-CN" altLang="en-US" sz="2000">
                <a:solidFill>
                  <a:schemeClr val="folHlink"/>
                </a:solidFill>
              </a:rPr>
              <a:t>静态路由</a:t>
            </a:r>
            <a:r>
              <a:rPr kumimoji="0" lang="zh-CN" altLang="en-US" sz="2000">
                <a:solidFill>
                  <a:schemeClr val="tx1"/>
                </a:solidFill>
              </a:rPr>
              <a:t>：静态路由是由人工管理的，优点是网络寻址快捷，适用于网络变动不大的网络系统，不适合复杂的网络环境路由。</a:t>
            </a:r>
          </a:p>
          <a:p>
            <a:r>
              <a:rPr kumimoji="0" lang="zh-CN" altLang="en-US" sz="2000">
                <a:solidFill>
                  <a:schemeClr val="tx1"/>
                </a:solidFill>
              </a:rPr>
              <a:t>（</a:t>
            </a:r>
            <a:r>
              <a:rPr kumimoji="0" lang="en-US" altLang="zh-CN" sz="2000">
                <a:solidFill>
                  <a:schemeClr val="tx1"/>
                </a:solidFill>
              </a:rPr>
              <a:t>2</a:t>
            </a:r>
            <a:r>
              <a:rPr kumimoji="0" lang="zh-CN" altLang="en-US" sz="2000">
                <a:solidFill>
                  <a:schemeClr val="tx1"/>
                </a:solidFill>
              </a:rPr>
              <a:t>）</a:t>
            </a:r>
            <a:r>
              <a:rPr kumimoji="0" lang="zh-CN" altLang="en-US" sz="2000">
                <a:solidFill>
                  <a:schemeClr val="folHlink"/>
                </a:solidFill>
              </a:rPr>
              <a:t>动态路由</a:t>
            </a:r>
            <a:r>
              <a:rPr kumimoji="0" lang="zh-CN" altLang="en-US" sz="2000">
                <a:solidFill>
                  <a:schemeClr val="tx1"/>
                </a:solidFill>
              </a:rPr>
              <a:t>：与静态路由不同，动态路由可以通过路由器自身的学习，自动修改和刷新路由表。动态路由是路由器中的动态路由协议根据网络拓扑情况和特定的要求及变化自动生成的路由条目。动态路由的好处是对网络变化的适应性强，适用于网络环境变化大的网络系统。</a:t>
            </a:r>
          </a:p>
          <a:p>
            <a:pPr>
              <a:lnSpc>
                <a:spcPct val="100000"/>
              </a:lnSpc>
            </a:pPr>
            <a:r>
              <a:rPr lang="zh-CN" altLang="en-US" sz="2000">
                <a:solidFill>
                  <a:schemeClr val="tx1"/>
                </a:solidFill>
                <a:latin typeface="Times New Roman" pitchFamily="18" charset="0"/>
                <a:ea typeface="楷体_GB2312" pitchFamily="49" charset="-122"/>
              </a:rPr>
              <a:t>      </a:t>
            </a:r>
            <a:r>
              <a:rPr lang="zh-CN" altLang="en-US" sz="1800">
                <a:solidFill>
                  <a:schemeClr val="tx1"/>
                </a:solidFill>
                <a:latin typeface="Times New Roman" pitchFamily="18" charset="0"/>
                <a:ea typeface="楷体_GB2312" pitchFamily="49" charset="-122"/>
              </a:rPr>
              <a:t>  路由器的工作过程：</a:t>
            </a:r>
            <a:r>
              <a:rPr lang="zh-CN" altLang="en-US" sz="1800" b="0">
                <a:solidFill>
                  <a:schemeClr val="tx1"/>
                </a:solidFill>
                <a:latin typeface="宋体" charset="-122"/>
              </a:rPr>
              <a:t>从某个端口收到一个数据包，它首先把链路层的包头去掉（拆包），读取目的</a:t>
            </a:r>
            <a:r>
              <a:rPr lang="en-US" altLang="zh-CN" sz="1800" b="0">
                <a:solidFill>
                  <a:schemeClr val="tx1"/>
                </a:solidFill>
                <a:latin typeface="Times New Roman" pitchFamily="18" charset="0"/>
              </a:rPr>
              <a:t>IP</a:t>
            </a:r>
            <a:r>
              <a:rPr lang="zh-CN" altLang="en-US" sz="1800" b="0">
                <a:solidFill>
                  <a:schemeClr val="tx1"/>
                </a:solidFill>
                <a:latin typeface="宋体" charset="-122"/>
              </a:rPr>
              <a:t>地址，然后查找路由表，若能确定下一步往哪送，则再加上链路层的包头（打包），把该数据包转发出去；如果不能确定下一步的地址，则向源地址返回一个信息，并把这个数据包丢掉。</a:t>
            </a:r>
            <a:r>
              <a:rPr lang="zh-CN" altLang="en-US" sz="1800" b="0">
                <a:solidFill>
                  <a:schemeClr val="tx1"/>
                </a:solidFill>
                <a:latin typeface="Times New Roman" pitchFamily="18" charset="0"/>
              </a:rPr>
              <a:t> </a:t>
            </a:r>
          </a:p>
        </p:txBody>
      </p:sp>
      <p:pic>
        <p:nvPicPr>
          <p:cNvPr id="218126" name="Picture 14" descr="路由器工作原理"/>
          <p:cNvPicPr>
            <a:picLocks noChangeAspect="1" noChangeArrowheads="1"/>
          </p:cNvPicPr>
          <p:nvPr/>
        </p:nvPicPr>
        <p:blipFill>
          <a:blip r:embed="rId2" cstate="print"/>
          <a:srcRect/>
          <a:stretch>
            <a:fillRect/>
          </a:stretch>
        </p:blipFill>
        <p:spPr bwMode="auto">
          <a:xfrm>
            <a:off x="1403350" y="4437063"/>
            <a:ext cx="6553200" cy="23812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0" name="Rectangle 10"/>
          <p:cNvSpPr>
            <a:spLocks noChangeArrowheads="1"/>
          </p:cNvSpPr>
          <p:nvPr/>
        </p:nvSpPr>
        <p:spPr bwMode="auto">
          <a:xfrm>
            <a:off x="1258888" y="549275"/>
            <a:ext cx="7239000" cy="579438"/>
          </a:xfrm>
          <a:prstGeom prst="rect">
            <a:avLst/>
          </a:prstGeom>
          <a:noFill/>
          <a:ln w="9525">
            <a:noFill/>
            <a:miter lim="800000"/>
            <a:headEnd/>
            <a:tailEnd/>
          </a:ln>
          <a:effectLst/>
        </p:spPr>
        <p:txBody>
          <a:bodyPr>
            <a:spAutoFit/>
          </a:bodyPr>
          <a:lstStyle/>
          <a:p>
            <a:pPr>
              <a:lnSpc>
                <a:spcPct val="100000"/>
              </a:lnSpc>
              <a:spcBef>
                <a:spcPct val="0"/>
              </a:spcBef>
            </a:pPr>
            <a:r>
              <a:rPr lang="en-US" altLang="zh-CN" sz="2800" dirty="0" smtClean="0">
                <a:solidFill>
                  <a:schemeClr val="folHlink"/>
                </a:solidFill>
              </a:rPr>
              <a:t>3.4.4</a:t>
            </a:r>
            <a:r>
              <a:rPr lang="en-US" altLang="zh-CN" sz="2800" dirty="0" smtClean="0">
                <a:solidFill>
                  <a:schemeClr val="folHlink"/>
                </a:solidFill>
                <a:latin typeface="Times New Roman" pitchFamily="18" charset="0"/>
              </a:rPr>
              <a:t>  </a:t>
            </a:r>
            <a:r>
              <a:rPr lang="zh-CN" altLang="en-US" sz="2800" dirty="0">
                <a:solidFill>
                  <a:schemeClr val="folHlink"/>
                </a:solidFill>
                <a:latin typeface="宋体" charset="-122"/>
              </a:rPr>
              <a:t>路由器的分类</a:t>
            </a:r>
            <a:r>
              <a:rPr lang="zh-CN" altLang="en-US" dirty="0">
                <a:solidFill>
                  <a:schemeClr val="tx1"/>
                </a:solidFill>
                <a:latin typeface="Times New Roman" pitchFamily="18" charset="0"/>
              </a:rPr>
              <a:t> </a:t>
            </a:r>
          </a:p>
        </p:txBody>
      </p:sp>
      <p:sp>
        <p:nvSpPr>
          <p:cNvPr id="215051" name="Rectangle 11"/>
          <p:cNvSpPr>
            <a:spLocks noChangeArrowheads="1"/>
          </p:cNvSpPr>
          <p:nvPr/>
        </p:nvSpPr>
        <p:spPr bwMode="auto">
          <a:xfrm>
            <a:off x="304800" y="1697038"/>
            <a:ext cx="8686800" cy="776287"/>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a:t>
            </a:r>
            <a:r>
              <a:rPr lang="zh-CN" altLang="en-US" sz="2400">
                <a:solidFill>
                  <a:schemeClr val="tx1"/>
                </a:solidFill>
                <a:latin typeface="Times New Roman" pitchFamily="18" charset="0"/>
                <a:ea typeface="楷体_GB2312" pitchFamily="49" charset="-122"/>
              </a:rPr>
              <a:t>．按应用分</a:t>
            </a:r>
          </a:p>
          <a:p>
            <a:pPr algn="just" eaLnBrk="0" hangingPunct="0">
              <a:lnSpc>
                <a:spcPct val="100000"/>
              </a:lnSpc>
              <a:spcBef>
                <a:spcPct val="0"/>
              </a:spcBef>
            </a:pPr>
            <a:r>
              <a:rPr lang="zh-CN" altLang="en-US" sz="2400" b="0">
                <a:solidFill>
                  <a:schemeClr val="tx1"/>
                </a:solidFill>
                <a:latin typeface="Times New Roman" pitchFamily="18" charset="0"/>
              </a:rPr>
              <a:t>从应用上来分，路由器可分为内部路由器与边界路由器。</a:t>
            </a:r>
          </a:p>
        </p:txBody>
      </p:sp>
      <p:sp>
        <p:nvSpPr>
          <p:cNvPr id="215052" name="Rectangle 12"/>
          <p:cNvSpPr>
            <a:spLocks noChangeArrowheads="1"/>
          </p:cNvSpPr>
          <p:nvPr/>
        </p:nvSpPr>
        <p:spPr bwMode="auto">
          <a:xfrm>
            <a:off x="304800" y="2473325"/>
            <a:ext cx="8686800" cy="776288"/>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2</a:t>
            </a:r>
            <a:r>
              <a:rPr lang="zh-CN" altLang="en-US" sz="2400">
                <a:solidFill>
                  <a:schemeClr val="tx1"/>
                </a:solidFill>
                <a:latin typeface="Times New Roman" pitchFamily="18" charset="0"/>
                <a:ea typeface="楷体_GB2312" pitchFamily="49" charset="-122"/>
              </a:rPr>
              <a:t>．按档次分</a:t>
            </a:r>
          </a:p>
          <a:p>
            <a:pPr algn="just" eaLnBrk="0" hangingPunct="0">
              <a:lnSpc>
                <a:spcPct val="100000"/>
              </a:lnSpc>
              <a:spcBef>
                <a:spcPct val="0"/>
              </a:spcBef>
            </a:pPr>
            <a:r>
              <a:rPr lang="zh-CN" altLang="en-US" sz="2400" b="0">
                <a:solidFill>
                  <a:schemeClr val="tx1"/>
                </a:solidFill>
                <a:latin typeface="Times New Roman" pitchFamily="18" charset="0"/>
              </a:rPr>
              <a:t>按性能档次来划分，路由器可分为高、中和低档路由器。</a:t>
            </a:r>
          </a:p>
        </p:txBody>
      </p:sp>
      <p:sp>
        <p:nvSpPr>
          <p:cNvPr id="215053" name="Rectangle 13"/>
          <p:cNvSpPr>
            <a:spLocks noChangeArrowheads="1"/>
          </p:cNvSpPr>
          <p:nvPr/>
        </p:nvSpPr>
        <p:spPr bwMode="auto">
          <a:xfrm>
            <a:off x="304800" y="3311525"/>
            <a:ext cx="8686800" cy="776288"/>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3</a:t>
            </a:r>
            <a:r>
              <a:rPr lang="zh-CN" altLang="en-US" sz="2400">
                <a:solidFill>
                  <a:schemeClr val="tx1"/>
                </a:solidFill>
                <a:latin typeface="Times New Roman" pitchFamily="18" charset="0"/>
                <a:ea typeface="楷体_GB2312" pitchFamily="49" charset="-122"/>
              </a:rPr>
              <a:t>．按结构分</a:t>
            </a:r>
          </a:p>
          <a:p>
            <a:pPr algn="just" eaLnBrk="0" hangingPunct="0">
              <a:lnSpc>
                <a:spcPct val="100000"/>
              </a:lnSpc>
              <a:spcBef>
                <a:spcPct val="0"/>
              </a:spcBef>
            </a:pPr>
            <a:r>
              <a:rPr lang="zh-CN" altLang="en-US" sz="2400" b="0">
                <a:solidFill>
                  <a:schemeClr val="tx1"/>
                </a:solidFill>
                <a:latin typeface="Times New Roman" pitchFamily="18" charset="0"/>
              </a:rPr>
              <a:t>按结构来划分，路由器可分为模块化结构与非模块化结构。</a:t>
            </a:r>
          </a:p>
        </p:txBody>
      </p:sp>
      <p:sp>
        <p:nvSpPr>
          <p:cNvPr id="215054" name="Rectangle 14"/>
          <p:cNvSpPr>
            <a:spLocks noChangeArrowheads="1"/>
          </p:cNvSpPr>
          <p:nvPr/>
        </p:nvSpPr>
        <p:spPr bwMode="auto">
          <a:xfrm>
            <a:off x="304800" y="4149725"/>
            <a:ext cx="8686800" cy="776288"/>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4</a:t>
            </a:r>
            <a:r>
              <a:rPr lang="zh-CN" altLang="en-US" sz="2400">
                <a:solidFill>
                  <a:schemeClr val="tx1"/>
                </a:solidFill>
                <a:latin typeface="Times New Roman" pitchFamily="18" charset="0"/>
                <a:ea typeface="楷体_GB2312" pitchFamily="49" charset="-122"/>
              </a:rPr>
              <a:t>．按性能分</a:t>
            </a:r>
          </a:p>
          <a:p>
            <a:pPr algn="just" eaLnBrk="0" hangingPunct="0">
              <a:lnSpc>
                <a:spcPct val="100000"/>
              </a:lnSpc>
              <a:spcBef>
                <a:spcPct val="0"/>
              </a:spcBef>
            </a:pPr>
            <a:r>
              <a:rPr lang="zh-CN" altLang="en-US" sz="2400" b="0">
                <a:solidFill>
                  <a:schemeClr val="tx1"/>
                </a:solidFill>
                <a:latin typeface="Times New Roman" pitchFamily="18" charset="0"/>
              </a:rPr>
              <a:t>按性能来划分，路由器可分为线速路由器和非线速路由器。</a:t>
            </a:r>
          </a:p>
        </p:txBody>
      </p:sp>
      <p:sp>
        <p:nvSpPr>
          <p:cNvPr id="215055" name="Rectangle 15"/>
          <p:cNvSpPr>
            <a:spLocks noChangeArrowheads="1"/>
          </p:cNvSpPr>
          <p:nvPr/>
        </p:nvSpPr>
        <p:spPr bwMode="auto">
          <a:xfrm>
            <a:off x="304800" y="5024438"/>
            <a:ext cx="8686800" cy="114141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5</a:t>
            </a:r>
            <a:r>
              <a:rPr lang="zh-CN" altLang="en-US" sz="2400">
                <a:solidFill>
                  <a:schemeClr val="tx1"/>
                </a:solidFill>
                <a:latin typeface="Times New Roman" pitchFamily="18" charset="0"/>
                <a:ea typeface="楷体_GB2312" pitchFamily="49" charset="-122"/>
              </a:rPr>
              <a:t>．按功能分</a:t>
            </a:r>
          </a:p>
          <a:p>
            <a:pPr algn="just" eaLnBrk="0" hangingPunct="0">
              <a:lnSpc>
                <a:spcPct val="100000"/>
              </a:lnSpc>
              <a:spcBef>
                <a:spcPct val="0"/>
              </a:spcBef>
            </a:pPr>
            <a:r>
              <a:rPr lang="zh-CN" altLang="en-US" sz="2400" b="0">
                <a:solidFill>
                  <a:schemeClr val="tx1"/>
                </a:solidFill>
                <a:latin typeface="Times New Roman" pitchFamily="18" charset="0"/>
              </a:rPr>
              <a:t>     按功能的不同划分，将路由器分为骨干级路由器、企业级路由器和接入级路由器。</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a:xfrm>
            <a:off x="381000" y="1447800"/>
            <a:ext cx="8574088" cy="5149850"/>
          </a:xfrm>
        </p:spPr>
        <p:txBody>
          <a:bodyPr/>
          <a:lstStyle/>
          <a:p>
            <a:r>
              <a:rPr lang="en-US" altLang="zh-CN" sz="2400" dirty="0"/>
              <a:t>1</a:t>
            </a:r>
            <a:r>
              <a:rPr lang="zh-CN" altLang="en-US" sz="2400" dirty="0"/>
              <a:t>．按应用分：</a:t>
            </a:r>
            <a:r>
              <a:rPr lang="zh-CN" altLang="en-US" sz="2400" b="0" dirty="0">
                <a:solidFill>
                  <a:schemeClr val="folHlink"/>
                </a:solidFill>
                <a:ea typeface="黑体" pitchFamily="2" charset="-122"/>
              </a:rPr>
              <a:t>内部路由器与边界路由器</a:t>
            </a:r>
          </a:p>
          <a:p>
            <a:r>
              <a:rPr lang="zh-CN" altLang="en-US" sz="2400" b="0" dirty="0"/>
              <a:t>       </a:t>
            </a:r>
            <a:r>
              <a:rPr lang="zh-CN" altLang="en-US" sz="2000" b="0" dirty="0"/>
              <a:t>很明显</a:t>
            </a:r>
            <a:r>
              <a:rPr lang="zh-CN" altLang="en-US" sz="2000" b="0" dirty="0">
                <a:solidFill>
                  <a:schemeClr val="folHlink"/>
                </a:solidFill>
                <a:latin typeface="Times New Roman"/>
              </a:rPr>
              <a:t>“</a:t>
            </a:r>
            <a:r>
              <a:rPr lang="zh-CN" altLang="en-US" sz="2000" b="0" dirty="0">
                <a:solidFill>
                  <a:schemeClr val="folHlink"/>
                </a:solidFill>
              </a:rPr>
              <a:t>边界路由器</a:t>
            </a:r>
            <a:r>
              <a:rPr lang="zh-CN" altLang="en-US" sz="2000" b="0" dirty="0">
                <a:solidFill>
                  <a:schemeClr val="folHlink"/>
                </a:solidFill>
                <a:latin typeface="Times New Roman"/>
              </a:rPr>
              <a:t>”</a:t>
            </a:r>
            <a:r>
              <a:rPr lang="zh-CN" altLang="en-US" sz="2000" b="0" dirty="0">
                <a:solidFill>
                  <a:schemeClr val="folHlink"/>
                </a:solidFill>
              </a:rPr>
              <a:t>是处于网络边缘</a:t>
            </a:r>
            <a:r>
              <a:rPr lang="zh-CN" altLang="en-US" sz="2000" b="0" dirty="0"/>
              <a:t>，</a:t>
            </a:r>
            <a:r>
              <a:rPr lang="zh-CN" altLang="en-US" sz="2000" b="0" dirty="0">
                <a:solidFill>
                  <a:schemeClr val="folHlink"/>
                </a:solidFill>
              </a:rPr>
              <a:t>用于不同网络</a:t>
            </a:r>
            <a:r>
              <a:rPr lang="zh-CN" altLang="en-US" sz="2000" dirty="0">
                <a:solidFill>
                  <a:schemeClr val="folHlink"/>
                </a:solidFill>
              </a:rPr>
              <a:t>路由器的</a:t>
            </a:r>
            <a:r>
              <a:rPr lang="zh-CN" altLang="en-US" sz="2000" b="0" dirty="0">
                <a:solidFill>
                  <a:schemeClr val="folHlink"/>
                </a:solidFill>
              </a:rPr>
              <a:t>连接；而</a:t>
            </a:r>
            <a:r>
              <a:rPr lang="zh-CN" altLang="en-US" sz="2000" b="0" dirty="0">
                <a:solidFill>
                  <a:schemeClr val="folHlink"/>
                </a:solidFill>
                <a:latin typeface="Times New Roman"/>
              </a:rPr>
              <a:t>“</a:t>
            </a:r>
            <a:r>
              <a:rPr lang="zh-CN" altLang="en-US" sz="2000" b="0" dirty="0">
                <a:solidFill>
                  <a:schemeClr val="folHlink"/>
                </a:solidFill>
              </a:rPr>
              <a:t>中间节点路由器</a:t>
            </a:r>
            <a:r>
              <a:rPr lang="zh-CN" altLang="en-US" sz="2000" b="0" dirty="0">
                <a:solidFill>
                  <a:schemeClr val="folHlink"/>
                </a:solidFill>
                <a:latin typeface="Times New Roman"/>
              </a:rPr>
              <a:t>”</a:t>
            </a:r>
            <a:r>
              <a:rPr lang="zh-CN" altLang="en-US" sz="2000" b="0" dirty="0">
                <a:solidFill>
                  <a:schemeClr val="folHlink"/>
                </a:solidFill>
              </a:rPr>
              <a:t>则处于网络的中间，通常用于连接不同网络，起到一个数据转发的桥梁作用。</a:t>
            </a:r>
          </a:p>
          <a:p>
            <a:r>
              <a:rPr lang="zh-CN" altLang="en-US" sz="2000" b="0" dirty="0"/>
              <a:t>      由于各自所处的网络位置有所不同，其主要性能也就有相应的侧重，如中间节点路由器因为要面对各种各样的网络。如何识别这些网络中的各节点呢？靠的就是这些中间节点</a:t>
            </a:r>
            <a:r>
              <a:rPr lang="zh-CN" altLang="en-US" sz="2000" dirty="0"/>
              <a:t>路由器的</a:t>
            </a:r>
            <a:r>
              <a:rPr lang="en-US" altLang="zh-CN" sz="2000" b="0" dirty="0"/>
              <a:t>MAC</a:t>
            </a:r>
            <a:r>
              <a:rPr lang="zh-CN" altLang="en-US" sz="2000" b="0" dirty="0"/>
              <a:t>地址记忆功能。</a:t>
            </a:r>
          </a:p>
          <a:p>
            <a:r>
              <a:rPr lang="zh-CN" altLang="en-US" sz="2000" b="0" dirty="0"/>
              <a:t>       </a:t>
            </a:r>
            <a:r>
              <a:rPr lang="zh-CN" altLang="en-US" sz="2000" b="0" dirty="0">
                <a:solidFill>
                  <a:schemeClr val="folHlink"/>
                </a:solidFill>
              </a:rPr>
              <a:t>选择中间节点路由器（内部</a:t>
            </a:r>
            <a:r>
              <a:rPr lang="zh-CN" altLang="en-US" sz="2000" b="0" dirty="0" smtClean="0">
                <a:solidFill>
                  <a:schemeClr val="folHlink"/>
                </a:solidFill>
              </a:rPr>
              <a:t>路由器，实际上更多完成广播域的划分）</a:t>
            </a:r>
            <a:r>
              <a:rPr lang="zh-CN" altLang="en-US" sz="2000" b="0" dirty="0">
                <a:solidFill>
                  <a:schemeClr val="folHlink"/>
                </a:solidFill>
              </a:rPr>
              <a:t>时就需要在</a:t>
            </a:r>
            <a:r>
              <a:rPr lang="en-US" altLang="zh-CN" sz="2000" b="0" dirty="0">
                <a:solidFill>
                  <a:schemeClr val="hlink"/>
                </a:solidFill>
              </a:rPr>
              <a:t>MAC</a:t>
            </a:r>
            <a:r>
              <a:rPr lang="zh-CN" altLang="en-US" sz="2000" b="0" dirty="0">
                <a:solidFill>
                  <a:schemeClr val="hlink"/>
                </a:solidFill>
              </a:rPr>
              <a:t>地址记忆功能更加注重</a:t>
            </a:r>
            <a:r>
              <a:rPr lang="zh-CN" altLang="en-US" sz="2000" b="0" dirty="0">
                <a:solidFill>
                  <a:schemeClr val="folHlink"/>
                </a:solidFill>
              </a:rPr>
              <a:t>，也就是要求选择缓存更大，</a:t>
            </a:r>
            <a:r>
              <a:rPr lang="en-US" altLang="zh-CN" sz="2000" b="0" dirty="0">
                <a:solidFill>
                  <a:schemeClr val="folHlink"/>
                </a:solidFill>
              </a:rPr>
              <a:t>MAC</a:t>
            </a:r>
            <a:r>
              <a:rPr lang="zh-CN" altLang="en-US" sz="2000" b="0" dirty="0">
                <a:solidFill>
                  <a:schemeClr val="folHlink"/>
                </a:solidFill>
              </a:rPr>
              <a:t>地址记忆能力较强的路由器。</a:t>
            </a:r>
          </a:p>
          <a:p>
            <a:r>
              <a:rPr lang="zh-CN" altLang="en-US" sz="2000" b="0" dirty="0">
                <a:solidFill>
                  <a:schemeClr val="folHlink"/>
                </a:solidFill>
              </a:rPr>
              <a:t>       </a:t>
            </a:r>
            <a:r>
              <a:rPr lang="zh-CN" altLang="en-US" sz="2000" b="0" dirty="0"/>
              <a:t>但是</a:t>
            </a:r>
            <a:r>
              <a:rPr lang="zh-CN" altLang="en-US" sz="2000" b="0" dirty="0">
                <a:solidFill>
                  <a:schemeClr val="folHlink"/>
                </a:solidFill>
              </a:rPr>
              <a:t>边界路由器由于它可能要同时接受来自许多不同网络路由器发来的</a:t>
            </a:r>
            <a:r>
              <a:rPr lang="zh-CN" altLang="en-US" sz="2000" b="0" dirty="0" smtClean="0">
                <a:solidFill>
                  <a:schemeClr val="folHlink"/>
                </a:solidFill>
              </a:rPr>
              <a:t>数据（数据交换的汇聚点），</a:t>
            </a:r>
            <a:r>
              <a:rPr lang="zh-CN" altLang="en-US" sz="2000" b="0" dirty="0">
                <a:solidFill>
                  <a:schemeClr val="folHlink"/>
                </a:solidFill>
              </a:rPr>
              <a:t>所以这就要求这种边界</a:t>
            </a:r>
            <a:r>
              <a:rPr lang="zh-CN" altLang="en-US" sz="2000" dirty="0">
                <a:solidFill>
                  <a:schemeClr val="hlink"/>
                </a:solidFill>
              </a:rPr>
              <a:t>路由器的</a:t>
            </a:r>
            <a:r>
              <a:rPr lang="zh-CN" altLang="en-US" sz="2000" b="0" dirty="0">
                <a:solidFill>
                  <a:schemeClr val="hlink"/>
                </a:solidFill>
              </a:rPr>
              <a:t>背板带宽要足够宽</a:t>
            </a:r>
            <a:r>
              <a:rPr lang="zh-CN" altLang="en-US" sz="2000" b="0" dirty="0">
                <a:solidFill>
                  <a:schemeClr val="folHlink"/>
                </a:solidFill>
              </a:rPr>
              <a:t>，当然这也要与边界路由器所处的网络环境而定。</a:t>
            </a:r>
            <a:br>
              <a:rPr lang="zh-CN" altLang="en-US" sz="2000" b="0" dirty="0">
                <a:solidFill>
                  <a:schemeClr val="folHlink"/>
                </a:solidFill>
              </a:rPr>
            </a:br>
            <a:endParaRPr lang="zh-CN" altLang="en-US" sz="2000" b="0" dirty="0">
              <a:solidFill>
                <a:schemeClr val="folHlink"/>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Rectangle 4"/>
          <p:cNvSpPr>
            <a:spLocks noGrp="1" noChangeArrowheads="1"/>
          </p:cNvSpPr>
          <p:nvPr>
            <p:ph type="body" idx="1"/>
          </p:nvPr>
        </p:nvSpPr>
        <p:spPr>
          <a:xfrm>
            <a:off x="381000" y="1447800"/>
            <a:ext cx="8574088" cy="3349625"/>
          </a:xfrm>
          <a:noFill/>
          <a:ln/>
        </p:spPr>
        <p:txBody>
          <a:bodyPr/>
          <a:lstStyle/>
          <a:p>
            <a:r>
              <a:rPr lang="en-US" altLang="zh-CN" sz="2400" dirty="0"/>
              <a:t>2.</a:t>
            </a:r>
            <a:r>
              <a:rPr lang="zh-CN" altLang="en-US" sz="2400" dirty="0"/>
              <a:t>按</a:t>
            </a:r>
            <a:r>
              <a:rPr lang="zh-CN" altLang="en-US" sz="2400" b="0" dirty="0"/>
              <a:t>性能</a:t>
            </a:r>
            <a:r>
              <a:rPr lang="zh-CN" altLang="en-US" sz="2400" dirty="0"/>
              <a:t>档次分：</a:t>
            </a:r>
            <a:r>
              <a:rPr lang="zh-CN" altLang="en-US" sz="2400" b="0" dirty="0"/>
              <a:t>路由器可分为</a:t>
            </a:r>
            <a:r>
              <a:rPr lang="zh-CN" altLang="en-US" sz="2400" b="0" dirty="0">
                <a:solidFill>
                  <a:schemeClr val="folHlink"/>
                </a:solidFill>
              </a:rPr>
              <a:t>高、中、低档路由器</a:t>
            </a:r>
            <a:r>
              <a:rPr lang="zh-CN" altLang="en-US" sz="2400" b="0" dirty="0"/>
              <a:t>。</a:t>
            </a:r>
          </a:p>
          <a:p>
            <a:r>
              <a:rPr lang="zh-CN" altLang="en-US" sz="2000" b="0" dirty="0"/>
              <a:t>      通常将路由器</a:t>
            </a:r>
            <a:r>
              <a:rPr lang="zh-CN" altLang="en-US" sz="2000" b="0" dirty="0">
                <a:solidFill>
                  <a:schemeClr val="folHlink"/>
                </a:solidFill>
              </a:rPr>
              <a:t>吞吐量大于</a:t>
            </a:r>
            <a:r>
              <a:rPr lang="en-US" altLang="zh-CN" sz="2000" b="0" dirty="0">
                <a:solidFill>
                  <a:schemeClr val="folHlink"/>
                </a:solidFill>
              </a:rPr>
              <a:t>40Gbps</a:t>
            </a:r>
            <a:r>
              <a:rPr lang="zh-CN" altLang="en-US" sz="2000" b="0" dirty="0">
                <a:solidFill>
                  <a:schemeClr val="folHlink"/>
                </a:solidFill>
              </a:rPr>
              <a:t>的路由器称为高档路由器</a:t>
            </a:r>
            <a:r>
              <a:rPr lang="zh-CN" altLang="en-US" sz="2000" b="0" dirty="0"/>
              <a:t>，</a:t>
            </a:r>
            <a:r>
              <a:rPr lang="zh-CN" altLang="en-US" sz="2000" b="0" dirty="0" smtClean="0"/>
              <a:t>背板吞吐量</a:t>
            </a:r>
            <a:r>
              <a:rPr lang="zh-CN" altLang="en-US" sz="2000" b="0" dirty="0"/>
              <a:t>在</a:t>
            </a:r>
            <a:r>
              <a:rPr lang="en-US" altLang="zh-CN" sz="2000" b="0" dirty="0">
                <a:solidFill>
                  <a:schemeClr val="folHlink"/>
                </a:solidFill>
              </a:rPr>
              <a:t>25Gbps~40Gbps</a:t>
            </a:r>
            <a:r>
              <a:rPr lang="zh-CN" altLang="en-US" sz="2000" b="0" dirty="0">
                <a:solidFill>
                  <a:schemeClr val="folHlink"/>
                </a:solidFill>
              </a:rPr>
              <a:t>之间的路由器称为中档路由器</a:t>
            </a:r>
            <a:r>
              <a:rPr lang="zh-CN" altLang="en-US" sz="2000" b="0" dirty="0"/>
              <a:t>，而将</a:t>
            </a:r>
            <a:r>
              <a:rPr lang="zh-CN" altLang="en-US" sz="2000" b="0" dirty="0">
                <a:solidFill>
                  <a:schemeClr val="folHlink"/>
                </a:solidFill>
              </a:rPr>
              <a:t>低于</a:t>
            </a:r>
            <a:r>
              <a:rPr lang="en-US" altLang="zh-CN" sz="2000" b="0" dirty="0">
                <a:solidFill>
                  <a:schemeClr val="folHlink"/>
                </a:solidFill>
              </a:rPr>
              <a:t>25Gbps</a:t>
            </a:r>
            <a:r>
              <a:rPr lang="zh-CN" altLang="en-US" sz="2000" b="0" dirty="0">
                <a:solidFill>
                  <a:schemeClr val="folHlink"/>
                </a:solidFill>
              </a:rPr>
              <a:t>的看作低档路由器。</a:t>
            </a:r>
          </a:p>
          <a:p>
            <a:r>
              <a:rPr lang="zh-CN" altLang="en-US" sz="2000" b="0" dirty="0"/>
              <a:t>      当然这只是一种宏观上的划分标准，各厂家划分并不完全一致，实际上路由器档次的划分不仅是以吞吐量为依据的，一般是以综合指标来看，不同时期的产品、随着应用的发展档次也会变化。</a:t>
            </a:r>
          </a:p>
          <a:p>
            <a:r>
              <a:rPr lang="zh-CN" altLang="en-US" sz="2000" b="0" dirty="0"/>
              <a:t>       以市场占有率最大的</a:t>
            </a:r>
            <a:r>
              <a:rPr lang="en-US" altLang="zh-CN" sz="2000" b="0" dirty="0"/>
              <a:t>Cisco</a:t>
            </a:r>
            <a:r>
              <a:rPr lang="zh-CN" altLang="en-US" sz="2000" b="0" dirty="0"/>
              <a:t>公司为例，</a:t>
            </a:r>
            <a:r>
              <a:rPr lang="en-US" altLang="zh-CN" sz="2000" b="0" dirty="0"/>
              <a:t>12000</a:t>
            </a:r>
            <a:r>
              <a:rPr lang="zh-CN" altLang="en-US" sz="2000" b="0" dirty="0"/>
              <a:t>系列为高端路由器，</a:t>
            </a:r>
            <a:r>
              <a:rPr lang="en-US" altLang="zh-CN" sz="2000" b="0" dirty="0"/>
              <a:t>7500</a:t>
            </a:r>
            <a:r>
              <a:rPr lang="zh-CN" altLang="en-US" sz="2000" b="0" dirty="0"/>
              <a:t>以下系列路由器为中低端路由器。</a:t>
            </a:r>
          </a:p>
        </p:txBody>
      </p:sp>
      <p:sp>
        <p:nvSpPr>
          <p:cNvPr id="220165" name="Rectangle 5"/>
          <p:cNvSpPr>
            <a:spLocks noChangeArrowheads="1"/>
          </p:cNvSpPr>
          <p:nvPr/>
        </p:nvSpPr>
        <p:spPr bwMode="auto">
          <a:xfrm>
            <a:off x="323850" y="4797425"/>
            <a:ext cx="8686800" cy="1954381"/>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dirty="0">
                <a:solidFill>
                  <a:schemeClr val="tx1"/>
                </a:solidFill>
                <a:ea typeface="楷体_GB2312" pitchFamily="49" charset="-122"/>
              </a:rPr>
              <a:t>3</a:t>
            </a:r>
            <a:r>
              <a:rPr lang="zh-CN" altLang="en-US" sz="2400" dirty="0">
                <a:solidFill>
                  <a:schemeClr val="tx1"/>
                </a:solidFill>
                <a:ea typeface="楷体_GB2312" pitchFamily="49" charset="-122"/>
              </a:rPr>
              <a:t>．</a:t>
            </a:r>
            <a:r>
              <a:rPr lang="zh-CN" altLang="en-US" sz="2400" dirty="0">
                <a:solidFill>
                  <a:schemeClr val="tx1"/>
                </a:solidFill>
                <a:latin typeface="Times New Roman" pitchFamily="18" charset="0"/>
              </a:rPr>
              <a:t>按结构分：</a:t>
            </a:r>
            <a:r>
              <a:rPr lang="zh-CN" altLang="en-US" sz="2400" dirty="0">
                <a:solidFill>
                  <a:schemeClr val="folHlink"/>
                </a:solidFill>
                <a:latin typeface="Times New Roman" pitchFamily="18" charset="0"/>
              </a:rPr>
              <a:t>路由器可分为模块化结构与非模块化结构</a:t>
            </a:r>
            <a:r>
              <a:rPr lang="zh-CN" altLang="en-US" sz="2400" b="0" dirty="0">
                <a:solidFill>
                  <a:schemeClr val="tx1"/>
                </a:solidFill>
                <a:latin typeface="Times New Roman" pitchFamily="18" charset="0"/>
              </a:rPr>
              <a:t>。</a:t>
            </a:r>
          </a:p>
          <a:p>
            <a:pPr eaLnBrk="0" hangingPunct="0">
              <a:lnSpc>
                <a:spcPct val="100000"/>
              </a:lnSpc>
              <a:spcBef>
                <a:spcPct val="0"/>
              </a:spcBef>
            </a:pPr>
            <a:r>
              <a:rPr lang="zh-CN" altLang="en-US" sz="2000" b="0" dirty="0">
                <a:solidFill>
                  <a:schemeClr val="tx1"/>
                </a:solidFill>
              </a:rPr>
              <a:t>      模块化结构的概念</a:t>
            </a:r>
            <a:r>
              <a:rPr lang="zh-CN" altLang="en-US" sz="2000" b="0" dirty="0" smtClean="0">
                <a:solidFill>
                  <a:schemeClr val="tx1"/>
                </a:solidFill>
              </a:rPr>
              <a:t>类似</a:t>
            </a:r>
            <a:r>
              <a:rPr lang="zh-CN" altLang="en-US" sz="2000" b="0" dirty="0">
                <a:solidFill>
                  <a:schemeClr val="tx1"/>
                </a:solidFill>
              </a:rPr>
              <a:t>前面</a:t>
            </a:r>
            <a:r>
              <a:rPr lang="zh-CN" altLang="en-US" sz="2000" b="0" dirty="0" smtClean="0">
                <a:solidFill>
                  <a:schemeClr val="tx1"/>
                </a:solidFill>
              </a:rPr>
              <a:t>课程</a:t>
            </a:r>
            <a:r>
              <a:rPr lang="zh-CN" altLang="en-US" sz="2000" b="0" dirty="0">
                <a:solidFill>
                  <a:schemeClr val="tx1"/>
                </a:solidFill>
              </a:rPr>
              <a:t>讲的模块化交换机</a:t>
            </a:r>
          </a:p>
          <a:p>
            <a:pPr eaLnBrk="0" hangingPunct="0">
              <a:lnSpc>
                <a:spcPct val="100000"/>
              </a:lnSpc>
              <a:spcBef>
                <a:spcPct val="0"/>
              </a:spcBef>
            </a:pPr>
            <a:r>
              <a:rPr lang="zh-CN" altLang="en-US" sz="2000" b="0" dirty="0">
                <a:solidFill>
                  <a:schemeClr val="tx1"/>
                </a:solidFill>
              </a:rPr>
              <a:t>      模块化结构路由器一般可随应用的变化而选择不同的模块，灵活性强，功能更强大；灵活地配置路由器模块及功能，以适应企业不断增加的业务需求，非模块化的就只能提供固定的端口。通常中高端路由器为模块化结构，低端路由器为非模块化。</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Rectangle 5"/>
          <p:cNvSpPr>
            <a:spLocks noChangeArrowheads="1"/>
          </p:cNvSpPr>
          <p:nvPr/>
        </p:nvSpPr>
        <p:spPr bwMode="auto">
          <a:xfrm>
            <a:off x="323850" y="1557338"/>
            <a:ext cx="8686800" cy="3214687"/>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ea typeface="楷体_GB2312" pitchFamily="49" charset="-122"/>
              </a:rPr>
              <a:t>4</a:t>
            </a:r>
            <a:r>
              <a:rPr lang="zh-CN" altLang="en-US" sz="2400">
                <a:solidFill>
                  <a:schemeClr val="tx1"/>
                </a:solidFill>
                <a:ea typeface="楷体_GB2312" pitchFamily="49" charset="-122"/>
              </a:rPr>
              <a:t>．</a:t>
            </a:r>
            <a:r>
              <a:rPr lang="zh-CN" altLang="en-US" sz="2400">
                <a:solidFill>
                  <a:schemeClr val="tx1"/>
                </a:solidFill>
                <a:latin typeface="Times New Roman" pitchFamily="18" charset="0"/>
              </a:rPr>
              <a:t>按性能分：</a:t>
            </a:r>
            <a:r>
              <a:rPr lang="zh-CN" altLang="en-US" sz="2400">
                <a:solidFill>
                  <a:schemeClr val="folHlink"/>
                </a:solidFill>
                <a:latin typeface="Times New Roman" pitchFamily="18" charset="0"/>
              </a:rPr>
              <a:t>线速路由器和非线速路由器</a:t>
            </a:r>
          </a:p>
          <a:p>
            <a:pPr algn="just">
              <a:lnSpc>
                <a:spcPct val="100000"/>
              </a:lnSpc>
              <a:spcBef>
                <a:spcPct val="0"/>
              </a:spcBef>
            </a:pPr>
            <a:r>
              <a:rPr lang="zh-CN" altLang="en-US" sz="2000" b="0">
                <a:solidFill>
                  <a:schemeClr val="tx1"/>
                </a:solidFill>
              </a:rPr>
              <a:t>       </a:t>
            </a:r>
          </a:p>
          <a:p>
            <a:pPr algn="just">
              <a:lnSpc>
                <a:spcPct val="100000"/>
              </a:lnSpc>
              <a:spcBef>
                <a:spcPct val="0"/>
              </a:spcBef>
            </a:pPr>
            <a:r>
              <a:rPr lang="zh-CN" altLang="en-US" sz="2000" b="0">
                <a:solidFill>
                  <a:schemeClr val="tx1"/>
                </a:solidFill>
              </a:rPr>
              <a:t>      所谓</a:t>
            </a:r>
            <a:r>
              <a:rPr lang="zh-CN" altLang="en-US" sz="2000" b="0">
                <a:solidFill>
                  <a:schemeClr val="tx1"/>
                </a:solidFill>
                <a:latin typeface="Times New Roman"/>
              </a:rPr>
              <a:t>“</a:t>
            </a:r>
            <a:r>
              <a:rPr lang="zh-CN" altLang="en-US" sz="2000" b="0">
                <a:solidFill>
                  <a:schemeClr val="tx1"/>
                </a:solidFill>
              </a:rPr>
              <a:t>线速路由器</a:t>
            </a:r>
            <a:r>
              <a:rPr lang="zh-CN" altLang="en-US" sz="2000" b="0">
                <a:solidFill>
                  <a:schemeClr val="tx1"/>
                </a:solidFill>
                <a:latin typeface="Times New Roman"/>
              </a:rPr>
              <a:t>”</a:t>
            </a:r>
            <a:r>
              <a:rPr lang="zh-CN" altLang="en-US" sz="2000" b="0">
                <a:solidFill>
                  <a:schemeClr val="tx1"/>
                </a:solidFill>
              </a:rPr>
              <a:t>就是</a:t>
            </a:r>
            <a:r>
              <a:rPr lang="zh-CN" altLang="en-US" sz="2000" b="0">
                <a:solidFill>
                  <a:schemeClr val="folHlink"/>
                </a:solidFill>
              </a:rPr>
              <a:t>完全可以按传输介质带宽进行通畅传输</a:t>
            </a:r>
            <a:r>
              <a:rPr lang="zh-CN" altLang="en-US" sz="2000" b="0">
                <a:solidFill>
                  <a:schemeClr val="tx1"/>
                </a:solidFill>
              </a:rPr>
              <a:t>，</a:t>
            </a:r>
            <a:r>
              <a:rPr lang="zh-CN" altLang="en-US" sz="2000" b="0">
                <a:solidFill>
                  <a:schemeClr val="folHlink"/>
                </a:solidFill>
              </a:rPr>
              <a:t>基本上没有间断和延时</a:t>
            </a:r>
            <a:r>
              <a:rPr lang="zh-CN" altLang="en-US" sz="2000" b="0">
                <a:solidFill>
                  <a:schemeClr val="tx1"/>
                </a:solidFill>
              </a:rPr>
              <a:t>。</a:t>
            </a:r>
          </a:p>
          <a:p>
            <a:pPr algn="just">
              <a:lnSpc>
                <a:spcPct val="100000"/>
              </a:lnSpc>
              <a:spcBef>
                <a:spcPct val="0"/>
              </a:spcBef>
            </a:pPr>
            <a:endParaRPr lang="zh-CN" altLang="en-US" sz="2000" b="0">
              <a:solidFill>
                <a:schemeClr val="tx1"/>
              </a:solidFill>
            </a:endParaRPr>
          </a:p>
          <a:p>
            <a:pPr algn="just">
              <a:lnSpc>
                <a:spcPct val="100000"/>
              </a:lnSpc>
              <a:spcBef>
                <a:spcPct val="0"/>
              </a:spcBef>
            </a:pPr>
            <a:r>
              <a:rPr lang="zh-CN" altLang="en-US" sz="2000" b="0">
                <a:solidFill>
                  <a:schemeClr val="tx1"/>
                </a:solidFill>
              </a:rPr>
              <a:t>      通常线速路由器是高端路由器，具有非常高的端口带宽和数据转发能力，能以媒体速率转发数据包；</a:t>
            </a:r>
          </a:p>
          <a:p>
            <a:pPr algn="just">
              <a:lnSpc>
                <a:spcPct val="100000"/>
              </a:lnSpc>
              <a:spcBef>
                <a:spcPct val="0"/>
              </a:spcBef>
            </a:pPr>
            <a:r>
              <a:rPr lang="zh-CN" altLang="en-US" sz="2000" b="0">
                <a:solidFill>
                  <a:schemeClr val="tx1"/>
                </a:solidFill>
              </a:rPr>
              <a:t>      中低端路由器一般是非线速路由器。</a:t>
            </a:r>
          </a:p>
          <a:p>
            <a:pPr>
              <a:lnSpc>
                <a:spcPct val="100000"/>
              </a:lnSpc>
              <a:spcBef>
                <a:spcPct val="0"/>
              </a:spcBef>
            </a:pPr>
            <a:r>
              <a:rPr lang="zh-CN" altLang="en-US" sz="2000" b="0">
                <a:solidFill>
                  <a:schemeClr val="tx1"/>
                </a:solidFill>
              </a:rPr>
              <a:t>      但是一些新的宽带接入路由器也有线速转发能力。</a:t>
            </a:r>
            <a:br>
              <a:rPr lang="zh-CN" altLang="en-US" sz="2000" b="0">
                <a:solidFill>
                  <a:schemeClr val="tx1"/>
                </a:solidFill>
              </a:rPr>
            </a:br>
            <a:endParaRPr lang="zh-CN" altLang="en-US" sz="2400" b="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Rectangle 4"/>
          <p:cNvSpPr>
            <a:spLocks noChangeArrowheads="1"/>
          </p:cNvSpPr>
          <p:nvPr/>
        </p:nvSpPr>
        <p:spPr bwMode="auto">
          <a:xfrm>
            <a:off x="323850" y="1484313"/>
            <a:ext cx="8686800" cy="4983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ea typeface="楷体_GB2312" pitchFamily="49" charset="-122"/>
              </a:rPr>
              <a:t>5</a:t>
            </a:r>
            <a:r>
              <a:rPr lang="zh-CN" altLang="en-US" sz="2400">
                <a:solidFill>
                  <a:schemeClr val="tx1"/>
                </a:solidFill>
              </a:rPr>
              <a:t>．</a:t>
            </a:r>
            <a:r>
              <a:rPr lang="zh-CN" altLang="en-US" sz="2400">
                <a:solidFill>
                  <a:schemeClr val="tx1"/>
                </a:solidFill>
                <a:latin typeface="Times New Roman" pitchFamily="18" charset="0"/>
              </a:rPr>
              <a:t>按功能分</a:t>
            </a:r>
            <a:r>
              <a:rPr lang="zh-CN" altLang="en-US" sz="2400">
                <a:solidFill>
                  <a:schemeClr val="folHlink"/>
                </a:solidFill>
                <a:latin typeface="Times New Roman" pitchFamily="18" charset="0"/>
              </a:rPr>
              <a:t>：骨干级路由器、企业级路由器和接入级路由器</a:t>
            </a:r>
          </a:p>
          <a:p>
            <a:pPr algn="just">
              <a:lnSpc>
                <a:spcPct val="100000"/>
              </a:lnSpc>
              <a:spcBef>
                <a:spcPct val="0"/>
              </a:spcBef>
            </a:pPr>
            <a:endParaRPr lang="zh-CN" altLang="en-US" sz="2000">
              <a:solidFill>
                <a:schemeClr val="tx1"/>
              </a:solidFill>
            </a:endParaRPr>
          </a:p>
          <a:p>
            <a:pPr>
              <a:lnSpc>
                <a:spcPct val="100000"/>
              </a:lnSpc>
              <a:spcBef>
                <a:spcPct val="0"/>
              </a:spcBef>
            </a:pPr>
            <a:r>
              <a:rPr lang="zh-CN" altLang="en-US" sz="2000">
                <a:solidFill>
                  <a:schemeClr val="tx1"/>
                </a:solidFill>
              </a:rPr>
              <a:t>       骨干级路由器是实现企业级网络互连的关键设备，它数据吞吐量较大，非常重要。</a:t>
            </a:r>
          </a:p>
          <a:p>
            <a:pPr>
              <a:lnSpc>
                <a:spcPct val="100000"/>
              </a:lnSpc>
              <a:spcBef>
                <a:spcPct val="0"/>
              </a:spcBef>
            </a:pPr>
            <a:r>
              <a:rPr lang="zh-CN" altLang="en-US" sz="2000">
                <a:solidFill>
                  <a:schemeClr val="tx1"/>
                </a:solidFill>
              </a:rPr>
              <a:t>      </a:t>
            </a:r>
            <a:r>
              <a:rPr lang="zh-CN" altLang="en-US" sz="2000">
                <a:solidFill>
                  <a:schemeClr val="folHlink"/>
                </a:solidFill>
              </a:rPr>
              <a:t>对骨干级路由器的基本性能要求是高速度和高可靠性</a:t>
            </a:r>
            <a:r>
              <a:rPr lang="zh-CN" altLang="en-US" sz="2000">
                <a:solidFill>
                  <a:schemeClr val="tx1"/>
                </a:solidFill>
              </a:rPr>
              <a:t>。为了获得高可靠性，网络系统普遍采用诸如热备份、双电源、双数据通路等传统冗余技术，从而使得骨干路由器的可靠性一般不成问题。</a:t>
            </a:r>
            <a:br>
              <a:rPr lang="zh-CN" altLang="en-US" sz="2000">
                <a:solidFill>
                  <a:schemeClr val="tx1"/>
                </a:solidFill>
              </a:rPr>
            </a:br>
            <a:endParaRPr lang="zh-CN" altLang="en-US" sz="2000">
              <a:solidFill>
                <a:schemeClr val="tx1"/>
              </a:solidFill>
            </a:endParaRPr>
          </a:p>
          <a:p>
            <a:pPr>
              <a:lnSpc>
                <a:spcPct val="100000"/>
              </a:lnSpc>
              <a:spcBef>
                <a:spcPct val="0"/>
              </a:spcBef>
            </a:pPr>
            <a:r>
              <a:rPr lang="zh-CN" altLang="en-US" sz="2000">
                <a:solidFill>
                  <a:schemeClr val="tx1"/>
                </a:solidFill>
              </a:rPr>
              <a:t>       企业级路由器连接许多终端系统，连接对象较多，但系统相对简单，且数据流量较小，对这类路由器的要求是以尽量便宜的方法实现尽可能多的端点互连，同时还要求能够支持不同的服务质量。 </a:t>
            </a:r>
            <a:br>
              <a:rPr lang="zh-CN" altLang="en-US" sz="2000">
                <a:solidFill>
                  <a:schemeClr val="tx1"/>
                </a:solidFill>
              </a:rPr>
            </a:br>
            <a:endParaRPr lang="zh-CN" altLang="en-US" sz="2000">
              <a:solidFill>
                <a:schemeClr val="tx1"/>
              </a:solidFill>
            </a:endParaRPr>
          </a:p>
          <a:p>
            <a:pPr>
              <a:lnSpc>
                <a:spcPct val="100000"/>
              </a:lnSpc>
              <a:spcBef>
                <a:spcPct val="0"/>
              </a:spcBef>
            </a:pPr>
            <a:r>
              <a:rPr lang="zh-CN" altLang="en-US" sz="2000">
                <a:solidFill>
                  <a:schemeClr val="tx1"/>
                </a:solidFill>
              </a:rPr>
              <a:t>       </a:t>
            </a:r>
            <a:r>
              <a:rPr lang="zh-CN" altLang="en-US" sz="2000">
                <a:solidFill>
                  <a:schemeClr val="folHlink"/>
                </a:solidFill>
              </a:rPr>
              <a:t>接入级路由器主要应用于连接家庭或</a:t>
            </a:r>
            <a:r>
              <a:rPr lang="en-US" altLang="zh-CN" sz="2000">
                <a:solidFill>
                  <a:schemeClr val="folHlink"/>
                </a:solidFill>
              </a:rPr>
              <a:t>ISP</a:t>
            </a:r>
            <a:r>
              <a:rPr lang="zh-CN" altLang="en-US" sz="2000">
                <a:solidFill>
                  <a:schemeClr val="folHlink"/>
                </a:solidFill>
              </a:rPr>
              <a:t>内的小型企业客户群体</a:t>
            </a:r>
            <a:r>
              <a:rPr lang="zh-CN" altLang="en-US" sz="2000">
                <a:solidFill>
                  <a:schemeClr val="tx1"/>
                </a:solidFill>
              </a:rPr>
              <a:t>。 </a:t>
            </a:r>
            <a:br>
              <a:rPr lang="zh-CN" altLang="en-US" sz="2000">
                <a:solidFill>
                  <a:schemeClr val="tx1"/>
                </a:solidFill>
              </a:rPr>
            </a:br>
            <a:r>
              <a:rPr lang="zh-CN" altLang="en-US" sz="2000">
                <a:solidFill>
                  <a:schemeClr val="tx1"/>
                </a:solidFill>
              </a:rPr>
              <a:t/>
            </a:r>
            <a:br>
              <a:rPr lang="zh-CN" altLang="en-US" sz="2000">
                <a:solidFill>
                  <a:schemeClr val="tx1"/>
                </a:solidFill>
              </a:rPr>
            </a:br>
            <a:endParaRPr lang="zh-CN" altLang="en-US" sz="2000">
              <a:solidFill>
                <a:schemeClr val="tx1"/>
              </a:solidFill>
              <a:latin typeface="Times New Roman" pitchFamily="18" charset="0"/>
            </a:endParaRPr>
          </a:p>
          <a:p>
            <a:pPr algn="just">
              <a:lnSpc>
                <a:spcPct val="100000"/>
              </a:lnSpc>
              <a:spcBef>
                <a:spcPct val="0"/>
              </a:spcBef>
            </a:pPr>
            <a:endParaRPr lang="en-US" altLang="zh-CN" sz="2000" b="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sz="2800" dirty="0" smtClean="0"/>
              <a:t>3.4.5  </a:t>
            </a:r>
            <a:r>
              <a:rPr lang="zh-CN" altLang="en-US" sz="2800" dirty="0"/>
              <a:t>路由器的硬件基础</a:t>
            </a:r>
          </a:p>
        </p:txBody>
      </p:sp>
      <p:sp>
        <p:nvSpPr>
          <p:cNvPr id="221187" name="Rectangle 3"/>
          <p:cNvSpPr>
            <a:spLocks noGrp="1" noChangeArrowheads="1"/>
          </p:cNvSpPr>
          <p:nvPr>
            <p:ph type="body" idx="1"/>
          </p:nvPr>
        </p:nvSpPr>
        <p:spPr>
          <a:xfrm>
            <a:off x="381000" y="1447800"/>
            <a:ext cx="8574088" cy="1549400"/>
          </a:xfrm>
        </p:spPr>
        <p:txBody>
          <a:bodyPr/>
          <a:lstStyle/>
          <a:p>
            <a:pPr>
              <a:lnSpc>
                <a:spcPct val="90000"/>
              </a:lnSpc>
            </a:pPr>
            <a:r>
              <a:rPr lang="en-US" altLang="zh-CN" sz="2400" dirty="0"/>
              <a:t>1</a:t>
            </a:r>
            <a:r>
              <a:rPr lang="zh-CN" altLang="en-US" sz="2400" dirty="0"/>
              <a:t>、路由器的硬件部分一般包括 ：</a:t>
            </a:r>
            <a:r>
              <a:rPr lang="zh-CN" altLang="en-US" sz="2400" dirty="0">
                <a:solidFill>
                  <a:schemeClr val="folHlink"/>
                </a:solidFill>
              </a:rPr>
              <a:t>中央处理器</a:t>
            </a:r>
            <a:r>
              <a:rPr lang="en-US" altLang="zh-CN" sz="2400" dirty="0">
                <a:solidFill>
                  <a:schemeClr val="folHlink"/>
                </a:solidFill>
              </a:rPr>
              <a:t>CPU</a:t>
            </a:r>
            <a:r>
              <a:rPr lang="zh-CN" altLang="en-US" sz="2400" dirty="0">
                <a:solidFill>
                  <a:schemeClr val="folHlink"/>
                </a:solidFill>
              </a:rPr>
              <a:t>、闪存</a:t>
            </a:r>
            <a:r>
              <a:rPr lang="en-US" altLang="zh-CN" sz="2400" dirty="0" err="1">
                <a:solidFill>
                  <a:schemeClr val="folHlink"/>
                </a:solidFill>
              </a:rPr>
              <a:t>FlashMemory</a:t>
            </a:r>
            <a:r>
              <a:rPr lang="zh-CN" altLang="en-US" sz="2400" dirty="0">
                <a:solidFill>
                  <a:schemeClr val="folHlink"/>
                </a:solidFill>
              </a:rPr>
              <a:t>、只读存储器</a:t>
            </a:r>
            <a:r>
              <a:rPr lang="en-US" altLang="zh-CN" sz="2400" dirty="0">
                <a:solidFill>
                  <a:schemeClr val="folHlink"/>
                </a:solidFill>
              </a:rPr>
              <a:t>ROM</a:t>
            </a:r>
            <a:r>
              <a:rPr lang="zh-CN" altLang="en-US" sz="2400" dirty="0">
                <a:solidFill>
                  <a:schemeClr val="folHlink"/>
                </a:solidFill>
              </a:rPr>
              <a:t>、随机读写存储器</a:t>
            </a:r>
            <a:r>
              <a:rPr lang="en-US" altLang="zh-CN" sz="2400" dirty="0">
                <a:solidFill>
                  <a:schemeClr val="folHlink"/>
                </a:solidFill>
              </a:rPr>
              <a:t>RAM</a:t>
            </a:r>
            <a:r>
              <a:rPr lang="zh-CN" altLang="en-US" sz="2400" dirty="0">
                <a:solidFill>
                  <a:schemeClr val="folHlink"/>
                </a:solidFill>
              </a:rPr>
              <a:t>、非易失性</a:t>
            </a:r>
            <a:r>
              <a:rPr lang="en-US" altLang="zh-CN" sz="2400" dirty="0">
                <a:solidFill>
                  <a:schemeClr val="folHlink"/>
                </a:solidFill>
              </a:rPr>
              <a:t>RAM</a:t>
            </a:r>
            <a:r>
              <a:rPr lang="zh-CN" altLang="en-US" sz="2400" dirty="0">
                <a:solidFill>
                  <a:schemeClr val="folHlink"/>
                </a:solidFill>
              </a:rPr>
              <a:t>（</a:t>
            </a:r>
            <a:r>
              <a:rPr lang="en-US" altLang="zh-CN" sz="2400" dirty="0">
                <a:solidFill>
                  <a:schemeClr val="folHlink"/>
                </a:solidFill>
              </a:rPr>
              <a:t>NVRAM</a:t>
            </a:r>
            <a:r>
              <a:rPr lang="zh-CN" altLang="en-US" sz="2400" dirty="0">
                <a:solidFill>
                  <a:schemeClr val="folHlink"/>
                </a:solidFill>
              </a:rPr>
              <a:t>）、输入</a:t>
            </a:r>
            <a:r>
              <a:rPr lang="en-US" altLang="zh-CN" sz="2400" dirty="0">
                <a:solidFill>
                  <a:schemeClr val="folHlink"/>
                </a:solidFill>
              </a:rPr>
              <a:t>/</a:t>
            </a:r>
            <a:r>
              <a:rPr lang="zh-CN" altLang="en-US" sz="2400" dirty="0">
                <a:solidFill>
                  <a:schemeClr val="folHlink"/>
                </a:solidFill>
              </a:rPr>
              <a:t>输出接口（</a:t>
            </a:r>
            <a:r>
              <a:rPr lang="en-US" altLang="zh-CN" sz="2400" dirty="0">
                <a:solidFill>
                  <a:schemeClr val="folHlink"/>
                </a:solidFill>
              </a:rPr>
              <a:t>I/O</a:t>
            </a:r>
            <a:r>
              <a:rPr lang="zh-CN" altLang="en-US" sz="2400" dirty="0">
                <a:solidFill>
                  <a:schemeClr val="folHlink"/>
                </a:solidFill>
              </a:rPr>
              <a:t>）</a:t>
            </a:r>
            <a:r>
              <a:rPr lang="zh-CN" altLang="en-US" sz="2400" dirty="0"/>
              <a:t>等。</a:t>
            </a:r>
          </a:p>
          <a:p>
            <a:pPr>
              <a:lnSpc>
                <a:spcPct val="90000"/>
              </a:lnSpc>
            </a:pPr>
            <a:r>
              <a:rPr lang="zh-CN" altLang="en-US" sz="2400" dirty="0"/>
              <a:t>       </a:t>
            </a:r>
            <a:endParaRPr lang="en-US" altLang="zh-CN" sz="2400" dirty="0"/>
          </a:p>
          <a:p>
            <a:pPr>
              <a:lnSpc>
                <a:spcPct val="90000"/>
              </a:lnSpc>
            </a:pPr>
            <a:endParaRPr lang="en-US" altLang="zh-CN" sz="2400" dirty="0"/>
          </a:p>
        </p:txBody>
      </p:sp>
      <p:pic>
        <p:nvPicPr>
          <p:cNvPr id="221190" name="Picture 6"/>
          <p:cNvPicPr>
            <a:picLocks noChangeAspect="1" noChangeArrowheads="1"/>
          </p:cNvPicPr>
          <p:nvPr/>
        </p:nvPicPr>
        <p:blipFill>
          <a:blip r:embed="rId2" cstate="print"/>
          <a:srcRect/>
          <a:stretch>
            <a:fillRect/>
          </a:stretch>
        </p:blipFill>
        <p:spPr bwMode="auto">
          <a:xfrm>
            <a:off x="395288" y="3362325"/>
            <a:ext cx="8077200" cy="265906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49858" name="Rectangle 2"/>
          <p:cNvSpPr>
            <a:spLocks noGrp="1" noRot="1" noChangeArrowheads="1"/>
          </p:cNvSpPr>
          <p:nvPr>
            <p:ph type="title"/>
          </p:nvPr>
        </p:nvSpPr>
        <p:spPr>
          <a:xfrm>
            <a:off x="1350963" y="404664"/>
            <a:ext cx="7793037" cy="838200"/>
          </a:xfrm>
        </p:spPr>
        <p:txBody>
          <a:bodyPr/>
          <a:lstStyle/>
          <a:p>
            <a:r>
              <a:rPr lang="zh-CN" altLang="en-US" sz="4000" dirty="0"/>
              <a:t>交换机（</a:t>
            </a:r>
            <a:r>
              <a:rPr lang="en-US" altLang="zh-CN" sz="4000" dirty="0"/>
              <a:t>Switch</a:t>
            </a:r>
            <a:r>
              <a:rPr lang="zh-CN" altLang="en-US" sz="4000" dirty="0"/>
              <a:t>）</a:t>
            </a:r>
          </a:p>
        </p:txBody>
      </p:sp>
      <p:pic>
        <p:nvPicPr>
          <p:cNvPr id="249859" name="Picture 3" descr="5_1_10"/>
          <p:cNvPicPr>
            <a:picLocks noGrp="1" noChangeAspect="1" noChangeArrowheads="1"/>
          </p:cNvPicPr>
          <p:nvPr>
            <p:ph idx="1"/>
          </p:nvPr>
        </p:nvPicPr>
        <p:blipFill>
          <a:blip r:embed="rId3" cstate="print"/>
          <a:srcRect l="7527" t="5792" r="6451" b="3040"/>
          <a:stretch>
            <a:fillRect/>
          </a:stretch>
        </p:blipFill>
        <p:spPr>
          <a:xfrm>
            <a:off x="4572000" y="1676400"/>
            <a:ext cx="4267200" cy="2971800"/>
          </a:xfrm>
          <a:noFill/>
          <a:ln/>
        </p:spPr>
      </p:pic>
      <p:sp>
        <p:nvSpPr>
          <p:cNvPr id="249860" name="Rectangle 4"/>
          <p:cNvSpPr>
            <a:spLocks noChangeArrowheads="1"/>
          </p:cNvSpPr>
          <p:nvPr/>
        </p:nvSpPr>
        <p:spPr bwMode="auto">
          <a:xfrm>
            <a:off x="304800" y="2057400"/>
            <a:ext cx="4191000" cy="2628900"/>
          </a:xfrm>
          <a:prstGeom prst="rect">
            <a:avLst/>
          </a:prstGeom>
          <a:noFill/>
          <a:ln w="9525">
            <a:noFill/>
            <a:miter lim="800000"/>
            <a:headEnd/>
            <a:tailEnd/>
          </a:ln>
          <a:effectLst/>
        </p:spPr>
        <p:txBody>
          <a:bodyPr lIns="73025" tIns="36512" rIns="73025" bIns="36512" anchor="ctr">
            <a:spAutoFit/>
          </a:bodyPr>
          <a:lstStyle/>
          <a:p>
            <a:pPr algn="l">
              <a:spcBef>
                <a:spcPct val="0"/>
              </a:spcBef>
              <a:buClr>
                <a:srgbClr val="FF3300"/>
              </a:buClr>
              <a:buSzPct val="85000"/>
              <a:buFont typeface="Wingdings" pitchFamily="2" charset="2"/>
              <a:buChar char="Ø"/>
            </a:pPr>
            <a:r>
              <a:rPr lang="en-US" altLang="zh-CN" sz="2400">
                <a:solidFill>
                  <a:schemeClr val="bg1"/>
                </a:solidFill>
                <a:effectLst/>
                <a:latin typeface="Times New Roman" pitchFamily="18" charset="0"/>
              </a:rPr>
              <a:t> </a:t>
            </a:r>
            <a:r>
              <a:rPr lang="zh-CN" altLang="en-US" sz="2400">
                <a:effectLst/>
                <a:latin typeface="Times New Roman" pitchFamily="18" charset="0"/>
              </a:rPr>
              <a:t>交换机有时也被称为</a:t>
            </a:r>
            <a:r>
              <a:rPr lang="zh-CN" altLang="en-US" sz="2400">
                <a:solidFill>
                  <a:srgbClr val="FFFF66"/>
                </a:solidFill>
                <a:effectLst/>
                <a:latin typeface="Times New Roman" pitchFamily="18" charset="0"/>
              </a:rPr>
              <a:t>多端口网桥</a:t>
            </a:r>
            <a:r>
              <a:rPr lang="zh-CN" altLang="en-US" sz="2400">
                <a:effectLst/>
                <a:latin typeface="Times New Roman" pitchFamily="18" charset="0"/>
              </a:rPr>
              <a:t>。 </a:t>
            </a:r>
          </a:p>
          <a:p>
            <a:pPr algn="l">
              <a:spcBef>
                <a:spcPct val="0"/>
              </a:spcBef>
              <a:buClr>
                <a:srgbClr val="FF0000"/>
              </a:buClr>
              <a:buSzTx/>
              <a:buFont typeface="Wingdings" pitchFamily="2" charset="2"/>
              <a:buChar char="ü"/>
            </a:pPr>
            <a:endParaRPr lang="zh-CN" altLang="en-US" sz="2400">
              <a:effectLst/>
              <a:latin typeface="Times New Roman" pitchFamily="18" charset="0"/>
            </a:endParaRPr>
          </a:p>
          <a:p>
            <a:pPr algn="l">
              <a:spcBef>
                <a:spcPct val="0"/>
              </a:spcBef>
              <a:buClr>
                <a:srgbClr val="FF3300"/>
              </a:buClr>
              <a:buSzPct val="85000"/>
              <a:buFont typeface="Wingdings" pitchFamily="2" charset="2"/>
              <a:buChar char="Ø"/>
            </a:pPr>
            <a:r>
              <a:rPr lang="zh-CN" altLang="en-US" sz="2400">
                <a:solidFill>
                  <a:schemeClr val="bg1"/>
                </a:solidFill>
                <a:effectLst/>
                <a:latin typeface="Times New Roman" pitchFamily="18" charset="0"/>
              </a:rPr>
              <a:t> </a:t>
            </a:r>
            <a:r>
              <a:rPr lang="zh-CN" altLang="en-US" sz="2400">
                <a:effectLst/>
                <a:latin typeface="Times New Roman" pitchFamily="18" charset="0"/>
              </a:rPr>
              <a:t>与网桥一样，交换机也会接收来自网络上不同计算机的数据分组，并学习关于这些数据分组的特定信息。</a:t>
            </a:r>
          </a:p>
        </p:txBody>
      </p:sp>
      <p:sp>
        <p:nvSpPr>
          <p:cNvPr id="249861" name="Rectangle 5"/>
          <p:cNvSpPr>
            <a:spLocks noChangeArrowheads="1"/>
          </p:cNvSpPr>
          <p:nvPr/>
        </p:nvSpPr>
        <p:spPr bwMode="auto">
          <a:xfrm>
            <a:off x="304800" y="4953000"/>
            <a:ext cx="8458200" cy="803275"/>
          </a:xfrm>
          <a:prstGeom prst="rect">
            <a:avLst/>
          </a:prstGeom>
          <a:noFill/>
          <a:ln w="9525">
            <a:noFill/>
            <a:miter lim="800000"/>
            <a:headEnd/>
            <a:tailEnd/>
          </a:ln>
          <a:effectLst/>
        </p:spPr>
        <p:txBody>
          <a:bodyPr lIns="73025" tIns="36512" rIns="73025" bIns="36512">
            <a:spAutoFit/>
          </a:bodyPr>
          <a:lstStyle/>
          <a:p>
            <a:pPr algn="l">
              <a:spcBef>
                <a:spcPct val="0"/>
              </a:spcBef>
              <a:buClr>
                <a:srgbClr val="FF3300"/>
              </a:buClr>
              <a:buSzPct val="85000"/>
              <a:buFont typeface="Wingdings" pitchFamily="2" charset="2"/>
              <a:buChar char="Ø"/>
            </a:pPr>
            <a:r>
              <a:rPr lang="en-US" altLang="zh-CN" sz="2400" dirty="0">
                <a:solidFill>
                  <a:schemeClr val="bg1"/>
                </a:solidFill>
                <a:effectLst/>
                <a:latin typeface="Times New Roman" pitchFamily="18" charset="0"/>
              </a:rPr>
              <a:t> </a:t>
            </a:r>
            <a:r>
              <a:rPr lang="zh-CN" altLang="en-US" sz="2400" dirty="0">
                <a:effectLst/>
                <a:latin typeface="Times New Roman" pitchFamily="18" charset="0"/>
              </a:rPr>
              <a:t>交换机用这些信息来构建</a:t>
            </a:r>
            <a:r>
              <a:rPr lang="zh-CN" altLang="en-US" sz="2400" dirty="0">
                <a:solidFill>
                  <a:srgbClr val="FF0000"/>
                </a:solidFill>
                <a:effectLst/>
                <a:latin typeface="Times New Roman" pitchFamily="18" charset="0"/>
              </a:rPr>
              <a:t>转发表</a:t>
            </a:r>
            <a:r>
              <a:rPr lang="zh-CN" altLang="en-US" sz="2400" dirty="0">
                <a:effectLst/>
                <a:latin typeface="Times New Roman" pitchFamily="18" charset="0"/>
              </a:rPr>
              <a:t>，以确定被一台计算机发往其它计算机的各种数据的目的位置。</a:t>
            </a: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checkerboard(across)">
                                      <p:cBhvr>
                                        <p:cTn id="7" dur="500"/>
                                        <p:tgtEl>
                                          <p:spTgt spid="2498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9860"/>
                                        </p:tgtEl>
                                        <p:attrNameLst>
                                          <p:attrName>style.visibility</p:attrName>
                                        </p:attrNameLst>
                                      </p:cBhvr>
                                      <p:to>
                                        <p:strVal val="visible"/>
                                      </p:to>
                                    </p:set>
                                    <p:animEffect transition="in" filter="checkerboard(across)">
                                      <p:cBhvr>
                                        <p:cTn id="12" dur="500"/>
                                        <p:tgtEl>
                                          <p:spTgt spid="24986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9861"/>
                                        </p:tgtEl>
                                        <p:attrNameLst>
                                          <p:attrName>style.visibility</p:attrName>
                                        </p:attrNameLst>
                                      </p:cBhvr>
                                      <p:to>
                                        <p:strVal val="visible"/>
                                      </p:to>
                                    </p:set>
                                    <p:animEffect transition="in" filter="checkerboard(across)">
                                      <p:cBhvr>
                                        <p:cTn id="17" dur="500"/>
                                        <p:tgtEl>
                                          <p:spTgt spid="249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P spid="2498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116013" y="549275"/>
            <a:ext cx="7793037" cy="576263"/>
          </a:xfrm>
        </p:spPr>
        <p:txBody>
          <a:bodyPr/>
          <a:lstStyle/>
          <a:p>
            <a:r>
              <a:rPr lang="zh-CN" altLang="en-US" sz="2800"/>
              <a:t>路由器的结构</a:t>
            </a:r>
          </a:p>
        </p:txBody>
      </p:sp>
      <p:sp>
        <p:nvSpPr>
          <p:cNvPr id="254979" name="Rectangle 3"/>
          <p:cNvSpPr>
            <a:spLocks noGrp="1" noChangeArrowheads="1"/>
          </p:cNvSpPr>
          <p:nvPr>
            <p:ph type="body" idx="1"/>
          </p:nvPr>
        </p:nvSpPr>
        <p:spPr>
          <a:xfrm>
            <a:off x="323850" y="1628775"/>
            <a:ext cx="8574088" cy="4684713"/>
          </a:xfrm>
        </p:spPr>
        <p:txBody>
          <a:bodyPr/>
          <a:lstStyle/>
          <a:p>
            <a:pPr>
              <a:lnSpc>
                <a:spcPct val="80000"/>
              </a:lnSpc>
            </a:pPr>
            <a:r>
              <a:rPr lang="en-US" altLang="zh-CN" sz="2400">
                <a:latin typeface="Times New Roman"/>
              </a:rPr>
              <a:t>   </a:t>
            </a:r>
            <a:r>
              <a:rPr lang="en-US" altLang="zh-CN" sz="2400"/>
              <a:t>   </a:t>
            </a:r>
            <a:r>
              <a:rPr lang="zh-CN" altLang="en-US" sz="2400"/>
              <a:t>路由器是由硬件和软件组成的。路由器的硬件主要由中央处理器、内存、接口以及控制台端口等物理硬件和电路组成；而软件则主要由路由器的</a:t>
            </a:r>
            <a:r>
              <a:rPr lang="en-US" altLang="zh-CN" sz="2000">
                <a:solidFill>
                  <a:srgbClr val="0000FF"/>
                </a:solidFill>
              </a:rPr>
              <a:t>IOS(Internetwork 0perating System</a:t>
            </a:r>
            <a:r>
              <a:rPr lang="zh-CN" altLang="en-US" sz="2000">
                <a:solidFill>
                  <a:srgbClr val="0000FF"/>
                </a:solidFill>
              </a:rPr>
              <a:t>，网间网操作系统</a:t>
            </a:r>
            <a:r>
              <a:rPr lang="en-US" altLang="zh-CN" sz="2400"/>
              <a:t>)</a:t>
            </a:r>
            <a:r>
              <a:rPr lang="zh-CN" altLang="en-US" sz="2400"/>
              <a:t>构成。</a:t>
            </a:r>
          </a:p>
          <a:p>
            <a:pPr>
              <a:lnSpc>
                <a:spcPct val="80000"/>
              </a:lnSpc>
            </a:pPr>
            <a:endParaRPr lang="zh-CN" altLang="en-US" sz="2400"/>
          </a:p>
          <a:p>
            <a:pPr>
              <a:lnSpc>
                <a:spcPct val="80000"/>
              </a:lnSpc>
            </a:pPr>
            <a:r>
              <a:rPr lang="zh-CN" altLang="en-US" sz="2400">
                <a:solidFill>
                  <a:srgbClr val="0000FF"/>
                </a:solidFill>
              </a:rPr>
              <a:t>中央处理器</a:t>
            </a:r>
            <a:r>
              <a:rPr lang="en-US" altLang="zh-CN" sz="2400">
                <a:solidFill>
                  <a:srgbClr val="0000FF"/>
                </a:solidFill>
              </a:rPr>
              <a:t>CPU</a:t>
            </a:r>
          </a:p>
          <a:p>
            <a:pPr>
              <a:lnSpc>
                <a:spcPct val="80000"/>
              </a:lnSpc>
            </a:pPr>
            <a:r>
              <a:rPr lang="en-US" altLang="zh-CN" sz="2400">
                <a:latin typeface="Times New Roman"/>
              </a:rPr>
              <a:t>   </a:t>
            </a:r>
            <a:r>
              <a:rPr lang="en-US" altLang="zh-CN" sz="2400"/>
              <a:t> </a:t>
            </a:r>
            <a:r>
              <a:rPr lang="zh-CN" altLang="en-US" sz="2400"/>
              <a:t>路由器和计算机一样，都包含了一个中央处理单元</a:t>
            </a:r>
            <a:r>
              <a:rPr lang="en-US" altLang="zh-CN" sz="2400"/>
              <a:t>CPU</a:t>
            </a:r>
            <a:r>
              <a:rPr lang="zh-CN" altLang="en-US" sz="2400"/>
              <a:t>。不同系列、不同型号的路由器，其</a:t>
            </a:r>
            <a:r>
              <a:rPr lang="en-US" altLang="zh-CN" sz="2400"/>
              <a:t>CPU</a:t>
            </a:r>
            <a:r>
              <a:rPr lang="zh-CN" altLang="en-US" sz="2400"/>
              <a:t>也不尽相同。</a:t>
            </a:r>
            <a:r>
              <a:rPr lang="en-US" altLang="zh-CN" sz="2400"/>
              <a:t>CPU</a:t>
            </a:r>
            <a:r>
              <a:rPr lang="zh-CN" altLang="en-US" sz="2400"/>
              <a:t>是路由器的处理中心，它的性能直接影响到路由器的硬件性能。简单来说，就好像汽车的引擎一样，如果引擎不行，再好的车子也跑不起来，</a:t>
            </a:r>
            <a:r>
              <a:rPr lang="en-US" altLang="zh-CN" sz="2400"/>
              <a:t>CPU</a:t>
            </a:r>
            <a:r>
              <a:rPr lang="zh-CN" altLang="en-US" sz="2400"/>
              <a:t>也是同理，没有一个高性能的</a:t>
            </a:r>
            <a:r>
              <a:rPr lang="en-US" altLang="zh-CN" sz="2400"/>
              <a:t>CPU</a:t>
            </a:r>
            <a:r>
              <a:rPr lang="zh-CN" altLang="en-US" sz="2400"/>
              <a:t>，路由器的性能也不能得到充分的发挥。</a:t>
            </a:r>
            <a:br>
              <a:rPr lang="zh-CN" altLang="en-US" sz="2400"/>
            </a:br>
            <a:r>
              <a:rPr lang="zh-CN" altLang="en-US" sz="2400">
                <a:latin typeface="Times New Roman"/>
              </a:rPr>
              <a:t> </a:t>
            </a:r>
            <a:r>
              <a:rPr lang="zh-CN" altLang="en-US" sz="2400"/>
              <a:t/>
            </a:r>
            <a:br>
              <a:rPr lang="zh-CN" altLang="en-US" sz="2400"/>
            </a:br>
            <a:r>
              <a:rPr lang="zh-CN" altLang="en-US" sz="2400">
                <a:latin typeface="Times New Roman"/>
              </a:rPr>
              <a:t>   </a:t>
            </a:r>
            <a:r>
              <a:rPr lang="zh-CN" altLang="en-US" sz="2400"/>
              <a:t> 路由器的</a:t>
            </a:r>
            <a:r>
              <a:rPr lang="en-US" altLang="zh-CN" sz="2400"/>
              <a:t>CPU</a:t>
            </a:r>
            <a:r>
              <a:rPr lang="zh-CN" altLang="en-US" sz="2400"/>
              <a:t>在路由器中负责配置管理和数据包的转发工作，维护路由器所需的各种表格以及路由运算等等。路由器对数据包的处理速度很大程度上都要取决于</a:t>
            </a:r>
            <a:r>
              <a:rPr lang="en-US" altLang="zh-CN" sz="2400"/>
              <a:t>CPU</a:t>
            </a:r>
            <a:r>
              <a:rPr lang="zh-CN" altLang="en-US" sz="2400"/>
              <a:t>的类型和性能。</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p:txBody>
          <a:bodyPr/>
          <a:lstStyle/>
          <a:p>
            <a:pPr>
              <a:lnSpc>
                <a:spcPct val="80000"/>
              </a:lnSpc>
            </a:pPr>
            <a:r>
              <a:rPr lang="en-US" altLang="zh-CN" sz="2400"/>
              <a:t>      </a:t>
            </a:r>
            <a:r>
              <a:rPr lang="zh-CN" altLang="en-US" sz="2400"/>
              <a:t>路由器中可能有多种内存，例如只读内存</a:t>
            </a:r>
            <a:r>
              <a:rPr lang="en-US" altLang="zh-CN" sz="2400"/>
              <a:t>ROM</a:t>
            </a:r>
            <a:r>
              <a:rPr lang="zh-CN" altLang="en-US" sz="2400"/>
              <a:t>、 </a:t>
            </a:r>
            <a:r>
              <a:rPr lang="en-US" altLang="zh-CN" sz="2400"/>
              <a:t>Flash</a:t>
            </a:r>
            <a:r>
              <a:rPr lang="zh-CN" altLang="en-US" sz="2400"/>
              <a:t>闪存、</a:t>
            </a:r>
            <a:r>
              <a:rPr lang="en-US" altLang="zh-CN" sz="2400"/>
              <a:t>DRAM</a:t>
            </a:r>
            <a:r>
              <a:rPr lang="zh-CN" altLang="en-US" sz="2400"/>
              <a:t>动态内存、非易失性随机存储器</a:t>
            </a:r>
            <a:r>
              <a:rPr lang="en-US" altLang="zh-CN" sz="2400"/>
              <a:t>NVRAM</a:t>
            </a:r>
            <a:r>
              <a:rPr lang="zh-CN" altLang="en-US" sz="2400"/>
              <a:t>等。每种内存以不同方式协助路由器工作，主要用来存储配置、路由器操作系统和路由协议软件等内容。路由器的内存有以下几种不同类型：</a:t>
            </a:r>
          </a:p>
          <a:p>
            <a:pPr>
              <a:lnSpc>
                <a:spcPct val="80000"/>
              </a:lnSpc>
            </a:pPr>
            <a:r>
              <a:rPr lang="zh-CN" altLang="en-US" sz="2400">
                <a:latin typeface="Times New Roman"/>
              </a:rPr>
              <a:t>  </a:t>
            </a:r>
            <a:r>
              <a:rPr lang="zh-CN" altLang="en-US" sz="2400">
                <a:solidFill>
                  <a:srgbClr val="0000FF"/>
                </a:solidFill>
                <a:latin typeface="Times New Roman"/>
              </a:rPr>
              <a:t> </a:t>
            </a:r>
            <a:r>
              <a:rPr lang="zh-CN" altLang="en-US" sz="2400">
                <a:solidFill>
                  <a:srgbClr val="0000FF"/>
                </a:solidFill>
              </a:rPr>
              <a:t> </a:t>
            </a:r>
            <a:r>
              <a:rPr lang="en-US" altLang="zh-CN" sz="2400">
                <a:solidFill>
                  <a:srgbClr val="0000FF"/>
                </a:solidFill>
              </a:rPr>
              <a:t>A</a:t>
            </a:r>
            <a:r>
              <a:rPr lang="zh-CN" altLang="en-US" sz="2400">
                <a:solidFill>
                  <a:srgbClr val="0000FF"/>
                </a:solidFill>
              </a:rPr>
              <a:t>、只读内存（</a:t>
            </a:r>
            <a:r>
              <a:rPr lang="en-US" altLang="zh-CN" sz="2400">
                <a:solidFill>
                  <a:srgbClr val="0000FF"/>
                </a:solidFill>
              </a:rPr>
              <a:t>ROM</a:t>
            </a:r>
            <a:r>
              <a:rPr lang="zh-CN" altLang="en-US" sz="2400">
                <a:solidFill>
                  <a:srgbClr val="0000FF"/>
                </a:solidFill>
              </a:rPr>
              <a:t>）</a:t>
            </a:r>
          </a:p>
          <a:p>
            <a:pPr>
              <a:lnSpc>
                <a:spcPct val="80000"/>
              </a:lnSpc>
            </a:pPr>
            <a:r>
              <a:rPr lang="zh-CN" altLang="en-US" sz="2400">
                <a:latin typeface="Times New Roman"/>
              </a:rPr>
              <a:t>   </a:t>
            </a:r>
            <a:r>
              <a:rPr lang="zh-CN" altLang="en-US" sz="2400"/>
              <a:t> 只读内存的功能与计算机中的</a:t>
            </a:r>
            <a:r>
              <a:rPr lang="en-US" altLang="zh-CN" sz="2400"/>
              <a:t>ROM BIOS</a:t>
            </a:r>
            <a:r>
              <a:rPr lang="zh-CN" altLang="en-US" sz="2400"/>
              <a:t>相似，是一种只能读取资料的内存，其代码资料在写入后就不能再进行更改，主要用于系统初始化功能。</a:t>
            </a:r>
            <a:r>
              <a:rPr lang="en-US" altLang="zh-CN" sz="2400"/>
              <a:t>ROM</a:t>
            </a:r>
            <a:r>
              <a:rPr lang="zh-CN" altLang="en-US" sz="2400"/>
              <a:t>主要包含以下代码：</a:t>
            </a:r>
          </a:p>
          <a:p>
            <a:pPr>
              <a:lnSpc>
                <a:spcPct val="80000"/>
              </a:lnSpc>
            </a:pPr>
            <a:r>
              <a:rPr lang="zh-CN" altLang="en-US" sz="2400">
                <a:latin typeface="Times New Roman"/>
              </a:rPr>
              <a:t>   </a:t>
            </a:r>
            <a:r>
              <a:rPr lang="zh-CN" altLang="en-US" sz="2400"/>
              <a:t> （</a:t>
            </a:r>
            <a:r>
              <a:rPr lang="en-US" altLang="zh-CN" sz="2400"/>
              <a:t>1</a:t>
            </a:r>
            <a:r>
              <a:rPr lang="zh-CN" altLang="en-US" sz="2400"/>
              <a:t>）系统加电自检代码，用于检测路由器中各硬件部分是否完好；</a:t>
            </a:r>
          </a:p>
          <a:p>
            <a:pPr>
              <a:lnSpc>
                <a:spcPct val="80000"/>
              </a:lnSpc>
            </a:pPr>
            <a:r>
              <a:rPr lang="zh-CN" altLang="en-US" sz="2400">
                <a:latin typeface="Times New Roman"/>
              </a:rPr>
              <a:t>   </a:t>
            </a:r>
            <a:r>
              <a:rPr lang="zh-CN" altLang="en-US" sz="2400"/>
              <a:t> （</a:t>
            </a:r>
            <a:r>
              <a:rPr lang="en-US" altLang="zh-CN" sz="2400"/>
              <a:t>2</a:t>
            </a:r>
            <a:r>
              <a:rPr lang="zh-CN" altLang="en-US" sz="2400"/>
              <a:t>）系统引导区代码，用于启动路由器并载入</a:t>
            </a:r>
            <a:r>
              <a:rPr lang="en-US" altLang="zh-CN" sz="2400"/>
              <a:t>IOS</a:t>
            </a:r>
            <a:r>
              <a:rPr lang="zh-CN" altLang="en-US" sz="2400"/>
              <a:t>操作系统；</a:t>
            </a:r>
          </a:p>
          <a:p>
            <a:pPr>
              <a:lnSpc>
                <a:spcPct val="80000"/>
              </a:lnSpc>
            </a:pPr>
            <a:r>
              <a:rPr lang="zh-CN" altLang="en-US" sz="2400">
                <a:latin typeface="Times New Roman"/>
              </a:rPr>
              <a:t>   </a:t>
            </a:r>
            <a:r>
              <a:rPr lang="zh-CN" altLang="en-US" sz="2400"/>
              <a:t> （</a:t>
            </a:r>
            <a:r>
              <a:rPr lang="en-US" altLang="zh-CN" sz="2400"/>
              <a:t>3</a:t>
            </a:r>
            <a:r>
              <a:rPr lang="zh-CN" altLang="en-US" sz="2400"/>
              <a:t>）备份的</a:t>
            </a:r>
            <a:r>
              <a:rPr lang="en-US" altLang="zh-CN" sz="2400"/>
              <a:t>IOS</a:t>
            </a:r>
            <a:r>
              <a:rPr lang="zh-CN" altLang="en-US" sz="2400"/>
              <a:t>操作系统，在原有</a:t>
            </a:r>
            <a:r>
              <a:rPr lang="en-US" altLang="zh-CN" sz="2400"/>
              <a:t>IOS</a:t>
            </a:r>
            <a:r>
              <a:rPr lang="zh-CN" altLang="en-US" sz="2400"/>
              <a:t>操作系统被删除或破坏时使用。通常备份的</a:t>
            </a:r>
            <a:r>
              <a:rPr lang="en-US" altLang="zh-CN" sz="2400"/>
              <a:t>IOS</a:t>
            </a:r>
            <a:r>
              <a:rPr lang="zh-CN" altLang="en-US" sz="2400"/>
              <a:t>操作系统比系统中运行</a:t>
            </a:r>
            <a:r>
              <a:rPr lang="en-US" altLang="zh-CN" sz="2400"/>
              <a:t>IOS</a:t>
            </a:r>
            <a:r>
              <a:rPr lang="zh-CN" altLang="en-US" sz="2400"/>
              <a:t>版本略低一些，但也足可用来支持路由器启动和工作。</a:t>
            </a:r>
            <a:r>
              <a:rPr lang="en-US" altLang="zh-CN" sz="2000"/>
              <a:t>(</a:t>
            </a:r>
            <a:r>
              <a:rPr lang="zh-CN" altLang="en-US" sz="2000"/>
              <a:t>厂家预装</a:t>
            </a:r>
            <a:r>
              <a:rPr lang="en-US" altLang="zh-CN" sz="2000"/>
              <a:t>)</a:t>
            </a:r>
            <a:r>
              <a:rPr lang="en-US" altLang="zh-CN" sz="240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p:txBody>
          <a:bodyPr/>
          <a:lstStyle/>
          <a:p>
            <a:pPr>
              <a:lnSpc>
                <a:spcPct val="80000"/>
              </a:lnSpc>
            </a:pPr>
            <a:r>
              <a:rPr lang="en-US" altLang="zh-CN" sz="2400">
                <a:latin typeface="Times New Roman"/>
              </a:rPr>
              <a:t>  </a:t>
            </a:r>
            <a:r>
              <a:rPr lang="en-US" altLang="zh-CN" sz="2400"/>
              <a:t> </a:t>
            </a:r>
            <a:r>
              <a:rPr lang="en-US" altLang="zh-CN" sz="2400">
                <a:solidFill>
                  <a:srgbClr val="0000FF"/>
                </a:solidFill>
              </a:rPr>
              <a:t>B</a:t>
            </a:r>
            <a:r>
              <a:rPr lang="zh-CN" altLang="en-US" sz="2400">
                <a:solidFill>
                  <a:srgbClr val="0000FF"/>
                </a:solidFill>
              </a:rPr>
              <a:t>、 随机存储器（</a:t>
            </a:r>
            <a:r>
              <a:rPr lang="en-US" altLang="zh-CN" sz="2400">
                <a:solidFill>
                  <a:srgbClr val="0000FF"/>
                </a:solidFill>
              </a:rPr>
              <a:t>RAM</a:t>
            </a:r>
            <a:r>
              <a:rPr lang="zh-CN" altLang="en-US" sz="2400">
                <a:solidFill>
                  <a:srgbClr val="0000FF"/>
                </a:solidFill>
              </a:rPr>
              <a:t>）</a:t>
            </a:r>
          </a:p>
          <a:p>
            <a:pPr>
              <a:lnSpc>
                <a:spcPct val="80000"/>
              </a:lnSpc>
            </a:pPr>
            <a:r>
              <a:rPr lang="zh-CN" altLang="en-US" sz="2400">
                <a:latin typeface="Times New Roman"/>
              </a:rPr>
              <a:t>   </a:t>
            </a:r>
            <a:r>
              <a:rPr lang="zh-CN" altLang="en-US" sz="2400"/>
              <a:t> </a:t>
            </a:r>
          </a:p>
          <a:p>
            <a:pPr>
              <a:lnSpc>
                <a:spcPct val="80000"/>
              </a:lnSpc>
            </a:pPr>
            <a:r>
              <a:rPr lang="zh-CN" altLang="en-US" sz="2400"/>
              <a:t>       </a:t>
            </a:r>
            <a:r>
              <a:rPr lang="en-US" altLang="zh-CN" sz="2400"/>
              <a:t>RAM</a:t>
            </a:r>
            <a:r>
              <a:rPr lang="zh-CN" altLang="en-US" sz="2400"/>
              <a:t>的全名为随机存储器，在任何时候都可以进行读写，但是由于它存储的内容在系统重启或关机后将被清除，所以路由器中的</a:t>
            </a:r>
            <a:r>
              <a:rPr lang="en-US" altLang="zh-CN" sz="2400"/>
              <a:t>RAM</a:t>
            </a:r>
            <a:r>
              <a:rPr lang="zh-CN" altLang="en-US" sz="2400"/>
              <a:t>通常只被作为临时的存储介质，在运行期间暂时用来存放操作系统和数据，以便路由器能迅速的访问这些信息。</a:t>
            </a:r>
            <a:r>
              <a:rPr lang="en-US" altLang="zh-CN" sz="2400"/>
              <a:t>RAM</a:t>
            </a:r>
            <a:r>
              <a:rPr lang="zh-CN" altLang="en-US" sz="2400"/>
              <a:t>和</a:t>
            </a:r>
            <a:r>
              <a:rPr lang="en-US" altLang="zh-CN" sz="2400"/>
              <a:t>ROM</a:t>
            </a:r>
            <a:r>
              <a:rPr lang="zh-CN" altLang="en-US" sz="2400"/>
              <a:t>相比，两者的最大区别是</a:t>
            </a:r>
            <a:r>
              <a:rPr lang="en-US" altLang="zh-CN" sz="2400"/>
              <a:t>RAM</a:t>
            </a:r>
            <a:r>
              <a:rPr lang="zh-CN" altLang="en-US" sz="2400"/>
              <a:t>在断电以后保存在上面的数据会自动消失，而</a:t>
            </a:r>
            <a:r>
              <a:rPr lang="en-US" altLang="zh-CN" sz="2400"/>
              <a:t>ROM</a:t>
            </a:r>
            <a:r>
              <a:rPr lang="zh-CN" altLang="en-US" sz="2400"/>
              <a:t>就不会。</a:t>
            </a:r>
          </a:p>
          <a:p>
            <a:pPr>
              <a:lnSpc>
                <a:spcPct val="80000"/>
              </a:lnSpc>
            </a:pPr>
            <a:r>
              <a:rPr lang="zh-CN" altLang="en-US" sz="2400">
                <a:latin typeface="Times New Roman"/>
              </a:rPr>
              <a:t>   </a:t>
            </a:r>
            <a:r>
              <a:rPr lang="zh-CN" altLang="en-US" sz="2400"/>
              <a:t>     运行期间，</a:t>
            </a:r>
            <a:r>
              <a:rPr lang="en-US" altLang="zh-CN" sz="2400"/>
              <a:t>RAM</a:t>
            </a:r>
            <a:r>
              <a:rPr lang="zh-CN" altLang="en-US" sz="2400"/>
              <a:t>中包含路由表项目、</a:t>
            </a:r>
            <a:r>
              <a:rPr lang="en-US" altLang="zh-CN" sz="2400"/>
              <a:t>ARP</a:t>
            </a:r>
            <a:r>
              <a:rPr lang="zh-CN" altLang="en-US" sz="2400"/>
              <a:t>缓冲项目、日志项目和队列中排队等待发送的分组。除此之外，还包括运行配置文件、正在执行的代码、</a:t>
            </a:r>
            <a:r>
              <a:rPr lang="en-US" altLang="zh-CN" sz="2400"/>
              <a:t>IOS</a:t>
            </a:r>
            <a:r>
              <a:rPr lang="zh-CN" altLang="en-US" sz="2400"/>
              <a:t>操作系统程序和一些临时数据信息。</a:t>
            </a:r>
          </a:p>
          <a:p>
            <a:pPr>
              <a:lnSpc>
                <a:spcPct val="80000"/>
              </a:lnSpc>
            </a:pPr>
            <a:r>
              <a:rPr lang="zh-CN" altLang="en-US" sz="2400"/>
              <a:t>       相当于计算机的内存。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pPr>
              <a:lnSpc>
                <a:spcPct val="90000"/>
              </a:lnSpc>
            </a:pPr>
            <a:r>
              <a:rPr lang="en-US" altLang="zh-CN" sz="2400">
                <a:latin typeface="Times New Roman"/>
              </a:rPr>
              <a:t> </a:t>
            </a:r>
            <a:r>
              <a:rPr lang="en-US" altLang="zh-CN" sz="2400"/>
              <a:t> </a:t>
            </a:r>
            <a:r>
              <a:rPr lang="en-US" altLang="zh-CN" sz="2400">
                <a:solidFill>
                  <a:srgbClr val="0000FF"/>
                </a:solidFill>
              </a:rPr>
              <a:t>3</a:t>
            </a:r>
            <a:r>
              <a:rPr lang="zh-CN" altLang="en-US" sz="2400">
                <a:solidFill>
                  <a:srgbClr val="0000FF"/>
                </a:solidFill>
              </a:rPr>
              <a:t>、非易失性随机存储器（</a:t>
            </a:r>
            <a:r>
              <a:rPr lang="en-US" altLang="zh-CN" sz="2400">
                <a:solidFill>
                  <a:srgbClr val="0000FF"/>
                </a:solidFill>
              </a:rPr>
              <a:t>NVRAM</a:t>
            </a:r>
            <a:r>
              <a:rPr lang="zh-CN" altLang="en-US" sz="2400">
                <a:solidFill>
                  <a:srgbClr val="0000FF"/>
                </a:solidFill>
              </a:rPr>
              <a:t>）</a:t>
            </a:r>
          </a:p>
          <a:p>
            <a:pPr>
              <a:lnSpc>
                <a:spcPct val="90000"/>
              </a:lnSpc>
            </a:pPr>
            <a:r>
              <a:rPr lang="zh-CN" altLang="en-US" sz="2400">
                <a:latin typeface="Times New Roman"/>
              </a:rPr>
              <a:t>   </a:t>
            </a:r>
            <a:r>
              <a:rPr lang="zh-CN" altLang="en-US" sz="2400"/>
              <a:t> 非易失性随机存储器也是可读可写的存储器，与</a:t>
            </a:r>
            <a:r>
              <a:rPr lang="en-US" altLang="zh-CN" sz="2400"/>
              <a:t>RAM</a:t>
            </a:r>
            <a:r>
              <a:rPr lang="zh-CN" altLang="en-US" sz="2400"/>
              <a:t>所不同的是，</a:t>
            </a:r>
            <a:r>
              <a:rPr lang="en-US" altLang="zh-CN" sz="2400"/>
              <a:t>NVRAM</a:t>
            </a:r>
            <a:r>
              <a:rPr lang="zh-CN" altLang="en-US" sz="2400"/>
              <a:t>在系统重新启动或关机之后仍能保存数据。</a:t>
            </a:r>
            <a:r>
              <a:rPr lang="en-US" altLang="zh-CN" sz="2400">
                <a:solidFill>
                  <a:srgbClr val="0000FF"/>
                </a:solidFill>
              </a:rPr>
              <a:t>NVRAM</a:t>
            </a:r>
            <a:r>
              <a:rPr lang="zh-CN" altLang="en-US" sz="2400">
                <a:solidFill>
                  <a:srgbClr val="0000FF"/>
                </a:solidFill>
              </a:rPr>
              <a:t>仅用于保存路由器的配置文件</a:t>
            </a:r>
            <a:r>
              <a:rPr lang="zh-CN" altLang="en-US" sz="2400"/>
              <a:t>，所以它的读取速度都比较快，容量也都比较小，通常只有</a:t>
            </a:r>
            <a:r>
              <a:rPr lang="en-US" altLang="zh-CN" sz="2400"/>
              <a:t>32KB~128KB</a:t>
            </a:r>
            <a:r>
              <a:rPr lang="zh-CN" altLang="en-US" sz="2400"/>
              <a:t>左右。</a:t>
            </a:r>
          </a:p>
          <a:p>
            <a:pPr>
              <a:lnSpc>
                <a:spcPct val="90000"/>
              </a:lnSpc>
            </a:pPr>
            <a:r>
              <a:rPr lang="zh-CN" altLang="en-US" sz="2400">
                <a:solidFill>
                  <a:srgbClr val="0000FF"/>
                </a:solidFill>
                <a:latin typeface="Times New Roman"/>
              </a:rPr>
              <a:t>   </a:t>
            </a:r>
            <a:r>
              <a:rPr lang="zh-CN" altLang="en-US" sz="2400">
                <a:solidFill>
                  <a:srgbClr val="0000FF"/>
                </a:solidFill>
              </a:rPr>
              <a:t> </a:t>
            </a:r>
            <a:r>
              <a:rPr lang="en-US" altLang="zh-CN" sz="2400">
                <a:solidFill>
                  <a:srgbClr val="0000FF"/>
                </a:solidFill>
              </a:rPr>
              <a:t>4</a:t>
            </a:r>
            <a:r>
              <a:rPr lang="zh-CN" altLang="en-US" sz="2400">
                <a:solidFill>
                  <a:srgbClr val="0000FF"/>
                </a:solidFill>
              </a:rPr>
              <a:t>、 闪存（</a:t>
            </a:r>
            <a:r>
              <a:rPr lang="en-US" altLang="zh-CN" sz="2400">
                <a:solidFill>
                  <a:srgbClr val="0000FF"/>
                </a:solidFill>
              </a:rPr>
              <a:t>Flash</a:t>
            </a:r>
            <a:r>
              <a:rPr lang="zh-CN" altLang="en-US" sz="2400">
                <a:solidFill>
                  <a:srgbClr val="0000FF"/>
                </a:solidFill>
              </a:rPr>
              <a:t>）</a:t>
            </a:r>
          </a:p>
          <a:p>
            <a:pPr>
              <a:lnSpc>
                <a:spcPct val="90000"/>
              </a:lnSpc>
            </a:pPr>
            <a:r>
              <a:rPr lang="zh-CN" altLang="en-US" sz="2400">
                <a:latin typeface="Times New Roman"/>
              </a:rPr>
              <a:t>   </a:t>
            </a:r>
            <a:r>
              <a:rPr lang="zh-CN" altLang="en-US" sz="2400"/>
              <a:t> 闪存是非易失性随机存储器的一种，用于</a:t>
            </a:r>
            <a:r>
              <a:rPr lang="zh-CN" altLang="en-US" sz="2400">
                <a:solidFill>
                  <a:srgbClr val="0000FF"/>
                </a:solidFill>
              </a:rPr>
              <a:t>存放当前使用中的</a:t>
            </a:r>
            <a:r>
              <a:rPr lang="en-US" altLang="zh-CN" sz="2400">
                <a:solidFill>
                  <a:srgbClr val="0000FF"/>
                </a:solidFill>
              </a:rPr>
              <a:t>IOS</a:t>
            </a:r>
            <a:r>
              <a:rPr lang="zh-CN" altLang="en-US" sz="2400"/>
              <a:t>。事实上，如果</a:t>
            </a:r>
            <a:r>
              <a:rPr lang="en-US" altLang="zh-CN" sz="2400"/>
              <a:t>Flash</a:t>
            </a:r>
            <a:r>
              <a:rPr lang="zh-CN" altLang="en-US" sz="2400"/>
              <a:t>的容量够大，甚至可以存放多个操作系统，这在进行</a:t>
            </a:r>
            <a:r>
              <a:rPr lang="en-US" altLang="zh-CN" sz="2400"/>
              <a:t>IOS</a:t>
            </a:r>
            <a:r>
              <a:rPr lang="zh-CN" altLang="en-US" sz="2400"/>
              <a:t>升级时十分有用。当不知道新版</a:t>
            </a:r>
            <a:r>
              <a:rPr lang="en-US" altLang="zh-CN" sz="2400"/>
              <a:t>IOS</a:t>
            </a:r>
            <a:r>
              <a:rPr lang="zh-CN" altLang="en-US" sz="2400"/>
              <a:t>是否稳定时，可在升级后仍保留旧版</a:t>
            </a:r>
            <a:r>
              <a:rPr lang="en-US" altLang="zh-CN" sz="2400"/>
              <a:t>IOS</a:t>
            </a:r>
            <a:r>
              <a:rPr lang="zh-CN" altLang="en-US" sz="2400"/>
              <a:t>，这样在出现问题时就可以迅速替换到旧版的操作系统，从而避免长时间的网路故障。 </a:t>
            </a:r>
            <a:r>
              <a:rPr lang="zh-CN" altLang="en-US" sz="2000">
                <a:solidFill>
                  <a:srgbClr val="FF3300"/>
                </a:solidFill>
              </a:rPr>
              <a:t>实验室的</a:t>
            </a:r>
            <a:r>
              <a:rPr lang="en-US" altLang="zh-CN" sz="2000">
                <a:solidFill>
                  <a:srgbClr val="FF3300"/>
                </a:solidFill>
              </a:rPr>
              <a:t>CISCO 2621</a:t>
            </a:r>
            <a:r>
              <a:rPr lang="zh-CN" altLang="en-US" sz="2000">
                <a:solidFill>
                  <a:srgbClr val="FF3300"/>
                </a:solidFill>
              </a:rPr>
              <a:t>的</a:t>
            </a:r>
            <a:r>
              <a:rPr lang="en-US" altLang="zh-CN" sz="2000">
                <a:solidFill>
                  <a:srgbClr val="FF3300"/>
                </a:solidFill>
              </a:rPr>
              <a:t>flash</a:t>
            </a:r>
            <a:r>
              <a:rPr lang="zh-CN" altLang="en-US" sz="2000">
                <a:solidFill>
                  <a:srgbClr val="FF3300"/>
                </a:solidFill>
              </a:rPr>
              <a:t>：</a:t>
            </a:r>
            <a:r>
              <a:rPr lang="en-US" altLang="zh-CN" sz="2000">
                <a:solidFill>
                  <a:srgbClr val="FF3300"/>
                </a:solidFill>
              </a:rPr>
              <a:t>32M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ChangeArrowheads="1"/>
          </p:cNvSpPr>
          <p:nvPr/>
        </p:nvSpPr>
        <p:spPr bwMode="auto">
          <a:xfrm>
            <a:off x="539750" y="1341438"/>
            <a:ext cx="5245100" cy="576262"/>
          </a:xfrm>
          <a:prstGeom prst="rect">
            <a:avLst/>
          </a:prstGeom>
          <a:noFill/>
          <a:ln w="9525">
            <a:noFill/>
            <a:miter lim="800000"/>
            <a:headEnd/>
            <a:tailEnd/>
          </a:ln>
          <a:effectLst/>
        </p:spPr>
        <p:txBody>
          <a:bodyPr/>
          <a:lstStyle/>
          <a:p>
            <a:pPr>
              <a:lnSpc>
                <a:spcPct val="90000"/>
              </a:lnSpc>
              <a:spcBef>
                <a:spcPct val="20000"/>
              </a:spcBef>
              <a:buClr>
                <a:schemeClr val="folHlink"/>
              </a:buClr>
              <a:buSzPct val="60000"/>
              <a:buFont typeface="Wingdings" pitchFamily="2" charset="2"/>
              <a:buNone/>
            </a:pPr>
            <a:r>
              <a:rPr lang="en-US" altLang="zh-CN" sz="2400">
                <a:solidFill>
                  <a:schemeClr val="folHlink"/>
                </a:solidFill>
              </a:rPr>
              <a:t>2.  </a:t>
            </a:r>
            <a:r>
              <a:rPr lang="zh-CN" altLang="en-US" sz="2400">
                <a:solidFill>
                  <a:schemeClr val="folHlink"/>
                </a:solidFill>
                <a:latin typeface="宋体" charset="-122"/>
              </a:rPr>
              <a:t>路由器的硬件连接 </a:t>
            </a:r>
          </a:p>
        </p:txBody>
      </p:sp>
      <p:sp>
        <p:nvSpPr>
          <p:cNvPr id="224261" name="Rectangle 5"/>
          <p:cNvSpPr>
            <a:spLocks noChangeArrowheads="1"/>
          </p:cNvSpPr>
          <p:nvPr/>
        </p:nvSpPr>
        <p:spPr bwMode="auto">
          <a:xfrm>
            <a:off x="539750" y="1844675"/>
            <a:ext cx="4419600" cy="411163"/>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folHlink"/>
                </a:solidFill>
                <a:latin typeface="Times New Roman" pitchFamily="18" charset="0"/>
                <a:ea typeface="楷体_GB2312" pitchFamily="49" charset="-122"/>
              </a:rPr>
              <a:t>A</a:t>
            </a:r>
            <a:r>
              <a:rPr lang="zh-CN" altLang="en-US" sz="2400">
                <a:solidFill>
                  <a:schemeClr val="folHlink"/>
                </a:solidFill>
                <a:latin typeface="Times New Roman" pitchFamily="18" charset="0"/>
                <a:ea typeface="楷体_GB2312" pitchFamily="49" charset="-122"/>
              </a:rPr>
              <a:t>．路由器端口</a:t>
            </a:r>
            <a:endParaRPr lang="zh-CN" altLang="en-US" sz="2400" b="0">
              <a:solidFill>
                <a:schemeClr val="folHlink"/>
              </a:solidFill>
              <a:latin typeface="Times New Roman" pitchFamily="18" charset="0"/>
            </a:endParaRPr>
          </a:p>
        </p:txBody>
      </p:sp>
      <p:sp>
        <p:nvSpPr>
          <p:cNvPr id="224262" name="Rectangle 6"/>
          <p:cNvSpPr>
            <a:spLocks noChangeArrowheads="1"/>
          </p:cNvSpPr>
          <p:nvPr/>
        </p:nvSpPr>
        <p:spPr bwMode="auto">
          <a:xfrm>
            <a:off x="0" y="3933825"/>
            <a:ext cx="8763000" cy="1616075"/>
          </a:xfrm>
          <a:prstGeom prst="rect">
            <a:avLst/>
          </a:prstGeom>
          <a:noFill/>
          <a:ln w="9525">
            <a:noFill/>
            <a:miter lim="800000"/>
            <a:headEnd/>
            <a:tailEnd/>
          </a:ln>
          <a:effectLst/>
        </p:spPr>
        <p:txBody>
          <a:bodyPr>
            <a:spAutoFit/>
          </a:bodyPr>
          <a:lstStyle/>
          <a:p>
            <a:pPr indent="266700" algn="just">
              <a:lnSpc>
                <a:spcPct val="100000"/>
              </a:lnSpc>
              <a:spcBef>
                <a:spcPct val="0"/>
              </a:spcBef>
            </a:pPr>
            <a:r>
              <a:rPr lang="zh-CN" altLang="en-US" sz="2000">
                <a:solidFill>
                  <a:schemeClr val="folHlink"/>
                </a:solidFill>
                <a:latin typeface="Times New Roman" pitchFamily="18" charset="0"/>
              </a:rPr>
              <a:t>（</a:t>
            </a:r>
            <a:r>
              <a:rPr lang="en-US" altLang="zh-CN" sz="2000">
                <a:solidFill>
                  <a:schemeClr val="folHlink"/>
                </a:solidFill>
                <a:latin typeface="Times New Roman" pitchFamily="18" charset="0"/>
              </a:rPr>
              <a:t>1</a:t>
            </a:r>
            <a:r>
              <a:rPr lang="zh-CN" altLang="en-US" sz="2000">
                <a:solidFill>
                  <a:schemeClr val="folHlink"/>
                </a:solidFill>
                <a:latin typeface="Times New Roman" pitchFamily="18" charset="0"/>
              </a:rPr>
              <a:t>）局域网端口</a:t>
            </a:r>
          </a:p>
          <a:p>
            <a:pPr indent="266700" algn="just">
              <a:lnSpc>
                <a:spcPct val="100000"/>
              </a:lnSpc>
              <a:spcBef>
                <a:spcPct val="0"/>
              </a:spcBef>
            </a:pPr>
            <a:r>
              <a:rPr lang="zh-CN" altLang="en-US" sz="2000" b="0">
                <a:solidFill>
                  <a:srgbClr val="000000"/>
                </a:solidFill>
                <a:latin typeface="宋体" charset="-122"/>
              </a:rPr>
              <a:t>  </a:t>
            </a:r>
            <a:r>
              <a:rPr lang="zh-CN" altLang="en-US" sz="2000" b="0">
                <a:solidFill>
                  <a:schemeClr val="tx1"/>
                </a:solidFill>
                <a:latin typeface="宋体" charset="-122"/>
              </a:rPr>
              <a:t>常见的路由器以太网端口主要有</a:t>
            </a:r>
            <a:r>
              <a:rPr lang="en-US" altLang="zh-CN" sz="2000" b="0">
                <a:solidFill>
                  <a:schemeClr val="tx1"/>
                </a:solidFill>
                <a:latin typeface="宋体" charset="-122"/>
              </a:rPr>
              <a:t>RJ-45 TP</a:t>
            </a:r>
            <a:r>
              <a:rPr lang="zh-CN" altLang="en-US" sz="2000" b="0">
                <a:solidFill>
                  <a:schemeClr val="tx1"/>
                </a:solidFill>
                <a:latin typeface="宋体" charset="-122"/>
              </a:rPr>
              <a:t>端口、光纤端口，针对不同的网络连接情况，路由器都有相应的连接端口： </a:t>
            </a:r>
          </a:p>
          <a:p>
            <a:pPr indent="266700" algn="just">
              <a:lnSpc>
                <a:spcPct val="100000"/>
              </a:lnSpc>
              <a:spcBef>
                <a:spcPct val="0"/>
              </a:spcBef>
            </a:pPr>
            <a:r>
              <a:rPr lang="zh-CN" altLang="en-US" sz="2000" b="0">
                <a:solidFill>
                  <a:schemeClr val="tx1"/>
                </a:solidFill>
                <a:latin typeface="仿宋_GB2312" pitchFamily="49" charset="-122"/>
              </a:rPr>
              <a:t>   ①</a:t>
            </a:r>
            <a:r>
              <a:rPr lang="en-US" altLang="zh-CN" sz="2000" b="0">
                <a:solidFill>
                  <a:schemeClr val="tx1"/>
                </a:solidFill>
                <a:latin typeface="Times New Roman" pitchFamily="18" charset="0"/>
              </a:rPr>
              <a:t>RJ-45</a:t>
            </a:r>
            <a:r>
              <a:rPr lang="zh-CN" altLang="en-US" sz="2000" b="0">
                <a:solidFill>
                  <a:schemeClr val="tx1"/>
                </a:solidFill>
                <a:latin typeface="Times New Roman" pitchFamily="18" charset="0"/>
              </a:rPr>
              <a:t>端口</a:t>
            </a:r>
          </a:p>
          <a:p>
            <a:pPr indent="266700" algn="just" eaLnBrk="0" hangingPunct="0">
              <a:lnSpc>
                <a:spcPct val="100000"/>
              </a:lnSpc>
              <a:spcBef>
                <a:spcPct val="0"/>
              </a:spcBef>
            </a:pPr>
            <a:r>
              <a:rPr lang="zh-CN" altLang="en-US" sz="2000" b="0">
                <a:solidFill>
                  <a:schemeClr val="tx1"/>
                </a:solidFill>
                <a:latin typeface="仿宋_GB2312" pitchFamily="49" charset="-122"/>
              </a:rPr>
              <a:t>   ②</a:t>
            </a:r>
            <a:r>
              <a:rPr lang="en-US" altLang="zh-CN" sz="2000" b="0">
                <a:solidFill>
                  <a:schemeClr val="tx1"/>
                </a:solidFill>
                <a:latin typeface="Times New Roman" pitchFamily="18" charset="0"/>
              </a:rPr>
              <a:t>SC</a:t>
            </a:r>
            <a:r>
              <a:rPr lang="zh-CN" altLang="en-US" sz="2000" b="0">
                <a:solidFill>
                  <a:schemeClr val="tx1"/>
                </a:solidFill>
                <a:latin typeface="Times New Roman" pitchFamily="18" charset="0"/>
              </a:rPr>
              <a:t>端口、</a:t>
            </a:r>
            <a:r>
              <a:rPr lang="en-US" altLang="zh-CN" sz="2000" b="0">
                <a:solidFill>
                  <a:schemeClr val="tx1"/>
                </a:solidFill>
                <a:latin typeface="Times New Roman" pitchFamily="18" charset="0"/>
              </a:rPr>
              <a:t>MTRJ</a:t>
            </a:r>
            <a:r>
              <a:rPr lang="zh-CN" altLang="en-US" sz="2000" b="0">
                <a:solidFill>
                  <a:schemeClr val="tx1"/>
                </a:solidFill>
                <a:latin typeface="Times New Roman" pitchFamily="18" charset="0"/>
              </a:rPr>
              <a:t>接口等光纤端口</a:t>
            </a:r>
          </a:p>
        </p:txBody>
      </p:sp>
      <p:sp>
        <p:nvSpPr>
          <p:cNvPr id="224263" name="Rectangle 7"/>
          <p:cNvSpPr>
            <a:spLocks noChangeArrowheads="1"/>
          </p:cNvSpPr>
          <p:nvPr/>
        </p:nvSpPr>
        <p:spPr bwMode="auto">
          <a:xfrm>
            <a:off x="179388" y="2349500"/>
            <a:ext cx="8839200" cy="1431925"/>
          </a:xfrm>
          <a:prstGeom prst="rect">
            <a:avLst/>
          </a:prstGeom>
          <a:noFill/>
          <a:ln w="9525">
            <a:noFill/>
            <a:miter lim="800000"/>
            <a:headEnd/>
            <a:tailEnd/>
          </a:ln>
          <a:effectLst/>
        </p:spPr>
        <p:txBody>
          <a:bodyPr>
            <a:spAutoFit/>
          </a:bodyPr>
          <a:lstStyle/>
          <a:p>
            <a:pPr>
              <a:lnSpc>
                <a:spcPct val="100000"/>
              </a:lnSpc>
              <a:spcBef>
                <a:spcPct val="0"/>
              </a:spcBef>
            </a:pPr>
            <a:r>
              <a:rPr lang="en-US" altLang="zh-CN" sz="2400" b="0">
                <a:solidFill>
                  <a:schemeClr val="tx1"/>
                </a:solidFill>
                <a:latin typeface="宋体" charset="-122"/>
              </a:rPr>
              <a:t>    </a:t>
            </a:r>
            <a:r>
              <a:rPr lang="zh-CN" altLang="en-US" sz="2000" b="0">
                <a:solidFill>
                  <a:schemeClr val="tx1"/>
                </a:solidFill>
                <a:latin typeface="宋体" charset="-122"/>
              </a:rPr>
              <a:t>路由器的端口类型一般有</a:t>
            </a:r>
            <a:r>
              <a:rPr lang="zh-CN" altLang="en-US" sz="2000" b="0">
                <a:solidFill>
                  <a:schemeClr val="folHlink"/>
                </a:solidFill>
                <a:latin typeface="宋体" charset="-122"/>
              </a:rPr>
              <a:t>局域网端口、广域网端口和配置端口</a:t>
            </a:r>
            <a:r>
              <a:rPr lang="zh-CN" altLang="en-US" sz="2000" b="0">
                <a:solidFill>
                  <a:schemeClr val="tx1"/>
                </a:solidFill>
                <a:latin typeface="宋体" charset="-122"/>
              </a:rPr>
              <a:t>。路由器局域网端口用于对不同局域网段进行连接，广域网端口用于对不同类型的广域网络进行连接，配置端口用来与计算机或终端设备进行连接，通过特定的软件对路由器进行配置。</a:t>
            </a:r>
            <a:r>
              <a:rPr lang="zh-CN" altLang="en-US" sz="2400" b="0">
                <a:solidFill>
                  <a:schemeClr val="tx1"/>
                </a:solidFill>
                <a:latin typeface="Times New Roman" pitchFamily="18"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p:cNvSpPr>
            <a:spLocks noChangeArrowheads="1"/>
          </p:cNvSpPr>
          <p:nvPr/>
        </p:nvSpPr>
        <p:spPr bwMode="auto">
          <a:xfrm>
            <a:off x="179388" y="1336675"/>
            <a:ext cx="8686800" cy="2530475"/>
          </a:xfrm>
          <a:prstGeom prst="rect">
            <a:avLst/>
          </a:prstGeom>
          <a:noFill/>
          <a:ln w="9525">
            <a:noFill/>
            <a:miter lim="800000"/>
            <a:headEnd/>
            <a:tailEnd/>
          </a:ln>
          <a:effectLst/>
        </p:spPr>
        <p:txBody>
          <a:bodyPr>
            <a:spAutoFit/>
          </a:bodyPr>
          <a:lstStyle/>
          <a:p>
            <a:pPr indent="266700" algn="just">
              <a:lnSpc>
                <a:spcPct val="100000"/>
              </a:lnSpc>
              <a:spcBef>
                <a:spcPct val="0"/>
              </a:spcBef>
            </a:pPr>
            <a:r>
              <a:rPr lang="zh-CN" altLang="en-US" sz="2000" b="0">
                <a:solidFill>
                  <a:schemeClr val="folHlink"/>
                </a:solidFill>
                <a:latin typeface="Times New Roman" pitchFamily="18" charset="0"/>
              </a:rPr>
              <a:t>（</a:t>
            </a:r>
            <a:r>
              <a:rPr lang="en-US" altLang="zh-CN" sz="2000" b="0">
                <a:solidFill>
                  <a:schemeClr val="folHlink"/>
                </a:solidFill>
                <a:latin typeface="Times New Roman" pitchFamily="18" charset="0"/>
              </a:rPr>
              <a:t>2</a:t>
            </a:r>
            <a:r>
              <a:rPr lang="zh-CN" altLang="en-US" sz="2000" b="0">
                <a:solidFill>
                  <a:schemeClr val="folHlink"/>
                </a:solidFill>
                <a:latin typeface="Times New Roman" pitchFamily="18" charset="0"/>
              </a:rPr>
              <a:t>）</a:t>
            </a:r>
            <a:r>
              <a:rPr lang="zh-CN" altLang="en-US" sz="2000">
                <a:solidFill>
                  <a:schemeClr val="folHlink"/>
                </a:solidFill>
                <a:latin typeface="Times New Roman" pitchFamily="18" charset="0"/>
              </a:rPr>
              <a:t>广域网端口</a:t>
            </a:r>
            <a:r>
              <a:rPr lang="zh-CN" altLang="en-US" sz="2000" b="0">
                <a:solidFill>
                  <a:schemeClr val="folHlink"/>
                </a:solidFill>
                <a:latin typeface="Times New Roman" pitchFamily="18" charset="0"/>
              </a:rPr>
              <a:t>：</a:t>
            </a:r>
          </a:p>
          <a:p>
            <a:pPr indent="266700" algn="just" eaLnBrk="0" hangingPunct="0">
              <a:lnSpc>
                <a:spcPct val="100000"/>
              </a:lnSpc>
              <a:spcBef>
                <a:spcPct val="0"/>
              </a:spcBef>
            </a:pPr>
            <a:r>
              <a:rPr lang="zh-CN" altLang="en-US" sz="2000" b="0">
                <a:solidFill>
                  <a:schemeClr val="tx1"/>
                </a:solidFill>
                <a:latin typeface="Times New Roman" pitchFamily="18" charset="0"/>
              </a:rPr>
              <a:t>路由器主要运用在广域网中，路由器的广域网端口也有很多不同的类型，下面介绍几种常见的广域网端口。</a:t>
            </a:r>
          </a:p>
          <a:p>
            <a:pPr indent="266700" algn="just" eaLnBrk="0" hangingPunct="0">
              <a:lnSpc>
                <a:spcPct val="100000"/>
              </a:lnSpc>
              <a:spcBef>
                <a:spcPct val="0"/>
              </a:spcBef>
            </a:pPr>
            <a:r>
              <a:rPr lang="zh-CN" altLang="en-US" sz="2000" b="0">
                <a:solidFill>
                  <a:schemeClr val="tx1"/>
                </a:solidFill>
                <a:latin typeface="Times New Roman" pitchFamily="18" charset="0"/>
              </a:rPr>
              <a:t>①</a:t>
            </a:r>
            <a:r>
              <a:rPr lang="en-US" altLang="zh-CN" sz="2000" b="0">
                <a:solidFill>
                  <a:schemeClr val="tx1"/>
                </a:solidFill>
                <a:latin typeface="Times New Roman" pitchFamily="18" charset="0"/>
              </a:rPr>
              <a:t>RJ-45</a:t>
            </a:r>
            <a:r>
              <a:rPr lang="zh-CN" altLang="en-US" sz="2000" b="0">
                <a:solidFill>
                  <a:schemeClr val="tx1"/>
                </a:solidFill>
                <a:latin typeface="Times New Roman" pitchFamily="18" charset="0"/>
              </a:rPr>
              <a:t>端口：</a:t>
            </a:r>
            <a:r>
              <a:rPr lang="en-US" altLang="zh-CN" sz="2000">
                <a:solidFill>
                  <a:schemeClr val="tx1"/>
                </a:solidFill>
                <a:latin typeface="Times New Roman" pitchFamily="18" charset="0"/>
              </a:rPr>
              <a:t>TP</a:t>
            </a:r>
          </a:p>
          <a:p>
            <a:pPr indent="266700" algn="just" eaLnBrk="0" hangingPunct="0">
              <a:lnSpc>
                <a:spcPct val="100000"/>
              </a:lnSpc>
              <a:spcBef>
                <a:spcPct val="0"/>
              </a:spcBef>
            </a:pPr>
            <a:r>
              <a:rPr lang="en-US" altLang="zh-CN" sz="2000" b="0">
                <a:solidFill>
                  <a:schemeClr val="tx1"/>
                </a:solidFill>
                <a:latin typeface="Times New Roman" pitchFamily="18" charset="0"/>
              </a:rPr>
              <a:t>②</a:t>
            </a:r>
            <a:r>
              <a:rPr lang="zh-CN" altLang="en-US" sz="2000" b="0">
                <a:solidFill>
                  <a:schemeClr val="tx1"/>
                </a:solidFill>
                <a:latin typeface="Times New Roman" pitchFamily="18" charset="0"/>
              </a:rPr>
              <a:t>高速同步串口</a:t>
            </a:r>
            <a:r>
              <a:rPr lang="en-US" altLang="zh-CN" sz="2000" b="0">
                <a:solidFill>
                  <a:schemeClr val="tx1"/>
                </a:solidFill>
                <a:latin typeface="Times New Roman" pitchFamily="18" charset="0"/>
              </a:rPr>
              <a:t>SERIAL</a:t>
            </a:r>
            <a:r>
              <a:rPr lang="zh-CN" altLang="en-US" sz="2000" b="0">
                <a:solidFill>
                  <a:schemeClr val="tx1"/>
                </a:solidFill>
                <a:latin typeface="Times New Roman" pitchFamily="18" charset="0"/>
              </a:rPr>
              <a:t>：</a:t>
            </a:r>
            <a:r>
              <a:rPr lang="en-US" altLang="zh-CN" sz="2000" b="0">
                <a:solidFill>
                  <a:schemeClr val="tx1"/>
                </a:solidFill>
              </a:rPr>
              <a:t>DDN</a:t>
            </a:r>
            <a:r>
              <a:rPr lang="zh-CN" altLang="en-US" sz="2000" b="0">
                <a:solidFill>
                  <a:schemeClr val="tx1"/>
                </a:solidFill>
              </a:rPr>
              <a:t>、帧中继（</a:t>
            </a:r>
            <a:r>
              <a:rPr lang="en-US" altLang="zh-CN" sz="2000" b="0">
                <a:solidFill>
                  <a:schemeClr val="tx1"/>
                </a:solidFill>
              </a:rPr>
              <a:t>Frame Relay</a:t>
            </a:r>
            <a:r>
              <a:rPr lang="zh-CN" altLang="en-US" sz="2000" b="0">
                <a:solidFill>
                  <a:schemeClr val="tx1"/>
                </a:solidFill>
              </a:rPr>
              <a:t>）、</a:t>
            </a:r>
            <a:r>
              <a:rPr lang="en-US" altLang="zh-CN" sz="2000" b="0">
                <a:solidFill>
                  <a:schemeClr val="tx1"/>
                </a:solidFill>
              </a:rPr>
              <a:t>X.25</a:t>
            </a:r>
            <a:r>
              <a:rPr lang="zh-CN" altLang="en-US" sz="2000" b="0">
                <a:solidFill>
                  <a:schemeClr val="tx1"/>
                </a:solidFill>
              </a:rPr>
              <a:t>、</a:t>
            </a:r>
            <a:r>
              <a:rPr lang="en-US" altLang="zh-CN" sz="2000" b="0">
                <a:solidFill>
                  <a:schemeClr val="tx1"/>
                </a:solidFill>
              </a:rPr>
              <a:t>PSTN</a:t>
            </a:r>
            <a:r>
              <a:rPr lang="en-US" altLang="zh-CN" sz="2000">
                <a:solidFill>
                  <a:schemeClr val="tx1"/>
                </a:solidFill>
              </a:rPr>
              <a:t> </a:t>
            </a:r>
            <a:endParaRPr lang="en-US" altLang="zh-CN" sz="2000" b="0">
              <a:solidFill>
                <a:schemeClr val="tx1"/>
              </a:solidFill>
              <a:latin typeface="Times New Roman" pitchFamily="18" charset="0"/>
            </a:endParaRPr>
          </a:p>
          <a:p>
            <a:pPr indent="266700" algn="just" eaLnBrk="0" hangingPunct="0">
              <a:lnSpc>
                <a:spcPct val="100000"/>
              </a:lnSpc>
              <a:spcBef>
                <a:spcPct val="0"/>
              </a:spcBef>
            </a:pPr>
            <a:r>
              <a:rPr lang="en-US" altLang="zh-CN" sz="2000" b="0">
                <a:solidFill>
                  <a:schemeClr val="tx1"/>
                </a:solidFill>
                <a:latin typeface="Times New Roman" pitchFamily="18" charset="0"/>
              </a:rPr>
              <a:t>③</a:t>
            </a:r>
            <a:r>
              <a:rPr lang="zh-CN" altLang="en-US" sz="2000" b="0">
                <a:solidFill>
                  <a:schemeClr val="tx1"/>
                </a:solidFill>
                <a:latin typeface="Times New Roman" pitchFamily="18" charset="0"/>
              </a:rPr>
              <a:t>异步串口</a:t>
            </a:r>
            <a:r>
              <a:rPr lang="en-US" altLang="zh-CN" sz="2000" b="0">
                <a:solidFill>
                  <a:schemeClr val="tx1"/>
                </a:solidFill>
              </a:rPr>
              <a:t>ASYNC</a:t>
            </a:r>
            <a:r>
              <a:rPr lang="zh-CN" altLang="en-US" sz="2000" b="0">
                <a:solidFill>
                  <a:schemeClr val="tx1"/>
                </a:solidFill>
              </a:rPr>
              <a:t>：主要连接窄带</a:t>
            </a:r>
            <a:r>
              <a:rPr lang="en-US" altLang="zh-CN" sz="2000" b="0">
                <a:solidFill>
                  <a:schemeClr val="tx1"/>
                </a:solidFill>
              </a:rPr>
              <a:t>Modem</a:t>
            </a:r>
            <a:r>
              <a:rPr lang="zh-CN" altLang="en-US" sz="2000" b="0">
                <a:solidFill>
                  <a:schemeClr val="tx1"/>
                </a:solidFill>
              </a:rPr>
              <a:t>或窄带</a:t>
            </a:r>
            <a:r>
              <a:rPr lang="en-US" altLang="zh-CN" sz="2000" b="0">
                <a:solidFill>
                  <a:schemeClr val="tx1"/>
                </a:solidFill>
              </a:rPr>
              <a:t>Modem</a:t>
            </a:r>
            <a:r>
              <a:rPr lang="zh-CN" altLang="en-US" sz="2000" b="0">
                <a:solidFill>
                  <a:schemeClr val="tx1"/>
                </a:solidFill>
              </a:rPr>
              <a:t>池</a:t>
            </a:r>
            <a:r>
              <a:rPr lang="zh-CN" altLang="en-US" sz="2000">
                <a:solidFill>
                  <a:schemeClr val="tx1"/>
                </a:solidFill>
              </a:rPr>
              <a:t>  </a:t>
            </a:r>
            <a:endParaRPr lang="zh-CN" altLang="en-US" sz="2000" b="0">
              <a:solidFill>
                <a:schemeClr val="tx1"/>
              </a:solidFill>
              <a:latin typeface="Times New Roman" pitchFamily="18" charset="0"/>
            </a:endParaRPr>
          </a:p>
          <a:p>
            <a:pPr indent="266700" algn="just" eaLnBrk="0" hangingPunct="0">
              <a:lnSpc>
                <a:spcPct val="100000"/>
              </a:lnSpc>
              <a:spcBef>
                <a:spcPct val="0"/>
              </a:spcBef>
            </a:pPr>
            <a:r>
              <a:rPr lang="zh-CN" altLang="en-US" sz="2000" b="0">
                <a:solidFill>
                  <a:schemeClr val="tx1"/>
                </a:solidFill>
                <a:latin typeface="Times New Roman" pitchFamily="18" charset="0"/>
              </a:rPr>
              <a:t>④</a:t>
            </a:r>
            <a:r>
              <a:rPr lang="en-US" altLang="zh-CN" sz="2000" b="0">
                <a:solidFill>
                  <a:schemeClr val="tx1"/>
                </a:solidFill>
                <a:latin typeface="Times New Roman" pitchFamily="18" charset="0"/>
              </a:rPr>
              <a:t>ISDN BRI</a:t>
            </a:r>
            <a:r>
              <a:rPr lang="zh-CN" altLang="en-US" sz="2000" b="0">
                <a:solidFill>
                  <a:schemeClr val="tx1"/>
                </a:solidFill>
                <a:latin typeface="Times New Roman" pitchFamily="18" charset="0"/>
              </a:rPr>
              <a:t>端口：主要用于经过</a:t>
            </a:r>
          </a:p>
          <a:p>
            <a:pPr indent="266700" algn="just" eaLnBrk="0" hangingPunct="0">
              <a:lnSpc>
                <a:spcPct val="100000"/>
              </a:lnSpc>
              <a:spcBef>
                <a:spcPct val="0"/>
              </a:spcBef>
            </a:pPr>
            <a:r>
              <a:rPr lang="zh-CN" altLang="en-US" sz="2000" b="0">
                <a:solidFill>
                  <a:schemeClr val="tx1"/>
                </a:solidFill>
                <a:latin typeface="Times New Roman" pitchFamily="18" charset="0"/>
              </a:rPr>
              <a:t>        铜线电话</a:t>
            </a:r>
            <a:r>
              <a:rPr lang="en-US" altLang="zh-CN" sz="2000" b="0">
                <a:solidFill>
                  <a:schemeClr val="tx1"/>
                </a:solidFill>
                <a:latin typeface="Times New Roman" pitchFamily="18" charset="0"/>
              </a:rPr>
              <a:t>PSTN</a:t>
            </a:r>
            <a:r>
              <a:rPr lang="zh-CN" altLang="en-US" sz="2000" b="0">
                <a:solidFill>
                  <a:schemeClr val="tx1"/>
                </a:solidFill>
                <a:latin typeface="Times New Roman" pitchFamily="18" charset="0"/>
              </a:rPr>
              <a:t>连接到</a:t>
            </a:r>
            <a:r>
              <a:rPr lang="en-US" altLang="zh-CN" sz="2000" b="0">
                <a:solidFill>
                  <a:schemeClr val="tx1"/>
                </a:solidFill>
                <a:latin typeface="Times New Roman" pitchFamily="18" charset="0"/>
              </a:rPr>
              <a:t>Internet</a:t>
            </a:r>
          </a:p>
        </p:txBody>
      </p:sp>
      <p:sp>
        <p:nvSpPr>
          <p:cNvPr id="225286" name="Rectangle 6"/>
          <p:cNvSpPr>
            <a:spLocks noChangeArrowheads="1"/>
          </p:cNvSpPr>
          <p:nvPr/>
        </p:nvSpPr>
        <p:spPr bwMode="auto">
          <a:xfrm>
            <a:off x="0" y="4365625"/>
            <a:ext cx="8610600" cy="1311275"/>
          </a:xfrm>
          <a:prstGeom prst="rect">
            <a:avLst/>
          </a:prstGeom>
          <a:noFill/>
          <a:ln w="9525">
            <a:noFill/>
            <a:miter lim="800000"/>
            <a:headEnd/>
            <a:tailEnd/>
          </a:ln>
          <a:effectLst/>
        </p:spPr>
        <p:txBody>
          <a:bodyPr>
            <a:spAutoFit/>
          </a:bodyPr>
          <a:lstStyle/>
          <a:p>
            <a:pPr indent="228600" algn="just">
              <a:lnSpc>
                <a:spcPct val="100000"/>
              </a:lnSpc>
              <a:spcBef>
                <a:spcPct val="0"/>
              </a:spcBef>
            </a:pPr>
            <a:r>
              <a:rPr lang="zh-CN" altLang="en-US" sz="2000">
                <a:solidFill>
                  <a:schemeClr val="folHlink"/>
                </a:solidFill>
                <a:latin typeface="Times New Roman" pitchFamily="18" charset="0"/>
              </a:rPr>
              <a:t>（</a:t>
            </a:r>
            <a:r>
              <a:rPr lang="en-US" altLang="zh-CN" sz="2000">
                <a:solidFill>
                  <a:schemeClr val="folHlink"/>
                </a:solidFill>
                <a:latin typeface="Times New Roman" pitchFamily="18" charset="0"/>
              </a:rPr>
              <a:t>3</a:t>
            </a:r>
            <a:r>
              <a:rPr lang="zh-CN" altLang="en-US" sz="2000">
                <a:solidFill>
                  <a:schemeClr val="folHlink"/>
                </a:solidFill>
                <a:latin typeface="Times New Roman" pitchFamily="18" charset="0"/>
              </a:rPr>
              <a:t>）路由器配置端口</a:t>
            </a:r>
          </a:p>
          <a:p>
            <a:pPr indent="228600" algn="just" eaLnBrk="0" hangingPunct="0">
              <a:lnSpc>
                <a:spcPct val="100000"/>
              </a:lnSpc>
              <a:spcBef>
                <a:spcPct val="0"/>
              </a:spcBef>
            </a:pPr>
            <a:r>
              <a:rPr lang="zh-CN" altLang="en-US" sz="2000" b="0">
                <a:solidFill>
                  <a:schemeClr val="tx1"/>
                </a:solidFill>
                <a:latin typeface="Times New Roman" pitchFamily="18" charset="0"/>
              </a:rPr>
              <a:t>路由器的配置端口有两个，分别是</a:t>
            </a:r>
            <a:r>
              <a:rPr lang="en-US" altLang="zh-CN" sz="2000" b="0">
                <a:solidFill>
                  <a:schemeClr val="tx1"/>
                </a:solidFill>
                <a:latin typeface="Times New Roman" pitchFamily="18" charset="0"/>
              </a:rPr>
              <a:t>Console</a:t>
            </a:r>
            <a:r>
              <a:rPr lang="zh-CN" altLang="en-US" sz="2000" b="0">
                <a:solidFill>
                  <a:schemeClr val="tx1"/>
                </a:solidFill>
                <a:latin typeface="Times New Roman" pitchFamily="18" charset="0"/>
              </a:rPr>
              <a:t>和</a:t>
            </a:r>
            <a:r>
              <a:rPr lang="en-US" altLang="zh-CN" sz="2000" b="0">
                <a:solidFill>
                  <a:schemeClr val="tx1"/>
                </a:solidFill>
                <a:latin typeface="Times New Roman" pitchFamily="18" charset="0"/>
              </a:rPr>
              <a:t>AUX</a:t>
            </a:r>
            <a:r>
              <a:rPr lang="zh-CN" altLang="en-US" sz="2000" b="0">
                <a:solidFill>
                  <a:schemeClr val="tx1"/>
                </a:solidFill>
                <a:latin typeface="Times New Roman" pitchFamily="18" charset="0"/>
              </a:rPr>
              <a:t>。</a:t>
            </a:r>
          </a:p>
          <a:p>
            <a:pPr indent="228600" algn="just" eaLnBrk="0" hangingPunct="0">
              <a:lnSpc>
                <a:spcPct val="100000"/>
              </a:lnSpc>
              <a:spcBef>
                <a:spcPct val="0"/>
              </a:spcBef>
            </a:pPr>
            <a:r>
              <a:rPr lang="zh-CN" altLang="en-US" sz="2000" b="0">
                <a:solidFill>
                  <a:schemeClr val="tx1"/>
                </a:solidFill>
                <a:latin typeface="Times New Roman" pitchFamily="18" charset="0"/>
              </a:rPr>
              <a:t>①</a:t>
            </a:r>
            <a:r>
              <a:rPr lang="en-US" altLang="zh-CN" sz="2000" b="0">
                <a:solidFill>
                  <a:schemeClr val="tx1"/>
                </a:solidFill>
                <a:latin typeface="Times New Roman" pitchFamily="18" charset="0"/>
              </a:rPr>
              <a:t>Console</a:t>
            </a:r>
            <a:r>
              <a:rPr lang="zh-CN" altLang="en-US" sz="2000" b="0">
                <a:solidFill>
                  <a:schemeClr val="tx1"/>
                </a:solidFill>
                <a:latin typeface="Times New Roman" pitchFamily="18" charset="0"/>
              </a:rPr>
              <a:t>端口。                                          </a:t>
            </a:r>
          </a:p>
          <a:p>
            <a:pPr indent="228600" algn="just" eaLnBrk="0" hangingPunct="0">
              <a:lnSpc>
                <a:spcPct val="100000"/>
              </a:lnSpc>
              <a:spcBef>
                <a:spcPct val="0"/>
              </a:spcBef>
            </a:pPr>
            <a:r>
              <a:rPr lang="zh-CN" altLang="en-US" sz="2000" b="0">
                <a:solidFill>
                  <a:schemeClr val="tx1"/>
                </a:solidFill>
                <a:latin typeface="Times New Roman" pitchFamily="18" charset="0"/>
              </a:rPr>
              <a:t>②</a:t>
            </a:r>
            <a:r>
              <a:rPr lang="en-US" altLang="zh-CN" sz="2000" b="0">
                <a:solidFill>
                  <a:schemeClr val="tx1"/>
                </a:solidFill>
                <a:latin typeface="Times New Roman" pitchFamily="18" charset="0"/>
              </a:rPr>
              <a:t>AUX</a:t>
            </a:r>
            <a:r>
              <a:rPr lang="zh-CN" altLang="en-US" sz="2000" b="0">
                <a:solidFill>
                  <a:schemeClr val="tx1"/>
                </a:solidFill>
                <a:latin typeface="Times New Roman" pitchFamily="18" charset="0"/>
              </a:rPr>
              <a:t>端口。</a:t>
            </a:r>
          </a:p>
        </p:txBody>
      </p:sp>
      <p:pic>
        <p:nvPicPr>
          <p:cNvPr id="225285" name="Picture 5" descr="http://www.yesky.com/image20010518/104488.jpg"/>
          <p:cNvPicPr>
            <a:picLocks noChangeAspect="1" noChangeArrowheads="1"/>
          </p:cNvPicPr>
          <p:nvPr/>
        </p:nvPicPr>
        <p:blipFill>
          <a:blip r:embed="rId2" r:link="rId3" cstate="print">
            <a:lum bright="-6000" contrast="24000"/>
          </a:blip>
          <a:srcRect t="2893" b="4208"/>
          <a:stretch>
            <a:fillRect/>
          </a:stretch>
        </p:blipFill>
        <p:spPr bwMode="auto">
          <a:xfrm>
            <a:off x="5148263" y="3284538"/>
            <a:ext cx="3419475" cy="1133475"/>
          </a:xfrm>
          <a:prstGeom prst="rect">
            <a:avLst/>
          </a:prstGeom>
          <a:noFill/>
        </p:spPr>
      </p:pic>
      <p:pic>
        <p:nvPicPr>
          <p:cNvPr id="225287" name="Picture 7" descr="http://www.yesky.com/image20010518/104491.jpg"/>
          <p:cNvPicPr>
            <a:picLocks noChangeAspect="1" noChangeArrowheads="1"/>
          </p:cNvPicPr>
          <p:nvPr/>
        </p:nvPicPr>
        <p:blipFill>
          <a:blip r:embed="rId4" r:link="rId5" cstate="print">
            <a:lum bright="-24000" contrast="36000"/>
            <a:grayscl/>
          </a:blip>
          <a:srcRect/>
          <a:stretch>
            <a:fillRect/>
          </a:stretch>
        </p:blipFill>
        <p:spPr bwMode="auto">
          <a:xfrm>
            <a:off x="5003800" y="5562600"/>
            <a:ext cx="3505200" cy="12954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ChangeArrowheads="1"/>
          </p:cNvSpPr>
          <p:nvPr/>
        </p:nvSpPr>
        <p:spPr bwMode="auto">
          <a:xfrm>
            <a:off x="179388" y="1341438"/>
            <a:ext cx="8763000" cy="4785926"/>
          </a:xfrm>
          <a:prstGeom prst="rect">
            <a:avLst/>
          </a:prstGeom>
          <a:noFill/>
          <a:ln w="9525">
            <a:noFill/>
            <a:miter lim="800000"/>
            <a:headEnd/>
            <a:tailEnd/>
          </a:ln>
          <a:effectLst/>
        </p:spPr>
        <p:txBody>
          <a:bodyPr bIns="0">
            <a:spAutoFit/>
          </a:bodyPr>
          <a:lstStyle/>
          <a:p>
            <a:pPr indent="266700" algn="just">
              <a:lnSpc>
                <a:spcPct val="100000"/>
              </a:lnSpc>
              <a:spcBef>
                <a:spcPct val="0"/>
              </a:spcBef>
            </a:pPr>
            <a:r>
              <a:rPr lang="en-US" altLang="zh-CN" sz="2400" dirty="0">
                <a:solidFill>
                  <a:schemeClr val="tx1"/>
                </a:solidFill>
                <a:latin typeface="Times New Roman" pitchFamily="18" charset="0"/>
                <a:ea typeface="楷体_GB2312" pitchFamily="49" charset="-122"/>
              </a:rPr>
              <a:t>B</a:t>
            </a:r>
            <a:r>
              <a:rPr lang="zh-CN" altLang="en-US" sz="2400" dirty="0">
                <a:solidFill>
                  <a:schemeClr val="tx1"/>
                </a:solidFill>
                <a:latin typeface="Times New Roman" pitchFamily="18" charset="0"/>
                <a:ea typeface="楷体_GB2312" pitchFamily="49" charset="-122"/>
              </a:rPr>
              <a:t>．路由器的硬件连接</a:t>
            </a:r>
          </a:p>
          <a:p>
            <a:pPr indent="266700" algn="just" eaLnBrk="0" hangingPunct="0">
              <a:lnSpc>
                <a:spcPct val="100000"/>
              </a:lnSpc>
              <a:spcBef>
                <a:spcPct val="0"/>
              </a:spcBef>
            </a:pPr>
            <a:r>
              <a:rPr lang="zh-CN" altLang="en-US" sz="2400" b="0" dirty="0">
                <a:solidFill>
                  <a:schemeClr val="tx1"/>
                </a:solidFill>
                <a:latin typeface="Times New Roman" pitchFamily="18" charset="0"/>
              </a:rPr>
              <a:t>     </a:t>
            </a:r>
            <a:r>
              <a:rPr lang="zh-CN" altLang="en-US" sz="2000" b="0" dirty="0">
                <a:solidFill>
                  <a:schemeClr val="tx1"/>
                </a:solidFill>
                <a:latin typeface="Times New Roman" pitchFamily="18" charset="0"/>
              </a:rPr>
              <a:t>路由器的硬件连接主要包括：</a:t>
            </a:r>
            <a:r>
              <a:rPr lang="zh-CN" altLang="en-US" sz="2000" b="0" dirty="0">
                <a:solidFill>
                  <a:schemeClr val="folHlink"/>
                </a:solidFill>
                <a:latin typeface="Times New Roman" pitchFamily="18" charset="0"/>
              </a:rPr>
              <a:t>与局域网设备之间的连接、与广域网设备之间的连接以及与配置设备之间的连接</a:t>
            </a:r>
            <a:r>
              <a:rPr lang="zh-CN" altLang="en-US" sz="2000" b="0" dirty="0">
                <a:solidFill>
                  <a:schemeClr val="tx1"/>
                </a:solidFill>
                <a:latin typeface="Times New Roman" pitchFamily="18" charset="0"/>
              </a:rPr>
              <a:t>。</a:t>
            </a:r>
          </a:p>
          <a:p>
            <a:pPr indent="266700" algn="just" eaLnBrk="0" hangingPunct="0">
              <a:lnSpc>
                <a:spcPct val="100000"/>
              </a:lnSpc>
              <a:spcBef>
                <a:spcPct val="0"/>
              </a:spcBef>
            </a:pPr>
            <a:r>
              <a:rPr lang="zh-CN" altLang="en-US" sz="2000" b="0" dirty="0">
                <a:solidFill>
                  <a:schemeClr val="tx1"/>
                </a:solidFill>
                <a:latin typeface="Times New Roman" pitchFamily="18" charset="0"/>
              </a:rPr>
              <a:t>（</a:t>
            </a:r>
            <a:r>
              <a:rPr lang="en-US" altLang="zh-CN" sz="2000" b="0" dirty="0">
                <a:solidFill>
                  <a:schemeClr val="tx1"/>
                </a:solidFill>
                <a:latin typeface="Times New Roman" pitchFamily="18" charset="0"/>
              </a:rPr>
              <a:t>1</a:t>
            </a:r>
            <a:r>
              <a:rPr lang="zh-CN" altLang="en-US" sz="2000" b="0" dirty="0">
                <a:solidFill>
                  <a:schemeClr val="tx1"/>
                </a:solidFill>
                <a:latin typeface="Times New Roman" pitchFamily="18" charset="0"/>
              </a:rPr>
              <a:t>）路由器与局域网接入设备之间的连接：</a:t>
            </a:r>
          </a:p>
          <a:p>
            <a:pPr indent="266700" algn="just" eaLnBrk="0" hangingPunct="0">
              <a:lnSpc>
                <a:spcPct val="100000"/>
              </a:lnSpc>
              <a:spcBef>
                <a:spcPct val="0"/>
              </a:spcBef>
            </a:pPr>
            <a:r>
              <a:rPr lang="zh-CN" altLang="en-US" sz="2000" b="0" dirty="0">
                <a:solidFill>
                  <a:schemeClr val="tx1"/>
                </a:solidFill>
                <a:latin typeface="Times New Roman" pitchFamily="18" charset="0"/>
              </a:rPr>
              <a:t>         ① </a:t>
            </a:r>
            <a:r>
              <a:rPr lang="en-US" altLang="zh-CN" sz="2000" b="0" dirty="0">
                <a:solidFill>
                  <a:schemeClr val="tx1"/>
                </a:solidFill>
                <a:latin typeface="Times New Roman" pitchFamily="18" charset="0"/>
              </a:rPr>
              <a:t>RJ-45 TP </a:t>
            </a:r>
            <a:r>
              <a:rPr lang="zh-CN" altLang="en-US" sz="2000" b="0" dirty="0">
                <a:solidFill>
                  <a:schemeClr val="tx1"/>
                </a:solidFill>
                <a:latin typeface="Times New Roman" pitchFamily="18" charset="0"/>
              </a:rPr>
              <a:t>至</a:t>
            </a:r>
            <a:r>
              <a:rPr lang="en-US" altLang="zh-CN" sz="2000" b="0" dirty="0">
                <a:solidFill>
                  <a:schemeClr val="tx1"/>
                </a:solidFill>
                <a:latin typeface="Times New Roman" pitchFamily="18" charset="0"/>
              </a:rPr>
              <a:t>RJ-45 TP</a:t>
            </a:r>
            <a:r>
              <a:rPr lang="zh-CN" altLang="en-US" sz="2000" b="0" dirty="0">
                <a:solidFill>
                  <a:schemeClr val="tx1"/>
                </a:solidFill>
                <a:latin typeface="Times New Roman" pitchFamily="18" charset="0"/>
              </a:rPr>
              <a:t>：路由器</a:t>
            </a:r>
            <a:r>
              <a:rPr lang="en-US" altLang="zh-CN" sz="2000" b="0" dirty="0">
                <a:solidFill>
                  <a:schemeClr val="tx1"/>
                </a:solidFill>
                <a:latin typeface="Times New Roman" pitchFamily="18" charset="0"/>
              </a:rPr>
              <a:t>---</a:t>
            </a:r>
            <a:r>
              <a:rPr lang="zh-CN" altLang="en-US" sz="2000" b="0" dirty="0">
                <a:solidFill>
                  <a:schemeClr val="tx1"/>
                </a:solidFill>
                <a:latin typeface="Times New Roman" pitchFamily="18" charset="0"/>
              </a:rPr>
              <a:t>交换机，平行线。</a:t>
            </a:r>
          </a:p>
          <a:p>
            <a:pPr indent="266700" algn="just" eaLnBrk="0" hangingPunct="0">
              <a:lnSpc>
                <a:spcPct val="100000"/>
              </a:lnSpc>
              <a:spcBef>
                <a:spcPct val="0"/>
              </a:spcBef>
            </a:pPr>
            <a:r>
              <a:rPr lang="zh-CN" altLang="en-US" sz="2000" b="0" dirty="0">
                <a:solidFill>
                  <a:schemeClr val="tx1"/>
                </a:solidFill>
                <a:latin typeface="Times New Roman" pitchFamily="18" charset="0"/>
              </a:rPr>
              <a:t>         ② </a:t>
            </a:r>
            <a:r>
              <a:rPr lang="en-US" altLang="zh-CN" sz="2000" b="0" dirty="0">
                <a:solidFill>
                  <a:schemeClr val="tx1"/>
                </a:solidFill>
                <a:latin typeface="Times New Roman" pitchFamily="18" charset="0"/>
              </a:rPr>
              <a:t>SC</a:t>
            </a:r>
            <a:r>
              <a:rPr lang="zh-CN" altLang="en-US" sz="2000" b="0" dirty="0">
                <a:solidFill>
                  <a:schemeClr val="tx1"/>
                </a:solidFill>
                <a:latin typeface="Times New Roman" pitchFamily="18" charset="0"/>
              </a:rPr>
              <a:t>至</a:t>
            </a:r>
            <a:r>
              <a:rPr lang="en-US" altLang="zh-CN" sz="2000" b="0" dirty="0">
                <a:solidFill>
                  <a:schemeClr val="tx1"/>
                </a:solidFill>
                <a:latin typeface="Times New Roman" pitchFamily="18" charset="0"/>
              </a:rPr>
              <a:t>RJ-45 TP</a:t>
            </a:r>
            <a:r>
              <a:rPr lang="zh-CN" altLang="en-US" sz="2000" b="0" dirty="0">
                <a:solidFill>
                  <a:schemeClr val="tx1"/>
                </a:solidFill>
                <a:latin typeface="Times New Roman" pitchFamily="18" charset="0"/>
              </a:rPr>
              <a:t>或</a:t>
            </a:r>
            <a:r>
              <a:rPr lang="en-US" altLang="zh-CN" sz="2000" b="0" dirty="0">
                <a:solidFill>
                  <a:schemeClr val="tx1"/>
                </a:solidFill>
                <a:latin typeface="Times New Roman" pitchFamily="18" charset="0"/>
              </a:rPr>
              <a:t>SC</a:t>
            </a:r>
            <a:r>
              <a:rPr lang="zh-CN" altLang="en-US" sz="2000" b="0" dirty="0">
                <a:solidFill>
                  <a:schemeClr val="tx1"/>
                </a:solidFill>
                <a:latin typeface="Times New Roman" pitchFamily="18" charset="0"/>
              </a:rPr>
              <a:t>至</a:t>
            </a:r>
            <a:r>
              <a:rPr lang="en-US" altLang="zh-CN" sz="2000" b="0" dirty="0">
                <a:solidFill>
                  <a:schemeClr val="tx1"/>
                </a:solidFill>
                <a:latin typeface="Times New Roman" pitchFamily="18" charset="0"/>
              </a:rPr>
              <a:t>MTRJ </a:t>
            </a:r>
            <a:r>
              <a:rPr lang="zh-CN" altLang="en-US" sz="2000" b="0" dirty="0">
                <a:solidFill>
                  <a:schemeClr val="tx1"/>
                </a:solidFill>
                <a:latin typeface="Times New Roman" pitchFamily="18" charset="0"/>
              </a:rPr>
              <a:t>或</a:t>
            </a:r>
            <a:r>
              <a:rPr lang="en-US" altLang="zh-CN" sz="2000" b="0" dirty="0">
                <a:solidFill>
                  <a:schemeClr val="tx1"/>
                </a:solidFill>
                <a:latin typeface="Times New Roman" pitchFamily="18" charset="0"/>
              </a:rPr>
              <a:t>MTRJ</a:t>
            </a:r>
            <a:r>
              <a:rPr lang="zh-CN" altLang="en-US" sz="2000" b="0" dirty="0">
                <a:solidFill>
                  <a:schemeClr val="tx1"/>
                </a:solidFill>
                <a:latin typeface="Times New Roman" pitchFamily="18" charset="0"/>
              </a:rPr>
              <a:t>至</a:t>
            </a:r>
            <a:r>
              <a:rPr lang="en-US" altLang="zh-CN" sz="2000" b="0" dirty="0">
                <a:solidFill>
                  <a:schemeClr val="tx1"/>
                </a:solidFill>
                <a:latin typeface="Times New Roman" pitchFamily="18" charset="0"/>
              </a:rPr>
              <a:t>RJ45</a:t>
            </a:r>
            <a:r>
              <a:rPr lang="zh-CN" altLang="en-US" sz="2000" b="0" dirty="0">
                <a:solidFill>
                  <a:schemeClr val="tx1"/>
                </a:solidFill>
                <a:latin typeface="Times New Roman" pitchFamily="18" charset="0"/>
              </a:rPr>
              <a:t>。</a:t>
            </a:r>
          </a:p>
          <a:p>
            <a:pPr indent="266700" algn="just" eaLnBrk="0" hangingPunct="0">
              <a:lnSpc>
                <a:spcPct val="100000"/>
              </a:lnSpc>
              <a:spcBef>
                <a:spcPct val="0"/>
              </a:spcBef>
            </a:pPr>
            <a:r>
              <a:rPr lang="zh-CN" altLang="en-US" sz="2000" b="0" dirty="0">
                <a:solidFill>
                  <a:schemeClr val="tx1"/>
                </a:solidFill>
                <a:latin typeface="Times New Roman" pitchFamily="18" charset="0"/>
              </a:rPr>
              <a:t>（</a:t>
            </a:r>
            <a:r>
              <a:rPr lang="en-US" altLang="zh-CN" sz="2000" b="0" dirty="0">
                <a:solidFill>
                  <a:schemeClr val="tx1"/>
                </a:solidFill>
                <a:latin typeface="Times New Roman" pitchFamily="18" charset="0"/>
              </a:rPr>
              <a:t>2</a:t>
            </a:r>
            <a:r>
              <a:rPr lang="zh-CN" altLang="en-US" sz="2000" b="0" dirty="0">
                <a:solidFill>
                  <a:schemeClr val="tx1"/>
                </a:solidFill>
                <a:latin typeface="Times New Roman" pitchFamily="18" charset="0"/>
              </a:rPr>
              <a:t>）路由器与</a:t>
            </a:r>
            <a:r>
              <a:rPr lang="en-US" altLang="zh-CN" sz="2000" b="0" dirty="0">
                <a:solidFill>
                  <a:schemeClr val="tx1"/>
                </a:solidFill>
                <a:latin typeface="Times New Roman" pitchFamily="18" charset="0"/>
              </a:rPr>
              <a:t>Internet</a:t>
            </a:r>
            <a:r>
              <a:rPr lang="zh-CN" altLang="en-US" sz="2000" b="0" dirty="0">
                <a:solidFill>
                  <a:schemeClr val="tx1"/>
                </a:solidFill>
                <a:latin typeface="Times New Roman" pitchFamily="18" charset="0"/>
              </a:rPr>
              <a:t>接入设备的连接：</a:t>
            </a:r>
          </a:p>
          <a:p>
            <a:pPr indent="266700" algn="just" eaLnBrk="0" hangingPunct="0">
              <a:lnSpc>
                <a:spcPct val="100000"/>
              </a:lnSpc>
              <a:spcBef>
                <a:spcPct val="0"/>
              </a:spcBef>
            </a:pPr>
            <a:r>
              <a:rPr lang="zh-CN" altLang="en-US" sz="2000" b="0" dirty="0">
                <a:solidFill>
                  <a:srgbClr val="000000"/>
                </a:solidFill>
                <a:latin typeface="Times New Roman" pitchFamily="18" charset="0"/>
              </a:rPr>
              <a:t>     </a:t>
            </a:r>
            <a:r>
              <a:rPr lang="zh-CN" altLang="en-US" sz="2000" b="0" dirty="0">
                <a:solidFill>
                  <a:schemeClr val="tx1"/>
                </a:solidFill>
                <a:latin typeface="Times New Roman" pitchFamily="18" charset="0"/>
              </a:rPr>
              <a:t>路由器的主要应用是在互联网中，路由器与互联网接入设备的连接情况主要有以下几种：</a:t>
            </a:r>
          </a:p>
          <a:p>
            <a:pPr indent="266700" algn="just" eaLnBrk="0" hangingPunct="0">
              <a:lnSpc>
                <a:spcPct val="100000"/>
              </a:lnSpc>
              <a:spcBef>
                <a:spcPct val="0"/>
              </a:spcBef>
            </a:pPr>
            <a:r>
              <a:rPr lang="zh-CN" altLang="en-US" sz="2000" b="0" dirty="0">
                <a:solidFill>
                  <a:schemeClr val="tx1"/>
                </a:solidFill>
                <a:latin typeface="Times New Roman" pitchFamily="18" charset="0"/>
              </a:rPr>
              <a:t>        ①同步串行口</a:t>
            </a:r>
          </a:p>
          <a:p>
            <a:pPr indent="266700" algn="just" eaLnBrk="0" hangingPunct="0">
              <a:lnSpc>
                <a:spcPct val="100000"/>
              </a:lnSpc>
              <a:spcBef>
                <a:spcPct val="0"/>
              </a:spcBef>
            </a:pPr>
            <a:r>
              <a:rPr lang="zh-CN" altLang="en-US" sz="2000" b="0" dirty="0">
                <a:solidFill>
                  <a:schemeClr val="tx1"/>
                </a:solidFill>
                <a:latin typeface="Times New Roman" pitchFamily="18" charset="0"/>
              </a:rPr>
              <a:t>        </a:t>
            </a:r>
            <a:r>
              <a:rPr lang="zh-CN" altLang="en-US" sz="2000" b="0" dirty="0" smtClean="0">
                <a:solidFill>
                  <a:schemeClr val="tx1"/>
                </a:solidFill>
                <a:latin typeface="Times New Roman" pitchFamily="18" charset="0"/>
              </a:rPr>
              <a:t>②异步</a:t>
            </a:r>
            <a:r>
              <a:rPr lang="zh-CN" altLang="en-US" sz="2000" b="0" dirty="0">
                <a:solidFill>
                  <a:schemeClr val="tx1"/>
                </a:solidFill>
                <a:latin typeface="Times New Roman" pitchFamily="18" charset="0"/>
              </a:rPr>
              <a:t>串行口连接</a:t>
            </a:r>
          </a:p>
          <a:p>
            <a:pPr indent="266700" algn="just" eaLnBrk="0" hangingPunct="0">
              <a:lnSpc>
                <a:spcPct val="100000"/>
              </a:lnSpc>
              <a:spcBef>
                <a:spcPct val="0"/>
              </a:spcBef>
            </a:pPr>
            <a:r>
              <a:rPr lang="zh-CN" altLang="en-US" sz="2000" b="0" dirty="0">
                <a:solidFill>
                  <a:schemeClr val="tx1"/>
                </a:solidFill>
                <a:latin typeface="Times New Roman" pitchFamily="18" charset="0"/>
              </a:rPr>
              <a:t>（</a:t>
            </a:r>
            <a:r>
              <a:rPr lang="en-US" altLang="zh-CN" sz="2000" b="0" dirty="0">
                <a:solidFill>
                  <a:schemeClr val="tx1"/>
                </a:solidFill>
                <a:latin typeface="Times New Roman" pitchFamily="18" charset="0"/>
              </a:rPr>
              <a:t>3</a:t>
            </a:r>
            <a:r>
              <a:rPr lang="zh-CN" altLang="en-US" sz="2000" b="0" dirty="0">
                <a:solidFill>
                  <a:schemeClr val="tx1"/>
                </a:solidFill>
                <a:latin typeface="Times New Roman" pitchFamily="18" charset="0"/>
              </a:rPr>
              <a:t>）路由器配置端口的连接。</a:t>
            </a:r>
          </a:p>
          <a:p>
            <a:pPr indent="266700" algn="just" eaLnBrk="0" hangingPunct="0">
              <a:lnSpc>
                <a:spcPct val="100000"/>
              </a:lnSpc>
              <a:spcBef>
                <a:spcPct val="0"/>
              </a:spcBef>
            </a:pPr>
            <a:r>
              <a:rPr lang="zh-CN" altLang="en-US" sz="2000" b="0" dirty="0">
                <a:solidFill>
                  <a:schemeClr val="tx1"/>
                </a:solidFill>
                <a:latin typeface="Times New Roman" pitchFamily="18" charset="0"/>
              </a:rPr>
              <a:t>     路由器配置端口依据配置方式不同，主要有两种连接形式：             </a:t>
            </a:r>
          </a:p>
          <a:p>
            <a:pPr indent="266700" algn="just" eaLnBrk="0" hangingPunct="0">
              <a:lnSpc>
                <a:spcPct val="100000"/>
              </a:lnSpc>
              <a:spcBef>
                <a:spcPct val="0"/>
              </a:spcBef>
            </a:pPr>
            <a:r>
              <a:rPr lang="zh-CN" altLang="en-US" sz="2000" b="0" dirty="0">
                <a:solidFill>
                  <a:schemeClr val="tx1"/>
                </a:solidFill>
                <a:latin typeface="Times New Roman" pitchFamily="18" charset="0"/>
              </a:rPr>
              <a:t>       ①</a:t>
            </a:r>
            <a:r>
              <a:rPr lang="en-US" altLang="zh-CN" sz="2000" b="0" dirty="0">
                <a:solidFill>
                  <a:schemeClr val="tx1"/>
                </a:solidFill>
                <a:latin typeface="Times New Roman" pitchFamily="18" charset="0"/>
              </a:rPr>
              <a:t>Console</a:t>
            </a:r>
            <a:r>
              <a:rPr lang="zh-CN" altLang="en-US" sz="2000" b="0" dirty="0">
                <a:solidFill>
                  <a:schemeClr val="tx1"/>
                </a:solidFill>
                <a:latin typeface="Times New Roman" pitchFamily="18" charset="0"/>
              </a:rPr>
              <a:t>端口的连接方式。（本地配置连接，串口，超级终端）</a:t>
            </a:r>
          </a:p>
          <a:p>
            <a:pPr indent="266700" algn="just" eaLnBrk="0" hangingPunct="0">
              <a:lnSpc>
                <a:spcPct val="100000"/>
              </a:lnSpc>
              <a:spcBef>
                <a:spcPct val="0"/>
              </a:spcBef>
            </a:pPr>
            <a:r>
              <a:rPr lang="zh-CN" altLang="en-US" sz="2000" b="0" dirty="0">
                <a:solidFill>
                  <a:schemeClr val="tx1"/>
                </a:solidFill>
                <a:latin typeface="Times New Roman" pitchFamily="18" charset="0"/>
              </a:rPr>
              <a:t>       ②</a:t>
            </a:r>
            <a:r>
              <a:rPr lang="en-US" altLang="zh-CN" sz="2000" b="0" dirty="0">
                <a:solidFill>
                  <a:schemeClr val="tx1"/>
                </a:solidFill>
                <a:latin typeface="Times New Roman" pitchFamily="18" charset="0"/>
              </a:rPr>
              <a:t>AUX</a:t>
            </a:r>
            <a:r>
              <a:rPr lang="zh-CN" altLang="en-US" sz="2000" b="0" dirty="0">
                <a:solidFill>
                  <a:schemeClr val="tx1"/>
                </a:solidFill>
                <a:latin typeface="Times New Roman" pitchFamily="18" charset="0"/>
              </a:rPr>
              <a:t>端口的连接方式。（远程配置或拨号连接，异步</a:t>
            </a:r>
            <a:r>
              <a:rPr lang="zh-CN" altLang="en-US" sz="2000" b="0" dirty="0" smtClean="0">
                <a:solidFill>
                  <a:schemeClr val="tx1"/>
                </a:solidFill>
                <a:latin typeface="Times New Roman" pitchFamily="18" charset="0"/>
              </a:rPr>
              <a:t>端口）</a:t>
            </a:r>
            <a:endParaRPr lang="zh-CN" altLang="en-US" sz="2000" b="0" dirty="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481013" y="1592263"/>
            <a:ext cx="39624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a:t>
            </a:r>
            <a:r>
              <a:rPr lang="zh-CN" altLang="en-US" sz="2400">
                <a:solidFill>
                  <a:schemeClr val="tx1"/>
                </a:solidFill>
                <a:latin typeface="Times New Roman" pitchFamily="18" charset="0"/>
                <a:ea typeface="楷体_GB2312" pitchFamily="49" charset="-122"/>
              </a:rPr>
              <a:t>．端口种类 </a:t>
            </a:r>
            <a:endParaRPr lang="zh-CN" altLang="en-US" sz="2400" b="0">
              <a:solidFill>
                <a:schemeClr val="tx1"/>
              </a:solidFill>
              <a:latin typeface="Times New Roman" pitchFamily="18" charset="0"/>
            </a:endParaRPr>
          </a:p>
        </p:txBody>
      </p:sp>
      <p:sp>
        <p:nvSpPr>
          <p:cNvPr id="226307" name="Rectangle 3"/>
          <p:cNvSpPr>
            <a:spLocks noChangeArrowheads="1"/>
          </p:cNvSpPr>
          <p:nvPr/>
        </p:nvSpPr>
        <p:spPr bwMode="auto">
          <a:xfrm>
            <a:off x="5586413" y="1592263"/>
            <a:ext cx="31242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2</a:t>
            </a:r>
            <a:r>
              <a:rPr lang="zh-CN" altLang="en-US" sz="2400">
                <a:solidFill>
                  <a:schemeClr val="tx1"/>
                </a:solidFill>
                <a:latin typeface="Times New Roman" pitchFamily="18" charset="0"/>
                <a:ea typeface="楷体_GB2312" pitchFamily="49" charset="-122"/>
              </a:rPr>
              <a:t>．用户可用槽数</a:t>
            </a:r>
            <a:endParaRPr lang="zh-CN" altLang="en-US" sz="2400" b="0">
              <a:solidFill>
                <a:schemeClr val="tx1"/>
              </a:solidFill>
              <a:latin typeface="Times New Roman" pitchFamily="18" charset="0"/>
            </a:endParaRPr>
          </a:p>
        </p:txBody>
      </p:sp>
      <p:sp>
        <p:nvSpPr>
          <p:cNvPr id="226308" name="Rectangle 4"/>
          <p:cNvSpPr>
            <a:spLocks noChangeArrowheads="1"/>
          </p:cNvSpPr>
          <p:nvPr/>
        </p:nvSpPr>
        <p:spPr bwMode="auto">
          <a:xfrm>
            <a:off x="481013" y="2049463"/>
            <a:ext cx="39624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3</a:t>
            </a:r>
            <a:r>
              <a:rPr lang="zh-CN" altLang="en-US" sz="2400">
                <a:solidFill>
                  <a:schemeClr val="tx1"/>
                </a:solidFill>
                <a:latin typeface="Times New Roman" pitchFamily="18" charset="0"/>
                <a:ea typeface="楷体_GB2312" pitchFamily="49" charset="-122"/>
              </a:rPr>
              <a:t>．</a:t>
            </a:r>
            <a:r>
              <a:rPr lang="en-US" altLang="zh-CN" sz="2400">
                <a:solidFill>
                  <a:schemeClr val="tx1"/>
                </a:solidFill>
                <a:latin typeface="Times New Roman" pitchFamily="18" charset="0"/>
                <a:ea typeface="楷体_GB2312" pitchFamily="49" charset="-122"/>
              </a:rPr>
              <a:t>CPU </a:t>
            </a:r>
            <a:endParaRPr lang="en-US" altLang="zh-CN" sz="2400" b="0">
              <a:solidFill>
                <a:schemeClr val="tx1"/>
              </a:solidFill>
              <a:latin typeface="Times New Roman" pitchFamily="18" charset="0"/>
            </a:endParaRPr>
          </a:p>
        </p:txBody>
      </p:sp>
      <p:sp>
        <p:nvSpPr>
          <p:cNvPr id="226309" name="Rectangle 5"/>
          <p:cNvSpPr>
            <a:spLocks noChangeArrowheads="1"/>
          </p:cNvSpPr>
          <p:nvPr/>
        </p:nvSpPr>
        <p:spPr bwMode="auto">
          <a:xfrm>
            <a:off x="5586413" y="2049463"/>
            <a:ext cx="22098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4</a:t>
            </a:r>
            <a:r>
              <a:rPr lang="zh-CN" altLang="en-US" sz="2400">
                <a:solidFill>
                  <a:schemeClr val="tx1"/>
                </a:solidFill>
                <a:latin typeface="Times New Roman" pitchFamily="18" charset="0"/>
                <a:ea typeface="楷体_GB2312" pitchFamily="49" charset="-122"/>
              </a:rPr>
              <a:t>．内存</a:t>
            </a:r>
            <a:endParaRPr lang="zh-CN" altLang="en-US" sz="2400" b="0">
              <a:solidFill>
                <a:schemeClr val="tx1"/>
              </a:solidFill>
              <a:latin typeface="Times New Roman" pitchFamily="18" charset="0"/>
            </a:endParaRPr>
          </a:p>
        </p:txBody>
      </p:sp>
      <p:sp>
        <p:nvSpPr>
          <p:cNvPr id="226310" name="Rectangle 6"/>
          <p:cNvSpPr>
            <a:spLocks noChangeArrowheads="1"/>
          </p:cNvSpPr>
          <p:nvPr/>
        </p:nvSpPr>
        <p:spPr bwMode="auto">
          <a:xfrm>
            <a:off x="481013" y="2476500"/>
            <a:ext cx="3962400" cy="411163"/>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5</a:t>
            </a:r>
            <a:r>
              <a:rPr lang="zh-CN" altLang="en-US" sz="2400">
                <a:solidFill>
                  <a:schemeClr val="tx1"/>
                </a:solidFill>
                <a:latin typeface="Times New Roman" pitchFamily="18" charset="0"/>
                <a:ea typeface="楷体_GB2312" pitchFamily="49" charset="-122"/>
              </a:rPr>
              <a:t>．网管</a:t>
            </a:r>
            <a:endParaRPr lang="zh-CN" altLang="en-US" sz="2400" b="0">
              <a:solidFill>
                <a:schemeClr val="tx1"/>
              </a:solidFill>
              <a:latin typeface="Times New Roman" pitchFamily="18" charset="0"/>
            </a:endParaRPr>
          </a:p>
        </p:txBody>
      </p:sp>
      <p:sp>
        <p:nvSpPr>
          <p:cNvPr id="226311" name="Rectangle 7"/>
          <p:cNvSpPr>
            <a:spLocks noChangeArrowheads="1"/>
          </p:cNvSpPr>
          <p:nvPr/>
        </p:nvSpPr>
        <p:spPr bwMode="auto">
          <a:xfrm>
            <a:off x="5586413" y="2506663"/>
            <a:ext cx="38100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6</a:t>
            </a:r>
            <a:r>
              <a:rPr lang="zh-CN" altLang="en-US" sz="2400">
                <a:solidFill>
                  <a:schemeClr val="tx1"/>
                </a:solidFill>
                <a:latin typeface="Times New Roman" pitchFamily="18" charset="0"/>
                <a:ea typeface="楷体_GB2312" pitchFamily="49" charset="-122"/>
              </a:rPr>
              <a:t>．全双工线速转发能力</a:t>
            </a:r>
            <a:endParaRPr lang="zh-CN" altLang="en-US" sz="2400" b="0">
              <a:solidFill>
                <a:schemeClr val="tx1"/>
              </a:solidFill>
              <a:latin typeface="Times New Roman" pitchFamily="18" charset="0"/>
            </a:endParaRPr>
          </a:p>
        </p:txBody>
      </p:sp>
      <p:sp>
        <p:nvSpPr>
          <p:cNvPr id="226312" name="Rectangle 8"/>
          <p:cNvSpPr>
            <a:spLocks noChangeArrowheads="1"/>
          </p:cNvSpPr>
          <p:nvPr/>
        </p:nvSpPr>
        <p:spPr bwMode="auto">
          <a:xfrm>
            <a:off x="481013" y="2933700"/>
            <a:ext cx="3962400" cy="411163"/>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7</a:t>
            </a:r>
            <a:r>
              <a:rPr lang="zh-CN" altLang="en-US" sz="2400">
                <a:solidFill>
                  <a:schemeClr val="tx1"/>
                </a:solidFill>
                <a:latin typeface="Times New Roman" pitchFamily="18" charset="0"/>
                <a:ea typeface="楷体_GB2312" pitchFamily="49" charset="-122"/>
              </a:rPr>
              <a:t>．设备吞吐量</a:t>
            </a:r>
            <a:endParaRPr lang="zh-CN" altLang="en-US" sz="2400" b="0">
              <a:solidFill>
                <a:schemeClr val="tx1"/>
              </a:solidFill>
              <a:latin typeface="Times New Roman" pitchFamily="18" charset="0"/>
            </a:endParaRPr>
          </a:p>
        </p:txBody>
      </p:sp>
      <p:sp>
        <p:nvSpPr>
          <p:cNvPr id="226313" name="Rectangle 9"/>
          <p:cNvSpPr>
            <a:spLocks noChangeArrowheads="1"/>
          </p:cNvSpPr>
          <p:nvPr/>
        </p:nvSpPr>
        <p:spPr bwMode="auto">
          <a:xfrm>
            <a:off x="5586413" y="2963863"/>
            <a:ext cx="26670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8</a:t>
            </a:r>
            <a:r>
              <a:rPr lang="zh-CN" altLang="en-US" sz="2400">
                <a:solidFill>
                  <a:schemeClr val="tx1"/>
                </a:solidFill>
                <a:latin typeface="Times New Roman" pitchFamily="18" charset="0"/>
                <a:ea typeface="楷体_GB2312" pitchFamily="49" charset="-122"/>
              </a:rPr>
              <a:t>．端口吞吐量</a:t>
            </a:r>
            <a:endParaRPr lang="zh-CN" altLang="en-US" sz="2400" b="0">
              <a:solidFill>
                <a:schemeClr val="tx1"/>
              </a:solidFill>
              <a:latin typeface="Times New Roman" pitchFamily="18" charset="0"/>
            </a:endParaRPr>
          </a:p>
        </p:txBody>
      </p:sp>
      <p:sp>
        <p:nvSpPr>
          <p:cNvPr id="226314" name="Rectangle 10"/>
          <p:cNvSpPr>
            <a:spLocks noChangeArrowheads="1"/>
          </p:cNvSpPr>
          <p:nvPr/>
        </p:nvSpPr>
        <p:spPr bwMode="auto">
          <a:xfrm>
            <a:off x="481013" y="3421063"/>
            <a:ext cx="39624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9</a:t>
            </a:r>
            <a:r>
              <a:rPr lang="zh-CN" altLang="en-US" sz="2400">
                <a:solidFill>
                  <a:schemeClr val="tx1"/>
                </a:solidFill>
                <a:latin typeface="Times New Roman" pitchFamily="18" charset="0"/>
                <a:ea typeface="楷体_GB2312" pitchFamily="49" charset="-122"/>
              </a:rPr>
              <a:t>．路由表能力</a:t>
            </a:r>
            <a:endParaRPr lang="zh-CN" altLang="en-US" sz="2400" b="0">
              <a:solidFill>
                <a:schemeClr val="tx1"/>
              </a:solidFill>
              <a:latin typeface="Times New Roman" pitchFamily="18" charset="0"/>
            </a:endParaRPr>
          </a:p>
        </p:txBody>
      </p:sp>
      <p:sp>
        <p:nvSpPr>
          <p:cNvPr id="226315" name="Rectangle 11"/>
          <p:cNvSpPr>
            <a:spLocks noChangeArrowheads="1"/>
          </p:cNvSpPr>
          <p:nvPr/>
        </p:nvSpPr>
        <p:spPr bwMode="auto">
          <a:xfrm>
            <a:off x="5510213" y="3421063"/>
            <a:ext cx="28194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10</a:t>
            </a:r>
            <a:r>
              <a:rPr lang="zh-CN" altLang="en-US" sz="2400">
                <a:solidFill>
                  <a:schemeClr val="tx1"/>
                </a:solidFill>
                <a:latin typeface="Times New Roman" pitchFamily="18" charset="0"/>
                <a:ea typeface="楷体_GB2312" pitchFamily="49" charset="-122"/>
              </a:rPr>
              <a:t>．背板能力</a:t>
            </a:r>
            <a:endParaRPr lang="zh-CN" altLang="en-US" sz="2400" b="0">
              <a:solidFill>
                <a:schemeClr val="tx1"/>
              </a:solidFill>
              <a:latin typeface="Times New Roman" pitchFamily="18" charset="0"/>
            </a:endParaRPr>
          </a:p>
        </p:txBody>
      </p:sp>
      <p:sp>
        <p:nvSpPr>
          <p:cNvPr id="226316" name="Rectangle 12"/>
          <p:cNvSpPr>
            <a:spLocks noChangeArrowheads="1"/>
          </p:cNvSpPr>
          <p:nvPr/>
        </p:nvSpPr>
        <p:spPr bwMode="auto">
          <a:xfrm>
            <a:off x="481013" y="3878263"/>
            <a:ext cx="38862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11</a:t>
            </a:r>
            <a:r>
              <a:rPr lang="zh-CN" altLang="en-US" sz="2400">
                <a:solidFill>
                  <a:schemeClr val="tx1"/>
                </a:solidFill>
                <a:latin typeface="Times New Roman" pitchFamily="18" charset="0"/>
                <a:ea typeface="楷体_GB2312" pitchFamily="49" charset="-122"/>
              </a:rPr>
              <a:t>．丢包率</a:t>
            </a:r>
            <a:endParaRPr lang="zh-CN" altLang="en-US" sz="2400" b="0">
              <a:solidFill>
                <a:schemeClr val="tx1"/>
              </a:solidFill>
              <a:latin typeface="Times New Roman" pitchFamily="18" charset="0"/>
            </a:endParaRPr>
          </a:p>
        </p:txBody>
      </p:sp>
      <p:sp>
        <p:nvSpPr>
          <p:cNvPr id="226317" name="Rectangle 13"/>
          <p:cNvSpPr>
            <a:spLocks noChangeArrowheads="1"/>
          </p:cNvSpPr>
          <p:nvPr/>
        </p:nvSpPr>
        <p:spPr bwMode="auto">
          <a:xfrm>
            <a:off x="5510213" y="3954463"/>
            <a:ext cx="27432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12</a:t>
            </a:r>
            <a:r>
              <a:rPr lang="zh-CN" altLang="en-US" sz="2400">
                <a:solidFill>
                  <a:schemeClr val="tx1"/>
                </a:solidFill>
                <a:latin typeface="Times New Roman" pitchFamily="18" charset="0"/>
                <a:ea typeface="楷体_GB2312" pitchFamily="49" charset="-122"/>
              </a:rPr>
              <a:t>．时延</a:t>
            </a:r>
            <a:endParaRPr lang="zh-CN" altLang="en-US" sz="2400" b="0">
              <a:solidFill>
                <a:schemeClr val="tx1"/>
              </a:solidFill>
              <a:latin typeface="Times New Roman" pitchFamily="18" charset="0"/>
            </a:endParaRPr>
          </a:p>
        </p:txBody>
      </p:sp>
      <p:sp>
        <p:nvSpPr>
          <p:cNvPr id="226318" name="Rectangle 14"/>
          <p:cNvSpPr>
            <a:spLocks noChangeArrowheads="1"/>
          </p:cNvSpPr>
          <p:nvPr/>
        </p:nvSpPr>
        <p:spPr bwMode="auto">
          <a:xfrm>
            <a:off x="481013" y="4335463"/>
            <a:ext cx="28194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13</a:t>
            </a:r>
            <a:r>
              <a:rPr lang="zh-CN" altLang="en-US" sz="2400">
                <a:solidFill>
                  <a:schemeClr val="tx1"/>
                </a:solidFill>
                <a:latin typeface="Times New Roman" pitchFamily="18" charset="0"/>
                <a:ea typeface="楷体_GB2312" pitchFamily="49" charset="-122"/>
              </a:rPr>
              <a:t>．冗余</a:t>
            </a:r>
            <a:endParaRPr lang="zh-CN" altLang="en-US" sz="2400" b="0">
              <a:solidFill>
                <a:schemeClr val="tx1"/>
              </a:solidFill>
              <a:latin typeface="Times New Roman" pitchFamily="18" charset="0"/>
            </a:endParaRPr>
          </a:p>
        </p:txBody>
      </p:sp>
      <p:sp>
        <p:nvSpPr>
          <p:cNvPr id="226319" name="Rectangle 15"/>
          <p:cNvSpPr>
            <a:spLocks noChangeArrowheads="1"/>
          </p:cNvSpPr>
          <p:nvPr/>
        </p:nvSpPr>
        <p:spPr bwMode="auto">
          <a:xfrm>
            <a:off x="5510213" y="4411663"/>
            <a:ext cx="32004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14</a:t>
            </a:r>
            <a:r>
              <a:rPr lang="zh-CN" altLang="en-US" sz="2400">
                <a:solidFill>
                  <a:schemeClr val="tx1"/>
                </a:solidFill>
                <a:latin typeface="Times New Roman" pitchFamily="18" charset="0"/>
                <a:ea typeface="楷体_GB2312" pitchFamily="49" charset="-122"/>
              </a:rPr>
              <a:t>．路由协议支持</a:t>
            </a:r>
            <a:endParaRPr lang="zh-CN" altLang="en-US" sz="2400" b="0">
              <a:solidFill>
                <a:schemeClr val="tx1"/>
              </a:solidFill>
              <a:latin typeface="Times New Roman" pitchFamily="18" charset="0"/>
            </a:endParaRPr>
          </a:p>
        </p:txBody>
      </p:sp>
      <p:sp>
        <p:nvSpPr>
          <p:cNvPr id="226320" name="Rectangle 16"/>
          <p:cNvSpPr>
            <a:spLocks noChangeArrowheads="1"/>
          </p:cNvSpPr>
          <p:nvPr/>
        </p:nvSpPr>
        <p:spPr bwMode="auto">
          <a:xfrm>
            <a:off x="481013" y="4792663"/>
            <a:ext cx="51054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15</a:t>
            </a:r>
            <a:r>
              <a:rPr lang="zh-CN" altLang="en-US" sz="2400">
                <a:solidFill>
                  <a:schemeClr val="tx1"/>
                </a:solidFill>
                <a:latin typeface="Times New Roman" pitchFamily="18" charset="0"/>
                <a:ea typeface="楷体_GB2312" pitchFamily="49" charset="-122"/>
              </a:rPr>
              <a:t>．互联网组管理协议（</a:t>
            </a:r>
            <a:r>
              <a:rPr lang="en-US" altLang="zh-CN" sz="2400">
                <a:solidFill>
                  <a:schemeClr val="tx1"/>
                </a:solidFill>
                <a:latin typeface="Times New Roman" pitchFamily="18" charset="0"/>
                <a:ea typeface="楷体_GB2312" pitchFamily="49" charset="-122"/>
              </a:rPr>
              <a:t>IGMP</a:t>
            </a:r>
            <a:r>
              <a:rPr lang="zh-CN" altLang="en-US" sz="2400">
                <a:solidFill>
                  <a:schemeClr val="tx1"/>
                </a:solidFill>
                <a:latin typeface="Times New Roman" pitchFamily="18" charset="0"/>
                <a:ea typeface="楷体_GB2312" pitchFamily="49" charset="-122"/>
              </a:rPr>
              <a:t>）</a:t>
            </a:r>
            <a:endParaRPr lang="zh-CN" altLang="en-US" sz="2400" b="0">
              <a:solidFill>
                <a:schemeClr val="tx1"/>
              </a:solidFill>
              <a:latin typeface="Times New Roman" pitchFamily="18" charset="0"/>
            </a:endParaRPr>
          </a:p>
        </p:txBody>
      </p:sp>
      <p:sp>
        <p:nvSpPr>
          <p:cNvPr id="226321" name="Rectangle 17"/>
          <p:cNvSpPr>
            <a:spLocks noChangeArrowheads="1"/>
          </p:cNvSpPr>
          <p:nvPr/>
        </p:nvSpPr>
        <p:spPr bwMode="auto">
          <a:xfrm>
            <a:off x="5510213" y="4868863"/>
            <a:ext cx="30480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16</a:t>
            </a:r>
            <a:r>
              <a:rPr lang="zh-CN" altLang="en-US" sz="2400">
                <a:solidFill>
                  <a:schemeClr val="tx1"/>
                </a:solidFill>
                <a:latin typeface="Times New Roman" pitchFamily="18" charset="0"/>
                <a:ea typeface="楷体_GB2312" pitchFamily="49" charset="-122"/>
              </a:rPr>
              <a:t>．加密方式</a:t>
            </a:r>
            <a:endParaRPr lang="zh-CN" altLang="en-US" sz="2400" b="0">
              <a:solidFill>
                <a:schemeClr val="tx1"/>
              </a:solidFill>
              <a:latin typeface="Times New Roman" pitchFamily="18" charset="0"/>
            </a:endParaRPr>
          </a:p>
        </p:txBody>
      </p:sp>
      <p:sp>
        <p:nvSpPr>
          <p:cNvPr id="226322" name="Rectangle 18"/>
          <p:cNvSpPr>
            <a:spLocks noChangeArrowheads="1"/>
          </p:cNvSpPr>
          <p:nvPr/>
        </p:nvSpPr>
        <p:spPr bwMode="auto">
          <a:xfrm>
            <a:off x="481013" y="5249863"/>
            <a:ext cx="5029200" cy="411162"/>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a:solidFill>
                  <a:schemeClr val="tx1"/>
                </a:solidFill>
                <a:latin typeface="Times New Roman" pitchFamily="18" charset="0"/>
                <a:ea typeface="楷体_GB2312" pitchFamily="49" charset="-122"/>
              </a:rPr>
              <a:t>17</a:t>
            </a:r>
            <a:r>
              <a:rPr lang="zh-CN" altLang="en-US" sz="2400">
                <a:solidFill>
                  <a:schemeClr val="tx1"/>
                </a:solidFill>
                <a:latin typeface="Times New Roman" pitchFamily="18" charset="0"/>
                <a:ea typeface="楷体_GB2312" pitchFamily="49" charset="-122"/>
              </a:rPr>
              <a:t>．热插拔组件</a:t>
            </a:r>
            <a:endParaRPr lang="zh-CN" altLang="en-US" sz="2400" b="0">
              <a:solidFill>
                <a:schemeClr val="tx1"/>
              </a:solidFill>
              <a:latin typeface="Times New Roman" pitchFamily="18" charset="0"/>
            </a:endParaRPr>
          </a:p>
        </p:txBody>
      </p:sp>
      <p:sp>
        <p:nvSpPr>
          <p:cNvPr id="226323" name="Rectangle 19"/>
          <p:cNvSpPr>
            <a:spLocks noChangeArrowheads="1"/>
          </p:cNvSpPr>
          <p:nvPr/>
        </p:nvSpPr>
        <p:spPr bwMode="auto">
          <a:xfrm>
            <a:off x="1331913" y="549275"/>
            <a:ext cx="7162800" cy="576263"/>
          </a:xfrm>
          <a:prstGeom prst="rect">
            <a:avLst/>
          </a:prstGeom>
          <a:noFill/>
          <a:ln w="9525">
            <a:noFill/>
            <a:miter lim="800000"/>
            <a:headEnd/>
            <a:tailEnd/>
          </a:ln>
          <a:effectLst/>
        </p:spPr>
        <p:txBody>
          <a:bodyPr/>
          <a:lstStyle/>
          <a:p>
            <a:pPr>
              <a:lnSpc>
                <a:spcPct val="90000"/>
              </a:lnSpc>
              <a:spcBef>
                <a:spcPct val="20000"/>
              </a:spcBef>
            </a:pPr>
            <a:r>
              <a:rPr lang="en-US" altLang="zh-CN" sz="2800" dirty="0" smtClean="0">
                <a:solidFill>
                  <a:schemeClr val="folHlink"/>
                </a:solidFill>
              </a:rPr>
              <a:t>3.4.6 </a:t>
            </a:r>
            <a:r>
              <a:rPr lang="zh-CN" altLang="en-US" sz="2800" dirty="0">
                <a:solidFill>
                  <a:schemeClr val="folHlink"/>
                </a:solidFill>
                <a:latin typeface="宋体" charset="-122"/>
              </a:rPr>
              <a:t>路由器的主要性能指标</a:t>
            </a:r>
          </a:p>
        </p:txBody>
      </p:sp>
      <p:sp>
        <p:nvSpPr>
          <p:cNvPr id="226324" name="Rectangle 20"/>
          <p:cNvSpPr>
            <a:spLocks noChangeArrowheads="1"/>
          </p:cNvSpPr>
          <p:nvPr/>
        </p:nvSpPr>
        <p:spPr bwMode="auto">
          <a:xfrm>
            <a:off x="5519738" y="5300663"/>
            <a:ext cx="5029200" cy="415498"/>
          </a:xfrm>
          <a:prstGeom prst="rect">
            <a:avLst/>
          </a:prstGeom>
          <a:noFill/>
          <a:ln w="9525">
            <a:noFill/>
            <a:miter lim="800000"/>
            <a:headEnd/>
            <a:tailEnd/>
          </a:ln>
          <a:effectLst/>
        </p:spPr>
        <p:txBody>
          <a:bodyPr bIns="0">
            <a:spAutoFit/>
          </a:bodyPr>
          <a:lstStyle/>
          <a:p>
            <a:pPr algn="just">
              <a:lnSpc>
                <a:spcPct val="100000"/>
              </a:lnSpc>
              <a:spcBef>
                <a:spcPct val="0"/>
              </a:spcBef>
            </a:pPr>
            <a:r>
              <a:rPr lang="en-US" altLang="zh-CN" sz="2400" dirty="0" smtClean="0">
                <a:solidFill>
                  <a:schemeClr val="tx1"/>
                </a:solidFill>
                <a:latin typeface="Times New Roman" pitchFamily="18" charset="0"/>
                <a:ea typeface="楷体_GB2312" pitchFamily="49" charset="-122"/>
              </a:rPr>
              <a:t>18</a:t>
            </a:r>
            <a:r>
              <a:rPr lang="zh-CN" altLang="en-US" sz="2400" dirty="0" smtClean="0">
                <a:solidFill>
                  <a:schemeClr val="tx1"/>
                </a:solidFill>
                <a:latin typeface="Times New Roman" pitchFamily="18" charset="0"/>
                <a:ea typeface="楷体_GB2312" pitchFamily="49" charset="-122"/>
              </a:rPr>
              <a:t>．</a:t>
            </a:r>
            <a:r>
              <a:rPr lang="en-US" altLang="zh-CN" sz="2400" dirty="0">
                <a:solidFill>
                  <a:schemeClr val="tx1"/>
                </a:solidFill>
                <a:latin typeface="Times New Roman" pitchFamily="18" charset="0"/>
                <a:ea typeface="楷体_GB2312" pitchFamily="49" charset="-122"/>
              </a:rPr>
              <a:t>IPV6</a:t>
            </a:r>
            <a:r>
              <a:rPr lang="zh-CN" altLang="en-US" sz="2400" dirty="0">
                <a:solidFill>
                  <a:schemeClr val="tx1"/>
                </a:solidFill>
                <a:latin typeface="Times New Roman" pitchFamily="18" charset="0"/>
                <a:ea typeface="楷体_GB2312" pitchFamily="49" charset="-122"/>
              </a:rPr>
              <a:t>的支持</a:t>
            </a:r>
            <a:endParaRPr lang="zh-CN" altLang="en-US" sz="2400" b="0" dirty="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279400" y="1587500"/>
            <a:ext cx="5370513" cy="2295525"/>
          </a:xfrm>
          <a:prstGeom prst="rect">
            <a:avLst/>
          </a:prstGeom>
          <a:noFill/>
          <a:ln w="9525">
            <a:noFill/>
            <a:miter lim="800000"/>
            <a:headEnd/>
            <a:tailEnd/>
          </a:ln>
          <a:effectLst/>
        </p:spPr>
        <p:txBody>
          <a:bodyPr lIns="73012" tIns="34918" rIns="73012" bIns="34918">
            <a:spAutoFit/>
          </a:bodyPr>
          <a:lstStyle/>
          <a:p>
            <a:pPr defTabSz="585788" eaLnBrk="0" hangingPunct="0">
              <a:lnSpc>
                <a:spcPct val="100000"/>
              </a:lnSpc>
              <a:spcBef>
                <a:spcPct val="45000"/>
              </a:spcBef>
            </a:pPr>
            <a:r>
              <a:rPr kumimoji="0" lang="zh-CN" altLang="en-US" sz="2400">
                <a:solidFill>
                  <a:schemeClr val="tx1"/>
                </a:solidFill>
                <a:latin typeface="Helvetica" pitchFamily="34" charset="0"/>
              </a:rPr>
              <a:t>产品选择要点</a:t>
            </a:r>
            <a:r>
              <a:rPr kumimoji="0" lang="en-US" altLang="zh-CN" sz="2400">
                <a:solidFill>
                  <a:schemeClr val="tx1"/>
                </a:solidFill>
                <a:latin typeface="Helvetica" pitchFamily="34" charset="0"/>
              </a:rPr>
              <a:t>:</a:t>
            </a:r>
            <a:endParaRPr kumimoji="0" lang="en-US" altLang="zh-CN" sz="2200">
              <a:solidFill>
                <a:schemeClr val="tx1"/>
              </a:solidFill>
              <a:latin typeface="Helvetica" pitchFamily="34" charset="0"/>
            </a:endParaRPr>
          </a:p>
          <a:p>
            <a:pPr defTabSz="585788" eaLnBrk="0" hangingPunct="0">
              <a:lnSpc>
                <a:spcPct val="100000"/>
              </a:lnSpc>
              <a:spcBef>
                <a:spcPct val="45000"/>
              </a:spcBef>
              <a:buClr>
                <a:schemeClr val="accent1"/>
              </a:buClr>
              <a:buFontTx/>
              <a:buChar char="•"/>
            </a:pPr>
            <a:r>
              <a:rPr kumimoji="0" lang="en-US" altLang="zh-CN" sz="2100">
                <a:solidFill>
                  <a:schemeClr val="tx1"/>
                </a:solidFill>
                <a:latin typeface="Helvetica" pitchFamily="34" charset="0"/>
              </a:rPr>
              <a:t> </a:t>
            </a:r>
            <a:r>
              <a:rPr kumimoji="0" lang="zh-CN" altLang="en-US" sz="2100">
                <a:solidFill>
                  <a:schemeClr val="tx1"/>
                </a:solidFill>
                <a:latin typeface="Helvetica" pitchFamily="34" charset="0"/>
              </a:rPr>
              <a:t>所需路由功能的强弱</a:t>
            </a:r>
          </a:p>
          <a:p>
            <a:pPr defTabSz="585788" eaLnBrk="0" hangingPunct="0">
              <a:lnSpc>
                <a:spcPct val="100000"/>
              </a:lnSpc>
              <a:spcBef>
                <a:spcPct val="45000"/>
              </a:spcBef>
              <a:buClr>
                <a:schemeClr val="accent1"/>
              </a:buClr>
              <a:buFontTx/>
              <a:buChar char="•"/>
            </a:pPr>
            <a:r>
              <a:rPr kumimoji="0" lang="zh-CN" altLang="en-US" sz="2100">
                <a:solidFill>
                  <a:schemeClr val="tx1"/>
                </a:solidFill>
                <a:latin typeface="Helvetica" pitchFamily="34" charset="0"/>
              </a:rPr>
              <a:t> 端口密度</a:t>
            </a:r>
            <a:r>
              <a:rPr kumimoji="0" lang="en-US" altLang="zh-CN" sz="2100">
                <a:solidFill>
                  <a:schemeClr val="tx1"/>
                </a:solidFill>
                <a:latin typeface="Helvetica" pitchFamily="34" charset="0"/>
              </a:rPr>
              <a:t>/</a:t>
            </a:r>
            <a:r>
              <a:rPr kumimoji="0" lang="zh-CN" altLang="en-US" sz="2100">
                <a:solidFill>
                  <a:schemeClr val="tx1"/>
                </a:solidFill>
                <a:latin typeface="Helvetica" pitchFamily="34" charset="0"/>
              </a:rPr>
              <a:t>变换的需求</a:t>
            </a:r>
          </a:p>
          <a:p>
            <a:pPr defTabSz="585788" eaLnBrk="0" hangingPunct="0">
              <a:lnSpc>
                <a:spcPct val="100000"/>
              </a:lnSpc>
              <a:spcBef>
                <a:spcPct val="45000"/>
              </a:spcBef>
              <a:buClr>
                <a:schemeClr val="accent1"/>
              </a:buClr>
              <a:buFontTx/>
              <a:buChar char="•"/>
            </a:pPr>
            <a:r>
              <a:rPr kumimoji="0" lang="zh-CN" altLang="en-US" sz="2100">
                <a:solidFill>
                  <a:schemeClr val="tx1"/>
                </a:solidFill>
                <a:latin typeface="Helvetica" pitchFamily="34" charset="0"/>
              </a:rPr>
              <a:t> 性能  </a:t>
            </a:r>
          </a:p>
          <a:p>
            <a:pPr defTabSz="585788" eaLnBrk="0" hangingPunct="0">
              <a:lnSpc>
                <a:spcPct val="100000"/>
              </a:lnSpc>
              <a:spcBef>
                <a:spcPct val="45000"/>
              </a:spcBef>
              <a:buClr>
                <a:schemeClr val="accent1"/>
              </a:buClr>
              <a:buFontTx/>
              <a:buChar char="•"/>
            </a:pPr>
            <a:r>
              <a:rPr kumimoji="0" lang="zh-CN" altLang="en-US" sz="2100">
                <a:solidFill>
                  <a:schemeClr val="tx1"/>
                </a:solidFill>
                <a:latin typeface="Helvetica" pitchFamily="34" charset="0"/>
              </a:rPr>
              <a:t> 通常的用户端口</a:t>
            </a:r>
          </a:p>
        </p:txBody>
      </p:sp>
      <p:sp>
        <p:nvSpPr>
          <p:cNvPr id="242691" name="Rectangle 3"/>
          <p:cNvSpPr>
            <a:spLocks noChangeArrowheads="1"/>
          </p:cNvSpPr>
          <p:nvPr/>
        </p:nvSpPr>
        <p:spPr bwMode="auto">
          <a:xfrm>
            <a:off x="696913" y="5111750"/>
            <a:ext cx="914400" cy="825500"/>
          </a:xfrm>
          <a:prstGeom prst="rect">
            <a:avLst/>
          </a:prstGeom>
          <a:noFill/>
          <a:ln w="9525">
            <a:noFill/>
            <a:miter lim="800000"/>
            <a:headEnd/>
            <a:tailEnd/>
          </a:ln>
          <a:effectLst/>
        </p:spPr>
        <p:txBody>
          <a:bodyPr wrap="none"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Cisco</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700/800</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sp>
        <p:nvSpPr>
          <p:cNvPr id="242692" name="Rectangle 4"/>
          <p:cNvSpPr>
            <a:spLocks noChangeArrowheads="1"/>
          </p:cNvSpPr>
          <p:nvPr/>
        </p:nvSpPr>
        <p:spPr bwMode="auto">
          <a:xfrm>
            <a:off x="1427163" y="4700588"/>
            <a:ext cx="1196975" cy="825500"/>
          </a:xfrm>
          <a:prstGeom prst="rect">
            <a:avLst/>
          </a:prstGeom>
          <a:noFill/>
          <a:ln w="9525">
            <a:noFill/>
            <a:miter lim="800000"/>
            <a:headEnd/>
            <a:tailEnd/>
          </a:ln>
          <a:effectLst/>
        </p:spPr>
        <p:txBody>
          <a:bodyPr wrap="none"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Cisco</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1600/1700 </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sp>
        <p:nvSpPr>
          <p:cNvPr id="242693" name="Rectangle 5"/>
          <p:cNvSpPr>
            <a:spLocks noChangeArrowheads="1"/>
          </p:cNvSpPr>
          <p:nvPr/>
        </p:nvSpPr>
        <p:spPr bwMode="auto">
          <a:xfrm>
            <a:off x="2549525" y="4298950"/>
            <a:ext cx="790575" cy="825500"/>
          </a:xfrm>
          <a:prstGeom prst="rect">
            <a:avLst/>
          </a:prstGeom>
          <a:noFill/>
          <a:ln w="9525">
            <a:noFill/>
            <a:miter lim="800000"/>
            <a:headEnd/>
            <a:tailEnd/>
          </a:ln>
          <a:effectLst/>
        </p:spPr>
        <p:txBody>
          <a:bodyPr wrap="none"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Cisco</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2500 </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sp>
        <p:nvSpPr>
          <p:cNvPr id="242694" name="Rectangle 6"/>
          <p:cNvSpPr>
            <a:spLocks noChangeArrowheads="1"/>
          </p:cNvSpPr>
          <p:nvPr/>
        </p:nvSpPr>
        <p:spPr bwMode="auto">
          <a:xfrm>
            <a:off x="4316413" y="3433763"/>
            <a:ext cx="790575" cy="825500"/>
          </a:xfrm>
          <a:prstGeom prst="rect">
            <a:avLst/>
          </a:prstGeom>
          <a:noFill/>
          <a:ln w="9525">
            <a:noFill/>
            <a:miter lim="800000"/>
            <a:headEnd/>
            <a:tailEnd/>
          </a:ln>
          <a:effectLst/>
        </p:spPr>
        <p:txBody>
          <a:bodyPr wrap="none"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Cisco</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3600 </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sp>
        <p:nvSpPr>
          <p:cNvPr id="242695" name="Rectangle 7"/>
          <p:cNvSpPr>
            <a:spLocks noChangeArrowheads="1"/>
          </p:cNvSpPr>
          <p:nvPr/>
        </p:nvSpPr>
        <p:spPr bwMode="auto">
          <a:xfrm>
            <a:off x="5160963" y="2816225"/>
            <a:ext cx="831850" cy="825500"/>
          </a:xfrm>
          <a:prstGeom prst="rect">
            <a:avLst/>
          </a:prstGeom>
          <a:noFill/>
          <a:ln w="9525">
            <a:noFill/>
            <a:miter lim="800000"/>
            <a:headEnd/>
            <a:tailEnd/>
          </a:ln>
          <a:effectLst/>
        </p:spPr>
        <p:txBody>
          <a:bodyPr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AS 5000 </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sp>
        <p:nvSpPr>
          <p:cNvPr id="242696" name="Rectangle 8"/>
          <p:cNvSpPr>
            <a:spLocks noChangeArrowheads="1"/>
          </p:cNvSpPr>
          <p:nvPr/>
        </p:nvSpPr>
        <p:spPr bwMode="auto">
          <a:xfrm>
            <a:off x="3309938" y="5532438"/>
            <a:ext cx="2392362" cy="336550"/>
          </a:xfrm>
          <a:prstGeom prst="rect">
            <a:avLst/>
          </a:prstGeom>
          <a:noFill/>
          <a:ln w="9525">
            <a:noFill/>
            <a:miter lim="800000"/>
            <a:headEnd/>
            <a:tailEnd/>
          </a:ln>
          <a:effectLst/>
        </p:spPr>
        <p:txBody>
          <a:bodyPr lIns="92059" tIns="46029" rIns="92059" bIns="46029">
            <a:spAutoFit/>
          </a:bodyPr>
          <a:lstStyle/>
          <a:p>
            <a:pPr algn="ctr" defTabSz="912813" eaLnBrk="0" hangingPunct="0">
              <a:lnSpc>
                <a:spcPct val="100000"/>
              </a:lnSpc>
              <a:spcBef>
                <a:spcPct val="0"/>
              </a:spcBef>
            </a:pPr>
            <a:r>
              <a:rPr kumimoji="0" lang="zh-CN" altLang="en-US" sz="1600">
                <a:solidFill>
                  <a:schemeClr val="folHlink"/>
                </a:solidFill>
                <a:latin typeface="Helvetica" pitchFamily="34" charset="0"/>
              </a:rPr>
              <a:t>小型公司解决方案</a:t>
            </a:r>
          </a:p>
        </p:txBody>
      </p:sp>
      <p:sp>
        <p:nvSpPr>
          <p:cNvPr id="242697" name="Rectangle 9"/>
          <p:cNvSpPr>
            <a:spLocks noChangeArrowheads="1"/>
          </p:cNvSpPr>
          <p:nvPr/>
        </p:nvSpPr>
        <p:spPr bwMode="auto">
          <a:xfrm>
            <a:off x="4733925" y="4895850"/>
            <a:ext cx="2725738" cy="336550"/>
          </a:xfrm>
          <a:prstGeom prst="rect">
            <a:avLst/>
          </a:prstGeom>
          <a:noFill/>
          <a:ln w="9525">
            <a:noFill/>
            <a:miter lim="800000"/>
            <a:headEnd/>
            <a:tailEnd/>
          </a:ln>
          <a:effectLst/>
        </p:spPr>
        <p:txBody>
          <a:bodyPr lIns="92059" tIns="46029" rIns="92059" bIns="46029">
            <a:spAutoFit/>
          </a:bodyPr>
          <a:lstStyle/>
          <a:p>
            <a:pPr algn="ctr" defTabSz="912813" eaLnBrk="0" hangingPunct="0">
              <a:lnSpc>
                <a:spcPct val="100000"/>
              </a:lnSpc>
              <a:spcBef>
                <a:spcPct val="0"/>
              </a:spcBef>
            </a:pPr>
            <a:r>
              <a:rPr kumimoji="0" lang="zh-CN" altLang="en-US" sz="1600">
                <a:solidFill>
                  <a:schemeClr val="folHlink"/>
                </a:solidFill>
                <a:latin typeface="Helvetica" pitchFamily="34" charset="0"/>
              </a:rPr>
              <a:t>分支机构解决方案</a:t>
            </a:r>
          </a:p>
        </p:txBody>
      </p:sp>
      <p:sp>
        <p:nvSpPr>
          <p:cNvPr id="242698" name="Rectangle 10"/>
          <p:cNvSpPr>
            <a:spLocks noChangeArrowheads="1"/>
          </p:cNvSpPr>
          <p:nvPr/>
        </p:nvSpPr>
        <p:spPr bwMode="auto">
          <a:xfrm>
            <a:off x="6456363" y="4075113"/>
            <a:ext cx="2687637" cy="336550"/>
          </a:xfrm>
          <a:prstGeom prst="rect">
            <a:avLst/>
          </a:prstGeom>
          <a:noFill/>
          <a:ln w="9525">
            <a:noFill/>
            <a:miter lim="800000"/>
            <a:headEnd/>
            <a:tailEnd/>
          </a:ln>
          <a:effectLst/>
        </p:spPr>
        <p:txBody>
          <a:bodyPr lIns="92059" tIns="46029" rIns="92059" bIns="46029">
            <a:spAutoFit/>
          </a:bodyPr>
          <a:lstStyle/>
          <a:p>
            <a:pPr algn="ctr" defTabSz="912813" eaLnBrk="0" hangingPunct="0">
              <a:lnSpc>
                <a:spcPct val="100000"/>
              </a:lnSpc>
              <a:spcBef>
                <a:spcPct val="0"/>
              </a:spcBef>
            </a:pPr>
            <a:r>
              <a:rPr kumimoji="0" lang="zh-CN" altLang="en-US" sz="1600">
                <a:solidFill>
                  <a:schemeClr val="folHlink"/>
                </a:solidFill>
                <a:latin typeface="Helvetica" pitchFamily="34" charset="0"/>
              </a:rPr>
              <a:t>核心部分解决方案</a:t>
            </a:r>
          </a:p>
        </p:txBody>
      </p:sp>
      <p:sp>
        <p:nvSpPr>
          <p:cNvPr id="242699" name="Line 11"/>
          <p:cNvSpPr>
            <a:spLocks noChangeShapeType="1"/>
          </p:cNvSpPr>
          <p:nvPr/>
        </p:nvSpPr>
        <p:spPr bwMode="auto">
          <a:xfrm rot="60084" flipV="1">
            <a:off x="1503363" y="2925763"/>
            <a:ext cx="7410450" cy="3578225"/>
          </a:xfrm>
          <a:prstGeom prst="line">
            <a:avLst/>
          </a:prstGeom>
          <a:noFill/>
          <a:ln w="38100">
            <a:solidFill>
              <a:schemeClr val="accent1"/>
            </a:solidFill>
            <a:round/>
            <a:headEnd type="none" w="sm" len="sm"/>
            <a:tailEnd type="triangle" w="med" len="med"/>
          </a:ln>
          <a:effectLst>
            <a:outerShdw dist="35921" dir="2700000" algn="ctr" rotWithShape="0">
              <a:schemeClr val="tx1"/>
            </a:outerShdw>
          </a:effectLst>
        </p:spPr>
        <p:txBody>
          <a:bodyPr wrap="none" anchor="ctr">
            <a:spAutoFit/>
          </a:bodyPr>
          <a:lstStyle/>
          <a:p>
            <a:endParaRPr lang="zh-CN" altLang="en-US"/>
          </a:p>
        </p:txBody>
      </p:sp>
      <p:sp>
        <p:nvSpPr>
          <p:cNvPr id="242700" name="Rectangle 12"/>
          <p:cNvSpPr>
            <a:spLocks noChangeArrowheads="1"/>
          </p:cNvSpPr>
          <p:nvPr/>
        </p:nvSpPr>
        <p:spPr bwMode="auto">
          <a:xfrm>
            <a:off x="7646988" y="1343025"/>
            <a:ext cx="1298575" cy="825500"/>
          </a:xfrm>
          <a:prstGeom prst="rect">
            <a:avLst/>
          </a:prstGeom>
          <a:noFill/>
          <a:ln w="9525">
            <a:noFill/>
            <a:miter lim="800000"/>
            <a:headEnd/>
            <a:tailEnd/>
          </a:ln>
          <a:effectLst/>
        </p:spPr>
        <p:txBody>
          <a:bodyPr wrap="none"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Cisco</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12000 GSR </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pic>
        <p:nvPicPr>
          <p:cNvPr id="242701" name="Picture 13"/>
          <p:cNvPicPr>
            <a:picLocks noChangeAspect="1" noChangeArrowheads="1"/>
          </p:cNvPicPr>
          <p:nvPr/>
        </p:nvPicPr>
        <p:blipFill>
          <a:blip r:embed="rId3" cstate="print"/>
          <a:srcRect/>
          <a:stretch>
            <a:fillRect/>
          </a:stretch>
        </p:blipFill>
        <p:spPr bwMode="auto">
          <a:xfrm>
            <a:off x="931863" y="6002338"/>
            <a:ext cx="638175" cy="382587"/>
          </a:xfrm>
          <a:prstGeom prst="rect">
            <a:avLst/>
          </a:prstGeom>
          <a:noFill/>
          <a:ln w="12700">
            <a:noFill/>
            <a:miter lim="800000"/>
            <a:headEnd/>
            <a:tailEnd/>
          </a:ln>
          <a:effectLst/>
        </p:spPr>
      </p:pic>
      <p:pic>
        <p:nvPicPr>
          <p:cNvPr id="242702" name="Picture 14"/>
          <p:cNvPicPr>
            <a:picLocks noChangeAspect="1" noChangeArrowheads="1"/>
          </p:cNvPicPr>
          <p:nvPr/>
        </p:nvPicPr>
        <p:blipFill>
          <a:blip r:embed="rId3" cstate="print"/>
          <a:srcRect/>
          <a:stretch>
            <a:fillRect/>
          </a:stretch>
        </p:blipFill>
        <p:spPr bwMode="auto">
          <a:xfrm>
            <a:off x="1730375" y="5594350"/>
            <a:ext cx="639763" cy="382588"/>
          </a:xfrm>
          <a:prstGeom prst="rect">
            <a:avLst/>
          </a:prstGeom>
          <a:noFill/>
          <a:ln w="12700">
            <a:noFill/>
            <a:miter lim="800000"/>
            <a:headEnd/>
            <a:tailEnd/>
          </a:ln>
          <a:effectLst/>
        </p:spPr>
      </p:pic>
      <p:pic>
        <p:nvPicPr>
          <p:cNvPr id="242703" name="Picture 15"/>
          <p:cNvPicPr>
            <a:picLocks noChangeAspect="1" noChangeArrowheads="1"/>
          </p:cNvPicPr>
          <p:nvPr/>
        </p:nvPicPr>
        <p:blipFill>
          <a:blip r:embed="rId3" cstate="print"/>
          <a:srcRect/>
          <a:stretch>
            <a:fillRect/>
          </a:stretch>
        </p:blipFill>
        <p:spPr bwMode="auto">
          <a:xfrm>
            <a:off x="2700338" y="5153025"/>
            <a:ext cx="639762" cy="382588"/>
          </a:xfrm>
          <a:prstGeom prst="rect">
            <a:avLst/>
          </a:prstGeom>
          <a:noFill/>
          <a:ln w="12700">
            <a:noFill/>
            <a:miter lim="800000"/>
            <a:headEnd/>
            <a:tailEnd/>
          </a:ln>
          <a:effectLst/>
        </p:spPr>
      </p:pic>
      <p:pic>
        <p:nvPicPr>
          <p:cNvPr id="242704" name="Picture 16"/>
          <p:cNvPicPr>
            <a:picLocks noChangeAspect="1" noChangeArrowheads="1"/>
          </p:cNvPicPr>
          <p:nvPr/>
        </p:nvPicPr>
        <p:blipFill>
          <a:blip r:embed="rId3" cstate="print"/>
          <a:srcRect/>
          <a:stretch>
            <a:fillRect/>
          </a:stretch>
        </p:blipFill>
        <p:spPr bwMode="auto">
          <a:xfrm>
            <a:off x="3556000" y="4741863"/>
            <a:ext cx="638175" cy="382587"/>
          </a:xfrm>
          <a:prstGeom prst="rect">
            <a:avLst/>
          </a:prstGeom>
          <a:noFill/>
          <a:ln w="12700">
            <a:noFill/>
            <a:miter lim="800000"/>
            <a:headEnd/>
            <a:tailEnd/>
          </a:ln>
          <a:effectLst/>
        </p:spPr>
      </p:pic>
      <p:pic>
        <p:nvPicPr>
          <p:cNvPr id="242705" name="Picture 17"/>
          <p:cNvPicPr>
            <a:picLocks noChangeAspect="1" noChangeArrowheads="1"/>
          </p:cNvPicPr>
          <p:nvPr/>
        </p:nvPicPr>
        <p:blipFill>
          <a:blip r:embed="rId3" cstate="print"/>
          <a:srcRect/>
          <a:stretch>
            <a:fillRect/>
          </a:stretch>
        </p:blipFill>
        <p:spPr bwMode="auto">
          <a:xfrm>
            <a:off x="6226175" y="3452813"/>
            <a:ext cx="638175" cy="382587"/>
          </a:xfrm>
          <a:prstGeom prst="rect">
            <a:avLst/>
          </a:prstGeom>
          <a:noFill/>
          <a:ln w="12700">
            <a:noFill/>
            <a:miter lim="800000"/>
            <a:headEnd/>
            <a:tailEnd/>
          </a:ln>
          <a:effectLst/>
        </p:spPr>
      </p:pic>
      <p:pic>
        <p:nvPicPr>
          <p:cNvPr id="242706" name="Picture 18"/>
          <p:cNvPicPr>
            <a:picLocks noChangeAspect="1" noChangeArrowheads="1"/>
          </p:cNvPicPr>
          <p:nvPr/>
        </p:nvPicPr>
        <p:blipFill>
          <a:blip r:embed="rId3" cstate="print"/>
          <a:srcRect/>
          <a:stretch>
            <a:fillRect/>
          </a:stretch>
        </p:blipFill>
        <p:spPr bwMode="auto">
          <a:xfrm>
            <a:off x="7191375" y="3022600"/>
            <a:ext cx="638175" cy="382588"/>
          </a:xfrm>
          <a:prstGeom prst="rect">
            <a:avLst/>
          </a:prstGeom>
          <a:noFill/>
          <a:ln w="12700">
            <a:noFill/>
            <a:miter lim="800000"/>
            <a:headEnd/>
            <a:tailEnd/>
          </a:ln>
          <a:effectLst/>
        </p:spPr>
      </p:pic>
      <p:sp>
        <p:nvSpPr>
          <p:cNvPr id="242707" name="Rectangle 19"/>
          <p:cNvSpPr>
            <a:spLocks noChangeArrowheads="1"/>
          </p:cNvSpPr>
          <p:nvPr/>
        </p:nvSpPr>
        <p:spPr bwMode="auto">
          <a:xfrm>
            <a:off x="6148388" y="2573338"/>
            <a:ext cx="790575" cy="825500"/>
          </a:xfrm>
          <a:prstGeom prst="rect">
            <a:avLst/>
          </a:prstGeom>
          <a:noFill/>
          <a:ln w="9525">
            <a:noFill/>
            <a:miter lim="800000"/>
            <a:headEnd/>
            <a:tailEnd/>
          </a:ln>
          <a:effectLst/>
        </p:spPr>
        <p:txBody>
          <a:bodyPr wrap="none"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Cisco</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4000 </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sp>
        <p:nvSpPr>
          <p:cNvPr id="242708" name="Rectangle 20"/>
          <p:cNvSpPr>
            <a:spLocks noChangeArrowheads="1"/>
          </p:cNvSpPr>
          <p:nvPr/>
        </p:nvSpPr>
        <p:spPr bwMode="auto">
          <a:xfrm>
            <a:off x="7007225" y="2146300"/>
            <a:ext cx="790575" cy="825500"/>
          </a:xfrm>
          <a:prstGeom prst="rect">
            <a:avLst/>
          </a:prstGeom>
          <a:noFill/>
          <a:ln w="9525">
            <a:noFill/>
            <a:miter lim="800000"/>
            <a:headEnd/>
            <a:tailEnd/>
          </a:ln>
          <a:effectLst/>
        </p:spPr>
        <p:txBody>
          <a:bodyPr wrap="none"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Cisco</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7000</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pic>
        <p:nvPicPr>
          <p:cNvPr id="242709" name="Picture 21"/>
          <p:cNvPicPr>
            <a:picLocks noChangeArrowheads="1"/>
          </p:cNvPicPr>
          <p:nvPr/>
        </p:nvPicPr>
        <p:blipFill>
          <a:blip r:embed="rId4" cstate="print"/>
          <a:srcRect/>
          <a:stretch>
            <a:fillRect/>
          </a:stretch>
        </p:blipFill>
        <p:spPr bwMode="auto">
          <a:xfrm>
            <a:off x="8037513" y="2217738"/>
            <a:ext cx="692150" cy="746125"/>
          </a:xfrm>
          <a:prstGeom prst="rect">
            <a:avLst/>
          </a:prstGeom>
          <a:noFill/>
          <a:ln w="12700">
            <a:noFill/>
            <a:miter lim="800000"/>
            <a:headEnd/>
            <a:tailEnd/>
          </a:ln>
          <a:effectLst/>
        </p:spPr>
      </p:pic>
      <p:sp>
        <p:nvSpPr>
          <p:cNvPr id="242710" name="Text Box 22"/>
          <p:cNvSpPr txBox="1">
            <a:spLocks noChangeArrowheads="1"/>
          </p:cNvSpPr>
          <p:nvPr/>
        </p:nvSpPr>
        <p:spPr bwMode="auto">
          <a:xfrm>
            <a:off x="2152650" y="6132513"/>
            <a:ext cx="2035175" cy="346075"/>
          </a:xfrm>
          <a:prstGeom prst="rect">
            <a:avLst/>
          </a:prstGeom>
          <a:noFill/>
          <a:ln w="12700">
            <a:noFill/>
            <a:miter lim="800000"/>
            <a:headEnd/>
            <a:tailEnd/>
          </a:ln>
          <a:effectLst/>
        </p:spPr>
        <p:txBody>
          <a:bodyPr wrap="none" lIns="102769" tIns="51385" rIns="102769" bIns="51385" anchor="ctr">
            <a:spAutoFit/>
          </a:bodyPr>
          <a:lstStyle/>
          <a:p>
            <a:pPr algn="ctr" defTabSz="1027113" eaLnBrk="0" hangingPunct="0">
              <a:lnSpc>
                <a:spcPct val="100000"/>
              </a:lnSpc>
              <a:spcBef>
                <a:spcPct val="0"/>
              </a:spcBef>
            </a:pPr>
            <a:r>
              <a:rPr kumimoji="0" lang="zh-CN" altLang="en-US" sz="1600">
                <a:solidFill>
                  <a:schemeClr val="folHlink"/>
                </a:solidFill>
                <a:latin typeface="Helvetica" pitchFamily="34" charset="0"/>
              </a:rPr>
              <a:t>家庭式办公解决方案</a:t>
            </a:r>
          </a:p>
        </p:txBody>
      </p:sp>
      <p:pic>
        <p:nvPicPr>
          <p:cNvPr id="242711" name="Picture 23"/>
          <p:cNvPicPr>
            <a:picLocks noChangeAspect="1" noChangeArrowheads="1"/>
          </p:cNvPicPr>
          <p:nvPr/>
        </p:nvPicPr>
        <p:blipFill>
          <a:blip r:embed="rId3" cstate="print"/>
          <a:srcRect/>
          <a:stretch>
            <a:fillRect/>
          </a:stretch>
        </p:blipFill>
        <p:spPr bwMode="auto">
          <a:xfrm>
            <a:off x="4449763" y="4291013"/>
            <a:ext cx="638175" cy="382587"/>
          </a:xfrm>
          <a:prstGeom prst="rect">
            <a:avLst/>
          </a:prstGeom>
          <a:noFill/>
          <a:ln w="12700">
            <a:noFill/>
            <a:miter lim="800000"/>
            <a:headEnd/>
            <a:tailEnd/>
          </a:ln>
          <a:effectLst/>
        </p:spPr>
      </p:pic>
      <p:sp>
        <p:nvSpPr>
          <p:cNvPr id="242712" name="Rectangle 24"/>
          <p:cNvSpPr>
            <a:spLocks noChangeArrowheads="1"/>
          </p:cNvSpPr>
          <p:nvPr/>
        </p:nvSpPr>
        <p:spPr bwMode="auto">
          <a:xfrm>
            <a:off x="3425825" y="3829050"/>
            <a:ext cx="790575" cy="825500"/>
          </a:xfrm>
          <a:prstGeom prst="rect">
            <a:avLst/>
          </a:prstGeom>
          <a:noFill/>
          <a:ln w="9525">
            <a:noFill/>
            <a:miter lim="800000"/>
            <a:headEnd/>
            <a:tailEnd/>
          </a:ln>
          <a:effectLst/>
        </p:spPr>
        <p:txBody>
          <a:bodyPr wrap="none" lIns="90472" tIns="46029" rIns="90472" bIns="46029">
            <a:spAutoFit/>
          </a:bodyPr>
          <a:lstStyle/>
          <a:p>
            <a:pPr algn="ctr" defTabSz="1017588" eaLnBrk="0" hangingPunct="0">
              <a:lnSpc>
                <a:spcPct val="100000"/>
              </a:lnSpc>
              <a:spcBef>
                <a:spcPct val="0"/>
              </a:spcBef>
            </a:pPr>
            <a:r>
              <a:rPr kumimoji="0" lang="en-US" altLang="zh-CN" sz="1600">
                <a:solidFill>
                  <a:schemeClr val="tx1"/>
                </a:solidFill>
                <a:latin typeface="Helvetica" pitchFamily="34" charset="0"/>
              </a:rPr>
              <a:t>Cisco</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2600 </a:t>
            </a:r>
            <a:br>
              <a:rPr kumimoji="0" lang="en-US" altLang="zh-CN" sz="1600">
                <a:solidFill>
                  <a:schemeClr val="tx1"/>
                </a:solidFill>
                <a:latin typeface="Helvetica" pitchFamily="34" charset="0"/>
              </a:rPr>
            </a:br>
            <a:r>
              <a:rPr kumimoji="0" lang="en-US" altLang="zh-CN" sz="1600">
                <a:solidFill>
                  <a:schemeClr val="tx1"/>
                </a:solidFill>
                <a:latin typeface="Helvetica" pitchFamily="34" charset="0"/>
              </a:rPr>
              <a:t>Series</a:t>
            </a:r>
          </a:p>
        </p:txBody>
      </p:sp>
      <p:sp>
        <p:nvSpPr>
          <p:cNvPr id="242713" name="Rectangle 25"/>
          <p:cNvSpPr>
            <a:spLocks noGrp="1" noChangeArrowheads="1"/>
          </p:cNvSpPr>
          <p:nvPr>
            <p:ph type="title"/>
          </p:nvPr>
        </p:nvSpPr>
        <p:spPr>
          <a:xfrm>
            <a:off x="1835150" y="260350"/>
            <a:ext cx="4445000" cy="838200"/>
          </a:xfrm>
        </p:spPr>
        <p:txBody>
          <a:bodyPr/>
          <a:lstStyle/>
          <a:p>
            <a:r>
              <a:rPr lang="en-US" altLang="zh-CN" sz="2800"/>
              <a:t>Cisco</a:t>
            </a:r>
            <a:r>
              <a:rPr lang="zh-CN" altLang="en-US" sz="2800"/>
              <a:t>路由器产品系列</a:t>
            </a:r>
          </a:p>
        </p:txBody>
      </p:sp>
      <p:pic>
        <p:nvPicPr>
          <p:cNvPr id="242714" name="Picture 26"/>
          <p:cNvPicPr preferRelativeResize="0">
            <a:picLocks noChangeAspect="1" noChangeArrowheads="1"/>
          </p:cNvPicPr>
          <p:nvPr/>
        </p:nvPicPr>
        <p:blipFill>
          <a:blip r:embed="rId5" cstate="print"/>
          <a:srcRect/>
          <a:stretch>
            <a:fillRect/>
          </a:stretch>
        </p:blipFill>
        <p:spPr bwMode="auto">
          <a:xfrm>
            <a:off x="5272088" y="3641725"/>
            <a:ext cx="654050" cy="6429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150938" y="381000"/>
            <a:ext cx="6373812" cy="838200"/>
          </a:xfrm>
        </p:spPr>
        <p:txBody>
          <a:bodyPr/>
          <a:lstStyle/>
          <a:p>
            <a:r>
              <a:rPr lang="en-US" altLang="zh-CN" sz="2800" dirty="0" smtClean="0">
                <a:solidFill>
                  <a:srgbClr val="0000FF"/>
                </a:solidFill>
              </a:rPr>
              <a:t>3.4.7 </a:t>
            </a:r>
            <a:r>
              <a:rPr lang="zh-CN" altLang="en-US" sz="2800" dirty="0">
                <a:solidFill>
                  <a:srgbClr val="0000FF"/>
                </a:solidFill>
              </a:rPr>
              <a:t>常用的路由器相关介绍</a:t>
            </a:r>
          </a:p>
        </p:txBody>
      </p:sp>
      <p:pic>
        <p:nvPicPr>
          <p:cNvPr id="227332" name="Picture 4"/>
          <p:cNvPicPr>
            <a:picLocks noChangeAspect="1" noChangeArrowheads="1"/>
          </p:cNvPicPr>
          <p:nvPr/>
        </p:nvPicPr>
        <p:blipFill>
          <a:blip r:embed="rId2" cstate="print"/>
          <a:srcRect/>
          <a:stretch>
            <a:fillRect/>
          </a:stretch>
        </p:blipFill>
        <p:spPr bwMode="auto">
          <a:xfrm>
            <a:off x="827088" y="1484313"/>
            <a:ext cx="4994275" cy="1017587"/>
          </a:xfrm>
          <a:prstGeom prst="rect">
            <a:avLst/>
          </a:prstGeom>
          <a:noFill/>
          <a:ln w="9525" algn="ctr">
            <a:noFill/>
            <a:miter lim="800000"/>
            <a:headEnd/>
            <a:tailEnd/>
          </a:ln>
          <a:effectLst/>
        </p:spPr>
      </p:pic>
      <p:pic>
        <p:nvPicPr>
          <p:cNvPr id="227334" name="Picture 6" descr="ADSL使用全程纪实（图三）"/>
          <p:cNvPicPr>
            <a:picLocks noChangeAspect="1" noChangeArrowheads="1"/>
          </p:cNvPicPr>
          <p:nvPr/>
        </p:nvPicPr>
        <p:blipFill>
          <a:blip r:embed="rId3" cstate="print"/>
          <a:srcRect/>
          <a:stretch>
            <a:fillRect/>
          </a:stretch>
        </p:blipFill>
        <p:spPr bwMode="auto">
          <a:xfrm>
            <a:off x="755650" y="3357563"/>
            <a:ext cx="4968875" cy="3240087"/>
          </a:xfrm>
          <a:prstGeom prst="rect">
            <a:avLst/>
          </a:prstGeom>
          <a:noFill/>
        </p:spPr>
      </p:pic>
      <p:sp>
        <p:nvSpPr>
          <p:cNvPr id="227335" name="Text Box 7"/>
          <p:cNvSpPr txBox="1">
            <a:spLocks noChangeArrowheads="1"/>
          </p:cNvSpPr>
          <p:nvPr/>
        </p:nvSpPr>
        <p:spPr bwMode="auto">
          <a:xfrm>
            <a:off x="6084888" y="1412875"/>
            <a:ext cx="2814637" cy="1704975"/>
          </a:xfrm>
          <a:prstGeom prst="rect">
            <a:avLst/>
          </a:prstGeom>
          <a:noFill/>
          <a:ln w="9525" algn="ctr">
            <a:noFill/>
            <a:miter lim="800000"/>
            <a:headEnd/>
            <a:tailEnd/>
          </a:ln>
          <a:effectLst/>
        </p:spPr>
        <p:txBody>
          <a:bodyPr wrap="none" lIns="0" rIns="0">
            <a:spAutoFit/>
          </a:bodyPr>
          <a:lstStyle/>
          <a:p>
            <a:r>
              <a:rPr lang="zh-CN" altLang="en-US" sz="2000">
                <a:solidFill>
                  <a:schemeClr val="folHlink"/>
                </a:solidFill>
              </a:rPr>
              <a:t>家用宽带路由器示例：</a:t>
            </a:r>
          </a:p>
          <a:p>
            <a:r>
              <a:rPr lang="en-US" altLang="zh-CN" sz="2000">
                <a:solidFill>
                  <a:schemeClr val="tx1"/>
                </a:solidFill>
              </a:rPr>
              <a:t>1</a:t>
            </a:r>
            <a:r>
              <a:rPr lang="zh-CN" altLang="en-US" sz="2000">
                <a:solidFill>
                  <a:schemeClr val="tx1"/>
                </a:solidFill>
              </a:rPr>
              <a:t>个</a:t>
            </a:r>
            <a:r>
              <a:rPr lang="en-US" altLang="zh-CN" sz="2000">
                <a:solidFill>
                  <a:schemeClr val="tx1"/>
                </a:solidFill>
              </a:rPr>
              <a:t>WAN</a:t>
            </a:r>
            <a:r>
              <a:rPr lang="zh-CN" altLang="en-US" sz="2000">
                <a:solidFill>
                  <a:schemeClr val="tx1"/>
                </a:solidFill>
              </a:rPr>
              <a:t>口，</a:t>
            </a:r>
            <a:r>
              <a:rPr lang="en-US" altLang="zh-CN" sz="2000">
                <a:solidFill>
                  <a:schemeClr val="tx1"/>
                </a:solidFill>
              </a:rPr>
              <a:t>4</a:t>
            </a:r>
            <a:r>
              <a:rPr lang="zh-CN" altLang="en-US" sz="2000">
                <a:solidFill>
                  <a:schemeClr val="tx1"/>
                </a:solidFill>
              </a:rPr>
              <a:t>个</a:t>
            </a:r>
            <a:r>
              <a:rPr lang="en-US" altLang="zh-CN" sz="2000">
                <a:solidFill>
                  <a:schemeClr val="tx1"/>
                </a:solidFill>
              </a:rPr>
              <a:t>LAN </a:t>
            </a:r>
            <a:r>
              <a:rPr lang="zh-CN" altLang="en-US" sz="2000">
                <a:solidFill>
                  <a:schemeClr val="tx1"/>
                </a:solidFill>
              </a:rPr>
              <a:t>口</a:t>
            </a:r>
          </a:p>
          <a:p>
            <a:r>
              <a:rPr lang="zh-CN" altLang="en-US" sz="2000">
                <a:solidFill>
                  <a:schemeClr val="tx1"/>
                </a:solidFill>
              </a:rPr>
              <a:t>适合于家庭、小办公室等</a:t>
            </a:r>
          </a:p>
          <a:p>
            <a:endParaRPr lang="en-US" altLang="zh-CN" sz="2000">
              <a:solidFill>
                <a:schemeClr val="tx1"/>
              </a:solidFill>
            </a:endParaRPr>
          </a:p>
        </p:txBody>
      </p:sp>
      <p:sp>
        <p:nvSpPr>
          <p:cNvPr id="227336" name="Text Box 8"/>
          <p:cNvSpPr txBox="1">
            <a:spLocks noChangeArrowheads="1"/>
          </p:cNvSpPr>
          <p:nvPr/>
        </p:nvSpPr>
        <p:spPr bwMode="auto">
          <a:xfrm>
            <a:off x="5076825" y="4437063"/>
            <a:ext cx="3852863" cy="2146300"/>
          </a:xfrm>
          <a:prstGeom prst="rect">
            <a:avLst/>
          </a:prstGeom>
          <a:noFill/>
          <a:ln w="9525" algn="ctr">
            <a:noFill/>
            <a:miter lim="800000"/>
            <a:headEnd/>
            <a:tailEnd/>
          </a:ln>
          <a:effectLst/>
        </p:spPr>
        <p:txBody>
          <a:bodyPr wrap="none" lIns="0" rIns="0">
            <a:spAutoFit/>
          </a:bodyPr>
          <a:lstStyle/>
          <a:p>
            <a:r>
              <a:rPr lang="zh-CN" altLang="en-US" sz="2000">
                <a:solidFill>
                  <a:schemeClr val="folHlink"/>
                </a:solidFill>
              </a:rPr>
              <a:t>家用</a:t>
            </a:r>
            <a:r>
              <a:rPr lang="en-US" altLang="zh-CN" sz="2000">
                <a:solidFill>
                  <a:schemeClr val="folHlink"/>
                </a:solidFill>
              </a:rPr>
              <a:t>ADSL</a:t>
            </a:r>
            <a:r>
              <a:rPr lang="zh-CN" altLang="en-US" sz="2000">
                <a:solidFill>
                  <a:schemeClr val="folHlink"/>
                </a:solidFill>
              </a:rPr>
              <a:t>宽带</a:t>
            </a:r>
            <a:r>
              <a:rPr lang="en-US" altLang="zh-CN" sz="2000">
                <a:solidFill>
                  <a:schemeClr val="folHlink"/>
                </a:solidFill>
              </a:rPr>
              <a:t>MODEM</a:t>
            </a:r>
            <a:r>
              <a:rPr lang="zh-CN" altLang="en-US" sz="2000">
                <a:solidFill>
                  <a:schemeClr val="folHlink"/>
                </a:solidFill>
              </a:rPr>
              <a:t>示例：</a:t>
            </a:r>
          </a:p>
          <a:p>
            <a:r>
              <a:rPr lang="en-US" altLang="zh-CN" sz="2000">
                <a:solidFill>
                  <a:schemeClr val="tx1"/>
                </a:solidFill>
              </a:rPr>
              <a:t>1</a:t>
            </a:r>
            <a:r>
              <a:rPr lang="zh-CN" altLang="en-US" sz="2000">
                <a:solidFill>
                  <a:schemeClr val="tx1"/>
                </a:solidFill>
              </a:rPr>
              <a:t>个</a:t>
            </a:r>
            <a:r>
              <a:rPr lang="en-US" altLang="zh-CN" sz="2000">
                <a:solidFill>
                  <a:schemeClr val="tx1"/>
                </a:solidFill>
              </a:rPr>
              <a:t>RJ45</a:t>
            </a:r>
            <a:r>
              <a:rPr lang="zh-CN" altLang="en-US" sz="2000">
                <a:solidFill>
                  <a:schemeClr val="tx1"/>
                </a:solidFill>
              </a:rPr>
              <a:t>：</a:t>
            </a:r>
            <a:r>
              <a:rPr lang="en-US" altLang="zh-CN" sz="2000">
                <a:solidFill>
                  <a:schemeClr val="tx1"/>
                </a:solidFill>
              </a:rPr>
              <a:t>LAN</a:t>
            </a:r>
            <a:r>
              <a:rPr lang="zh-CN" altLang="en-US" sz="2000">
                <a:solidFill>
                  <a:schemeClr val="tx1"/>
                </a:solidFill>
              </a:rPr>
              <a:t>，接网卡或交换机</a:t>
            </a:r>
          </a:p>
          <a:p>
            <a:r>
              <a:rPr lang="en-US" altLang="zh-CN" sz="2000">
                <a:solidFill>
                  <a:schemeClr val="tx1"/>
                </a:solidFill>
              </a:rPr>
              <a:t>1</a:t>
            </a:r>
            <a:r>
              <a:rPr lang="zh-CN" altLang="en-US" sz="2000">
                <a:solidFill>
                  <a:schemeClr val="tx1"/>
                </a:solidFill>
              </a:rPr>
              <a:t>个</a:t>
            </a:r>
            <a:r>
              <a:rPr lang="en-US" altLang="zh-CN" sz="2000">
                <a:solidFill>
                  <a:schemeClr val="tx1"/>
                </a:solidFill>
              </a:rPr>
              <a:t>RJ11</a:t>
            </a:r>
            <a:r>
              <a:rPr lang="zh-CN" altLang="en-US" sz="2000">
                <a:solidFill>
                  <a:schemeClr val="tx1"/>
                </a:solidFill>
              </a:rPr>
              <a:t>：接电话线</a:t>
            </a:r>
          </a:p>
          <a:p>
            <a:r>
              <a:rPr lang="zh-CN" altLang="en-US" sz="2000">
                <a:solidFill>
                  <a:schemeClr val="tx1"/>
                </a:solidFill>
              </a:rPr>
              <a:t>适合于家庭、小办公室等</a:t>
            </a:r>
          </a:p>
          <a:p>
            <a:endParaRPr lang="en-US" altLang="zh-CN" sz="200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51906" name="Rectangle 2"/>
          <p:cNvSpPr>
            <a:spLocks noGrp="1" noRot="1" noChangeArrowheads="1"/>
          </p:cNvSpPr>
          <p:nvPr>
            <p:ph type="title"/>
          </p:nvPr>
        </p:nvSpPr>
        <p:spPr>
          <a:xfrm>
            <a:off x="1547664" y="404664"/>
            <a:ext cx="7793037" cy="838200"/>
          </a:xfrm>
        </p:spPr>
        <p:txBody>
          <a:bodyPr/>
          <a:lstStyle/>
          <a:p>
            <a:r>
              <a:rPr lang="zh-CN" altLang="en-US" sz="4000" dirty="0"/>
              <a:t>交换机 </a:t>
            </a:r>
            <a:r>
              <a:rPr lang="en-US" altLang="zh-CN" sz="4000" dirty="0" err="1"/>
              <a:t>vs</a:t>
            </a:r>
            <a:r>
              <a:rPr lang="en-US" altLang="zh-CN" sz="4000" dirty="0"/>
              <a:t> </a:t>
            </a:r>
            <a:r>
              <a:rPr lang="zh-CN" altLang="en-US" sz="4000" dirty="0"/>
              <a:t>网桥</a:t>
            </a:r>
          </a:p>
        </p:txBody>
      </p:sp>
      <p:pic>
        <p:nvPicPr>
          <p:cNvPr id="251907" name="Picture 3" descr="5_1_10a"/>
          <p:cNvPicPr>
            <a:picLocks noChangeAspect="1" noChangeArrowheads="1"/>
          </p:cNvPicPr>
          <p:nvPr/>
        </p:nvPicPr>
        <p:blipFill>
          <a:blip r:embed="rId2" cstate="print">
            <a:lum bright="-12000"/>
          </a:blip>
          <a:srcRect l="8736" t="5067" r="5971"/>
          <a:stretch>
            <a:fillRect/>
          </a:stretch>
        </p:blipFill>
        <p:spPr bwMode="auto">
          <a:xfrm>
            <a:off x="228600" y="1600200"/>
            <a:ext cx="5181600" cy="4724400"/>
          </a:xfrm>
          <a:prstGeom prst="rect">
            <a:avLst/>
          </a:prstGeom>
          <a:noFill/>
          <a:ln w="9525">
            <a:noFill/>
            <a:miter lim="800000"/>
            <a:headEnd/>
            <a:tailEnd/>
          </a:ln>
        </p:spPr>
      </p:pic>
      <p:sp>
        <p:nvSpPr>
          <p:cNvPr id="251908" name="Rectangle 4"/>
          <p:cNvSpPr>
            <a:spLocks noGrp="1" noChangeArrowheads="1"/>
          </p:cNvSpPr>
          <p:nvPr>
            <p:ph type="body" idx="1"/>
          </p:nvPr>
        </p:nvSpPr>
        <p:spPr>
          <a:xfrm>
            <a:off x="5486400" y="1652588"/>
            <a:ext cx="3338513" cy="4824412"/>
          </a:xfrm>
        </p:spPr>
        <p:txBody>
          <a:bodyPr/>
          <a:lstStyle/>
          <a:p>
            <a:r>
              <a:rPr lang="zh-CN" altLang="en-US" sz="2400" b="1" dirty="0"/>
              <a:t>网桥是根据目的</a:t>
            </a:r>
            <a:r>
              <a:rPr lang="en-US" altLang="zh-CN" sz="2400" b="1" dirty="0"/>
              <a:t>MAC</a:t>
            </a:r>
            <a:r>
              <a:rPr lang="zh-CN" altLang="en-US" sz="2400" b="1" dirty="0"/>
              <a:t>地址来确定是否将帧转发到其它的网段（网桥一般只有两个端口）。</a:t>
            </a:r>
          </a:p>
          <a:p>
            <a:endParaRPr lang="zh-CN" altLang="en-US" sz="2400" b="1" dirty="0"/>
          </a:p>
          <a:p>
            <a:r>
              <a:rPr lang="zh-CN" altLang="en-US" sz="2400" b="1" dirty="0"/>
              <a:t>交换机则会选择目标设备或工作站所连接的端口（</a:t>
            </a:r>
            <a:r>
              <a:rPr lang="zh-CN" altLang="en-US" sz="2400" b="1" dirty="0">
                <a:solidFill>
                  <a:srgbClr val="7030A0"/>
                </a:solidFill>
              </a:rPr>
              <a:t>交换机具有多个端口，分别连接多个网段</a:t>
            </a:r>
            <a:r>
              <a:rPr lang="zh-CN" altLang="en-US" sz="2400" b="1" dirty="0"/>
              <a:t>）。</a:t>
            </a:r>
            <a:endParaRPr lang="zh-CN" altLang="en-US" sz="2800" b="1" dirty="0"/>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1907"/>
                                        </p:tgtEl>
                                        <p:attrNameLst>
                                          <p:attrName>style.visibility</p:attrName>
                                        </p:attrNameLst>
                                      </p:cBhvr>
                                      <p:to>
                                        <p:strVal val="visible"/>
                                      </p:to>
                                    </p:set>
                                    <p:animEffect transition="in" filter="checkerboard(across)">
                                      <p:cBhvr>
                                        <p:cTn id="7" dur="500"/>
                                        <p:tgtEl>
                                          <p:spTgt spid="2519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1908">
                                            <p:txEl>
                                              <p:pRg st="0" end="0"/>
                                            </p:txEl>
                                          </p:spTgt>
                                        </p:tgtEl>
                                        <p:attrNameLst>
                                          <p:attrName>style.visibility</p:attrName>
                                        </p:attrNameLst>
                                      </p:cBhvr>
                                      <p:to>
                                        <p:strVal val="visible"/>
                                      </p:to>
                                    </p:set>
                                    <p:animEffect transition="in" filter="checkerboard(across)">
                                      <p:cBhvr>
                                        <p:cTn id="12" dur="500"/>
                                        <p:tgtEl>
                                          <p:spTgt spid="2519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1908">
                                            <p:txEl>
                                              <p:pRg st="2" end="2"/>
                                            </p:txEl>
                                          </p:spTgt>
                                        </p:tgtEl>
                                        <p:attrNameLst>
                                          <p:attrName>style.visibility</p:attrName>
                                        </p:attrNameLst>
                                      </p:cBhvr>
                                      <p:to>
                                        <p:strVal val="visible"/>
                                      </p:to>
                                    </p:set>
                                    <p:animEffect transition="in" filter="checkerboard(across)">
                                      <p:cBhvr>
                                        <p:cTn id="17" dur="500"/>
                                        <p:tgtEl>
                                          <p:spTgt spid="2519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56" name="Object 4"/>
          <p:cNvGraphicFramePr>
            <a:graphicFrameLocks noGrp="1" noChangeAspect="1"/>
          </p:cNvGraphicFramePr>
          <p:nvPr>
            <p:ph/>
          </p:nvPr>
        </p:nvGraphicFramePr>
        <p:xfrm>
          <a:off x="179388" y="188913"/>
          <a:ext cx="6913562" cy="4103687"/>
        </p:xfrm>
        <a:graphic>
          <a:graphicData uri="http://schemas.openxmlformats.org/presentationml/2006/ole">
            <mc:AlternateContent xmlns:mc="http://schemas.openxmlformats.org/markup-compatibility/2006">
              <mc:Choice xmlns:v="urn:schemas-microsoft-com:vml" Requires="v">
                <p:oleObj spid="_x0000_s228357" name="简报" r:id="rId3" imgW="2718000" imgH="2037600" progId="">
                  <p:embed/>
                </p:oleObj>
              </mc:Choice>
              <mc:Fallback>
                <p:oleObj name="简报" r:id="rId3" imgW="2718000" imgH="20376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88913"/>
                        <a:ext cx="6913562" cy="410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8" name="Text Box 6"/>
          <p:cNvSpPr txBox="1">
            <a:spLocks noChangeArrowheads="1"/>
          </p:cNvSpPr>
          <p:nvPr/>
        </p:nvSpPr>
        <p:spPr bwMode="auto">
          <a:xfrm>
            <a:off x="468313" y="4872038"/>
            <a:ext cx="7056437" cy="1704975"/>
          </a:xfrm>
          <a:prstGeom prst="rect">
            <a:avLst/>
          </a:prstGeom>
          <a:noFill/>
          <a:ln w="9525" algn="ctr">
            <a:noFill/>
            <a:miter lim="800000"/>
            <a:headEnd/>
            <a:tailEnd/>
          </a:ln>
          <a:effectLst/>
        </p:spPr>
        <p:txBody>
          <a:bodyPr lIns="0" rIns="0">
            <a:spAutoFit/>
          </a:bodyPr>
          <a:lstStyle/>
          <a:p>
            <a:r>
              <a:rPr lang="zh-CN" altLang="en-US" sz="2000">
                <a:solidFill>
                  <a:schemeClr val="folHlink"/>
                </a:solidFill>
              </a:rPr>
              <a:t>配置口：</a:t>
            </a:r>
            <a:r>
              <a:rPr lang="en-US" altLang="zh-CN" sz="2000">
                <a:solidFill>
                  <a:schemeClr val="folHlink"/>
                </a:solidFill>
              </a:rPr>
              <a:t>CONSOLE</a:t>
            </a:r>
          </a:p>
          <a:p>
            <a:r>
              <a:rPr lang="zh-CN" altLang="en-US" sz="2000">
                <a:solidFill>
                  <a:schemeClr val="folHlink"/>
                </a:solidFill>
              </a:rPr>
              <a:t>备份口：辅助端口，</a:t>
            </a:r>
            <a:r>
              <a:rPr lang="en-US" altLang="zh-CN" sz="2000">
                <a:solidFill>
                  <a:schemeClr val="folHlink"/>
                </a:solidFill>
              </a:rPr>
              <a:t>AUX</a:t>
            </a:r>
            <a:r>
              <a:rPr lang="zh-CN" altLang="en-US" sz="2000">
                <a:solidFill>
                  <a:schemeClr val="folHlink"/>
                </a:solidFill>
              </a:rPr>
              <a:t>，一般接</a:t>
            </a:r>
            <a:r>
              <a:rPr lang="en-US" altLang="zh-CN" sz="2000">
                <a:solidFill>
                  <a:schemeClr val="folHlink"/>
                </a:solidFill>
              </a:rPr>
              <a:t>MODEM</a:t>
            </a:r>
            <a:r>
              <a:rPr lang="zh-CN" altLang="en-US" sz="2000">
                <a:solidFill>
                  <a:schemeClr val="folHlink"/>
                </a:solidFill>
              </a:rPr>
              <a:t>远程配置路由器</a:t>
            </a:r>
          </a:p>
          <a:p>
            <a:r>
              <a:rPr lang="zh-CN" altLang="en-US" sz="2000">
                <a:solidFill>
                  <a:schemeClr val="folHlink"/>
                </a:solidFill>
              </a:rPr>
              <a:t>内部：以太网络端口：</a:t>
            </a:r>
            <a:r>
              <a:rPr lang="en-US" altLang="zh-CN" sz="2000">
                <a:solidFill>
                  <a:schemeClr val="folHlink"/>
                </a:solidFill>
              </a:rPr>
              <a:t>LAN</a:t>
            </a:r>
            <a:r>
              <a:rPr lang="zh-CN" altLang="en-US" sz="2000">
                <a:solidFill>
                  <a:schemeClr val="folHlink"/>
                </a:solidFill>
              </a:rPr>
              <a:t>，</a:t>
            </a:r>
            <a:r>
              <a:rPr lang="en-US" altLang="zh-CN" sz="2000">
                <a:solidFill>
                  <a:schemeClr val="folHlink"/>
                </a:solidFill>
              </a:rPr>
              <a:t>EtherNet </a:t>
            </a:r>
            <a:r>
              <a:rPr lang="zh-CN" altLang="en-US" sz="2000">
                <a:solidFill>
                  <a:schemeClr val="folHlink"/>
                </a:solidFill>
              </a:rPr>
              <a:t>，</a:t>
            </a:r>
          </a:p>
          <a:p>
            <a:r>
              <a:rPr lang="zh-CN" altLang="en-US" sz="2000">
                <a:solidFill>
                  <a:schemeClr val="folHlink"/>
                </a:solidFill>
              </a:rPr>
              <a:t>外部：</a:t>
            </a:r>
            <a:r>
              <a:rPr lang="en-US" altLang="zh-CN" sz="2000">
                <a:solidFill>
                  <a:schemeClr val="folHlink"/>
                </a:solidFill>
              </a:rPr>
              <a:t>WAN</a:t>
            </a:r>
            <a:r>
              <a:rPr lang="zh-CN" altLang="en-US" sz="2000">
                <a:solidFill>
                  <a:schemeClr val="folHlink"/>
                </a:solidFill>
              </a:rPr>
              <a:t>口，</a:t>
            </a:r>
            <a:r>
              <a:rPr lang="en-US" altLang="zh-CN" sz="2000">
                <a:solidFill>
                  <a:schemeClr val="folHlink"/>
                </a:solidFill>
              </a:rPr>
              <a:t>WIC</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endParaRPr lang="zh-CN" altLang="zh-CN"/>
          </a:p>
        </p:txBody>
      </p:sp>
      <p:sp>
        <p:nvSpPr>
          <p:cNvPr id="253955" name="Rectangle 3"/>
          <p:cNvSpPr>
            <a:spLocks noGrp="1" noChangeArrowheads="1"/>
          </p:cNvSpPr>
          <p:nvPr>
            <p:ph type="body" idx="1"/>
          </p:nvPr>
        </p:nvSpPr>
        <p:spPr/>
        <p:txBody>
          <a:bodyPr/>
          <a:lstStyle/>
          <a:p>
            <a:endParaRPr lang="zh-CN" altLang="zh-CN"/>
          </a:p>
        </p:txBody>
      </p:sp>
      <p:pic>
        <p:nvPicPr>
          <p:cNvPr id="253956" name="Picture 4" descr="路由器图片"/>
          <p:cNvPicPr>
            <a:picLocks noChangeAspect="1" noChangeArrowheads="1"/>
          </p:cNvPicPr>
          <p:nvPr/>
        </p:nvPicPr>
        <p:blipFill>
          <a:blip r:embed="rId2" cstate="print"/>
          <a:srcRect/>
          <a:stretch>
            <a:fillRect/>
          </a:stretch>
        </p:blipFill>
        <p:spPr bwMode="auto">
          <a:xfrm>
            <a:off x="-1143000" y="-1004888"/>
            <a:ext cx="11430000" cy="8867776"/>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4" name="Picture 4" descr="CISCO2600系列后面板"/>
          <p:cNvPicPr>
            <a:picLocks noChangeAspect="1" noChangeArrowheads="1"/>
          </p:cNvPicPr>
          <p:nvPr/>
        </p:nvPicPr>
        <p:blipFill>
          <a:blip r:embed="rId2" cstate="print"/>
          <a:srcRect/>
          <a:stretch>
            <a:fillRect/>
          </a:stretch>
        </p:blipFill>
        <p:spPr bwMode="auto">
          <a:xfrm>
            <a:off x="0" y="1341438"/>
            <a:ext cx="9036050" cy="2857500"/>
          </a:xfrm>
          <a:prstGeom prst="rect">
            <a:avLst/>
          </a:prstGeom>
          <a:noFill/>
        </p:spPr>
      </p:pic>
      <p:sp>
        <p:nvSpPr>
          <p:cNvPr id="230405" name="Rectangle 5"/>
          <p:cNvSpPr>
            <a:spLocks noGrp="1" noChangeArrowheads="1"/>
          </p:cNvSpPr>
          <p:nvPr>
            <p:ph type="title"/>
          </p:nvPr>
        </p:nvSpPr>
        <p:spPr>
          <a:noFill/>
          <a:ln/>
        </p:spPr>
        <p:txBody>
          <a:bodyPr/>
          <a:lstStyle/>
          <a:p>
            <a:r>
              <a:rPr lang="en-US" altLang="zh-CN" sz="2400" b="0"/>
              <a:t>CISCO </a:t>
            </a:r>
            <a:r>
              <a:rPr lang="zh-CN" altLang="en-US" sz="2400" b="0"/>
              <a:t>路由器物理端口举例介绍</a:t>
            </a:r>
          </a:p>
        </p:txBody>
      </p:sp>
      <p:sp>
        <p:nvSpPr>
          <p:cNvPr id="230406" name="Rectangle 6"/>
          <p:cNvSpPr>
            <a:spLocks noGrp="1" noChangeArrowheads="1"/>
          </p:cNvSpPr>
          <p:nvPr>
            <p:ph type="body" idx="1"/>
          </p:nvPr>
        </p:nvSpPr>
        <p:spPr>
          <a:xfrm>
            <a:off x="179388" y="4365625"/>
            <a:ext cx="9072562" cy="2087563"/>
          </a:xfrm>
          <a:noFill/>
          <a:ln/>
        </p:spPr>
        <p:txBody>
          <a:bodyPr/>
          <a:lstStyle/>
          <a:p>
            <a:pPr>
              <a:lnSpc>
                <a:spcPct val="90000"/>
              </a:lnSpc>
            </a:pPr>
            <a:r>
              <a:rPr lang="zh-CN" altLang="en-US" sz="2000" dirty="0"/>
              <a:t>控制口：</a:t>
            </a:r>
            <a:r>
              <a:rPr lang="en-US" altLang="zh-CN" sz="2000" dirty="0"/>
              <a:t>console </a:t>
            </a:r>
          </a:p>
          <a:p>
            <a:pPr>
              <a:lnSpc>
                <a:spcPct val="90000"/>
              </a:lnSpc>
            </a:pPr>
            <a:r>
              <a:rPr lang="zh-CN" altLang="en-US" sz="2000" dirty="0"/>
              <a:t>扩展槽</a:t>
            </a:r>
            <a:r>
              <a:rPr lang="en-US" altLang="zh-CN" sz="2000" dirty="0"/>
              <a:t>:</a:t>
            </a:r>
            <a:r>
              <a:rPr lang="zh-CN" altLang="en-US" sz="2000" dirty="0"/>
              <a:t>一般</a:t>
            </a:r>
            <a:r>
              <a:rPr lang="en-US" altLang="zh-CN" sz="2000" dirty="0"/>
              <a:t>Cisco</a:t>
            </a:r>
            <a:r>
              <a:rPr lang="zh-CN" altLang="en-US" sz="2000" dirty="0"/>
              <a:t>的</a:t>
            </a:r>
            <a:r>
              <a:rPr lang="en-US" altLang="zh-CN" sz="2000" dirty="0"/>
              <a:t>router</a:t>
            </a:r>
            <a:r>
              <a:rPr lang="zh-CN" altLang="en-US" sz="2000" dirty="0"/>
              <a:t>都有扩展槽， 可以把 </a:t>
            </a:r>
            <a:r>
              <a:rPr lang="en-US" altLang="zh-CN" sz="2000" dirty="0">
                <a:solidFill>
                  <a:schemeClr val="folHlink"/>
                </a:solidFill>
              </a:rPr>
              <a:t>WIC (WAN interface card)</a:t>
            </a:r>
            <a:r>
              <a:rPr lang="zh-CN" altLang="en-US" sz="2000" dirty="0"/>
              <a:t>插进去的。你可以根据你网络的需求，订购不同的</a:t>
            </a:r>
            <a:r>
              <a:rPr lang="en-US" altLang="zh-CN" sz="2000" dirty="0"/>
              <a:t>WIC</a:t>
            </a:r>
            <a:r>
              <a:rPr lang="zh-CN" altLang="en-US" sz="2000" dirty="0"/>
              <a:t>。 </a:t>
            </a:r>
          </a:p>
          <a:p>
            <a:pPr>
              <a:lnSpc>
                <a:spcPct val="90000"/>
              </a:lnSpc>
            </a:pPr>
            <a:r>
              <a:rPr lang="en-US" altLang="zh-CN" sz="2000" dirty="0"/>
              <a:t>Interface</a:t>
            </a:r>
            <a:r>
              <a:rPr lang="zh-CN" altLang="en-US" sz="2000" dirty="0"/>
              <a:t>：</a:t>
            </a:r>
            <a:r>
              <a:rPr lang="en-US" altLang="zh-CN" sz="2000" dirty="0"/>
              <a:t>Cisco router</a:t>
            </a:r>
            <a:r>
              <a:rPr lang="zh-CN" altLang="en-US" sz="2000" dirty="0"/>
              <a:t>的命名是按从右往左，从下往上的顺序排列的。</a:t>
            </a:r>
          </a:p>
          <a:p>
            <a:pPr>
              <a:lnSpc>
                <a:spcPct val="90000"/>
              </a:lnSpc>
            </a:pPr>
            <a:r>
              <a:rPr lang="zh-CN" altLang="en-US" sz="2000" dirty="0"/>
              <a:t>　　在有的</a:t>
            </a:r>
            <a:r>
              <a:rPr lang="en-US" altLang="zh-CN" sz="2000" dirty="0"/>
              <a:t>router</a:t>
            </a:r>
            <a:r>
              <a:rPr lang="zh-CN" altLang="en-US" sz="2000" dirty="0"/>
              <a:t>里面，一个</a:t>
            </a:r>
            <a:r>
              <a:rPr lang="en-US" altLang="zh-CN" sz="2000" dirty="0"/>
              <a:t>network module </a:t>
            </a:r>
            <a:r>
              <a:rPr lang="en-US" altLang="zh-CN" sz="2000" dirty="0" smtClean="0"/>
              <a:t>slot</a:t>
            </a:r>
            <a:r>
              <a:rPr lang="zh-CN" altLang="en-US" sz="2000" dirty="0"/>
              <a:t>里面会有多个</a:t>
            </a:r>
            <a:r>
              <a:rPr lang="en-US" altLang="zh-CN" sz="2000" dirty="0"/>
              <a:t>interface, </a:t>
            </a:r>
            <a:r>
              <a:rPr lang="zh-CN" altLang="en-US" sz="2000" dirty="0"/>
              <a:t>这时候你可以用 </a:t>
            </a:r>
            <a:r>
              <a:rPr lang="en-US" altLang="zh-CN" sz="2000" dirty="0"/>
              <a:t>s0/0</a:t>
            </a:r>
            <a:r>
              <a:rPr lang="zh-CN" altLang="en-US" sz="2000" dirty="0"/>
              <a:t>，</a:t>
            </a:r>
            <a:r>
              <a:rPr lang="en-US" altLang="zh-CN" sz="2000" dirty="0"/>
              <a:t>s0/1</a:t>
            </a:r>
            <a:r>
              <a:rPr lang="zh-CN" altLang="en-US" sz="2000" dirty="0"/>
              <a:t>，</a:t>
            </a:r>
            <a:r>
              <a:rPr lang="en-US" altLang="zh-CN" sz="2000" dirty="0"/>
              <a:t>e1/0, e1/1, e1/2</a:t>
            </a:r>
            <a:r>
              <a:rPr lang="zh-CN" altLang="en-US" sz="2000" dirty="0"/>
              <a:t>等符号来表示。 </a:t>
            </a:r>
          </a:p>
          <a:p>
            <a:pPr>
              <a:lnSpc>
                <a:spcPct val="90000"/>
              </a:lnSpc>
            </a:pPr>
            <a:endParaRPr lang="en-US" altLang="zh-CN"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6" name="Picture 4" descr="h6586"/>
          <p:cNvPicPr>
            <a:picLocks noChangeAspect="1" noChangeArrowheads="1"/>
          </p:cNvPicPr>
          <p:nvPr/>
        </p:nvPicPr>
        <p:blipFill>
          <a:blip r:embed="rId2" cstate="print"/>
          <a:srcRect/>
          <a:stretch>
            <a:fillRect/>
          </a:stretch>
        </p:blipFill>
        <p:spPr bwMode="auto">
          <a:xfrm>
            <a:off x="539750" y="1557338"/>
            <a:ext cx="8424863" cy="3325812"/>
          </a:xfrm>
          <a:prstGeom prst="rect">
            <a:avLst/>
          </a:prstGeom>
          <a:noFill/>
        </p:spPr>
      </p:pic>
      <p:sp>
        <p:nvSpPr>
          <p:cNvPr id="238597" name="Rectangle 5"/>
          <p:cNvSpPr>
            <a:spLocks noChangeArrowheads="1"/>
          </p:cNvSpPr>
          <p:nvPr/>
        </p:nvSpPr>
        <p:spPr bwMode="auto">
          <a:xfrm>
            <a:off x="1547813" y="5157788"/>
            <a:ext cx="5403850" cy="519112"/>
          </a:xfrm>
          <a:prstGeom prst="rect">
            <a:avLst/>
          </a:prstGeom>
          <a:no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2800">
                <a:solidFill>
                  <a:schemeClr val="tx1"/>
                </a:solidFill>
                <a:latin typeface="Helvetica" pitchFamily="34" charset="0"/>
              </a:rPr>
              <a:t>WAN</a:t>
            </a:r>
            <a:r>
              <a:rPr kumimoji="0" lang="zh-CN" altLang="en-US" sz="2800">
                <a:solidFill>
                  <a:schemeClr val="tx1"/>
                </a:solidFill>
                <a:latin typeface="Helvetica" pitchFamily="34" charset="0"/>
              </a:rPr>
              <a:t>串口可以采用固化方式</a:t>
            </a:r>
          </a:p>
        </p:txBody>
      </p:sp>
      <p:sp>
        <p:nvSpPr>
          <p:cNvPr id="238598" name="Rectangle 6"/>
          <p:cNvSpPr>
            <a:spLocks noChangeArrowheads="1"/>
          </p:cNvSpPr>
          <p:nvPr/>
        </p:nvSpPr>
        <p:spPr bwMode="auto">
          <a:xfrm>
            <a:off x="5800725" y="1196975"/>
            <a:ext cx="2851150" cy="396875"/>
          </a:xfrm>
          <a:prstGeom prst="rect">
            <a:avLst/>
          </a:prstGeom>
          <a:noFill/>
          <a:ln w="38100">
            <a:noFill/>
            <a:miter lim="800000"/>
            <a:headEnd type="none" w="sm" len="sm"/>
            <a:tailEnd type="none" w="sm" len="sm"/>
          </a:ln>
          <a:effectLst/>
        </p:spPr>
        <p:txBody>
          <a:bodyPr wrap="none" anchor="ctr">
            <a:spAutoFit/>
          </a:bodyPr>
          <a:lstStyle/>
          <a:p>
            <a:pPr algn="ctr" eaLnBrk="0" hangingPunct="0">
              <a:lnSpc>
                <a:spcPct val="100000"/>
              </a:lnSpc>
              <a:spcBef>
                <a:spcPct val="0"/>
              </a:spcBef>
            </a:pPr>
            <a:r>
              <a:rPr kumimoji="0" lang="en-US" altLang="zh-CN" sz="2000">
                <a:solidFill>
                  <a:srgbClr val="0000FF"/>
                </a:solidFill>
                <a:latin typeface="Helvetica" pitchFamily="34" charset="0"/>
              </a:rPr>
              <a:t>2500 </a:t>
            </a:r>
            <a:r>
              <a:rPr kumimoji="0" lang="zh-CN" altLang="en-US" sz="2000">
                <a:solidFill>
                  <a:srgbClr val="0000FF"/>
                </a:solidFill>
                <a:latin typeface="Helvetica" pitchFamily="34" charset="0"/>
              </a:rPr>
              <a:t>路由器</a:t>
            </a:r>
            <a:r>
              <a:rPr kumimoji="0" lang="en-US" altLang="zh-CN" sz="2000">
                <a:solidFill>
                  <a:srgbClr val="0000FF"/>
                </a:solidFill>
                <a:latin typeface="Helvetica" pitchFamily="34" charset="0"/>
              </a:rPr>
              <a:t>—</a:t>
            </a:r>
            <a:r>
              <a:rPr kumimoji="0" lang="zh-CN" altLang="en-US" sz="2000">
                <a:solidFill>
                  <a:srgbClr val="0000FF"/>
                </a:solidFill>
                <a:latin typeface="Helvetica" pitchFamily="34" charset="0"/>
              </a:rPr>
              <a:t>背板一览</a:t>
            </a:r>
          </a:p>
        </p:txBody>
      </p:sp>
      <p:sp>
        <p:nvSpPr>
          <p:cNvPr id="238599" name="Rectangle 7"/>
          <p:cNvSpPr>
            <a:spLocks noGrp="1" noChangeArrowheads="1"/>
          </p:cNvSpPr>
          <p:nvPr>
            <p:ph type="title"/>
          </p:nvPr>
        </p:nvSpPr>
        <p:spPr>
          <a:xfrm>
            <a:off x="766763" y="236538"/>
            <a:ext cx="7623175" cy="1143000"/>
          </a:xfrm>
          <a:noFill/>
          <a:ln/>
          <a:effectLst>
            <a:outerShdw dist="17961" dir="2700000" algn="ctr" rotWithShape="0">
              <a:schemeClr val="bg2"/>
            </a:outerShdw>
          </a:effectLst>
        </p:spPr>
        <p:txBody>
          <a:bodyPr lIns="82124" tIns="41061" rIns="82124" bIns="41061" anchor="ctr" anchorCtr="1"/>
          <a:lstStyle/>
          <a:p>
            <a:r>
              <a:rPr lang="zh-CN" altLang="en-US" sz="2800"/>
              <a:t>固化的端口</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8" name="Picture 4" descr="h7185"/>
          <p:cNvPicPr>
            <a:picLocks noChangeAspect="1" noChangeArrowheads="1"/>
          </p:cNvPicPr>
          <p:nvPr/>
        </p:nvPicPr>
        <p:blipFill>
          <a:blip r:embed="rId2" cstate="print"/>
          <a:srcRect/>
          <a:stretch>
            <a:fillRect/>
          </a:stretch>
        </p:blipFill>
        <p:spPr bwMode="auto">
          <a:xfrm flipV="1">
            <a:off x="1039813" y="2486025"/>
            <a:ext cx="6829425" cy="811213"/>
          </a:xfrm>
          <a:prstGeom prst="rect">
            <a:avLst/>
          </a:prstGeom>
          <a:noFill/>
        </p:spPr>
      </p:pic>
      <p:sp>
        <p:nvSpPr>
          <p:cNvPr id="241669" name="Rectangle 5"/>
          <p:cNvSpPr>
            <a:spLocks noChangeArrowheads="1"/>
          </p:cNvSpPr>
          <p:nvPr/>
        </p:nvSpPr>
        <p:spPr bwMode="auto">
          <a:xfrm>
            <a:off x="4794250" y="3551238"/>
            <a:ext cx="1871663" cy="261937"/>
          </a:xfrm>
          <a:prstGeom prst="rect">
            <a:avLst/>
          </a:prstGeom>
          <a:noFill/>
          <a:ln w="9525">
            <a:noFill/>
            <a:miter lim="800000"/>
            <a:headEnd/>
            <a:tailEnd/>
          </a:ln>
          <a:effectLst/>
        </p:spPr>
        <p:txBody>
          <a:bodyPr lIns="78553" tIns="39277" rIns="78553" bIns="39277">
            <a:spAutoFit/>
          </a:bodyPr>
          <a:lstStyle/>
          <a:p>
            <a:pPr defTabSz="577850" eaLnBrk="0" hangingPunct="0">
              <a:lnSpc>
                <a:spcPct val="100000"/>
              </a:lnSpc>
            </a:pPr>
            <a:r>
              <a:rPr kumimoji="0" lang="zh-CN" altLang="en-US" sz="1200">
                <a:solidFill>
                  <a:schemeClr val="tx1"/>
                </a:solidFill>
                <a:latin typeface="Helvetica" pitchFamily="34" charset="0"/>
              </a:rPr>
              <a:t>控制口</a:t>
            </a:r>
          </a:p>
        </p:txBody>
      </p:sp>
      <p:sp>
        <p:nvSpPr>
          <p:cNvPr id="241670" name="Rectangle 6"/>
          <p:cNvSpPr>
            <a:spLocks noChangeArrowheads="1"/>
          </p:cNvSpPr>
          <p:nvPr/>
        </p:nvSpPr>
        <p:spPr bwMode="auto">
          <a:xfrm>
            <a:off x="998538" y="2079625"/>
            <a:ext cx="3167062" cy="409575"/>
          </a:xfrm>
          <a:prstGeom prst="rect">
            <a:avLst/>
          </a:prstGeom>
          <a:noFill/>
          <a:ln w="9525">
            <a:noFill/>
            <a:miter lim="800000"/>
            <a:headEnd/>
            <a:tailEnd/>
          </a:ln>
          <a:effectLst/>
        </p:spPr>
        <p:txBody>
          <a:bodyPr lIns="103548" tIns="51774" rIns="103548" bIns="51774">
            <a:spAutoFit/>
          </a:bodyPr>
          <a:lstStyle/>
          <a:p>
            <a:pPr defTabSz="1028700" eaLnBrk="0" hangingPunct="0">
              <a:lnSpc>
                <a:spcPct val="100000"/>
              </a:lnSpc>
            </a:pPr>
            <a:r>
              <a:rPr kumimoji="0" lang="en-US" altLang="zh-CN" sz="2000">
                <a:solidFill>
                  <a:srgbClr val="0000FF"/>
                </a:solidFill>
                <a:latin typeface="Helvetica" pitchFamily="34" charset="0"/>
              </a:rPr>
              <a:t>1603 </a:t>
            </a:r>
            <a:r>
              <a:rPr kumimoji="0" lang="zh-CN" altLang="en-US" sz="2000">
                <a:solidFill>
                  <a:srgbClr val="0000FF"/>
                </a:solidFill>
                <a:latin typeface="Helvetica" pitchFamily="34" charset="0"/>
              </a:rPr>
              <a:t>路由器</a:t>
            </a:r>
            <a:r>
              <a:rPr kumimoji="0" lang="en-US" altLang="zh-CN" sz="2000">
                <a:solidFill>
                  <a:srgbClr val="0000FF"/>
                </a:solidFill>
                <a:latin typeface="Helvetica" pitchFamily="34" charset="0"/>
              </a:rPr>
              <a:t>—</a:t>
            </a:r>
            <a:r>
              <a:rPr kumimoji="0" lang="zh-CN" altLang="en-US" sz="2000">
                <a:solidFill>
                  <a:srgbClr val="0000FF"/>
                </a:solidFill>
                <a:latin typeface="Helvetica" pitchFamily="34" charset="0"/>
              </a:rPr>
              <a:t>背板一览</a:t>
            </a:r>
          </a:p>
        </p:txBody>
      </p:sp>
      <p:sp>
        <p:nvSpPr>
          <p:cNvPr id="241671" name="Rectangle 7"/>
          <p:cNvSpPr>
            <a:spLocks noChangeArrowheads="1"/>
          </p:cNvSpPr>
          <p:nvPr/>
        </p:nvSpPr>
        <p:spPr bwMode="auto">
          <a:xfrm>
            <a:off x="2297113" y="3551238"/>
            <a:ext cx="1360487" cy="261937"/>
          </a:xfrm>
          <a:prstGeom prst="rect">
            <a:avLst/>
          </a:prstGeom>
          <a:noFill/>
          <a:ln w="9525">
            <a:noFill/>
            <a:miter lim="800000"/>
            <a:headEnd/>
            <a:tailEnd/>
          </a:ln>
          <a:effectLst/>
        </p:spPr>
        <p:txBody>
          <a:bodyPr lIns="78553" tIns="39277" rIns="78553" bIns="39277">
            <a:spAutoFit/>
          </a:bodyPr>
          <a:lstStyle/>
          <a:p>
            <a:pPr defTabSz="577850" eaLnBrk="0" hangingPunct="0">
              <a:lnSpc>
                <a:spcPct val="100000"/>
              </a:lnSpc>
            </a:pPr>
            <a:r>
              <a:rPr kumimoji="0" lang="en-US" altLang="zh-CN" sz="1200">
                <a:solidFill>
                  <a:schemeClr val="tx1"/>
                </a:solidFill>
                <a:latin typeface="Helvetica" pitchFamily="34" charset="0"/>
              </a:rPr>
              <a:t> AUI</a:t>
            </a:r>
            <a:r>
              <a:rPr kumimoji="0" lang="zh-CN" altLang="en-US" sz="1200">
                <a:solidFill>
                  <a:schemeClr val="tx1"/>
                </a:solidFill>
                <a:latin typeface="Helvetica" pitchFamily="34" charset="0"/>
              </a:rPr>
              <a:t>以太网口</a:t>
            </a:r>
          </a:p>
        </p:txBody>
      </p:sp>
      <p:pic>
        <p:nvPicPr>
          <p:cNvPr id="241672" name="Picture 8" descr="h7212"/>
          <p:cNvPicPr>
            <a:picLocks noChangeAspect="1" noChangeArrowheads="1"/>
          </p:cNvPicPr>
          <p:nvPr/>
        </p:nvPicPr>
        <p:blipFill>
          <a:blip r:embed="rId3" cstate="print"/>
          <a:srcRect/>
          <a:stretch>
            <a:fillRect/>
          </a:stretch>
        </p:blipFill>
        <p:spPr bwMode="auto">
          <a:xfrm>
            <a:off x="5783263" y="2025650"/>
            <a:ext cx="2155825" cy="381000"/>
          </a:xfrm>
          <a:prstGeom prst="rect">
            <a:avLst/>
          </a:prstGeom>
          <a:noFill/>
        </p:spPr>
      </p:pic>
      <p:sp>
        <p:nvSpPr>
          <p:cNvPr id="241673" name="Rectangle 9"/>
          <p:cNvSpPr>
            <a:spLocks noChangeArrowheads="1"/>
          </p:cNvSpPr>
          <p:nvPr/>
        </p:nvSpPr>
        <p:spPr bwMode="auto">
          <a:xfrm>
            <a:off x="492125" y="3551238"/>
            <a:ext cx="1916113" cy="261937"/>
          </a:xfrm>
          <a:prstGeom prst="rect">
            <a:avLst/>
          </a:prstGeom>
          <a:noFill/>
          <a:ln w="9525">
            <a:noFill/>
            <a:miter lim="800000"/>
            <a:headEnd/>
            <a:tailEnd/>
          </a:ln>
          <a:effectLst/>
        </p:spPr>
        <p:txBody>
          <a:bodyPr lIns="78553" tIns="39277" rIns="78553" bIns="39277">
            <a:spAutoFit/>
          </a:bodyPr>
          <a:lstStyle/>
          <a:p>
            <a:pPr defTabSz="577850" eaLnBrk="0" hangingPunct="0">
              <a:lnSpc>
                <a:spcPct val="100000"/>
              </a:lnSpc>
            </a:pPr>
            <a:r>
              <a:rPr kumimoji="0" lang="en-US" altLang="zh-CN" sz="1200">
                <a:solidFill>
                  <a:schemeClr val="tx1"/>
                </a:solidFill>
                <a:latin typeface="Helvetica" pitchFamily="34" charset="0"/>
              </a:rPr>
              <a:t>10BaseT</a:t>
            </a:r>
            <a:r>
              <a:rPr kumimoji="0" lang="zh-CN" altLang="en-US" sz="1200">
                <a:solidFill>
                  <a:schemeClr val="tx1"/>
                </a:solidFill>
                <a:latin typeface="Helvetica" pitchFamily="34" charset="0"/>
              </a:rPr>
              <a:t>以太网口</a:t>
            </a:r>
          </a:p>
        </p:txBody>
      </p:sp>
      <p:sp>
        <p:nvSpPr>
          <p:cNvPr id="241674" name="Rectangle 10"/>
          <p:cNvSpPr>
            <a:spLocks noChangeArrowheads="1"/>
          </p:cNvSpPr>
          <p:nvPr/>
        </p:nvSpPr>
        <p:spPr bwMode="auto">
          <a:xfrm>
            <a:off x="3546475" y="3551238"/>
            <a:ext cx="1360488" cy="261937"/>
          </a:xfrm>
          <a:prstGeom prst="rect">
            <a:avLst/>
          </a:prstGeom>
          <a:noFill/>
          <a:ln w="9525">
            <a:noFill/>
            <a:miter lim="800000"/>
            <a:headEnd/>
            <a:tailEnd/>
          </a:ln>
          <a:effectLst/>
        </p:spPr>
        <p:txBody>
          <a:bodyPr lIns="78553" tIns="39277" rIns="78553" bIns="39277">
            <a:spAutoFit/>
          </a:bodyPr>
          <a:lstStyle/>
          <a:p>
            <a:pPr defTabSz="577850" eaLnBrk="0" hangingPunct="0">
              <a:lnSpc>
                <a:spcPct val="100000"/>
              </a:lnSpc>
            </a:pPr>
            <a:r>
              <a:rPr kumimoji="0" lang="en-US" altLang="zh-CN" sz="1200">
                <a:solidFill>
                  <a:schemeClr val="tx1"/>
                </a:solidFill>
                <a:latin typeface="Helvetica" pitchFamily="34" charset="0"/>
              </a:rPr>
              <a:t>ISDN BRI S/T</a:t>
            </a:r>
          </a:p>
        </p:txBody>
      </p:sp>
      <p:pic>
        <p:nvPicPr>
          <p:cNvPr id="241675" name="Picture 11" descr="h6551"/>
          <p:cNvPicPr>
            <a:picLocks noChangeAspect="1" noChangeArrowheads="1"/>
          </p:cNvPicPr>
          <p:nvPr/>
        </p:nvPicPr>
        <p:blipFill>
          <a:blip r:embed="rId4" cstate="print"/>
          <a:srcRect/>
          <a:stretch>
            <a:fillRect/>
          </a:stretch>
        </p:blipFill>
        <p:spPr bwMode="auto">
          <a:xfrm>
            <a:off x="955675" y="4346575"/>
            <a:ext cx="6791325" cy="2428875"/>
          </a:xfrm>
          <a:prstGeom prst="rect">
            <a:avLst/>
          </a:prstGeom>
          <a:noFill/>
        </p:spPr>
      </p:pic>
      <p:sp>
        <p:nvSpPr>
          <p:cNvPr id="241676" name="Rectangle 12"/>
          <p:cNvSpPr>
            <a:spLocks noChangeArrowheads="1"/>
          </p:cNvSpPr>
          <p:nvPr/>
        </p:nvSpPr>
        <p:spPr bwMode="auto">
          <a:xfrm>
            <a:off x="1331913" y="1557338"/>
            <a:ext cx="4321175" cy="444500"/>
          </a:xfrm>
          <a:prstGeom prst="rect">
            <a:avLst/>
          </a:prstGeom>
          <a:noFill/>
          <a:ln w="9525">
            <a:noFill/>
            <a:miter lim="800000"/>
            <a:headEnd/>
            <a:tailEnd/>
          </a:ln>
          <a:effectLst/>
        </p:spPr>
        <p:txBody>
          <a:bodyPr lIns="78553" tIns="39277" rIns="78553" bIns="39277">
            <a:spAutoFit/>
          </a:bodyPr>
          <a:lstStyle/>
          <a:p>
            <a:pPr defTabSz="577850" eaLnBrk="0" hangingPunct="0">
              <a:lnSpc>
                <a:spcPct val="100000"/>
              </a:lnSpc>
            </a:pPr>
            <a:r>
              <a:rPr kumimoji="0" lang="en-US" altLang="zh-CN" sz="2400">
                <a:solidFill>
                  <a:srgbClr val="0000FF"/>
                </a:solidFill>
                <a:latin typeface="Helvetica" pitchFamily="34" charset="0"/>
              </a:rPr>
              <a:t>WAN</a:t>
            </a:r>
            <a:r>
              <a:rPr kumimoji="0" lang="zh-CN" altLang="en-US" sz="2400">
                <a:solidFill>
                  <a:srgbClr val="0000FF"/>
                </a:solidFill>
                <a:latin typeface="Helvetica" pitchFamily="34" charset="0"/>
              </a:rPr>
              <a:t>串口可以采用模块化方式</a:t>
            </a:r>
          </a:p>
        </p:txBody>
      </p:sp>
      <p:pic>
        <p:nvPicPr>
          <p:cNvPr id="241677" name="Picture 13" descr="h7256"/>
          <p:cNvPicPr>
            <a:picLocks noChangeAspect="1" noChangeArrowheads="1"/>
          </p:cNvPicPr>
          <p:nvPr/>
        </p:nvPicPr>
        <p:blipFill>
          <a:blip r:embed="rId5" cstate="print"/>
          <a:srcRect/>
          <a:stretch>
            <a:fillRect/>
          </a:stretch>
        </p:blipFill>
        <p:spPr bwMode="auto">
          <a:xfrm>
            <a:off x="5734050" y="4005263"/>
            <a:ext cx="3097213" cy="1085850"/>
          </a:xfrm>
          <a:prstGeom prst="rect">
            <a:avLst/>
          </a:prstGeom>
          <a:noFill/>
        </p:spPr>
      </p:pic>
      <p:sp>
        <p:nvSpPr>
          <p:cNvPr id="241678" name="Rectangle 14"/>
          <p:cNvSpPr>
            <a:spLocks noChangeArrowheads="1"/>
          </p:cNvSpPr>
          <p:nvPr/>
        </p:nvSpPr>
        <p:spPr bwMode="auto">
          <a:xfrm>
            <a:off x="127000" y="3927475"/>
            <a:ext cx="3076575" cy="409575"/>
          </a:xfrm>
          <a:prstGeom prst="rect">
            <a:avLst/>
          </a:prstGeom>
          <a:noFill/>
          <a:ln w="9525">
            <a:noFill/>
            <a:miter lim="800000"/>
            <a:headEnd/>
            <a:tailEnd/>
          </a:ln>
          <a:effectLst/>
        </p:spPr>
        <p:txBody>
          <a:bodyPr lIns="103548" tIns="51774" rIns="103548" bIns="51774">
            <a:spAutoFit/>
          </a:bodyPr>
          <a:lstStyle/>
          <a:p>
            <a:pPr defTabSz="1028700" eaLnBrk="0" hangingPunct="0">
              <a:lnSpc>
                <a:spcPct val="100000"/>
              </a:lnSpc>
            </a:pPr>
            <a:r>
              <a:rPr kumimoji="0" lang="en-US" altLang="zh-CN" sz="2000">
                <a:solidFill>
                  <a:srgbClr val="0000FF"/>
                </a:solidFill>
                <a:latin typeface="Helvetica" pitchFamily="34" charset="0"/>
              </a:rPr>
              <a:t>3640 </a:t>
            </a:r>
            <a:r>
              <a:rPr kumimoji="0" lang="zh-CN" altLang="en-US" sz="2000">
                <a:solidFill>
                  <a:srgbClr val="0000FF"/>
                </a:solidFill>
                <a:latin typeface="Helvetica" pitchFamily="34" charset="0"/>
              </a:rPr>
              <a:t>路由器</a:t>
            </a:r>
            <a:r>
              <a:rPr kumimoji="0" lang="en-US" altLang="zh-CN" sz="2000">
                <a:solidFill>
                  <a:srgbClr val="0000FF"/>
                </a:solidFill>
                <a:latin typeface="Helvetica" pitchFamily="34" charset="0"/>
              </a:rPr>
              <a:t>—</a:t>
            </a:r>
            <a:r>
              <a:rPr kumimoji="0" lang="zh-CN" altLang="en-US" sz="2000">
                <a:solidFill>
                  <a:srgbClr val="0000FF"/>
                </a:solidFill>
                <a:latin typeface="Helvetica" pitchFamily="34" charset="0"/>
              </a:rPr>
              <a:t>背板一览</a:t>
            </a:r>
          </a:p>
        </p:txBody>
      </p:sp>
      <p:sp>
        <p:nvSpPr>
          <p:cNvPr id="241679" name="Line 15"/>
          <p:cNvSpPr>
            <a:spLocks noChangeShapeType="1"/>
          </p:cNvSpPr>
          <p:nvPr/>
        </p:nvSpPr>
        <p:spPr bwMode="auto">
          <a:xfrm flipV="1">
            <a:off x="5106988" y="4684713"/>
            <a:ext cx="692150" cy="671512"/>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241680" name="Rectangle 16"/>
          <p:cNvSpPr>
            <a:spLocks noChangeArrowheads="1"/>
          </p:cNvSpPr>
          <p:nvPr/>
        </p:nvSpPr>
        <p:spPr bwMode="auto">
          <a:xfrm>
            <a:off x="766763" y="236538"/>
            <a:ext cx="7623175" cy="1143000"/>
          </a:xfrm>
          <a:prstGeom prst="rect">
            <a:avLst/>
          </a:prstGeom>
          <a:noFill/>
          <a:ln w="9525">
            <a:noFill/>
            <a:miter lim="800000"/>
            <a:headEnd/>
            <a:tailEnd/>
          </a:ln>
          <a:effectLst>
            <a:outerShdw dist="17961" dir="2700000" algn="ctr" rotWithShape="0">
              <a:schemeClr val="bg2"/>
            </a:outerShdw>
          </a:effectLst>
        </p:spPr>
        <p:txBody>
          <a:bodyPr lIns="82124" tIns="41061" rIns="82124" bIns="41061" anchor="ctr" anchorCtr="1"/>
          <a:lstStyle/>
          <a:p>
            <a:pPr>
              <a:lnSpc>
                <a:spcPct val="100000"/>
              </a:lnSpc>
              <a:spcBef>
                <a:spcPct val="0"/>
              </a:spcBef>
            </a:pPr>
            <a:r>
              <a:rPr lang="zh-CN" altLang="en-US" sz="2800">
                <a:solidFill>
                  <a:schemeClr val="tx2"/>
                </a:solidFill>
              </a:rPr>
              <a:t>模块化端口</a:t>
            </a:r>
          </a:p>
        </p:txBody>
      </p:sp>
      <p:sp>
        <p:nvSpPr>
          <p:cNvPr id="241681" name="Text Box 17"/>
          <p:cNvSpPr txBox="1">
            <a:spLocks noChangeArrowheads="1"/>
          </p:cNvSpPr>
          <p:nvPr/>
        </p:nvSpPr>
        <p:spPr bwMode="auto">
          <a:xfrm>
            <a:off x="6472238" y="3486150"/>
            <a:ext cx="1627187" cy="366713"/>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pPr>
            <a:r>
              <a:rPr kumimoji="0" lang="zh-CN" altLang="en-US" sz="1800">
                <a:solidFill>
                  <a:schemeClr val="tx1"/>
                </a:solidFill>
                <a:latin typeface="Helvetica" pitchFamily="34" charset="0"/>
              </a:rPr>
              <a:t>模块</a:t>
            </a:r>
          </a:p>
        </p:txBody>
      </p:sp>
      <p:sp>
        <p:nvSpPr>
          <p:cNvPr id="241682" name="Text Box 18"/>
          <p:cNvSpPr txBox="1">
            <a:spLocks noChangeArrowheads="1"/>
          </p:cNvSpPr>
          <p:nvPr/>
        </p:nvSpPr>
        <p:spPr bwMode="auto">
          <a:xfrm>
            <a:off x="6659563" y="1628775"/>
            <a:ext cx="2089150" cy="366713"/>
          </a:xfrm>
          <a:prstGeom prst="rect">
            <a:avLst/>
          </a:prstGeom>
          <a:noFill/>
          <a:ln w="38100">
            <a:noFill/>
            <a:miter lim="800000"/>
            <a:headEnd type="none" w="sm" len="sm"/>
            <a:tailEnd type="none" w="sm" len="sm"/>
          </a:ln>
          <a:effectLst/>
        </p:spPr>
        <p:txBody>
          <a:bodyPr anchor="ctr">
            <a:spAutoFit/>
          </a:bodyPr>
          <a:lstStyle/>
          <a:p>
            <a:pPr algn="ctr" eaLnBrk="0" hangingPunct="0">
              <a:lnSpc>
                <a:spcPct val="100000"/>
              </a:lnSpc>
            </a:pPr>
            <a:r>
              <a:rPr kumimoji="0" lang="en-US" altLang="zh-CN" sz="1800">
                <a:solidFill>
                  <a:schemeClr val="tx1"/>
                </a:solidFill>
                <a:latin typeface="Helvetica" pitchFamily="34" charset="0"/>
              </a:rPr>
              <a:t>WAN </a:t>
            </a:r>
            <a:r>
              <a:rPr kumimoji="0" lang="zh-CN" altLang="en-US" sz="1800">
                <a:solidFill>
                  <a:schemeClr val="tx1"/>
                </a:solidFill>
                <a:latin typeface="Helvetica" pitchFamily="34" charset="0"/>
              </a:rPr>
              <a:t>接口卡</a:t>
            </a:r>
            <a:r>
              <a:rPr kumimoji="0" lang="en-US" altLang="zh-CN" sz="1800">
                <a:solidFill>
                  <a:srgbClr val="0000FF"/>
                </a:solidFill>
                <a:latin typeface="Helvetica" pitchFamily="34" charset="0"/>
              </a:rPr>
              <a:t>WIC</a:t>
            </a:r>
          </a:p>
        </p:txBody>
      </p:sp>
      <p:sp>
        <p:nvSpPr>
          <p:cNvPr id="241683" name="Line 19"/>
          <p:cNvSpPr>
            <a:spLocks noChangeShapeType="1"/>
          </p:cNvSpPr>
          <p:nvPr/>
        </p:nvSpPr>
        <p:spPr bwMode="auto">
          <a:xfrm>
            <a:off x="6600825" y="2352675"/>
            <a:ext cx="0" cy="390525"/>
          </a:xfrm>
          <a:prstGeom prst="line">
            <a:avLst/>
          </a:prstGeom>
          <a:noFill/>
          <a:ln w="38100">
            <a:solidFill>
              <a:schemeClr val="tx1"/>
            </a:solidFill>
            <a:round/>
            <a:headEnd type="none" w="sm" len="sm"/>
            <a:tailEnd type="triangle" w="sm" len="sm"/>
          </a:ln>
          <a:effectLst/>
        </p:spPr>
        <p:txBody>
          <a:bodyPr anchor="ctr">
            <a:spAutoFit/>
          </a:bodyPr>
          <a:lstStyle/>
          <a:p>
            <a:endParaRPr lang="zh-CN" altLang="en-US"/>
          </a:p>
        </p:txBody>
      </p:sp>
      <p:sp>
        <p:nvSpPr>
          <p:cNvPr id="241684" name="Line 20"/>
          <p:cNvSpPr>
            <a:spLocks noChangeShapeType="1"/>
          </p:cNvSpPr>
          <p:nvPr/>
        </p:nvSpPr>
        <p:spPr bwMode="auto">
          <a:xfrm flipH="1" flipV="1">
            <a:off x="5000625" y="3152775"/>
            <a:ext cx="0" cy="390525"/>
          </a:xfrm>
          <a:prstGeom prst="line">
            <a:avLst/>
          </a:prstGeom>
          <a:noFill/>
          <a:ln w="38100">
            <a:solidFill>
              <a:schemeClr val="tx1"/>
            </a:solidFill>
            <a:round/>
            <a:headEnd type="none" w="sm" len="sm"/>
            <a:tailEnd type="triangle" w="sm" len="sm"/>
          </a:ln>
          <a:effectLst/>
        </p:spPr>
        <p:txBody>
          <a:bodyPr anchor="ctr">
            <a:spAutoFit/>
          </a:bodyPr>
          <a:lstStyle/>
          <a:p>
            <a:endParaRPr lang="zh-CN" altLang="en-US"/>
          </a:p>
        </p:txBody>
      </p:sp>
      <p:sp>
        <p:nvSpPr>
          <p:cNvPr id="241685" name="Line 21"/>
          <p:cNvSpPr>
            <a:spLocks noChangeShapeType="1"/>
          </p:cNvSpPr>
          <p:nvPr/>
        </p:nvSpPr>
        <p:spPr bwMode="auto">
          <a:xfrm flipH="1" flipV="1">
            <a:off x="3695700" y="3162300"/>
            <a:ext cx="0" cy="390525"/>
          </a:xfrm>
          <a:prstGeom prst="line">
            <a:avLst/>
          </a:prstGeom>
          <a:noFill/>
          <a:ln w="38100">
            <a:solidFill>
              <a:schemeClr val="tx1"/>
            </a:solidFill>
            <a:round/>
            <a:headEnd type="none" w="sm" len="sm"/>
            <a:tailEnd type="triangle" w="sm" len="sm"/>
          </a:ln>
          <a:effectLst/>
        </p:spPr>
        <p:txBody>
          <a:bodyPr anchor="ctr">
            <a:spAutoFit/>
          </a:bodyPr>
          <a:lstStyle/>
          <a:p>
            <a:endParaRPr lang="zh-CN" altLang="en-US"/>
          </a:p>
        </p:txBody>
      </p:sp>
      <p:sp>
        <p:nvSpPr>
          <p:cNvPr id="241686" name="Line 22"/>
          <p:cNvSpPr>
            <a:spLocks noChangeShapeType="1"/>
          </p:cNvSpPr>
          <p:nvPr/>
        </p:nvSpPr>
        <p:spPr bwMode="auto">
          <a:xfrm flipH="1" flipV="1">
            <a:off x="2628900" y="3152775"/>
            <a:ext cx="0" cy="390525"/>
          </a:xfrm>
          <a:prstGeom prst="line">
            <a:avLst/>
          </a:prstGeom>
          <a:noFill/>
          <a:ln w="38100">
            <a:solidFill>
              <a:schemeClr val="tx1"/>
            </a:solidFill>
            <a:round/>
            <a:headEnd type="none" w="sm" len="sm"/>
            <a:tailEnd type="triangle" w="sm" len="sm"/>
          </a:ln>
          <a:effectLst/>
        </p:spPr>
        <p:txBody>
          <a:bodyPr anchor="ctr">
            <a:spAutoFit/>
          </a:bodyPr>
          <a:lstStyle/>
          <a:p>
            <a:endParaRPr lang="zh-CN" altLang="en-US"/>
          </a:p>
        </p:txBody>
      </p:sp>
      <p:sp>
        <p:nvSpPr>
          <p:cNvPr id="241687" name="Line 23"/>
          <p:cNvSpPr>
            <a:spLocks noChangeShapeType="1"/>
          </p:cNvSpPr>
          <p:nvPr/>
        </p:nvSpPr>
        <p:spPr bwMode="auto">
          <a:xfrm flipH="1" flipV="1">
            <a:off x="1562100" y="3152775"/>
            <a:ext cx="0" cy="390525"/>
          </a:xfrm>
          <a:prstGeom prst="line">
            <a:avLst/>
          </a:prstGeom>
          <a:noFill/>
          <a:ln w="38100">
            <a:solidFill>
              <a:schemeClr val="tx1"/>
            </a:solidFill>
            <a:round/>
            <a:headEnd type="none" w="sm" len="sm"/>
            <a:tailEnd type="triangle" w="sm" len="sm"/>
          </a:ln>
          <a:effectLst/>
        </p:spPr>
        <p:txBody>
          <a:bodyPr anchor="ctr">
            <a:spAutoFit/>
          </a:bodyPr>
          <a:lstStyle/>
          <a:p>
            <a:endParaRPr lang="zh-CN" altLang="en-US"/>
          </a:p>
        </p:txBody>
      </p:sp>
      <p:sp>
        <p:nvSpPr>
          <p:cNvPr id="241688" name="Text Box 24"/>
          <p:cNvSpPr txBox="1">
            <a:spLocks noChangeArrowheads="1"/>
          </p:cNvSpPr>
          <p:nvPr/>
        </p:nvSpPr>
        <p:spPr bwMode="auto">
          <a:xfrm>
            <a:off x="7308850" y="5300663"/>
            <a:ext cx="2016125" cy="1839912"/>
          </a:xfrm>
          <a:prstGeom prst="rect">
            <a:avLst/>
          </a:prstGeom>
          <a:noFill/>
          <a:ln w="9525" algn="ctr">
            <a:noFill/>
            <a:miter lim="800000"/>
            <a:headEnd/>
            <a:tailEnd/>
          </a:ln>
          <a:effectLst/>
        </p:spPr>
        <p:txBody>
          <a:bodyPr lIns="0" rIns="0">
            <a:spAutoFit/>
          </a:bodyPr>
          <a:lstStyle/>
          <a:p>
            <a:pPr>
              <a:lnSpc>
                <a:spcPct val="80000"/>
              </a:lnSpc>
            </a:pPr>
            <a:r>
              <a:rPr lang="en-US" altLang="zh-CN" sz="1600">
                <a:solidFill>
                  <a:srgbClr val="0000FF"/>
                </a:solidFill>
              </a:rPr>
              <a:t>         </a:t>
            </a:r>
            <a:r>
              <a:rPr lang="zh-CN" altLang="en-US" sz="1600">
                <a:solidFill>
                  <a:srgbClr val="0000FF"/>
                </a:solidFill>
              </a:rPr>
              <a:t>后背板接口</a:t>
            </a:r>
          </a:p>
          <a:p>
            <a:pPr>
              <a:lnSpc>
                <a:spcPct val="80000"/>
              </a:lnSpc>
            </a:pPr>
            <a:r>
              <a:rPr lang="zh-CN" altLang="en-US" sz="1600">
                <a:solidFill>
                  <a:srgbClr val="0000FF"/>
                </a:solidFill>
              </a:rPr>
              <a:t>          编号规则：</a:t>
            </a:r>
          </a:p>
          <a:p>
            <a:pPr>
              <a:lnSpc>
                <a:spcPct val="80000"/>
              </a:lnSpc>
            </a:pPr>
            <a:r>
              <a:rPr lang="zh-CN" altLang="en-US" sz="1800">
                <a:solidFill>
                  <a:srgbClr val="0000FF"/>
                </a:solidFill>
              </a:rPr>
              <a:t>       </a:t>
            </a:r>
            <a:r>
              <a:rPr lang="zh-CN" altLang="en-US" sz="2000">
                <a:solidFill>
                  <a:srgbClr val="FF3300"/>
                </a:solidFill>
              </a:rPr>
              <a:t>从右到左</a:t>
            </a:r>
          </a:p>
          <a:p>
            <a:pPr>
              <a:lnSpc>
                <a:spcPct val="80000"/>
              </a:lnSpc>
            </a:pPr>
            <a:r>
              <a:rPr lang="zh-CN" altLang="en-US" sz="2000">
                <a:solidFill>
                  <a:srgbClr val="FF3300"/>
                </a:solidFill>
              </a:rPr>
              <a:t>       从下到上</a:t>
            </a:r>
          </a:p>
          <a:p>
            <a:endParaRPr lang="en-US" altLang="zh-CN" sz="2000">
              <a:solidFill>
                <a:srgbClr val="FF66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444500" y="1601788"/>
            <a:ext cx="3386138" cy="1100137"/>
          </a:xfrm>
          <a:prstGeom prst="rect">
            <a:avLst/>
          </a:prstGeom>
          <a:noFill/>
          <a:ln w="9525">
            <a:noFill/>
            <a:miter lim="800000"/>
            <a:headEnd/>
            <a:tailEnd/>
          </a:ln>
          <a:effectLst/>
        </p:spPr>
        <p:txBody>
          <a:bodyPr wrap="none" lIns="21428" tIns="30359" rIns="21428" bIns="30359"/>
          <a:lstStyle/>
          <a:p>
            <a:pPr defTabSz="1028700" eaLnBrk="0" hangingPunct="0">
              <a:lnSpc>
                <a:spcPts val="2363"/>
              </a:lnSpc>
              <a:spcBef>
                <a:spcPct val="0"/>
              </a:spcBef>
              <a:tabLst>
                <a:tab pos="514350" algn="l"/>
                <a:tab pos="1028700" algn="l"/>
                <a:tab pos="1543050" algn="l"/>
              </a:tabLst>
            </a:pPr>
            <a:r>
              <a:rPr kumimoji="0" lang="en-US" altLang="zh-CN" sz="2000">
                <a:solidFill>
                  <a:srgbClr val="000000"/>
                </a:solidFill>
                <a:latin typeface="Helvetica" pitchFamily="34" charset="0"/>
              </a:rPr>
              <a:t>Data Terminal Equipment</a:t>
            </a:r>
          </a:p>
          <a:p>
            <a:pPr defTabSz="1028700" eaLnBrk="0" hangingPunct="0">
              <a:lnSpc>
                <a:spcPts val="2363"/>
              </a:lnSpc>
              <a:spcBef>
                <a:spcPct val="0"/>
              </a:spcBef>
              <a:tabLst>
                <a:tab pos="514350" algn="l"/>
                <a:tab pos="1028700" algn="l"/>
                <a:tab pos="1543050" algn="l"/>
              </a:tabLst>
            </a:pPr>
            <a:r>
              <a:rPr kumimoji="0" lang="zh-CN" altLang="en-US" sz="2000">
                <a:solidFill>
                  <a:srgbClr val="000000"/>
                </a:solidFill>
                <a:latin typeface="Helvetica" pitchFamily="34" charset="0"/>
              </a:rPr>
              <a:t>数据终端设备</a:t>
            </a:r>
          </a:p>
          <a:p>
            <a:pPr defTabSz="1028700" eaLnBrk="0" hangingPunct="0">
              <a:lnSpc>
                <a:spcPts val="2363"/>
              </a:lnSpc>
              <a:spcBef>
                <a:spcPct val="0"/>
              </a:spcBef>
              <a:tabLst>
                <a:tab pos="514350" algn="l"/>
                <a:tab pos="1028700" algn="l"/>
                <a:tab pos="1543050" algn="l"/>
              </a:tabLst>
            </a:pPr>
            <a:r>
              <a:rPr kumimoji="0" lang="zh-CN" altLang="en-US" sz="2000">
                <a:solidFill>
                  <a:srgbClr val="000000"/>
                </a:solidFill>
                <a:latin typeface="Helvetica" pitchFamily="34" charset="0"/>
              </a:rPr>
              <a:t>    </a:t>
            </a:r>
            <a:r>
              <a:rPr kumimoji="0" lang="en-US" altLang="zh-CN" sz="1800">
                <a:solidFill>
                  <a:srgbClr val="000000"/>
                </a:solidFill>
                <a:latin typeface="Helvetica" pitchFamily="34" charset="0"/>
              </a:rPr>
              <a:t>WAN</a:t>
            </a:r>
            <a:r>
              <a:rPr kumimoji="0" lang="zh-CN" altLang="en-US" sz="1800">
                <a:solidFill>
                  <a:srgbClr val="000000"/>
                </a:solidFill>
                <a:latin typeface="Helvetica" pitchFamily="34" charset="0"/>
              </a:rPr>
              <a:t>连接中用户方的最后设备</a:t>
            </a:r>
          </a:p>
        </p:txBody>
      </p:sp>
      <p:sp>
        <p:nvSpPr>
          <p:cNvPr id="239619" name="Rectangle 3"/>
          <p:cNvSpPr>
            <a:spLocks noChangeArrowheads="1"/>
          </p:cNvSpPr>
          <p:nvPr/>
        </p:nvSpPr>
        <p:spPr bwMode="auto">
          <a:xfrm>
            <a:off x="4273550" y="1601788"/>
            <a:ext cx="4643438" cy="1370012"/>
          </a:xfrm>
          <a:prstGeom prst="rect">
            <a:avLst/>
          </a:prstGeom>
          <a:noFill/>
          <a:ln w="9525">
            <a:noFill/>
            <a:miter lim="800000"/>
            <a:headEnd/>
            <a:tailEnd/>
          </a:ln>
          <a:effectLst/>
        </p:spPr>
        <p:txBody>
          <a:bodyPr wrap="none" lIns="21428" tIns="30359" rIns="21428" bIns="30359"/>
          <a:lstStyle/>
          <a:p>
            <a:pPr defTabSz="1028700" eaLnBrk="0" hangingPunct="0">
              <a:lnSpc>
                <a:spcPts val="2363"/>
              </a:lnSpc>
              <a:spcBef>
                <a:spcPct val="0"/>
              </a:spcBef>
              <a:tabLst>
                <a:tab pos="1028700" algn="l"/>
                <a:tab pos="1543050" algn="l"/>
              </a:tabLst>
            </a:pPr>
            <a:r>
              <a:rPr kumimoji="0" lang="en-US" altLang="zh-CN" sz="2000">
                <a:solidFill>
                  <a:srgbClr val="000000"/>
                </a:solidFill>
                <a:latin typeface="Helvetica" pitchFamily="34" charset="0"/>
              </a:rPr>
              <a:t>Data Communications Equipmen</a:t>
            </a:r>
          </a:p>
          <a:p>
            <a:pPr defTabSz="1028700" eaLnBrk="0" hangingPunct="0">
              <a:lnSpc>
                <a:spcPts val="2363"/>
              </a:lnSpc>
              <a:spcBef>
                <a:spcPct val="0"/>
              </a:spcBef>
              <a:tabLst>
                <a:tab pos="1028700" algn="l"/>
                <a:tab pos="1543050" algn="l"/>
              </a:tabLst>
            </a:pPr>
            <a:r>
              <a:rPr kumimoji="0" lang="zh-CN" altLang="en-US" sz="2000">
                <a:solidFill>
                  <a:srgbClr val="000000"/>
                </a:solidFill>
                <a:latin typeface="Helvetica" pitchFamily="34" charset="0"/>
              </a:rPr>
              <a:t>数据通讯设备</a:t>
            </a:r>
            <a:endParaRPr kumimoji="0" lang="zh-CN" altLang="en-US" sz="1800">
              <a:solidFill>
                <a:srgbClr val="000000"/>
              </a:solidFill>
              <a:latin typeface="Helvetica" pitchFamily="34" charset="0"/>
            </a:endParaRPr>
          </a:p>
          <a:p>
            <a:pPr marL="630238" lvl="1" indent="-166688" defTabSz="1028700" eaLnBrk="0" hangingPunct="0">
              <a:lnSpc>
                <a:spcPts val="2363"/>
              </a:lnSpc>
              <a:spcBef>
                <a:spcPct val="0"/>
              </a:spcBef>
              <a:buClr>
                <a:schemeClr val="accent1"/>
              </a:buClr>
              <a:buFontTx/>
              <a:buChar char="•"/>
              <a:tabLst>
                <a:tab pos="1028700" algn="l"/>
                <a:tab pos="1543050" algn="l"/>
              </a:tabLst>
            </a:pPr>
            <a:r>
              <a:rPr kumimoji="0" lang="en-US" altLang="zh-CN" sz="1800">
                <a:solidFill>
                  <a:srgbClr val="000000"/>
                </a:solidFill>
                <a:latin typeface="Helvetica" pitchFamily="34" charset="0"/>
              </a:rPr>
              <a:t>WAN</a:t>
            </a:r>
            <a:r>
              <a:rPr kumimoji="0" lang="zh-CN" altLang="en-US" sz="1800">
                <a:solidFill>
                  <a:srgbClr val="000000"/>
                </a:solidFill>
                <a:latin typeface="Helvetica" pitchFamily="34" charset="0"/>
              </a:rPr>
              <a:t>服务商方的最后通讯设备 </a:t>
            </a:r>
          </a:p>
          <a:p>
            <a:pPr marL="630238" lvl="1" indent="-166688" defTabSz="1028700" eaLnBrk="0" hangingPunct="0">
              <a:lnSpc>
                <a:spcPts val="2138"/>
              </a:lnSpc>
              <a:spcBef>
                <a:spcPct val="0"/>
              </a:spcBef>
              <a:buClr>
                <a:schemeClr val="accent1"/>
              </a:buClr>
              <a:buFontTx/>
              <a:buChar char="•"/>
              <a:tabLst>
                <a:tab pos="1028700" algn="l"/>
                <a:tab pos="1543050" algn="l"/>
              </a:tabLst>
            </a:pPr>
            <a:r>
              <a:rPr kumimoji="0" lang="en-US" altLang="zh-CN" sz="1800">
                <a:solidFill>
                  <a:srgbClr val="000000"/>
                </a:solidFill>
                <a:latin typeface="Helvetica" pitchFamily="34" charset="0"/>
              </a:rPr>
              <a:t>DCE</a:t>
            </a:r>
            <a:r>
              <a:rPr kumimoji="0" lang="zh-CN" altLang="en-US" sz="1800">
                <a:solidFill>
                  <a:srgbClr val="000000"/>
                </a:solidFill>
                <a:latin typeface="Helvetica" pitchFamily="34" charset="0"/>
              </a:rPr>
              <a:t>提供时钟</a:t>
            </a:r>
          </a:p>
        </p:txBody>
      </p:sp>
      <p:sp>
        <p:nvSpPr>
          <p:cNvPr id="239620" name="Line 4"/>
          <p:cNvSpPr>
            <a:spLocks noChangeShapeType="1"/>
          </p:cNvSpPr>
          <p:nvPr/>
        </p:nvSpPr>
        <p:spPr bwMode="auto">
          <a:xfrm>
            <a:off x="2138363" y="3562350"/>
            <a:ext cx="3843337" cy="0"/>
          </a:xfrm>
          <a:prstGeom prst="line">
            <a:avLst/>
          </a:prstGeom>
          <a:noFill/>
          <a:ln w="50800">
            <a:solidFill>
              <a:schemeClr val="accent2"/>
            </a:solidFill>
            <a:round/>
            <a:headEnd type="none" w="sm" len="sm"/>
            <a:tailEnd type="none" w="sm" len="sm"/>
          </a:ln>
          <a:effectLst/>
        </p:spPr>
        <p:txBody>
          <a:bodyPr wrap="none" anchor="ctr"/>
          <a:lstStyle/>
          <a:p>
            <a:endParaRPr lang="zh-CN" altLang="en-US"/>
          </a:p>
        </p:txBody>
      </p:sp>
      <p:sp>
        <p:nvSpPr>
          <p:cNvPr id="239621" name="Line 5"/>
          <p:cNvSpPr>
            <a:spLocks noChangeShapeType="1"/>
          </p:cNvSpPr>
          <p:nvPr/>
        </p:nvSpPr>
        <p:spPr bwMode="auto">
          <a:xfrm>
            <a:off x="2652713" y="3176588"/>
            <a:ext cx="0" cy="271462"/>
          </a:xfrm>
          <a:prstGeom prst="line">
            <a:avLst/>
          </a:prstGeom>
          <a:noFill/>
          <a:ln w="50800">
            <a:solidFill>
              <a:srgbClr val="009688"/>
            </a:solidFill>
            <a:round/>
            <a:headEnd type="none" w="sm" len="sm"/>
            <a:tailEnd type="none" w="sm" len="sm"/>
          </a:ln>
          <a:effectLst/>
        </p:spPr>
        <p:txBody>
          <a:bodyPr wrap="none" anchor="ctr"/>
          <a:lstStyle/>
          <a:p>
            <a:endParaRPr lang="zh-CN" altLang="en-US"/>
          </a:p>
        </p:txBody>
      </p:sp>
      <p:sp>
        <p:nvSpPr>
          <p:cNvPr id="239622" name="Line 6"/>
          <p:cNvSpPr>
            <a:spLocks noChangeShapeType="1"/>
          </p:cNvSpPr>
          <p:nvPr/>
        </p:nvSpPr>
        <p:spPr bwMode="auto">
          <a:xfrm>
            <a:off x="2695575" y="3305175"/>
            <a:ext cx="2900363" cy="0"/>
          </a:xfrm>
          <a:prstGeom prst="line">
            <a:avLst/>
          </a:prstGeom>
          <a:noFill/>
          <a:ln w="50800">
            <a:solidFill>
              <a:srgbClr val="000000"/>
            </a:solidFill>
            <a:round/>
            <a:headEnd type="triangle" w="med" len="med"/>
            <a:tailEnd type="triangle" w="med" len="med"/>
          </a:ln>
          <a:effectLst/>
        </p:spPr>
        <p:txBody>
          <a:bodyPr wrap="none" anchor="ctr"/>
          <a:lstStyle/>
          <a:p>
            <a:endParaRPr lang="zh-CN" altLang="en-US"/>
          </a:p>
        </p:txBody>
      </p:sp>
      <p:sp>
        <p:nvSpPr>
          <p:cNvPr id="239623" name="Line 7"/>
          <p:cNvSpPr>
            <a:spLocks noChangeShapeType="1"/>
          </p:cNvSpPr>
          <p:nvPr/>
        </p:nvSpPr>
        <p:spPr bwMode="auto">
          <a:xfrm>
            <a:off x="5610225" y="3190875"/>
            <a:ext cx="0" cy="271463"/>
          </a:xfrm>
          <a:prstGeom prst="line">
            <a:avLst/>
          </a:prstGeom>
          <a:noFill/>
          <a:ln w="50800">
            <a:solidFill>
              <a:srgbClr val="009688"/>
            </a:solidFill>
            <a:round/>
            <a:headEnd type="none" w="sm" len="sm"/>
            <a:tailEnd type="none" w="sm" len="sm"/>
          </a:ln>
          <a:effectLst/>
        </p:spPr>
        <p:txBody>
          <a:bodyPr wrap="none" anchor="ctr"/>
          <a:lstStyle/>
          <a:p>
            <a:endParaRPr lang="zh-CN" altLang="en-US"/>
          </a:p>
        </p:txBody>
      </p:sp>
      <p:sp>
        <p:nvSpPr>
          <p:cNvPr id="239624" name="Rectangle 8"/>
          <p:cNvSpPr>
            <a:spLocks noChangeArrowheads="1"/>
          </p:cNvSpPr>
          <p:nvPr/>
        </p:nvSpPr>
        <p:spPr bwMode="auto">
          <a:xfrm>
            <a:off x="4954588" y="3776663"/>
            <a:ext cx="741362" cy="500062"/>
          </a:xfrm>
          <a:prstGeom prst="rect">
            <a:avLst/>
          </a:prstGeom>
          <a:noFill/>
          <a:ln w="9525">
            <a:noFill/>
            <a:miter lim="800000"/>
            <a:headEnd/>
            <a:tailEnd/>
          </a:ln>
          <a:effectLst/>
        </p:spPr>
        <p:txBody>
          <a:bodyPr wrap="none" lIns="21428" tIns="30359" rIns="21428" bIns="30359"/>
          <a:lstStyle/>
          <a:p>
            <a:pPr defTabSz="1028700" eaLnBrk="0" hangingPunct="0">
              <a:lnSpc>
                <a:spcPts val="2363"/>
              </a:lnSpc>
              <a:spcBef>
                <a:spcPct val="0"/>
              </a:spcBef>
              <a:tabLst>
                <a:tab pos="514350" algn="l"/>
                <a:tab pos="1028700" algn="l"/>
                <a:tab pos="4500563" algn="l"/>
              </a:tabLst>
            </a:pPr>
            <a:r>
              <a:rPr kumimoji="0" lang="en-US" altLang="zh-CN" sz="2000">
                <a:solidFill>
                  <a:srgbClr val="000000"/>
                </a:solidFill>
                <a:latin typeface="Helvetica" pitchFamily="34" charset="0"/>
              </a:rPr>
              <a:t>DCE</a:t>
            </a:r>
          </a:p>
        </p:txBody>
      </p:sp>
      <p:sp>
        <p:nvSpPr>
          <p:cNvPr id="239625" name="Rectangle 9"/>
          <p:cNvSpPr>
            <a:spLocks noChangeArrowheads="1"/>
          </p:cNvSpPr>
          <p:nvPr/>
        </p:nvSpPr>
        <p:spPr bwMode="auto">
          <a:xfrm>
            <a:off x="2266950" y="3790950"/>
            <a:ext cx="871538" cy="500063"/>
          </a:xfrm>
          <a:prstGeom prst="rect">
            <a:avLst/>
          </a:prstGeom>
          <a:noFill/>
          <a:ln w="9525">
            <a:noFill/>
            <a:miter lim="800000"/>
            <a:headEnd/>
            <a:tailEnd/>
          </a:ln>
          <a:effectLst/>
        </p:spPr>
        <p:txBody>
          <a:bodyPr wrap="none" lIns="21428" tIns="30359" rIns="21428" bIns="30359"/>
          <a:lstStyle/>
          <a:p>
            <a:pPr defTabSz="1028700" eaLnBrk="0" hangingPunct="0">
              <a:lnSpc>
                <a:spcPts val="2363"/>
              </a:lnSpc>
              <a:spcBef>
                <a:spcPct val="0"/>
              </a:spcBef>
              <a:tabLst>
                <a:tab pos="514350" algn="l"/>
                <a:tab pos="1028700" algn="l"/>
                <a:tab pos="4500563" algn="l"/>
              </a:tabLst>
            </a:pPr>
            <a:r>
              <a:rPr kumimoji="0" lang="en-US" altLang="zh-CN" sz="2000">
                <a:solidFill>
                  <a:srgbClr val="000000"/>
                </a:solidFill>
                <a:latin typeface="Helvetica" pitchFamily="34" charset="0"/>
              </a:rPr>
              <a:t>DTE</a:t>
            </a:r>
          </a:p>
        </p:txBody>
      </p:sp>
      <p:sp>
        <p:nvSpPr>
          <p:cNvPr id="239626" name="Rectangle 10"/>
          <p:cNvSpPr>
            <a:spLocks noChangeArrowheads="1"/>
          </p:cNvSpPr>
          <p:nvPr/>
        </p:nvSpPr>
        <p:spPr bwMode="auto">
          <a:xfrm>
            <a:off x="7423150" y="3122613"/>
            <a:ext cx="1371600" cy="1128712"/>
          </a:xfrm>
          <a:prstGeom prst="rect">
            <a:avLst/>
          </a:prstGeom>
          <a:noFill/>
          <a:ln w="9525">
            <a:noFill/>
            <a:miter lim="800000"/>
            <a:headEnd/>
            <a:tailEnd/>
          </a:ln>
          <a:effectLst/>
        </p:spPr>
        <p:txBody>
          <a:bodyPr wrap="none" lIns="21428" tIns="30359" rIns="21428" bIns="30359"/>
          <a:lstStyle/>
          <a:p>
            <a:pPr algn="ctr" defTabSz="1028700" eaLnBrk="0" hangingPunct="0">
              <a:lnSpc>
                <a:spcPts val="2363"/>
              </a:lnSpc>
              <a:spcBef>
                <a:spcPct val="0"/>
              </a:spcBef>
              <a:tabLst>
                <a:tab pos="514350" algn="l"/>
                <a:tab pos="1028700" algn="l"/>
                <a:tab pos="1543050" algn="l"/>
              </a:tabLst>
            </a:pPr>
            <a:r>
              <a:rPr kumimoji="0" lang="zh-CN" altLang="en-US" sz="1800">
                <a:solidFill>
                  <a:srgbClr val="000000"/>
                </a:solidFill>
                <a:latin typeface="Helvetica" pitchFamily="34" charset="0"/>
              </a:rPr>
              <a:t>调制解调器</a:t>
            </a:r>
          </a:p>
          <a:p>
            <a:pPr algn="ctr" defTabSz="1028700" eaLnBrk="0" hangingPunct="0">
              <a:lnSpc>
                <a:spcPts val="2363"/>
              </a:lnSpc>
              <a:spcBef>
                <a:spcPct val="0"/>
              </a:spcBef>
              <a:tabLst>
                <a:tab pos="514350" algn="l"/>
                <a:tab pos="1028700" algn="l"/>
                <a:tab pos="1543050" algn="l"/>
              </a:tabLst>
            </a:pPr>
            <a:r>
              <a:rPr kumimoji="0" lang="zh-CN" altLang="en-US" sz="1800">
                <a:solidFill>
                  <a:srgbClr val="000000"/>
                </a:solidFill>
                <a:latin typeface="Helvetica" pitchFamily="34" charset="0"/>
              </a:rPr>
              <a:t>通道服务单元</a:t>
            </a:r>
            <a:r>
              <a:rPr kumimoji="0" lang="en-US" altLang="zh-CN" sz="1800">
                <a:solidFill>
                  <a:srgbClr val="000000"/>
                </a:solidFill>
                <a:latin typeface="Helvetica" pitchFamily="34" charset="0"/>
              </a:rPr>
              <a:t>/</a:t>
            </a:r>
          </a:p>
          <a:p>
            <a:pPr algn="ctr" defTabSz="1028700" eaLnBrk="0" hangingPunct="0">
              <a:lnSpc>
                <a:spcPts val="2363"/>
              </a:lnSpc>
              <a:spcBef>
                <a:spcPct val="0"/>
              </a:spcBef>
              <a:tabLst>
                <a:tab pos="514350" algn="l"/>
                <a:tab pos="1028700" algn="l"/>
                <a:tab pos="1543050" algn="l"/>
              </a:tabLst>
            </a:pPr>
            <a:r>
              <a:rPr kumimoji="0" lang="zh-CN" altLang="en-US" sz="1800">
                <a:solidFill>
                  <a:srgbClr val="000000"/>
                </a:solidFill>
                <a:latin typeface="Helvetica" pitchFamily="34" charset="0"/>
              </a:rPr>
              <a:t>数据服务单元</a:t>
            </a:r>
          </a:p>
        </p:txBody>
      </p:sp>
      <p:pic>
        <p:nvPicPr>
          <p:cNvPr id="239627" name="Picture 11"/>
          <p:cNvPicPr>
            <a:picLocks noChangeArrowheads="1"/>
          </p:cNvPicPr>
          <p:nvPr/>
        </p:nvPicPr>
        <p:blipFill>
          <a:blip r:embed="rId3" cstate="print"/>
          <a:srcRect/>
          <a:stretch>
            <a:fillRect/>
          </a:stretch>
        </p:blipFill>
        <p:spPr bwMode="auto">
          <a:xfrm>
            <a:off x="5653088" y="3205163"/>
            <a:ext cx="1657350" cy="628650"/>
          </a:xfrm>
          <a:prstGeom prst="rect">
            <a:avLst/>
          </a:prstGeom>
          <a:noFill/>
          <a:ln w="9525">
            <a:noFill/>
            <a:miter lim="800000"/>
            <a:headEnd/>
            <a:tailEnd/>
          </a:ln>
          <a:effectLst>
            <a:outerShdw dist="53882" dir="2700000" algn="ctr" rotWithShape="0">
              <a:schemeClr val="bg2"/>
            </a:outerShdw>
          </a:effectLst>
        </p:spPr>
      </p:pic>
      <p:grpSp>
        <p:nvGrpSpPr>
          <p:cNvPr id="239628" name="Group 12"/>
          <p:cNvGrpSpPr>
            <a:grpSpLocks/>
          </p:cNvGrpSpPr>
          <p:nvPr/>
        </p:nvGrpSpPr>
        <p:grpSpPr bwMode="auto">
          <a:xfrm>
            <a:off x="3273425" y="4262438"/>
            <a:ext cx="2357438" cy="1414462"/>
            <a:chOff x="1984" y="2280"/>
            <a:chExt cx="1320" cy="792"/>
          </a:xfrm>
        </p:grpSpPr>
        <p:sp>
          <p:nvSpPr>
            <p:cNvPr id="239629" name="Oval 13"/>
            <p:cNvSpPr>
              <a:spLocks noChangeArrowheads="1"/>
            </p:cNvSpPr>
            <p:nvPr/>
          </p:nvSpPr>
          <p:spPr bwMode="auto">
            <a:xfrm>
              <a:off x="2440" y="2280"/>
              <a:ext cx="568" cy="320"/>
            </a:xfrm>
            <a:prstGeom prst="ellipse">
              <a:avLst/>
            </a:prstGeom>
            <a:solidFill>
              <a:srgbClr val="000000"/>
            </a:solidFill>
            <a:ln w="9525">
              <a:noFill/>
              <a:round/>
              <a:headEnd/>
              <a:tailEnd/>
            </a:ln>
            <a:effectLst/>
          </p:spPr>
          <p:txBody>
            <a:bodyPr wrap="none" anchor="ctr"/>
            <a:lstStyle/>
            <a:p>
              <a:endParaRPr lang="zh-CN" altLang="en-US"/>
            </a:p>
          </p:txBody>
        </p:sp>
        <p:sp>
          <p:nvSpPr>
            <p:cNvPr id="239630" name="Oval 14"/>
            <p:cNvSpPr>
              <a:spLocks noChangeArrowheads="1"/>
            </p:cNvSpPr>
            <p:nvPr/>
          </p:nvSpPr>
          <p:spPr bwMode="auto">
            <a:xfrm>
              <a:off x="2120" y="2368"/>
              <a:ext cx="432" cy="320"/>
            </a:xfrm>
            <a:prstGeom prst="ellipse">
              <a:avLst/>
            </a:prstGeom>
            <a:solidFill>
              <a:srgbClr val="000000"/>
            </a:solidFill>
            <a:ln w="9525">
              <a:noFill/>
              <a:round/>
              <a:headEnd/>
              <a:tailEnd/>
            </a:ln>
            <a:effectLst/>
          </p:spPr>
          <p:txBody>
            <a:bodyPr wrap="none" anchor="ctr"/>
            <a:lstStyle/>
            <a:p>
              <a:endParaRPr lang="zh-CN" altLang="en-US"/>
            </a:p>
          </p:txBody>
        </p:sp>
        <p:sp>
          <p:nvSpPr>
            <p:cNvPr id="239631" name="Oval 15"/>
            <p:cNvSpPr>
              <a:spLocks noChangeArrowheads="1"/>
            </p:cNvSpPr>
            <p:nvPr/>
          </p:nvSpPr>
          <p:spPr bwMode="auto">
            <a:xfrm>
              <a:off x="1984" y="2568"/>
              <a:ext cx="288" cy="256"/>
            </a:xfrm>
            <a:prstGeom prst="ellipse">
              <a:avLst/>
            </a:prstGeom>
            <a:solidFill>
              <a:srgbClr val="000000"/>
            </a:solidFill>
            <a:ln w="9525">
              <a:noFill/>
              <a:round/>
              <a:headEnd/>
              <a:tailEnd/>
            </a:ln>
            <a:effectLst/>
          </p:spPr>
          <p:txBody>
            <a:bodyPr wrap="none" anchor="ctr"/>
            <a:lstStyle/>
            <a:p>
              <a:endParaRPr lang="zh-CN" altLang="en-US"/>
            </a:p>
          </p:txBody>
        </p:sp>
        <p:sp>
          <p:nvSpPr>
            <p:cNvPr id="239632" name="Oval 16"/>
            <p:cNvSpPr>
              <a:spLocks noChangeArrowheads="1"/>
            </p:cNvSpPr>
            <p:nvPr/>
          </p:nvSpPr>
          <p:spPr bwMode="auto">
            <a:xfrm>
              <a:off x="2072" y="2688"/>
              <a:ext cx="440" cy="280"/>
            </a:xfrm>
            <a:prstGeom prst="ellipse">
              <a:avLst/>
            </a:prstGeom>
            <a:solidFill>
              <a:srgbClr val="000000"/>
            </a:solidFill>
            <a:ln w="9525">
              <a:noFill/>
              <a:round/>
              <a:headEnd/>
              <a:tailEnd/>
            </a:ln>
            <a:effectLst/>
          </p:spPr>
          <p:txBody>
            <a:bodyPr wrap="none" anchor="ctr"/>
            <a:lstStyle/>
            <a:p>
              <a:endParaRPr lang="zh-CN" altLang="en-US"/>
            </a:p>
          </p:txBody>
        </p:sp>
        <p:sp>
          <p:nvSpPr>
            <p:cNvPr id="239633" name="Oval 17"/>
            <p:cNvSpPr>
              <a:spLocks noChangeArrowheads="1"/>
            </p:cNvSpPr>
            <p:nvPr/>
          </p:nvSpPr>
          <p:spPr bwMode="auto">
            <a:xfrm>
              <a:off x="2392" y="2736"/>
              <a:ext cx="664" cy="336"/>
            </a:xfrm>
            <a:prstGeom prst="ellipse">
              <a:avLst/>
            </a:prstGeom>
            <a:solidFill>
              <a:srgbClr val="000000"/>
            </a:solidFill>
            <a:ln w="9525">
              <a:noFill/>
              <a:round/>
              <a:headEnd/>
              <a:tailEnd/>
            </a:ln>
            <a:effectLst/>
          </p:spPr>
          <p:txBody>
            <a:bodyPr wrap="none" anchor="ctr"/>
            <a:lstStyle/>
            <a:p>
              <a:endParaRPr lang="zh-CN" altLang="en-US"/>
            </a:p>
          </p:txBody>
        </p:sp>
        <p:sp>
          <p:nvSpPr>
            <p:cNvPr id="239634" name="Oval 18"/>
            <p:cNvSpPr>
              <a:spLocks noChangeArrowheads="1"/>
            </p:cNvSpPr>
            <p:nvPr/>
          </p:nvSpPr>
          <p:spPr bwMode="auto">
            <a:xfrm>
              <a:off x="2824" y="2376"/>
              <a:ext cx="416" cy="248"/>
            </a:xfrm>
            <a:prstGeom prst="ellipse">
              <a:avLst/>
            </a:prstGeom>
            <a:solidFill>
              <a:srgbClr val="000000"/>
            </a:solidFill>
            <a:ln w="9525">
              <a:noFill/>
              <a:round/>
              <a:headEnd/>
              <a:tailEnd/>
            </a:ln>
            <a:effectLst/>
          </p:spPr>
          <p:txBody>
            <a:bodyPr wrap="none" anchor="ctr"/>
            <a:lstStyle/>
            <a:p>
              <a:endParaRPr lang="zh-CN" altLang="en-US"/>
            </a:p>
          </p:txBody>
        </p:sp>
        <p:sp>
          <p:nvSpPr>
            <p:cNvPr id="239635" name="Oval 19"/>
            <p:cNvSpPr>
              <a:spLocks noChangeArrowheads="1"/>
            </p:cNvSpPr>
            <p:nvPr/>
          </p:nvSpPr>
          <p:spPr bwMode="auto">
            <a:xfrm>
              <a:off x="2888" y="2544"/>
              <a:ext cx="416" cy="248"/>
            </a:xfrm>
            <a:prstGeom prst="ellipse">
              <a:avLst/>
            </a:prstGeom>
            <a:solidFill>
              <a:srgbClr val="000000"/>
            </a:solidFill>
            <a:ln w="9525">
              <a:noFill/>
              <a:round/>
              <a:headEnd/>
              <a:tailEnd/>
            </a:ln>
            <a:effectLst/>
          </p:spPr>
          <p:txBody>
            <a:bodyPr wrap="none" anchor="ctr"/>
            <a:lstStyle/>
            <a:p>
              <a:endParaRPr lang="zh-CN" altLang="en-US"/>
            </a:p>
          </p:txBody>
        </p:sp>
        <p:sp>
          <p:nvSpPr>
            <p:cNvPr id="239636" name="Oval 20"/>
            <p:cNvSpPr>
              <a:spLocks noChangeArrowheads="1"/>
            </p:cNvSpPr>
            <p:nvPr/>
          </p:nvSpPr>
          <p:spPr bwMode="auto">
            <a:xfrm>
              <a:off x="2848" y="2600"/>
              <a:ext cx="416" cy="416"/>
            </a:xfrm>
            <a:prstGeom prst="ellipse">
              <a:avLst/>
            </a:prstGeom>
            <a:solidFill>
              <a:srgbClr val="000000"/>
            </a:solidFill>
            <a:ln w="9525">
              <a:noFill/>
              <a:round/>
              <a:headEnd/>
              <a:tailEnd/>
            </a:ln>
            <a:effectLst/>
          </p:spPr>
          <p:txBody>
            <a:bodyPr wrap="none" anchor="ctr"/>
            <a:lstStyle/>
            <a:p>
              <a:endParaRPr lang="zh-CN" altLang="en-US"/>
            </a:p>
          </p:txBody>
        </p:sp>
        <p:sp>
          <p:nvSpPr>
            <p:cNvPr id="239637" name="Oval 21"/>
            <p:cNvSpPr>
              <a:spLocks noChangeArrowheads="1"/>
            </p:cNvSpPr>
            <p:nvPr/>
          </p:nvSpPr>
          <p:spPr bwMode="auto">
            <a:xfrm>
              <a:off x="2224" y="2472"/>
              <a:ext cx="856" cy="416"/>
            </a:xfrm>
            <a:prstGeom prst="ellipse">
              <a:avLst/>
            </a:prstGeom>
            <a:solidFill>
              <a:srgbClr val="000000"/>
            </a:solidFill>
            <a:ln w="9525">
              <a:noFill/>
              <a:round/>
              <a:headEnd/>
              <a:tailEnd/>
            </a:ln>
            <a:effectLst/>
          </p:spPr>
          <p:txBody>
            <a:bodyPr wrap="none" anchor="ctr"/>
            <a:lstStyle/>
            <a:p>
              <a:endParaRPr lang="zh-CN" altLang="en-US"/>
            </a:p>
          </p:txBody>
        </p:sp>
      </p:grpSp>
      <p:grpSp>
        <p:nvGrpSpPr>
          <p:cNvPr id="239638" name="Group 22"/>
          <p:cNvGrpSpPr>
            <a:grpSpLocks/>
          </p:cNvGrpSpPr>
          <p:nvPr/>
        </p:nvGrpSpPr>
        <p:grpSpPr bwMode="auto">
          <a:xfrm>
            <a:off x="3230563" y="4233863"/>
            <a:ext cx="2357437" cy="1414462"/>
            <a:chOff x="1960" y="2264"/>
            <a:chExt cx="1320" cy="792"/>
          </a:xfrm>
        </p:grpSpPr>
        <p:sp>
          <p:nvSpPr>
            <p:cNvPr id="239639" name="Oval 23"/>
            <p:cNvSpPr>
              <a:spLocks noChangeArrowheads="1"/>
            </p:cNvSpPr>
            <p:nvPr/>
          </p:nvSpPr>
          <p:spPr bwMode="auto">
            <a:xfrm>
              <a:off x="2416" y="2264"/>
              <a:ext cx="568" cy="320"/>
            </a:xfrm>
            <a:prstGeom prst="ellipse">
              <a:avLst/>
            </a:prstGeom>
            <a:solidFill>
              <a:srgbClr val="CEDADB"/>
            </a:solidFill>
            <a:ln w="9525">
              <a:noFill/>
              <a:round/>
              <a:headEnd/>
              <a:tailEnd/>
            </a:ln>
            <a:effectLst/>
          </p:spPr>
          <p:txBody>
            <a:bodyPr wrap="none" anchor="ctr"/>
            <a:lstStyle/>
            <a:p>
              <a:endParaRPr lang="zh-CN" altLang="en-US"/>
            </a:p>
          </p:txBody>
        </p:sp>
        <p:sp>
          <p:nvSpPr>
            <p:cNvPr id="239640" name="Oval 24"/>
            <p:cNvSpPr>
              <a:spLocks noChangeArrowheads="1"/>
            </p:cNvSpPr>
            <p:nvPr/>
          </p:nvSpPr>
          <p:spPr bwMode="auto">
            <a:xfrm>
              <a:off x="2096" y="2352"/>
              <a:ext cx="432" cy="320"/>
            </a:xfrm>
            <a:prstGeom prst="ellipse">
              <a:avLst/>
            </a:prstGeom>
            <a:solidFill>
              <a:srgbClr val="CEDADB"/>
            </a:solidFill>
            <a:ln w="9525">
              <a:noFill/>
              <a:round/>
              <a:headEnd/>
              <a:tailEnd/>
            </a:ln>
            <a:effectLst/>
          </p:spPr>
          <p:txBody>
            <a:bodyPr wrap="none" anchor="ctr"/>
            <a:lstStyle/>
            <a:p>
              <a:endParaRPr lang="zh-CN" altLang="en-US"/>
            </a:p>
          </p:txBody>
        </p:sp>
        <p:sp>
          <p:nvSpPr>
            <p:cNvPr id="239641" name="Oval 25"/>
            <p:cNvSpPr>
              <a:spLocks noChangeArrowheads="1"/>
            </p:cNvSpPr>
            <p:nvPr/>
          </p:nvSpPr>
          <p:spPr bwMode="auto">
            <a:xfrm>
              <a:off x="1960" y="2552"/>
              <a:ext cx="288" cy="256"/>
            </a:xfrm>
            <a:prstGeom prst="ellipse">
              <a:avLst/>
            </a:prstGeom>
            <a:solidFill>
              <a:srgbClr val="CEDADB"/>
            </a:solidFill>
            <a:ln w="9525">
              <a:noFill/>
              <a:round/>
              <a:headEnd/>
              <a:tailEnd/>
            </a:ln>
            <a:effectLst/>
          </p:spPr>
          <p:txBody>
            <a:bodyPr wrap="none" anchor="ctr"/>
            <a:lstStyle/>
            <a:p>
              <a:endParaRPr lang="zh-CN" altLang="en-US"/>
            </a:p>
          </p:txBody>
        </p:sp>
        <p:sp>
          <p:nvSpPr>
            <p:cNvPr id="239642" name="Oval 26"/>
            <p:cNvSpPr>
              <a:spLocks noChangeArrowheads="1"/>
            </p:cNvSpPr>
            <p:nvPr/>
          </p:nvSpPr>
          <p:spPr bwMode="auto">
            <a:xfrm>
              <a:off x="2048" y="2672"/>
              <a:ext cx="440" cy="280"/>
            </a:xfrm>
            <a:prstGeom prst="ellipse">
              <a:avLst/>
            </a:prstGeom>
            <a:solidFill>
              <a:srgbClr val="CEDADB"/>
            </a:solidFill>
            <a:ln w="9525">
              <a:noFill/>
              <a:round/>
              <a:headEnd/>
              <a:tailEnd/>
            </a:ln>
            <a:effectLst/>
          </p:spPr>
          <p:txBody>
            <a:bodyPr wrap="none" anchor="ctr"/>
            <a:lstStyle/>
            <a:p>
              <a:endParaRPr lang="zh-CN" altLang="en-US"/>
            </a:p>
          </p:txBody>
        </p:sp>
        <p:sp>
          <p:nvSpPr>
            <p:cNvPr id="239643" name="Oval 27"/>
            <p:cNvSpPr>
              <a:spLocks noChangeArrowheads="1"/>
            </p:cNvSpPr>
            <p:nvPr/>
          </p:nvSpPr>
          <p:spPr bwMode="auto">
            <a:xfrm>
              <a:off x="2368" y="2720"/>
              <a:ext cx="664" cy="336"/>
            </a:xfrm>
            <a:prstGeom prst="ellipse">
              <a:avLst/>
            </a:prstGeom>
            <a:solidFill>
              <a:srgbClr val="CEDADB"/>
            </a:solidFill>
            <a:ln w="9525">
              <a:noFill/>
              <a:round/>
              <a:headEnd/>
              <a:tailEnd/>
            </a:ln>
            <a:effectLst/>
          </p:spPr>
          <p:txBody>
            <a:bodyPr wrap="none" anchor="ctr"/>
            <a:lstStyle/>
            <a:p>
              <a:endParaRPr lang="zh-CN" altLang="en-US"/>
            </a:p>
          </p:txBody>
        </p:sp>
        <p:sp>
          <p:nvSpPr>
            <p:cNvPr id="239644" name="Oval 28"/>
            <p:cNvSpPr>
              <a:spLocks noChangeArrowheads="1"/>
            </p:cNvSpPr>
            <p:nvPr/>
          </p:nvSpPr>
          <p:spPr bwMode="auto">
            <a:xfrm>
              <a:off x="2800" y="2360"/>
              <a:ext cx="416" cy="248"/>
            </a:xfrm>
            <a:prstGeom prst="ellipse">
              <a:avLst/>
            </a:prstGeom>
            <a:solidFill>
              <a:srgbClr val="CEDADB"/>
            </a:solidFill>
            <a:ln w="9525">
              <a:noFill/>
              <a:round/>
              <a:headEnd/>
              <a:tailEnd/>
            </a:ln>
            <a:effectLst/>
          </p:spPr>
          <p:txBody>
            <a:bodyPr wrap="none" anchor="ctr"/>
            <a:lstStyle/>
            <a:p>
              <a:endParaRPr lang="zh-CN" altLang="en-US"/>
            </a:p>
          </p:txBody>
        </p:sp>
        <p:sp>
          <p:nvSpPr>
            <p:cNvPr id="239645" name="Oval 29"/>
            <p:cNvSpPr>
              <a:spLocks noChangeArrowheads="1"/>
            </p:cNvSpPr>
            <p:nvPr/>
          </p:nvSpPr>
          <p:spPr bwMode="auto">
            <a:xfrm>
              <a:off x="2864" y="2528"/>
              <a:ext cx="416" cy="248"/>
            </a:xfrm>
            <a:prstGeom prst="ellipse">
              <a:avLst/>
            </a:prstGeom>
            <a:solidFill>
              <a:srgbClr val="CEDADB"/>
            </a:solidFill>
            <a:ln w="9525">
              <a:noFill/>
              <a:round/>
              <a:headEnd/>
              <a:tailEnd/>
            </a:ln>
            <a:effectLst/>
          </p:spPr>
          <p:txBody>
            <a:bodyPr wrap="none" anchor="ctr"/>
            <a:lstStyle/>
            <a:p>
              <a:endParaRPr lang="zh-CN" altLang="en-US"/>
            </a:p>
          </p:txBody>
        </p:sp>
        <p:sp>
          <p:nvSpPr>
            <p:cNvPr id="239646" name="Oval 30"/>
            <p:cNvSpPr>
              <a:spLocks noChangeArrowheads="1"/>
            </p:cNvSpPr>
            <p:nvPr/>
          </p:nvSpPr>
          <p:spPr bwMode="auto">
            <a:xfrm>
              <a:off x="2824" y="2584"/>
              <a:ext cx="416" cy="416"/>
            </a:xfrm>
            <a:prstGeom prst="ellipse">
              <a:avLst/>
            </a:prstGeom>
            <a:solidFill>
              <a:srgbClr val="CEDADB"/>
            </a:solidFill>
            <a:ln w="9525">
              <a:noFill/>
              <a:round/>
              <a:headEnd/>
              <a:tailEnd/>
            </a:ln>
            <a:effectLst/>
          </p:spPr>
          <p:txBody>
            <a:bodyPr wrap="none" anchor="ctr"/>
            <a:lstStyle/>
            <a:p>
              <a:endParaRPr lang="zh-CN" altLang="en-US"/>
            </a:p>
          </p:txBody>
        </p:sp>
        <p:sp>
          <p:nvSpPr>
            <p:cNvPr id="239647" name="Oval 31"/>
            <p:cNvSpPr>
              <a:spLocks noChangeArrowheads="1"/>
            </p:cNvSpPr>
            <p:nvPr/>
          </p:nvSpPr>
          <p:spPr bwMode="auto">
            <a:xfrm>
              <a:off x="2200" y="2456"/>
              <a:ext cx="856" cy="416"/>
            </a:xfrm>
            <a:prstGeom prst="ellipse">
              <a:avLst/>
            </a:prstGeom>
            <a:solidFill>
              <a:srgbClr val="CEDADB"/>
            </a:solidFill>
            <a:ln w="9525">
              <a:noFill/>
              <a:round/>
              <a:headEnd/>
              <a:tailEnd/>
            </a:ln>
            <a:effectLst/>
          </p:spPr>
          <p:txBody>
            <a:bodyPr wrap="none" anchor="ctr"/>
            <a:lstStyle/>
            <a:p>
              <a:endParaRPr lang="zh-CN" altLang="en-US"/>
            </a:p>
          </p:txBody>
        </p:sp>
      </p:grpSp>
      <p:grpSp>
        <p:nvGrpSpPr>
          <p:cNvPr id="239648" name="Group 32"/>
          <p:cNvGrpSpPr>
            <a:grpSpLocks/>
          </p:cNvGrpSpPr>
          <p:nvPr/>
        </p:nvGrpSpPr>
        <p:grpSpPr bwMode="auto">
          <a:xfrm>
            <a:off x="4143375" y="4462463"/>
            <a:ext cx="317500" cy="371475"/>
            <a:chOff x="2472" y="2392"/>
            <a:chExt cx="176" cy="208"/>
          </a:xfrm>
        </p:grpSpPr>
        <p:sp>
          <p:nvSpPr>
            <p:cNvPr id="239649" name="Oval 33"/>
            <p:cNvSpPr>
              <a:spLocks noChangeArrowheads="1"/>
            </p:cNvSpPr>
            <p:nvPr/>
          </p:nvSpPr>
          <p:spPr bwMode="auto">
            <a:xfrm>
              <a:off x="2472" y="2392"/>
              <a:ext cx="176" cy="184"/>
            </a:xfrm>
            <a:prstGeom prst="ellipse">
              <a:avLst/>
            </a:prstGeom>
            <a:solidFill>
              <a:srgbClr val="7A7A5A"/>
            </a:solidFill>
            <a:ln w="9525">
              <a:noFill/>
              <a:round/>
              <a:headEnd/>
              <a:tailEnd/>
            </a:ln>
            <a:effectLst>
              <a:outerShdw dist="35921" dir="2700000" algn="ctr" rotWithShape="0">
                <a:schemeClr val="bg2"/>
              </a:outerShdw>
            </a:effectLst>
          </p:spPr>
          <p:txBody>
            <a:bodyPr wrap="none" lIns="21428" tIns="30359" rIns="21428" bIns="30359"/>
            <a:lstStyle/>
            <a:p>
              <a:endParaRPr lang="zh-CN" altLang="en-US"/>
            </a:p>
          </p:txBody>
        </p:sp>
        <p:sp>
          <p:nvSpPr>
            <p:cNvPr id="239650" name="Rectangle 34"/>
            <p:cNvSpPr>
              <a:spLocks noChangeArrowheads="1"/>
            </p:cNvSpPr>
            <p:nvPr/>
          </p:nvSpPr>
          <p:spPr bwMode="auto">
            <a:xfrm>
              <a:off x="2488" y="2408"/>
              <a:ext cx="144" cy="192"/>
            </a:xfrm>
            <a:prstGeom prst="rect">
              <a:avLst/>
            </a:prstGeom>
            <a:noFill/>
            <a:ln w="9525">
              <a:noFill/>
              <a:miter lim="800000"/>
              <a:headEnd/>
              <a:tailEnd/>
            </a:ln>
            <a:effectLst>
              <a:outerShdw dist="35921" dir="2700000" algn="ctr" rotWithShape="0">
                <a:schemeClr val="bg2"/>
              </a:outerShdw>
            </a:effectLst>
          </p:spPr>
          <p:txBody>
            <a:bodyPr wrap="none" lIns="21428" tIns="30359" rIns="21428" bIns="30359"/>
            <a:lstStyle/>
            <a:p>
              <a:pPr algn="ctr" defTabSz="1028700" eaLnBrk="0" hangingPunct="0">
                <a:lnSpc>
                  <a:spcPts val="1800"/>
                </a:lnSpc>
                <a:spcBef>
                  <a:spcPct val="0"/>
                </a:spcBef>
              </a:pPr>
              <a:r>
                <a:rPr kumimoji="0" lang="en-US" altLang="zh-CN" sz="1600">
                  <a:solidFill>
                    <a:srgbClr val="FFFFFF"/>
                  </a:solidFill>
                  <a:latin typeface="Helvetica" pitchFamily="34" charset="0"/>
                </a:rPr>
                <a:t>S</a:t>
              </a:r>
            </a:p>
          </p:txBody>
        </p:sp>
      </p:grpSp>
      <p:grpSp>
        <p:nvGrpSpPr>
          <p:cNvPr id="239651" name="Group 35"/>
          <p:cNvGrpSpPr>
            <a:grpSpLocks/>
          </p:cNvGrpSpPr>
          <p:nvPr/>
        </p:nvGrpSpPr>
        <p:grpSpPr bwMode="auto">
          <a:xfrm>
            <a:off x="4618038" y="4548188"/>
            <a:ext cx="327025" cy="371475"/>
            <a:chOff x="2736" y="2440"/>
            <a:chExt cx="184" cy="208"/>
          </a:xfrm>
        </p:grpSpPr>
        <p:sp>
          <p:nvSpPr>
            <p:cNvPr id="239652" name="Oval 36"/>
            <p:cNvSpPr>
              <a:spLocks noChangeArrowheads="1"/>
            </p:cNvSpPr>
            <p:nvPr/>
          </p:nvSpPr>
          <p:spPr bwMode="auto">
            <a:xfrm>
              <a:off x="2736" y="2440"/>
              <a:ext cx="184" cy="184"/>
            </a:xfrm>
            <a:prstGeom prst="ellipse">
              <a:avLst/>
            </a:prstGeom>
            <a:solidFill>
              <a:srgbClr val="7A7A5A"/>
            </a:solidFill>
            <a:ln w="9525">
              <a:noFill/>
              <a:round/>
              <a:headEnd/>
              <a:tailEnd/>
            </a:ln>
            <a:effectLst>
              <a:outerShdw dist="35921" dir="2700000" algn="ctr" rotWithShape="0">
                <a:schemeClr val="bg2"/>
              </a:outerShdw>
            </a:effectLst>
          </p:spPr>
          <p:txBody>
            <a:bodyPr wrap="none" lIns="21428" tIns="30359" rIns="21428" bIns="30359"/>
            <a:lstStyle/>
            <a:p>
              <a:endParaRPr lang="zh-CN" altLang="en-US"/>
            </a:p>
          </p:txBody>
        </p:sp>
        <p:sp>
          <p:nvSpPr>
            <p:cNvPr id="239653" name="Rectangle 37"/>
            <p:cNvSpPr>
              <a:spLocks noChangeArrowheads="1"/>
            </p:cNvSpPr>
            <p:nvPr/>
          </p:nvSpPr>
          <p:spPr bwMode="auto">
            <a:xfrm>
              <a:off x="2760" y="2456"/>
              <a:ext cx="144" cy="192"/>
            </a:xfrm>
            <a:prstGeom prst="rect">
              <a:avLst/>
            </a:prstGeom>
            <a:noFill/>
            <a:ln w="9525">
              <a:noFill/>
              <a:miter lim="800000"/>
              <a:headEnd/>
              <a:tailEnd/>
            </a:ln>
            <a:effectLst>
              <a:outerShdw dist="35921" dir="2700000" algn="ctr" rotWithShape="0">
                <a:schemeClr val="bg2"/>
              </a:outerShdw>
            </a:effectLst>
          </p:spPr>
          <p:txBody>
            <a:bodyPr wrap="none" lIns="21428" tIns="30359" rIns="21428" bIns="30359"/>
            <a:lstStyle/>
            <a:p>
              <a:pPr algn="ctr" defTabSz="1028700" eaLnBrk="0" hangingPunct="0">
                <a:lnSpc>
                  <a:spcPts val="1800"/>
                </a:lnSpc>
                <a:spcBef>
                  <a:spcPct val="0"/>
                </a:spcBef>
              </a:pPr>
              <a:r>
                <a:rPr kumimoji="0" lang="en-US" altLang="zh-CN" sz="1600">
                  <a:solidFill>
                    <a:srgbClr val="FFFFFF"/>
                  </a:solidFill>
                  <a:latin typeface="Helvetica" pitchFamily="34" charset="0"/>
                </a:rPr>
                <a:t>S</a:t>
              </a:r>
            </a:p>
          </p:txBody>
        </p:sp>
      </p:grpSp>
      <p:grpSp>
        <p:nvGrpSpPr>
          <p:cNvPr id="239654" name="Group 38"/>
          <p:cNvGrpSpPr>
            <a:grpSpLocks/>
          </p:cNvGrpSpPr>
          <p:nvPr/>
        </p:nvGrpSpPr>
        <p:grpSpPr bwMode="auto">
          <a:xfrm>
            <a:off x="4546600" y="5033963"/>
            <a:ext cx="327025" cy="373062"/>
            <a:chOff x="2696" y="2712"/>
            <a:chExt cx="184" cy="208"/>
          </a:xfrm>
        </p:grpSpPr>
        <p:sp>
          <p:nvSpPr>
            <p:cNvPr id="239655" name="Oval 39"/>
            <p:cNvSpPr>
              <a:spLocks noChangeArrowheads="1"/>
            </p:cNvSpPr>
            <p:nvPr/>
          </p:nvSpPr>
          <p:spPr bwMode="auto">
            <a:xfrm>
              <a:off x="2696" y="2712"/>
              <a:ext cx="184" cy="184"/>
            </a:xfrm>
            <a:prstGeom prst="ellipse">
              <a:avLst/>
            </a:prstGeom>
            <a:solidFill>
              <a:srgbClr val="7A7A5A"/>
            </a:solidFill>
            <a:ln w="9525">
              <a:noFill/>
              <a:round/>
              <a:headEnd/>
              <a:tailEnd/>
            </a:ln>
            <a:effectLst>
              <a:outerShdw dist="35921" dir="2700000" algn="ctr" rotWithShape="0">
                <a:schemeClr val="bg2"/>
              </a:outerShdw>
            </a:effectLst>
          </p:spPr>
          <p:txBody>
            <a:bodyPr wrap="none" lIns="21428" tIns="30359" rIns="21428" bIns="30359"/>
            <a:lstStyle/>
            <a:p>
              <a:endParaRPr lang="zh-CN" altLang="en-US"/>
            </a:p>
          </p:txBody>
        </p:sp>
        <p:sp>
          <p:nvSpPr>
            <p:cNvPr id="239656" name="Rectangle 40"/>
            <p:cNvSpPr>
              <a:spLocks noChangeArrowheads="1"/>
            </p:cNvSpPr>
            <p:nvPr/>
          </p:nvSpPr>
          <p:spPr bwMode="auto">
            <a:xfrm>
              <a:off x="2720" y="2728"/>
              <a:ext cx="144" cy="192"/>
            </a:xfrm>
            <a:prstGeom prst="rect">
              <a:avLst/>
            </a:prstGeom>
            <a:noFill/>
            <a:ln w="9525">
              <a:noFill/>
              <a:miter lim="800000"/>
              <a:headEnd/>
              <a:tailEnd/>
            </a:ln>
            <a:effectLst>
              <a:outerShdw dist="35921" dir="2700000" algn="ctr" rotWithShape="0">
                <a:schemeClr val="bg2"/>
              </a:outerShdw>
            </a:effectLst>
          </p:spPr>
          <p:txBody>
            <a:bodyPr wrap="none" lIns="21428" tIns="30359" rIns="21428" bIns="30359"/>
            <a:lstStyle/>
            <a:p>
              <a:pPr algn="ctr" defTabSz="1028700" eaLnBrk="0" hangingPunct="0">
                <a:lnSpc>
                  <a:spcPts val="1800"/>
                </a:lnSpc>
                <a:spcBef>
                  <a:spcPct val="0"/>
                </a:spcBef>
              </a:pPr>
              <a:r>
                <a:rPr kumimoji="0" lang="en-US" altLang="zh-CN" sz="1600">
                  <a:solidFill>
                    <a:srgbClr val="FFFFFF"/>
                  </a:solidFill>
                  <a:latin typeface="Helvetica" pitchFamily="34" charset="0"/>
                </a:rPr>
                <a:t>S</a:t>
              </a:r>
            </a:p>
          </p:txBody>
        </p:sp>
      </p:grpSp>
      <p:grpSp>
        <p:nvGrpSpPr>
          <p:cNvPr id="239657" name="Group 41"/>
          <p:cNvGrpSpPr>
            <a:grpSpLocks/>
          </p:cNvGrpSpPr>
          <p:nvPr/>
        </p:nvGrpSpPr>
        <p:grpSpPr bwMode="auto">
          <a:xfrm>
            <a:off x="4014788" y="4976813"/>
            <a:ext cx="317500" cy="373062"/>
            <a:chOff x="2400" y="2680"/>
            <a:chExt cx="176" cy="208"/>
          </a:xfrm>
        </p:grpSpPr>
        <p:sp>
          <p:nvSpPr>
            <p:cNvPr id="239658" name="Oval 42"/>
            <p:cNvSpPr>
              <a:spLocks noChangeArrowheads="1"/>
            </p:cNvSpPr>
            <p:nvPr/>
          </p:nvSpPr>
          <p:spPr bwMode="auto">
            <a:xfrm>
              <a:off x="2400" y="2680"/>
              <a:ext cx="176" cy="184"/>
            </a:xfrm>
            <a:prstGeom prst="ellipse">
              <a:avLst/>
            </a:prstGeom>
            <a:solidFill>
              <a:srgbClr val="7A7A5A"/>
            </a:solidFill>
            <a:ln w="9525">
              <a:noFill/>
              <a:round/>
              <a:headEnd/>
              <a:tailEnd/>
            </a:ln>
            <a:effectLst>
              <a:outerShdw dist="35921" dir="2700000" algn="ctr" rotWithShape="0">
                <a:schemeClr val="bg2"/>
              </a:outerShdw>
            </a:effectLst>
          </p:spPr>
          <p:txBody>
            <a:bodyPr wrap="none" lIns="21428" tIns="30359" rIns="21428" bIns="30359"/>
            <a:lstStyle/>
            <a:p>
              <a:endParaRPr lang="zh-CN" altLang="en-US"/>
            </a:p>
          </p:txBody>
        </p:sp>
        <p:sp>
          <p:nvSpPr>
            <p:cNvPr id="239659" name="Rectangle 43"/>
            <p:cNvSpPr>
              <a:spLocks noChangeArrowheads="1"/>
            </p:cNvSpPr>
            <p:nvPr/>
          </p:nvSpPr>
          <p:spPr bwMode="auto">
            <a:xfrm>
              <a:off x="2416" y="2696"/>
              <a:ext cx="144" cy="192"/>
            </a:xfrm>
            <a:prstGeom prst="rect">
              <a:avLst/>
            </a:prstGeom>
            <a:noFill/>
            <a:ln w="9525">
              <a:noFill/>
              <a:miter lim="800000"/>
              <a:headEnd/>
              <a:tailEnd/>
            </a:ln>
            <a:effectLst>
              <a:outerShdw dist="35921" dir="2700000" algn="ctr" rotWithShape="0">
                <a:schemeClr val="bg2"/>
              </a:outerShdw>
            </a:effectLst>
          </p:spPr>
          <p:txBody>
            <a:bodyPr wrap="none" lIns="21428" tIns="30359" rIns="21428" bIns="30359"/>
            <a:lstStyle/>
            <a:p>
              <a:pPr algn="ctr" defTabSz="1028700" eaLnBrk="0" hangingPunct="0">
                <a:lnSpc>
                  <a:spcPts val="1800"/>
                </a:lnSpc>
                <a:spcBef>
                  <a:spcPct val="0"/>
                </a:spcBef>
              </a:pPr>
              <a:r>
                <a:rPr kumimoji="0" lang="en-US" altLang="zh-CN" sz="1600">
                  <a:solidFill>
                    <a:srgbClr val="FFFFFF"/>
                  </a:solidFill>
                  <a:latin typeface="Helvetica" pitchFamily="34" charset="0"/>
                </a:rPr>
                <a:t>S</a:t>
              </a:r>
            </a:p>
          </p:txBody>
        </p:sp>
      </p:grpSp>
      <p:grpSp>
        <p:nvGrpSpPr>
          <p:cNvPr id="239660" name="Group 44"/>
          <p:cNvGrpSpPr>
            <a:grpSpLocks/>
          </p:cNvGrpSpPr>
          <p:nvPr/>
        </p:nvGrpSpPr>
        <p:grpSpPr bwMode="auto">
          <a:xfrm>
            <a:off x="3644900" y="4705350"/>
            <a:ext cx="312738" cy="371475"/>
            <a:chOff x="2192" y="2528"/>
            <a:chExt cx="176" cy="208"/>
          </a:xfrm>
        </p:grpSpPr>
        <p:sp>
          <p:nvSpPr>
            <p:cNvPr id="239661" name="Oval 45"/>
            <p:cNvSpPr>
              <a:spLocks noChangeArrowheads="1"/>
            </p:cNvSpPr>
            <p:nvPr/>
          </p:nvSpPr>
          <p:spPr bwMode="auto">
            <a:xfrm>
              <a:off x="2192" y="2528"/>
              <a:ext cx="176" cy="184"/>
            </a:xfrm>
            <a:prstGeom prst="ellipse">
              <a:avLst/>
            </a:prstGeom>
            <a:solidFill>
              <a:srgbClr val="7A7A5A"/>
            </a:solidFill>
            <a:ln w="9525">
              <a:noFill/>
              <a:round/>
              <a:headEnd/>
              <a:tailEnd/>
            </a:ln>
            <a:effectLst>
              <a:outerShdw dist="35921" dir="2700000" algn="ctr" rotWithShape="0">
                <a:schemeClr val="bg2"/>
              </a:outerShdw>
            </a:effectLst>
          </p:spPr>
          <p:txBody>
            <a:bodyPr wrap="none" lIns="21428" tIns="30359" rIns="21428" bIns="30359"/>
            <a:lstStyle/>
            <a:p>
              <a:endParaRPr lang="zh-CN" altLang="en-US"/>
            </a:p>
          </p:txBody>
        </p:sp>
        <p:sp>
          <p:nvSpPr>
            <p:cNvPr id="239662" name="Rectangle 46"/>
            <p:cNvSpPr>
              <a:spLocks noChangeArrowheads="1"/>
            </p:cNvSpPr>
            <p:nvPr/>
          </p:nvSpPr>
          <p:spPr bwMode="auto">
            <a:xfrm>
              <a:off x="2208" y="2544"/>
              <a:ext cx="144" cy="192"/>
            </a:xfrm>
            <a:prstGeom prst="rect">
              <a:avLst/>
            </a:prstGeom>
            <a:noFill/>
            <a:ln w="9525">
              <a:noFill/>
              <a:miter lim="800000"/>
              <a:headEnd/>
              <a:tailEnd/>
            </a:ln>
            <a:effectLst>
              <a:outerShdw dist="35921" dir="2700000" algn="ctr" rotWithShape="0">
                <a:schemeClr val="bg2"/>
              </a:outerShdw>
            </a:effectLst>
          </p:spPr>
          <p:txBody>
            <a:bodyPr wrap="none" lIns="21428" tIns="30359" rIns="21428" bIns="30359"/>
            <a:lstStyle/>
            <a:p>
              <a:pPr algn="ctr" defTabSz="1028700" eaLnBrk="0" hangingPunct="0">
                <a:lnSpc>
                  <a:spcPts val="1800"/>
                </a:lnSpc>
                <a:spcBef>
                  <a:spcPct val="0"/>
                </a:spcBef>
              </a:pPr>
              <a:r>
                <a:rPr kumimoji="0" lang="en-US" altLang="zh-CN" sz="1600">
                  <a:solidFill>
                    <a:srgbClr val="FFFFFF"/>
                  </a:solidFill>
                  <a:latin typeface="Helvetica" pitchFamily="34" charset="0"/>
                </a:rPr>
                <a:t>S</a:t>
              </a:r>
            </a:p>
          </p:txBody>
        </p:sp>
      </p:grpSp>
      <p:grpSp>
        <p:nvGrpSpPr>
          <p:cNvPr id="239663" name="Group 47"/>
          <p:cNvGrpSpPr>
            <a:grpSpLocks/>
          </p:cNvGrpSpPr>
          <p:nvPr/>
        </p:nvGrpSpPr>
        <p:grpSpPr bwMode="auto">
          <a:xfrm>
            <a:off x="5045075" y="4833938"/>
            <a:ext cx="314325" cy="369887"/>
            <a:chOff x="2976" y="2600"/>
            <a:chExt cx="176" cy="208"/>
          </a:xfrm>
        </p:grpSpPr>
        <p:sp>
          <p:nvSpPr>
            <p:cNvPr id="239664" name="Oval 48"/>
            <p:cNvSpPr>
              <a:spLocks noChangeArrowheads="1"/>
            </p:cNvSpPr>
            <p:nvPr/>
          </p:nvSpPr>
          <p:spPr bwMode="auto">
            <a:xfrm>
              <a:off x="2976" y="2600"/>
              <a:ext cx="176" cy="184"/>
            </a:xfrm>
            <a:prstGeom prst="ellipse">
              <a:avLst/>
            </a:prstGeom>
            <a:solidFill>
              <a:srgbClr val="7A7A5A"/>
            </a:solidFill>
            <a:ln w="9525">
              <a:noFill/>
              <a:round/>
              <a:headEnd/>
              <a:tailEnd/>
            </a:ln>
            <a:effectLst>
              <a:outerShdw dist="35921" dir="2700000" algn="ctr" rotWithShape="0">
                <a:schemeClr val="bg2"/>
              </a:outerShdw>
            </a:effectLst>
          </p:spPr>
          <p:txBody>
            <a:bodyPr wrap="none" lIns="21428" tIns="30359" rIns="21428" bIns="30359"/>
            <a:lstStyle/>
            <a:p>
              <a:endParaRPr lang="zh-CN" altLang="en-US"/>
            </a:p>
          </p:txBody>
        </p:sp>
        <p:sp>
          <p:nvSpPr>
            <p:cNvPr id="239665" name="Rectangle 49"/>
            <p:cNvSpPr>
              <a:spLocks noChangeArrowheads="1"/>
            </p:cNvSpPr>
            <p:nvPr/>
          </p:nvSpPr>
          <p:spPr bwMode="auto">
            <a:xfrm>
              <a:off x="2992" y="2616"/>
              <a:ext cx="144" cy="192"/>
            </a:xfrm>
            <a:prstGeom prst="rect">
              <a:avLst/>
            </a:prstGeom>
            <a:noFill/>
            <a:ln w="9525">
              <a:noFill/>
              <a:miter lim="800000"/>
              <a:headEnd/>
              <a:tailEnd/>
            </a:ln>
            <a:effectLst>
              <a:outerShdw dist="35921" dir="2700000" algn="ctr" rotWithShape="0">
                <a:schemeClr val="bg2"/>
              </a:outerShdw>
            </a:effectLst>
          </p:spPr>
          <p:txBody>
            <a:bodyPr wrap="none" lIns="21428" tIns="30359" rIns="21428" bIns="30359"/>
            <a:lstStyle/>
            <a:p>
              <a:pPr algn="ctr" defTabSz="1028700" eaLnBrk="0" hangingPunct="0">
                <a:lnSpc>
                  <a:spcPts val="1800"/>
                </a:lnSpc>
                <a:spcBef>
                  <a:spcPct val="0"/>
                </a:spcBef>
              </a:pPr>
              <a:r>
                <a:rPr kumimoji="0" lang="en-US" altLang="zh-CN" sz="1600">
                  <a:solidFill>
                    <a:srgbClr val="FFFFFF"/>
                  </a:solidFill>
                  <a:latin typeface="Helvetica" pitchFamily="34" charset="0"/>
                </a:rPr>
                <a:t>S</a:t>
              </a:r>
            </a:p>
          </p:txBody>
        </p:sp>
      </p:grpSp>
      <p:grpSp>
        <p:nvGrpSpPr>
          <p:cNvPr id="239666" name="Group 50"/>
          <p:cNvGrpSpPr>
            <a:grpSpLocks/>
          </p:cNvGrpSpPr>
          <p:nvPr/>
        </p:nvGrpSpPr>
        <p:grpSpPr bwMode="auto">
          <a:xfrm>
            <a:off x="2673350" y="4805363"/>
            <a:ext cx="744538" cy="273050"/>
            <a:chOff x="1648" y="2584"/>
            <a:chExt cx="417" cy="153"/>
          </a:xfrm>
        </p:grpSpPr>
        <p:grpSp>
          <p:nvGrpSpPr>
            <p:cNvPr id="239667" name="Group 51"/>
            <p:cNvGrpSpPr>
              <a:grpSpLocks/>
            </p:cNvGrpSpPr>
            <p:nvPr/>
          </p:nvGrpSpPr>
          <p:grpSpPr bwMode="auto">
            <a:xfrm>
              <a:off x="1672" y="2600"/>
              <a:ext cx="393" cy="137"/>
              <a:chOff x="1672" y="2600"/>
              <a:chExt cx="393" cy="137"/>
            </a:xfrm>
          </p:grpSpPr>
          <p:sp>
            <p:nvSpPr>
              <p:cNvPr id="239668" name="Freeform 52"/>
              <p:cNvSpPr>
                <a:spLocks/>
              </p:cNvSpPr>
              <p:nvPr/>
            </p:nvSpPr>
            <p:spPr bwMode="auto">
              <a:xfrm>
                <a:off x="1808" y="2600"/>
                <a:ext cx="257" cy="137"/>
              </a:xfrm>
              <a:custGeom>
                <a:avLst/>
                <a:gdLst/>
                <a:ahLst/>
                <a:cxnLst>
                  <a:cxn ang="0">
                    <a:pos x="120" y="136"/>
                  </a:cxn>
                  <a:cxn ang="0">
                    <a:pos x="0" y="16"/>
                  </a:cxn>
                  <a:cxn ang="0">
                    <a:pos x="256" y="0"/>
                  </a:cxn>
                  <a:cxn ang="0">
                    <a:pos x="256" y="88"/>
                  </a:cxn>
                  <a:cxn ang="0">
                    <a:pos x="120" y="136"/>
                  </a:cxn>
                </a:cxnLst>
                <a:rect l="0" t="0" r="r" b="b"/>
                <a:pathLst>
                  <a:path w="257" h="137">
                    <a:moveTo>
                      <a:pt x="120" y="136"/>
                    </a:moveTo>
                    <a:lnTo>
                      <a:pt x="0" y="16"/>
                    </a:lnTo>
                    <a:lnTo>
                      <a:pt x="256" y="0"/>
                    </a:lnTo>
                    <a:lnTo>
                      <a:pt x="256" y="88"/>
                    </a:lnTo>
                    <a:lnTo>
                      <a:pt x="120" y="136"/>
                    </a:lnTo>
                  </a:path>
                </a:pathLst>
              </a:custGeom>
              <a:solidFill>
                <a:srgbClr val="000000"/>
              </a:solidFill>
              <a:ln w="9525" cap="rnd">
                <a:noFill/>
                <a:round/>
                <a:headEnd/>
                <a:tailEnd/>
              </a:ln>
              <a:effectLst/>
            </p:spPr>
            <p:txBody>
              <a:bodyPr/>
              <a:lstStyle/>
              <a:p>
                <a:endParaRPr lang="zh-CN" altLang="en-US"/>
              </a:p>
            </p:txBody>
          </p:sp>
          <p:sp>
            <p:nvSpPr>
              <p:cNvPr id="239669" name="Freeform 53"/>
              <p:cNvSpPr>
                <a:spLocks/>
              </p:cNvSpPr>
              <p:nvPr/>
            </p:nvSpPr>
            <p:spPr bwMode="auto">
              <a:xfrm>
                <a:off x="1808" y="2600"/>
                <a:ext cx="257" cy="137"/>
              </a:xfrm>
              <a:custGeom>
                <a:avLst/>
                <a:gdLst/>
                <a:ahLst/>
                <a:cxnLst>
                  <a:cxn ang="0">
                    <a:pos x="120" y="136"/>
                  </a:cxn>
                  <a:cxn ang="0">
                    <a:pos x="0" y="16"/>
                  </a:cxn>
                  <a:cxn ang="0">
                    <a:pos x="256" y="0"/>
                  </a:cxn>
                  <a:cxn ang="0">
                    <a:pos x="256" y="88"/>
                  </a:cxn>
                  <a:cxn ang="0">
                    <a:pos x="120" y="136"/>
                  </a:cxn>
                </a:cxnLst>
                <a:rect l="0" t="0" r="r" b="b"/>
                <a:pathLst>
                  <a:path w="257" h="137">
                    <a:moveTo>
                      <a:pt x="120" y="136"/>
                    </a:moveTo>
                    <a:lnTo>
                      <a:pt x="0" y="16"/>
                    </a:lnTo>
                    <a:lnTo>
                      <a:pt x="256" y="0"/>
                    </a:lnTo>
                    <a:lnTo>
                      <a:pt x="256" y="88"/>
                    </a:lnTo>
                    <a:lnTo>
                      <a:pt x="120" y="136"/>
                    </a:lnTo>
                  </a:path>
                </a:pathLst>
              </a:custGeom>
              <a:solidFill>
                <a:srgbClr val="000000"/>
              </a:solidFill>
              <a:ln w="9525" cap="rnd">
                <a:noFill/>
                <a:round/>
                <a:headEnd/>
                <a:tailEnd/>
              </a:ln>
              <a:effectLst/>
            </p:spPr>
            <p:txBody>
              <a:bodyPr/>
              <a:lstStyle/>
              <a:p>
                <a:endParaRPr lang="zh-CN" altLang="en-US"/>
              </a:p>
            </p:txBody>
          </p:sp>
          <p:sp>
            <p:nvSpPr>
              <p:cNvPr id="239670" name="Freeform 54"/>
              <p:cNvSpPr>
                <a:spLocks/>
              </p:cNvSpPr>
              <p:nvPr/>
            </p:nvSpPr>
            <p:spPr bwMode="auto">
              <a:xfrm>
                <a:off x="1672" y="2600"/>
                <a:ext cx="393" cy="41"/>
              </a:xfrm>
              <a:custGeom>
                <a:avLst/>
                <a:gdLst/>
                <a:ahLst/>
                <a:cxnLst>
                  <a:cxn ang="0">
                    <a:pos x="0" y="40"/>
                  </a:cxn>
                  <a:cxn ang="0">
                    <a:pos x="136" y="0"/>
                  </a:cxn>
                  <a:cxn ang="0">
                    <a:pos x="392" y="0"/>
                  </a:cxn>
                  <a:cxn ang="0">
                    <a:pos x="256" y="40"/>
                  </a:cxn>
                  <a:cxn ang="0">
                    <a:pos x="0" y="40"/>
                  </a:cxn>
                </a:cxnLst>
                <a:rect l="0" t="0" r="r" b="b"/>
                <a:pathLst>
                  <a:path w="393" h="41">
                    <a:moveTo>
                      <a:pt x="0" y="40"/>
                    </a:moveTo>
                    <a:lnTo>
                      <a:pt x="136" y="0"/>
                    </a:lnTo>
                    <a:lnTo>
                      <a:pt x="392" y="0"/>
                    </a:lnTo>
                    <a:lnTo>
                      <a:pt x="256" y="40"/>
                    </a:lnTo>
                    <a:lnTo>
                      <a:pt x="0" y="40"/>
                    </a:lnTo>
                  </a:path>
                </a:pathLst>
              </a:custGeom>
              <a:solidFill>
                <a:srgbClr val="000000"/>
              </a:solidFill>
              <a:ln w="9525" cap="rnd">
                <a:noFill/>
                <a:round/>
                <a:headEnd/>
                <a:tailEnd/>
              </a:ln>
              <a:effectLst/>
            </p:spPr>
            <p:txBody>
              <a:bodyPr/>
              <a:lstStyle/>
              <a:p>
                <a:endParaRPr lang="zh-CN" altLang="en-US"/>
              </a:p>
            </p:txBody>
          </p:sp>
          <p:sp>
            <p:nvSpPr>
              <p:cNvPr id="239671" name="Freeform 55"/>
              <p:cNvSpPr>
                <a:spLocks/>
              </p:cNvSpPr>
              <p:nvPr/>
            </p:nvSpPr>
            <p:spPr bwMode="auto">
              <a:xfrm>
                <a:off x="1672" y="2600"/>
                <a:ext cx="393" cy="41"/>
              </a:xfrm>
              <a:custGeom>
                <a:avLst/>
                <a:gdLst/>
                <a:ahLst/>
                <a:cxnLst>
                  <a:cxn ang="0">
                    <a:pos x="0" y="40"/>
                  </a:cxn>
                  <a:cxn ang="0">
                    <a:pos x="136" y="0"/>
                  </a:cxn>
                  <a:cxn ang="0">
                    <a:pos x="392" y="0"/>
                  </a:cxn>
                  <a:cxn ang="0">
                    <a:pos x="256" y="40"/>
                  </a:cxn>
                  <a:cxn ang="0">
                    <a:pos x="0" y="40"/>
                  </a:cxn>
                </a:cxnLst>
                <a:rect l="0" t="0" r="r" b="b"/>
                <a:pathLst>
                  <a:path w="393" h="41">
                    <a:moveTo>
                      <a:pt x="0" y="40"/>
                    </a:moveTo>
                    <a:lnTo>
                      <a:pt x="136" y="0"/>
                    </a:lnTo>
                    <a:lnTo>
                      <a:pt x="392" y="0"/>
                    </a:lnTo>
                    <a:lnTo>
                      <a:pt x="256" y="40"/>
                    </a:lnTo>
                    <a:lnTo>
                      <a:pt x="0" y="40"/>
                    </a:lnTo>
                  </a:path>
                </a:pathLst>
              </a:custGeom>
              <a:solidFill>
                <a:srgbClr val="000000"/>
              </a:solidFill>
              <a:ln w="9525" cap="rnd">
                <a:noFill/>
                <a:round/>
                <a:headEnd/>
                <a:tailEnd/>
              </a:ln>
              <a:effectLst/>
            </p:spPr>
            <p:txBody>
              <a:bodyPr/>
              <a:lstStyle/>
              <a:p>
                <a:endParaRPr lang="zh-CN" altLang="en-US"/>
              </a:p>
            </p:txBody>
          </p:sp>
          <p:sp>
            <p:nvSpPr>
              <p:cNvPr id="239672" name="Rectangle 56"/>
              <p:cNvSpPr>
                <a:spLocks noChangeArrowheads="1"/>
              </p:cNvSpPr>
              <p:nvPr/>
            </p:nvSpPr>
            <p:spPr bwMode="auto">
              <a:xfrm>
                <a:off x="1672" y="2640"/>
                <a:ext cx="256" cy="96"/>
              </a:xfrm>
              <a:prstGeom prst="rect">
                <a:avLst/>
              </a:prstGeom>
              <a:solidFill>
                <a:srgbClr val="000000"/>
              </a:solidFill>
              <a:ln w="9525">
                <a:noFill/>
                <a:miter lim="800000"/>
                <a:headEnd/>
                <a:tailEnd/>
              </a:ln>
              <a:effectLst/>
            </p:spPr>
            <p:txBody>
              <a:bodyPr wrap="none" anchor="ctr"/>
              <a:lstStyle/>
              <a:p>
                <a:endParaRPr lang="zh-CN" altLang="en-US"/>
              </a:p>
            </p:txBody>
          </p:sp>
          <p:grpSp>
            <p:nvGrpSpPr>
              <p:cNvPr id="239673" name="Group 57"/>
              <p:cNvGrpSpPr>
                <a:grpSpLocks/>
              </p:cNvGrpSpPr>
              <p:nvPr/>
            </p:nvGrpSpPr>
            <p:grpSpPr bwMode="auto">
              <a:xfrm>
                <a:off x="1688" y="2688"/>
                <a:ext cx="216" cy="16"/>
                <a:chOff x="1688" y="2688"/>
                <a:chExt cx="216" cy="16"/>
              </a:xfrm>
            </p:grpSpPr>
            <p:sp>
              <p:nvSpPr>
                <p:cNvPr id="239674" name="Oval 58"/>
                <p:cNvSpPr>
                  <a:spLocks noChangeArrowheads="1"/>
                </p:cNvSpPr>
                <p:nvPr/>
              </p:nvSpPr>
              <p:spPr bwMode="auto">
                <a:xfrm>
                  <a:off x="1688" y="2688"/>
                  <a:ext cx="16" cy="16"/>
                </a:xfrm>
                <a:prstGeom prst="ellipse">
                  <a:avLst/>
                </a:prstGeom>
                <a:solidFill>
                  <a:srgbClr val="000000"/>
                </a:solidFill>
                <a:ln w="9525">
                  <a:noFill/>
                  <a:round/>
                  <a:headEnd/>
                  <a:tailEnd/>
                </a:ln>
                <a:effectLst/>
              </p:spPr>
              <p:txBody>
                <a:bodyPr wrap="none" anchor="ctr"/>
                <a:lstStyle/>
                <a:p>
                  <a:endParaRPr lang="zh-CN" altLang="en-US"/>
                </a:p>
              </p:txBody>
            </p:sp>
            <p:sp>
              <p:nvSpPr>
                <p:cNvPr id="239675" name="Oval 59"/>
                <p:cNvSpPr>
                  <a:spLocks noChangeArrowheads="1"/>
                </p:cNvSpPr>
                <p:nvPr/>
              </p:nvSpPr>
              <p:spPr bwMode="auto">
                <a:xfrm>
                  <a:off x="1728" y="2688"/>
                  <a:ext cx="32" cy="16"/>
                </a:xfrm>
                <a:prstGeom prst="ellipse">
                  <a:avLst/>
                </a:prstGeom>
                <a:solidFill>
                  <a:srgbClr val="000000"/>
                </a:solidFill>
                <a:ln w="9525">
                  <a:noFill/>
                  <a:round/>
                  <a:headEnd/>
                  <a:tailEnd/>
                </a:ln>
                <a:effectLst/>
              </p:spPr>
              <p:txBody>
                <a:bodyPr wrap="none" anchor="ctr"/>
                <a:lstStyle/>
                <a:p>
                  <a:endParaRPr lang="zh-CN" altLang="en-US"/>
                </a:p>
              </p:txBody>
            </p:sp>
            <p:sp>
              <p:nvSpPr>
                <p:cNvPr id="239676" name="Oval 60"/>
                <p:cNvSpPr>
                  <a:spLocks noChangeArrowheads="1"/>
                </p:cNvSpPr>
                <p:nvPr/>
              </p:nvSpPr>
              <p:spPr bwMode="auto">
                <a:xfrm>
                  <a:off x="1776" y="2688"/>
                  <a:ext cx="32" cy="16"/>
                </a:xfrm>
                <a:prstGeom prst="ellipse">
                  <a:avLst/>
                </a:prstGeom>
                <a:solidFill>
                  <a:srgbClr val="000000"/>
                </a:solidFill>
                <a:ln w="9525">
                  <a:noFill/>
                  <a:round/>
                  <a:headEnd/>
                  <a:tailEnd/>
                </a:ln>
                <a:effectLst/>
              </p:spPr>
              <p:txBody>
                <a:bodyPr wrap="none" anchor="ctr"/>
                <a:lstStyle/>
                <a:p>
                  <a:endParaRPr lang="zh-CN" altLang="en-US"/>
                </a:p>
              </p:txBody>
            </p:sp>
            <p:sp>
              <p:nvSpPr>
                <p:cNvPr id="239677" name="Oval 61"/>
                <p:cNvSpPr>
                  <a:spLocks noChangeArrowheads="1"/>
                </p:cNvSpPr>
                <p:nvPr/>
              </p:nvSpPr>
              <p:spPr bwMode="auto">
                <a:xfrm>
                  <a:off x="1824" y="2688"/>
                  <a:ext cx="24" cy="16"/>
                </a:xfrm>
                <a:prstGeom prst="ellipse">
                  <a:avLst/>
                </a:prstGeom>
                <a:solidFill>
                  <a:srgbClr val="000000"/>
                </a:solidFill>
                <a:ln w="9525">
                  <a:noFill/>
                  <a:round/>
                  <a:headEnd/>
                  <a:tailEnd/>
                </a:ln>
                <a:effectLst/>
              </p:spPr>
              <p:txBody>
                <a:bodyPr wrap="none" anchor="ctr"/>
                <a:lstStyle/>
                <a:p>
                  <a:endParaRPr lang="zh-CN" altLang="en-US"/>
                </a:p>
              </p:txBody>
            </p:sp>
            <p:sp>
              <p:nvSpPr>
                <p:cNvPr id="239678" name="Oval 62"/>
                <p:cNvSpPr>
                  <a:spLocks noChangeArrowheads="1"/>
                </p:cNvSpPr>
                <p:nvPr/>
              </p:nvSpPr>
              <p:spPr bwMode="auto">
                <a:xfrm>
                  <a:off x="1888" y="2688"/>
                  <a:ext cx="16" cy="16"/>
                </a:xfrm>
                <a:prstGeom prst="ellipse">
                  <a:avLst/>
                </a:prstGeom>
                <a:solidFill>
                  <a:srgbClr val="000000"/>
                </a:solidFill>
                <a:ln w="9525">
                  <a:noFill/>
                  <a:round/>
                  <a:headEnd/>
                  <a:tailEnd/>
                </a:ln>
                <a:effectLst/>
              </p:spPr>
              <p:txBody>
                <a:bodyPr wrap="none" anchor="ctr"/>
                <a:lstStyle/>
                <a:p>
                  <a:endParaRPr lang="zh-CN" altLang="en-US"/>
                </a:p>
              </p:txBody>
            </p:sp>
          </p:grpSp>
          <p:sp>
            <p:nvSpPr>
              <p:cNvPr id="239679" name="Freeform 63"/>
              <p:cNvSpPr>
                <a:spLocks/>
              </p:cNvSpPr>
              <p:nvPr/>
            </p:nvSpPr>
            <p:spPr bwMode="auto">
              <a:xfrm>
                <a:off x="1808" y="2600"/>
                <a:ext cx="249" cy="129"/>
              </a:xfrm>
              <a:custGeom>
                <a:avLst/>
                <a:gdLst/>
                <a:ahLst/>
                <a:cxnLst>
                  <a:cxn ang="0">
                    <a:pos x="120" y="128"/>
                  </a:cxn>
                  <a:cxn ang="0">
                    <a:pos x="0" y="16"/>
                  </a:cxn>
                  <a:cxn ang="0">
                    <a:pos x="248" y="0"/>
                  </a:cxn>
                  <a:cxn ang="0">
                    <a:pos x="248" y="88"/>
                  </a:cxn>
                  <a:cxn ang="0">
                    <a:pos x="120" y="128"/>
                  </a:cxn>
                </a:cxnLst>
                <a:rect l="0" t="0" r="r" b="b"/>
                <a:pathLst>
                  <a:path w="249" h="129">
                    <a:moveTo>
                      <a:pt x="120" y="128"/>
                    </a:moveTo>
                    <a:lnTo>
                      <a:pt x="0" y="16"/>
                    </a:lnTo>
                    <a:lnTo>
                      <a:pt x="248" y="0"/>
                    </a:lnTo>
                    <a:lnTo>
                      <a:pt x="248" y="88"/>
                    </a:lnTo>
                    <a:lnTo>
                      <a:pt x="120" y="128"/>
                    </a:lnTo>
                  </a:path>
                </a:pathLst>
              </a:custGeom>
              <a:noFill/>
              <a:ln w="9525" cap="rnd">
                <a:noFill/>
                <a:round/>
                <a:headEnd/>
                <a:tailEnd/>
              </a:ln>
              <a:effectLst/>
            </p:spPr>
            <p:txBody>
              <a:bodyPr/>
              <a:lstStyle/>
              <a:p>
                <a:endParaRPr lang="zh-CN" altLang="en-US"/>
              </a:p>
            </p:txBody>
          </p:sp>
          <p:sp>
            <p:nvSpPr>
              <p:cNvPr id="239680" name="Freeform 64"/>
              <p:cNvSpPr>
                <a:spLocks/>
              </p:cNvSpPr>
              <p:nvPr/>
            </p:nvSpPr>
            <p:spPr bwMode="auto">
              <a:xfrm>
                <a:off x="1672" y="2600"/>
                <a:ext cx="385" cy="41"/>
              </a:xfrm>
              <a:custGeom>
                <a:avLst/>
                <a:gdLst/>
                <a:ahLst/>
                <a:cxnLst>
                  <a:cxn ang="0">
                    <a:pos x="0" y="40"/>
                  </a:cxn>
                  <a:cxn ang="0">
                    <a:pos x="136" y="0"/>
                  </a:cxn>
                  <a:cxn ang="0">
                    <a:pos x="384" y="0"/>
                  </a:cxn>
                  <a:cxn ang="0">
                    <a:pos x="256" y="40"/>
                  </a:cxn>
                  <a:cxn ang="0">
                    <a:pos x="0" y="40"/>
                  </a:cxn>
                </a:cxnLst>
                <a:rect l="0" t="0" r="r" b="b"/>
                <a:pathLst>
                  <a:path w="385" h="41">
                    <a:moveTo>
                      <a:pt x="0" y="40"/>
                    </a:moveTo>
                    <a:lnTo>
                      <a:pt x="136" y="0"/>
                    </a:lnTo>
                    <a:lnTo>
                      <a:pt x="384" y="0"/>
                    </a:lnTo>
                    <a:lnTo>
                      <a:pt x="256" y="40"/>
                    </a:lnTo>
                    <a:lnTo>
                      <a:pt x="0" y="40"/>
                    </a:lnTo>
                  </a:path>
                </a:pathLst>
              </a:custGeom>
              <a:noFill/>
              <a:ln w="9525" cap="rnd">
                <a:noFill/>
                <a:round/>
                <a:headEnd/>
                <a:tailEnd/>
              </a:ln>
              <a:effectLst/>
            </p:spPr>
            <p:txBody>
              <a:bodyPr/>
              <a:lstStyle/>
              <a:p>
                <a:endParaRPr lang="zh-CN" altLang="en-US"/>
              </a:p>
            </p:txBody>
          </p:sp>
        </p:grpSp>
        <p:pic>
          <p:nvPicPr>
            <p:cNvPr id="239681" name="Picture 65"/>
            <p:cNvPicPr>
              <a:picLocks noChangeArrowheads="1"/>
            </p:cNvPicPr>
            <p:nvPr/>
          </p:nvPicPr>
          <p:blipFill>
            <a:blip r:embed="rId3" cstate="print"/>
            <a:srcRect/>
            <a:stretch>
              <a:fillRect/>
            </a:stretch>
          </p:blipFill>
          <p:spPr bwMode="auto">
            <a:xfrm>
              <a:off x="1648" y="2584"/>
              <a:ext cx="400" cy="136"/>
            </a:xfrm>
            <a:prstGeom prst="rect">
              <a:avLst/>
            </a:prstGeom>
            <a:noFill/>
            <a:ln w="9525">
              <a:noFill/>
              <a:miter lim="800000"/>
              <a:headEnd/>
              <a:tailEnd/>
            </a:ln>
            <a:effectLst/>
          </p:spPr>
        </p:pic>
      </p:grpSp>
      <p:grpSp>
        <p:nvGrpSpPr>
          <p:cNvPr id="239682" name="Group 66"/>
          <p:cNvGrpSpPr>
            <a:grpSpLocks/>
          </p:cNvGrpSpPr>
          <p:nvPr/>
        </p:nvGrpSpPr>
        <p:grpSpPr bwMode="auto">
          <a:xfrm>
            <a:off x="5459413" y="4805363"/>
            <a:ext cx="744537" cy="273050"/>
            <a:chOff x="3208" y="2584"/>
            <a:chExt cx="417" cy="153"/>
          </a:xfrm>
        </p:grpSpPr>
        <p:grpSp>
          <p:nvGrpSpPr>
            <p:cNvPr id="239683" name="Group 67"/>
            <p:cNvGrpSpPr>
              <a:grpSpLocks/>
            </p:cNvGrpSpPr>
            <p:nvPr/>
          </p:nvGrpSpPr>
          <p:grpSpPr bwMode="auto">
            <a:xfrm>
              <a:off x="3232" y="2600"/>
              <a:ext cx="393" cy="137"/>
              <a:chOff x="3232" y="2600"/>
              <a:chExt cx="393" cy="137"/>
            </a:xfrm>
          </p:grpSpPr>
          <p:sp>
            <p:nvSpPr>
              <p:cNvPr id="239684" name="Freeform 68"/>
              <p:cNvSpPr>
                <a:spLocks/>
              </p:cNvSpPr>
              <p:nvPr/>
            </p:nvSpPr>
            <p:spPr bwMode="auto">
              <a:xfrm>
                <a:off x="3368" y="2600"/>
                <a:ext cx="257" cy="137"/>
              </a:xfrm>
              <a:custGeom>
                <a:avLst/>
                <a:gdLst/>
                <a:ahLst/>
                <a:cxnLst>
                  <a:cxn ang="0">
                    <a:pos x="120" y="136"/>
                  </a:cxn>
                  <a:cxn ang="0">
                    <a:pos x="0" y="16"/>
                  </a:cxn>
                  <a:cxn ang="0">
                    <a:pos x="256" y="0"/>
                  </a:cxn>
                  <a:cxn ang="0">
                    <a:pos x="256" y="88"/>
                  </a:cxn>
                  <a:cxn ang="0">
                    <a:pos x="120" y="136"/>
                  </a:cxn>
                </a:cxnLst>
                <a:rect l="0" t="0" r="r" b="b"/>
                <a:pathLst>
                  <a:path w="257" h="137">
                    <a:moveTo>
                      <a:pt x="120" y="136"/>
                    </a:moveTo>
                    <a:lnTo>
                      <a:pt x="0" y="16"/>
                    </a:lnTo>
                    <a:lnTo>
                      <a:pt x="256" y="0"/>
                    </a:lnTo>
                    <a:lnTo>
                      <a:pt x="256" y="88"/>
                    </a:lnTo>
                    <a:lnTo>
                      <a:pt x="120" y="136"/>
                    </a:lnTo>
                  </a:path>
                </a:pathLst>
              </a:custGeom>
              <a:solidFill>
                <a:srgbClr val="000000"/>
              </a:solidFill>
              <a:ln w="9525" cap="rnd">
                <a:noFill/>
                <a:round/>
                <a:headEnd/>
                <a:tailEnd/>
              </a:ln>
              <a:effectLst/>
            </p:spPr>
            <p:txBody>
              <a:bodyPr/>
              <a:lstStyle/>
              <a:p>
                <a:endParaRPr lang="zh-CN" altLang="en-US"/>
              </a:p>
            </p:txBody>
          </p:sp>
          <p:sp>
            <p:nvSpPr>
              <p:cNvPr id="239685" name="Freeform 69"/>
              <p:cNvSpPr>
                <a:spLocks/>
              </p:cNvSpPr>
              <p:nvPr/>
            </p:nvSpPr>
            <p:spPr bwMode="auto">
              <a:xfrm>
                <a:off x="3368" y="2600"/>
                <a:ext cx="257" cy="137"/>
              </a:xfrm>
              <a:custGeom>
                <a:avLst/>
                <a:gdLst/>
                <a:ahLst/>
                <a:cxnLst>
                  <a:cxn ang="0">
                    <a:pos x="120" y="136"/>
                  </a:cxn>
                  <a:cxn ang="0">
                    <a:pos x="0" y="16"/>
                  </a:cxn>
                  <a:cxn ang="0">
                    <a:pos x="256" y="0"/>
                  </a:cxn>
                  <a:cxn ang="0">
                    <a:pos x="256" y="88"/>
                  </a:cxn>
                  <a:cxn ang="0">
                    <a:pos x="120" y="136"/>
                  </a:cxn>
                </a:cxnLst>
                <a:rect l="0" t="0" r="r" b="b"/>
                <a:pathLst>
                  <a:path w="257" h="137">
                    <a:moveTo>
                      <a:pt x="120" y="136"/>
                    </a:moveTo>
                    <a:lnTo>
                      <a:pt x="0" y="16"/>
                    </a:lnTo>
                    <a:lnTo>
                      <a:pt x="256" y="0"/>
                    </a:lnTo>
                    <a:lnTo>
                      <a:pt x="256" y="88"/>
                    </a:lnTo>
                    <a:lnTo>
                      <a:pt x="120" y="136"/>
                    </a:lnTo>
                  </a:path>
                </a:pathLst>
              </a:custGeom>
              <a:solidFill>
                <a:srgbClr val="000000"/>
              </a:solidFill>
              <a:ln w="9525" cap="rnd">
                <a:noFill/>
                <a:round/>
                <a:headEnd/>
                <a:tailEnd/>
              </a:ln>
              <a:effectLst/>
            </p:spPr>
            <p:txBody>
              <a:bodyPr/>
              <a:lstStyle/>
              <a:p>
                <a:endParaRPr lang="zh-CN" altLang="en-US"/>
              </a:p>
            </p:txBody>
          </p:sp>
          <p:sp>
            <p:nvSpPr>
              <p:cNvPr id="239686" name="Freeform 70"/>
              <p:cNvSpPr>
                <a:spLocks/>
              </p:cNvSpPr>
              <p:nvPr/>
            </p:nvSpPr>
            <p:spPr bwMode="auto">
              <a:xfrm>
                <a:off x="3232" y="2600"/>
                <a:ext cx="393" cy="41"/>
              </a:xfrm>
              <a:custGeom>
                <a:avLst/>
                <a:gdLst/>
                <a:ahLst/>
                <a:cxnLst>
                  <a:cxn ang="0">
                    <a:pos x="0" y="40"/>
                  </a:cxn>
                  <a:cxn ang="0">
                    <a:pos x="136" y="0"/>
                  </a:cxn>
                  <a:cxn ang="0">
                    <a:pos x="392" y="0"/>
                  </a:cxn>
                  <a:cxn ang="0">
                    <a:pos x="256" y="40"/>
                  </a:cxn>
                  <a:cxn ang="0">
                    <a:pos x="0" y="40"/>
                  </a:cxn>
                </a:cxnLst>
                <a:rect l="0" t="0" r="r" b="b"/>
                <a:pathLst>
                  <a:path w="393" h="41">
                    <a:moveTo>
                      <a:pt x="0" y="40"/>
                    </a:moveTo>
                    <a:lnTo>
                      <a:pt x="136" y="0"/>
                    </a:lnTo>
                    <a:lnTo>
                      <a:pt x="392" y="0"/>
                    </a:lnTo>
                    <a:lnTo>
                      <a:pt x="256" y="40"/>
                    </a:lnTo>
                    <a:lnTo>
                      <a:pt x="0" y="40"/>
                    </a:lnTo>
                  </a:path>
                </a:pathLst>
              </a:custGeom>
              <a:solidFill>
                <a:srgbClr val="000000"/>
              </a:solidFill>
              <a:ln w="9525" cap="rnd">
                <a:noFill/>
                <a:round/>
                <a:headEnd/>
                <a:tailEnd/>
              </a:ln>
              <a:effectLst/>
            </p:spPr>
            <p:txBody>
              <a:bodyPr/>
              <a:lstStyle/>
              <a:p>
                <a:endParaRPr lang="zh-CN" altLang="en-US"/>
              </a:p>
            </p:txBody>
          </p:sp>
          <p:sp>
            <p:nvSpPr>
              <p:cNvPr id="239687" name="Freeform 71"/>
              <p:cNvSpPr>
                <a:spLocks/>
              </p:cNvSpPr>
              <p:nvPr/>
            </p:nvSpPr>
            <p:spPr bwMode="auto">
              <a:xfrm>
                <a:off x="3232" y="2600"/>
                <a:ext cx="393" cy="41"/>
              </a:xfrm>
              <a:custGeom>
                <a:avLst/>
                <a:gdLst/>
                <a:ahLst/>
                <a:cxnLst>
                  <a:cxn ang="0">
                    <a:pos x="0" y="40"/>
                  </a:cxn>
                  <a:cxn ang="0">
                    <a:pos x="136" y="0"/>
                  </a:cxn>
                  <a:cxn ang="0">
                    <a:pos x="392" y="0"/>
                  </a:cxn>
                  <a:cxn ang="0">
                    <a:pos x="256" y="40"/>
                  </a:cxn>
                  <a:cxn ang="0">
                    <a:pos x="0" y="40"/>
                  </a:cxn>
                </a:cxnLst>
                <a:rect l="0" t="0" r="r" b="b"/>
                <a:pathLst>
                  <a:path w="393" h="41">
                    <a:moveTo>
                      <a:pt x="0" y="40"/>
                    </a:moveTo>
                    <a:lnTo>
                      <a:pt x="136" y="0"/>
                    </a:lnTo>
                    <a:lnTo>
                      <a:pt x="392" y="0"/>
                    </a:lnTo>
                    <a:lnTo>
                      <a:pt x="256" y="40"/>
                    </a:lnTo>
                    <a:lnTo>
                      <a:pt x="0" y="40"/>
                    </a:lnTo>
                  </a:path>
                </a:pathLst>
              </a:custGeom>
              <a:solidFill>
                <a:srgbClr val="000000"/>
              </a:solidFill>
              <a:ln w="9525" cap="rnd">
                <a:noFill/>
                <a:round/>
                <a:headEnd/>
                <a:tailEnd/>
              </a:ln>
              <a:effectLst/>
            </p:spPr>
            <p:txBody>
              <a:bodyPr/>
              <a:lstStyle/>
              <a:p>
                <a:endParaRPr lang="zh-CN" altLang="en-US"/>
              </a:p>
            </p:txBody>
          </p:sp>
          <p:sp>
            <p:nvSpPr>
              <p:cNvPr id="239688" name="Rectangle 72"/>
              <p:cNvSpPr>
                <a:spLocks noChangeArrowheads="1"/>
              </p:cNvSpPr>
              <p:nvPr/>
            </p:nvSpPr>
            <p:spPr bwMode="auto">
              <a:xfrm>
                <a:off x="3232" y="2640"/>
                <a:ext cx="256" cy="96"/>
              </a:xfrm>
              <a:prstGeom prst="rect">
                <a:avLst/>
              </a:prstGeom>
              <a:solidFill>
                <a:srgbClr val="000000"/>
              </a:solidFill>
              <a:ln w="9525">
                <a:noFill/>
                <a:miter lim="800000"/>
                <a:headEnd/>
                <a:tailEnd/>
              </a:ln>
              <a:effectLst/>
            </p:spPr>
            <p:txBody>
              <a:bodyPr wrap="none" anchor="ctr"/>
              <a:lstStyle/>
              <a:p>
                <a:endParaRPr lang="zh-CN" altLang="en-US"/>
              </a:p>
            </p:txBody>
          </p:sp>
          <p:grpSp>
            <p:nvGrpSpPr>
              <p:cNvPr id="239689" name="Group 73"/>
              <p:cNvGrpSpPr>
                <a:grpSpLocks/>
              </p:cNvGrpSpPr>
              <p:nvPr/>
            </p:nvGrpSpPr>
            <p:grpSpPr bwMode="auto">
              <a:xfrm>
                <a:off x="3248" y="2688"/>
                <a:ext cx="216" cy="16"/>
                <a:chOff x="3248" y="2688"/>
                <a:chExt cx="216" cy="16"/>
              </a:xfrm>
            </p:grpSpPr>
            <p:sp>
              <p:nvSpPr>
                <p:cNvPr id="239690" name="Oval 74"/>
                <p:cNvSpPr>
                  <a:spLocks noChangeArrowheads="1"/>
                </p:cNvSpPr>
                <p:nvPr/>
              </p:nvSpPr>
              <p:spPr bwMode="auto">
                <a:xfrm>
                  <a:off x="3248" y="2688"/>
                  <a:ext cx="16" cy="16"/>
                </a:xfrm>
                <a:prstGeom prst="ellipse">
                  <a:avLst/>
                </a:prstGeom>
                <a:solidFill>
                  <a:srgbClr val="000000"/>
                </a:solidFill>
                <a:ln w="9525">
                  <a:noFill/>
                  <a:round/>
                  <a:headEnd/>
                  <a:tailEnd/>
                </a:ln>
                <a:effectLst/>
              </p:spPr>
              <p:txBody>
                <a:bodyPr wrap="none" anchor="ctr"/>
                <a:lstStyle/>
                <a:p>
                  <a:endParaRPr lang="zh-CN" altLang="en-US"/>
                </a:p>
              </p:txBody>
            </p:sp>
            <p:sp>
              <p:nvSpPr>
                <p:cNvPr id="239691" name="Oval 75"/>
                <p:cNvSpPr>
                  <a:spLocks noChangeArrowheads="1"/>
                </p:cNvSpPr>
                <p:nvPr/>
              </p:nvSpPr>
              <p:spPr bwMode="auto">
                <a:xfrm>
                  <a:off x="3288" y="2688"/>
                  <a:ext cx="32" cy="16"/>
                </a:xfrm>
                <a:prstGeom prst="ellipse">
                  <a:avLst/>
                </a:prstGeom>
                <a:solidFill>
                  <a:srgbClr val="000000"/>
                </a:solidFill>
                <a:ln w="9525">
                  <a:noFill/>
                  <a:round/>
                  <a:headEnd/>
                  <a:tailEnd/>
                </a:ln>
                <a:effectLst/>
              </p:spPr>
              <p:txBody>
                <a:bodyPr wrap="none" anchor="ctr"/>
                <a:lstStyle/>
                <a:p>
                  <a:endParaRPr lang="zh-CN" altLang="en-US"/>
                </a:p>
              </p:txBody>
            </p:sp>
            <p:sp>
              <p:nvSpPr>
                <p:cNvPr id="239692" name="Oval 76"/>
                <p:cNvSpPr>
                  <a:spLocks noChangeArrowheads="1"/>
                </p:cNvSpPr>
                <p:nvPr/>
              </p:nvSpPr>
              <p:spPr bwMode="auto">
                <a:xfrm>
                  <a:off x="3336" y="2688"/>
                  <a:ext cx="32" cy="16"/>
                </a:xfrm>
                <a:prstGeom prst="ellipse">
                  <a:avLst/>
                </a:prstGeom>
                <a:solidFill>
                  <a:srgbClr val="000000"/>
                </a:solidFill>
                <a:ln w="9525">
                  <a:noFill/>
                  <a:round/>
                  <a:headEnd/>
                  <a:tailEnd/>
                </a:ln>
                <a:effectLst/>
              </p:spPr>
              <p:txBody>
                <a:bodyPr wrap="none" anchor="ctr"/>
                <a:lstStyle/>
                <a:p>
                  <a:endParaRPr lang="zh-CN" altLang="en-US"/>
                </a:p>
              </p:txBody>
            </p:sp>
            <p:sp>
              <p:nvSpPr>
                <p:cNvPr id="239693" name="Oval 77"/>
                <p:cNvSpPr>
                  <a:spLocks noChangeArrowheads="1"/>
                </p:cNvSpPr>
                <p:nvPr/>
              </p:nvSpPr>
              <p:spPr bwMode="auto">
                <a:xfrm>
                  <a:off x="3384" y="2688"/>
                  <a:ext cx="24" cy="16"/>
                </a:xfrm>
                <a:prstGeom prst="ellipse">
                  <a:avLst/>
                </a:prstGeom>
                <a:solidFill>
                  <a:srgbClr val="000000"/>
                </a:solidFill>
                <a:ln w="9525">
                  <a:noFill/>
                  <a:round/>
                  <a:headEnd/>
                  <a:tailEnd/>
                </a:ln>
                <a:effectLst/>
              </p:spPr>
              <p:txBody>
                <a:bodyPr wrap="none" anchor="ctr"/>
                <a:lstStyle/>
                <a:p>
                  <a:endParaRPr lang="zh-CN" altLang="en-US"/>
                </a:p>
              </p:txBody>
            </p:sp>
            <p:sp>
              <p:nvSpPr>
                <p:cNvPr id="239694" name="Oval 78"/>
                <p:cNvSpPr>
                  <a:spLocks noChangeArrowheads="1"/>
                </p:cNvSpPr>
                <p:nvPr/>
              </p:nvSpPr>
              <p:spPr bwMode="auto">
                <a:xfrm>
                  <a:off x="3448" y="2688"/>
                  <a:ext cx="16" cy="16"/>
                </a:xfrm>
                <a:prstGeom prst="ellipse">
                  <a:avLst/>
                </a:prstGeom>
                <a:solidFill>
                  <a:srgbClr val="000000"/>
                </a:solidFill>
                <a:ln w="9525">
                  <a:noFill/>
                  <a:round/>
                  <a:headEnd/>
                  <a:tailEnd/>
                </a:ln>
                <a:effectLst/>
              </p:spPr>
              <p:txBody>
                <a:bodyPr wrap="none" anchor="ctr"/>
                <a:lstStyle/>
                <a:p>
                  <a:endParaRPr lang="zh-CN" altLang="en-US"/>
                </a:p>
              </p:txBody>
            </p:sp>
          </p:grpSp>
          <p:sp>
            <p:nvSpPr>
              <p:cNvPr id="239695" name="Freeform 79"/>
              <p:cNvSpPr>
                <a:spLocks/>
              </p:cNvSpPr>
              <p:nvPr/>
            </p:nvSpPr>
            <p:spPr bwMode="auto">
              <a:xfrm>
                <a:off x="3368" y="2600"/>
                <a:ext cx="249" cy="129"/>
              </a:xfrm>
              <a:custGeom>
                <a:avLst/>
                <a:gdLst/>
                <a:ahLst/>
                <a:cxnLst>
                  <a:cxn ang="0">
                    <a:pos x="120" y="128"/>
                  </a:cxn>
                  <a:cxn ang="0">
                    <a:pos x="0" y="16"/>
                  </a:cxn>
                  <a:cxn ang="0">
                    <a:pos x="248" y="0"/>
                  </a:cxn>
                  <a:cxn ang="0">
                    <a:pos x="248" y="88"/>
                  </a:cxn>
                  <a:cxn ang="0">
                    <a:pos x="120" y="128"/>
                  </a:cxn>
                </a:cxnLst>
                <a:rect l="0" t="0" r="r" b="b"/>
                <a:pathLst>
                  <a:path w="249" h="129">
                    <a:moveTo>
                      <a:pt x="120" y="128"/>
                    </a:moveTo>
                    <a:lnTo>
                      <a:pt x="0" y="16"/>
                    </a:lnTo>
                    <a:lnTo>
                      <a:pt x="248" y="0"/>
                    </a:lnTo>
                    <a:lnTo>
                      <a:pt x="248" y="88"/>
                    </a:lnTo>
                    <a:lnTo>
                      <a:pt x="120" y="128"/>
                    </a:lnTo>
                  </a:path>
                </a:pathLst>
              </a:custGeom>
              <a:noFill/>
              <a:ln w="9525" cap="rnd">
                <a:noFill/>
                <a:round/>
                <a:headEnd/>
                <a:tailEnd/>
              </a:ln>
              <a:effectLst/>
            </p:spPr>
            <p:txBody>
              <a:bodyPr/>
              <a:lstStyle/>
              <a:p>
                <a:endParaRPr lang="zh-CN" altLang="en-US"/>
              </a:p>
            </p:txBody>
          </p:sp>
          <p:sp>
            <p:nvSpPr>
              <p:cNvPr id="239696" name="Freeform 80"/>
              <p:cNvSpPr>
                <a:spLocks/>
              </p:cNvSpPr>
              <p:nvPr/>
            </p:nvSpPr>
            <p:spPr bwMode="auto">
              <a:xfrm>
                <a:off x="3232" y="2600"/>
                <a:ext cx="385" cy="41"/>
              </a:xfrm>
              <a:custGeom>
                <a:avLst/>
                <a:gdLst/>
                <a:ahLst/>
                <a:cxnLst>
                  <a:cxn ang="0">
                    <a:pos x="0" y="40"/>
                  </a:cxn>
                  <a:cxn ang="0">
                    <a:pos x="136" y="0"/>
                  </a:cxn>
                  <a:cxn ang="0">
                    <a:pos x="384" y="0"/>
                  </a:cxn>
                  <a:cxn ang="0">
                    <a:pos x="256" y="40"/>
                  </a:cxn>
                  <a:cxn ang="0">
                    <a:pos x="0" y="40"/>
                  </a:cxn>
                </a:cxnLst>
                <a:rect l="0" t="0" r="r" b="b"/>
                <a:pathLst>
                  <a:path w="385" h="41">
                    <a:moveTo>
                      <a:pt x="0" y="40"/>
                    </a:moveTo>
                    <a:lnTo>
                      <a:pt x="136" y="0"/>
                    </a:lnTo>
                    <a:lnTo>
                      <a:pt x="384" y="0"/>
                    </a:lnTo>
                    <a:lnTo>
                      <a:pt x="256" y="40"/>
                    </a:lnTo>
                    <a:lnTo>
                      <a:pt x="0" y="40"/>
                    </a:lnTo>
                  </a:path>
                </a:pathLst>
              </a:custGeom>
              <a:noFill/>
              <a:ln w="9525" cap="rnd">
                <a:noFill/>
                <a:round/>
                <a:headEnd/>
                <a:tailEnd/>
              </a:ln>
              <a:effectLst/>
            </p:spPr>
            <p:txBody>
              <a:bodyPr/>
              <a:lstStyle/>
              <a:p>
                <a:endParaRPr lang="zh-CN" altLang="en-US"/>
              </a:p>
            </p:txBody>
          </p:sp>
        </p:grpSp>
        <p:pic>
          <p:nvPicPr>
            <p:cNvPr id="239697" name="Picture 81"/>
            <p:cNvPicPr>
              <a:picLocks noChangeArrowheads="1"/>
            </p:cNvPicPr>
            <p:nvPr/>
          </p:nvPicPr>
          <p:blipFill>
            <a:blip r:embed="rId3" cstate="print"/>
            <a:srcRect/>
            <a:stretch>
              <a:fillRect/>
            </a:stretch>
          </p:blipFill>
          <p:spPr bwMode="auto">
            <a:xfrm>
              <a:off x="3208" y="2584"/>
              <a:ext cx="400" cy="136"/>
            </a:xfrm>
            <a:prstGeom prst="rect">
              <a:avLst/>
            </a:prstGeom>
            <a:noFill/>
            <a:ln w="9525">
              <a:noFill/>
              <a:miter lim="800000"/>
              <a:headEnd/>
              <a:tailEnd/>
            </a:ln>
            <a:effectLst/>
          </p:spPr>
        </p:pic>
      </p:grpSp>
      <p:sp>
        <p:nvSpPr>
          <p:cNvPr id="239698" name="Line 82"/>
          <p:cNvSpPr>
            <a:spLocks noChangeShapeType="1"/>
          </p:cNvSpPr>
          <p:nvPr/>
        </p:nvSpPr>
        <p:spPr bwMode="auto">
          <a:xfrm>
            <a:off x="6202363" y="4948238"/>
            <a:ext cx="657225" cy="0"/>
          </a:xfrm>
          <a:prstGeom prst="line">
            <a:avLst/>
          </a:prstGeom>
          <a:noFill/>
          <a:ln w="25400">
            <a:solidFill>
              <a:srgbClr val="000000"/>
            </a:solidFill>
            <a:round/>
            <a:headEnd type="triangle" w="med" len="med"/>
            <a:tailEnd type="triangle" w="med" len="med"/>
          </a:ln>
          <a:effectLst/>
        </p:spPr>
        <p:txBody>
          <a:bodyPr wrap="none" anchor="ctr"/>
          <a:lstStyle/>
          <a:p>
            <a:endParaRPr lang="zh-CN" altLang="en-US"/>
          </a:p>
        </p:txBody>
      </p:sp>
      <p:sp>
        <p:nvSpPr>
          <p:cNvPr id="239699" name="Rectangle 83"/>
          <p:cNvSpPr>
            <a:spLocks noChangeArrowheads="1"/>
          </p:cNvSpPr>
          <p:nvPr/>
        </p:nvSpPr>
        <p:spPr bwMode="auto">
          <a:xfrm>
            <a:off x="1425575" y="5189538"/>
            <a:ext cx="871538" cy="500062"/>
          </a:xfrm>
          <a:prstGeom prst="rect">
            <a:avLst/>
          </a:prstGeom>
          <a:noFill/>
          <a:ln w="9525">
            <a:noFill/>
            <a:miter lim="800000"/>
            <a:headEnd/>
            <a:tailEnd/>
          </a:ln>
          <a:effectLst/>
        </p:spPr>
        <p:txBody>
          <a:bodyPr wrap="none" lIns="21428" tIns="30359" rIns="21428" bIns="30359"/>
          <a:lstStyle/>
          <a:p>
            <a:pPr defTabSz="1028700" eaLnBrk="0" hangingPunct="0">
              <a:lnSpc>
                <a:spcPts val="2363"/>
              </a:lnSpc>
              <a:spcBef>
                <a:spcPct val="0"/>
              </a:spcBef>
              <a:tabLst>
                <a:tab pos="514350" algn="l"/>
                <a:tab pos="1028700" algn="l"/>
                <a:tab pos="4500563" algn="l"/>
              </a:tabLst>
            </a:pPr>
            <a:r>
              <a:rPr kumimoji="0" lang="en-US" altLang="zh-CN" sz="2000">
                <a:solidFill>
                  <a:srgbClr val="000000"/>
                </a:solidFill>
                <a:latin typeface="Helvetica" pitchFamily="34" charset="0"/>
              </a:rPr>
              <a:t>DTE</a:t>
            </a:r>
          </a:p>
        </p:txBody>
      </p:sp>
      <p:sp>
        <p:nvSpPr>
          <p:cNvPr id="239700" name="Rectangle 84"/>
          <p:cNvSpPr>
            <a:spLocks noChangeArrowheads="1"/>
          </p:cNvSpPr>
          <p:nvPr/>
        </p:nvSpPr>
        <p:spPr bwMode="auto">
          <a:xfrm>
            <a:off x="6977063" y="5229225"/>
            <a:ext cx="871537" cy="500063"/>
          </a:xfrm>
          <a:prstGeom prst="rect">
            <a:avLst/>
          </a:prstGeom>
          <a:noFill/>
          <a:ln w="9525">
            <a:noFill/>
            <a:miter lim="800000"/>
            <a:headEnd/>
            <a:tailEnd/>
          </a:ln>
          <a:effectLst/>
        </p:spPr>
        <p:txBody>
          <a:bodyPr wrap="none" lIns="21428" tIns="30359" rIns="21428" bIns="30359"/>
          <a:lstStyle/>
          <a:p>
            <a:pPr defTabSz="1028700" eaLnBrk="0" hangingPunct="0">
              <a:lnSpc>
                <a:spcPts val="2363"/>
              </a:lnSpc>
              <a:spcBef>
                <a:spcPct val="0"/>
              </a:spcBef>
              <a:tabLst>
                <a:tab pos="514350" algn="l"/>
                <a:tab pos="1028700" algn="l"/>
                <a:tab pos="4500563" algn="l"/>
              </a:tabLst>
            </a:pPr>
            <a:r>
              <a:rPr kumimoji="0" lang="en-US" altLang="zh-CN" sz="2000">
                <a:solidFill>
                  <a:srgbClr val="000000"/>
                </a:solidFill>
                <a:latin typeface="Helvetica" pitchFamily="34" charset="0"/>
              </a:rPr>
              <a:t>DTE</a:t>
            </a:r>
          </a:p>
        </p:txBody>
      </p:sp>
      <p:sp>
        <p:nvSpPr>
          <p:cNvPr id="239701" name="Rectangle 85"/>
          <p:cNvSpPr>
            <a:spLocks noChangeArrowheads="1"/>
          </p:cNvSpPr>
          <p:nvPr/>
        </p:nvSpPr>
        <p:spPr bwMode="auto">
          <a:xfrm>
            <a:off x="2613025" y="5175250"/>
            <a:ext cx="742950" cy="500063"/>
          </a:xfrm>
          <a:prstGeom prst="rect">
            <a:avLst/>
          </a:prstGeom>
          <a:noFill/>
          <a:ln w="9525">
            <a:noFill/>
            <a:miter lim="800000"/>
            <a:headEnd/>
            <a:tailEnd/>
          </a:ln>
          <a:effectLst/>
        </p:spPr>
        <p:txBody>
          <a:bodyPr wrap="none" lIns="21428" tIns="30359" rIns="21428" bIns="30359"/>
          <a:lstStyle/>
          <a:p>
            <a:pPr defTabSz="1028700" eaLnBrk="0" hangingPunct="0">
              <a:lnSpc>
                <a:spcPts val="2363"/>
              </a:lnSpc>
              <a:spcBef>
                <a:spcPct val="0"/>
              </a:spcBef>
              <a:tabLst>
                <a:tab pos="514350" algn="l"/>
                <a:tab pos="1028700" algn="l"/>
                <a:tab pos="4500563" algn="l"/>
              </a:tabLst>
            </a:pPr>
            <a:r>
              <a:rPr kumimoji="0" lang="en-US" altLang="zh-CN" sz="2000">
                <a:solidFill>
                  <a:srgbClr val="000000"/>
                </a:solidFill>
                <a:latin typeface="Helvetica" pitchFamily="34" charset="0"/>
              </a:rPr>
              <a:t>DCE</a:t>
            </a:r>
          </a:p>
        </p:txBody>
      </p:sp>
      <p:sp>
        <p:nvSpPr>
          <p:cNvPr id="239702" name="Rectangle 86"/>
          <p:cNvSpPr>
            <a:spLocks noChangeArrowheads="1"/>
          </p:cNvSpPr>
          <p:nvPr/>
        </p:nvSpPr>
        <p:spPr bwMode="auto">
          <a:xfrm>
            <a:off x="5554663" y="5218113"/>
            <a:ext cx="742950" cy="500062"/>
          </a:xfrm>
          <a:prstGeom prst="rect">
            <a:avLst/>
          </a:prstGeom>
          <a:noFill/>
          <a:ln w="9525">
            <a:noFill/>
            <a:miter lim="800000"/>
            <a:headEnd/>
            <a:tailEnd/>
          </a:ln>
          <a:effectLst/>
        </p:spPr>
        <p:txBody>
          <a:bodyPr wrap="none" lIns="21428" tIns="30359" rIns="21428" bIns="30359"/>
          <a:lstStyle/>
          <a:p>
            <a:pPr defTabSz="1028700" eaLnBrk="0" hangingPunct="0">
              <a:lnSpc>
                <a:spcPts val="2363"/>
              </a:lnSpc>
              <a:spcBef>
                <a:spcPct val="0"/>
              </a:spcBef>
              <a:tabLst>
                <a:tab pos="514350" algn="l"/>
                <a:tab pos="1028700" algn="l"/>
                <a:tab pos="4500563" algn="l"/>
              </a:tabLst>
            </a:pPr>
            <a:r>
              <a:rPr kumimoji="0" lang="en-US" altLang="zh-CN" sz="2000">
                <a:solidFill>
                  <a:srgbClr val="000000"/>
                </a:solidFill>
                <a:latin typeface="Helvetica" pitchFamily="34" charset="0"/>
              </a:rPr>
              <a:t>DCE</a:t>
            </a:r>
          </a:p>
        </p:txBody>
      </p:sp>
      <p:sp>
        <p:nvSpPr>
          <p:cNvPr id="239703" name="Rectangle 87"/>
          <p:cNvSpPr>
            <a:spLocks noGrp="1" noChangeArrowheads="1"/>
          </p:cNvSpPr>
          <p:nvPr>
            <p:ph type="title"/>
          </p:nvPr>
        </p:nvSpPr>
        <p:spPr>
          <a:xfrm>
            <a:off x="1547813" y="404813"/>
            <a:ext cx="7793037" cy="836612"/>
          </a:xfrm>
          <a:noFill/>
          <a:ln/>
          <a:effectLst>
            <a:outerShdw dist="35921" dir="2700000" algn="ctr" rotWithShape="0">
              <a:schemeClr val="bg2"/>
            </a:outerShdw>
          </a:effectLst>
        </p:spPr>
        <p:txBody>
          <a:bodyPr lIns="82143" tIns="41072" rIns="82143" bIns="41072" anchor="ctr"/>
          <a:lstStyle/>
          <a:p>
            <a:r>
              <a:rPr lang="zh-CN" altLang="en-US" sz="2800"/>
              <a:t>串行连接中的</a:t>
            </a:r>
            <a:r>
              <a:rPr lang="en-US" altLang="zh-CN" sz="2800"/>
              <a:t>DTE</a:t>
            </a:r>
            <a:r>
              <a:rPr lang="zh-CN" altLang="en-US" sz="2800"/>
              <a:t>和 </a:t>
            </a:r>
            <a:r>
              <a:rPr lang="en-US" altLang="zh-CN" sz="2800"/>
              <a:t>DCE</a:t>
            </a:r>
            <a:r>
              <a:rPr lang="zh-CN" altLang="en-US" sz="2800"/>
              <a:t>比较</a:t>
            </a:r>
          </a:p>
        </p:txBody>
      </p:sp>
      <p:sp>
        <p:nvSpPr>
          <p:cNvPr id="239704" name="Rectangle 88"/>
          <p:cNvSpPr>
            <a:spLocks noGrp="1" noChangeArrowheads="1"/>
          </p:cNvSpPr>
          <p:nvPr>
            <p:ph type="body" idx="1"/>
          </p:nvPr>
        </p:nvSpPr>
        <p:spPr>
          <a:xfrm>
            <a:off x="323850" y="5589588"/>
            <a:ext cx="8578850" cy="698500"/>
          </a:xfrm>
          <a:noFill/>
          <a:ln/>
        </p:spPr>
        <p:txBody>
          <a:bodyPr lIns="82143" tIns="41072" rIns="82143" bIns="41072" anchor="ctr" anchorCtr="1"/>
          <a:lstStyle/>
          <a:p>
            <a:r>
              <a:rPr lang="en-US" altLang="zh-CN" sz="3000"/>
              <a:t>DTE/DCE</a:t>
            </a:r>
            <a:r>
              <a:rPr lang="en-US" altLang="zh-CN" sz="3000">
                <a:latin typeface="Helvetica"/>
              </a:rPr>
              <a:t>—</a:t>
            </a:r>
            <a:r>
              <a:rPr lang="zh-CN" altLang="en-US" sz="3000"/>
              <a:t>责任分界点</a:t>
            </a:r>
          </a:p>
        </p:txBody>
      </p:sp>
      <p:sp>
        <p:nvSpPr>
          <p:cNvPr id="239705" name="Line 89"/>
          <p:cNvSpPr>
            <a:spLocks noChangeShapeType="1"/>
          </p:cNvSpPr>
          <p:nvPr/>
        </p:nvSpPr>
        <p:spPr bwMode="auto">
          <a:xfrm>
            <a:off x="2058988" y="4948238"/>
            <a:ext cx="657225" cy="0"/>
          </a:xfrm>
          <a:prstGeom prst="line">
            <a:avLst/>
          </a:prstGeom>
          <a:noFill/>
          <a:ln w="25400">
            <a:solidFill>
              <a:srgbClr val="000000"/>
            </a:solidFill>
            <a:round/>
            <a:headEnd type="triangle" w="med" len="med"/>
            <a:tailEnd type="triangle" w="med" len="med"/>
          </a:ln>
          <a:effectLst/>
        </p:spPr>
        <p:txBody>
          <a:bodyPr wrap="none" anchor="ctr"/>
          <a:lstStyle/>
          <a:p>
            <a:endParaRPr lang="zh-CN" altLang="en-US"/>
          </a:p>
        </p:txBody>
      </p:sp>
      <p:pic>
        <p:nvPicPr>
          <p:cNvPr id="239706" name="Picture 90"/>
          <p:cNvPicPr>
            <a:picLocks noChangeArrowheads="1"/>
          </p:cNvPicPr>
          <p:nvPr/>
        </p:nvPicPr>
        <p:blipFill>
          <a:blip r:embed="rId4" cstate="print"/>
          <a:srcRect/>
          <a:stretch>
            <a:fillRect/>
          </a:stretch>
        </p:blipFill>
        <p:spPr bwMode="auto">
          <a:xfrm>
            <a:off x="1104900" y="3060700"/>
            <a:ext cx="1293813" cy="793750"/>
          </a:xfrm>
          <a:prstGeom prst="rect">
            <a:avLst/>
          </a:prstGeom>
          <a:noFill/>
          <a:ln w="9525">
            <a:noFill/>
            <a:miter lim="800000"/>
            <a:headEnd/>
            <a:tailEnd/>
          </a:ln>
          <a:effectLst/>
        </p:spPr>
      </p:pic>
      <p:pic>
        <p:nvPicPr>
          <p:cNvPr id="239707" name="Picture 91"/>
          <p:cNvPicPr>
            <a:picLocks noChangeArrowheads="1"/>
          </p:cNvPicPr>
          <p:nvPr/>
        </p:nvPicPr>
        <p:blipFill>
          <a:blip r:embed="rId4" cstate="print"/>
          <a:srcRect/>
          <a:stretch>
            <a:fillRect/>
          </a:stretch>
        </p:blipFill>
        <p:spPr bwMode="auto">
          <a:xfrm>
            <a:off x="6858000" y="4686300"/>
            <a:ext cx="747713" cy="477838"/>
          </a:xfrm>
          <a:prstGeom prst="rect">
            <a:avLst/>
          </a:prstGeom>
          <a:noFill/>
          <a:ln w="9525">
            <a:noFill/>
            <a:miter lim="800000"/>
            <a:headEnd/>
            <a:tailEnd/>
          </a:ln>
          <a:effectLst/>
        </p:spPr>
      </p:pic>
      <p:pic>
        <p:nvPicPr>
          <p:cNvPr id="239708" name="Picture 92"/>
          <p:cNvPicPr>
            <a:picLocks noChangeArrowheads="1"/>
          </p:cNvPicPr>
          <p:nvPr/>
        </p:nvPicPr>
        <p:blipFill>
          <a:blip r:embed="rId4" cstate="print"/>
          <a:srcRect/>
          <a:stretch>
            <a:fillRect/>
          </a:stretch>
        </p:blipFill>
        <p:spPr bwMode="auto">
          <a:xfrm>
            <a:off x="1346200" y="4673600"/>
            <a:ext cx="747713" cy="4778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73" name="Picture 5" descr="H2485epsi2"/>
          <p:cNvPicPr>
            <a:picLocks noChangeAspect="1" noChangeArrowheads="1"/>
          </p:cNvPicPr>
          <p:nvPr/>
        </p:nvPicPr>
        <p:blipFill>
          <a:blip r:embed="rId2" cstate="print"/>
          <a:srcRect/>
          <a:stretch>
            <a:fillRect/>
          </a:stretch>
        </p:blipFill>
        <p:spPr bwMode="auto">
          <a:xfrm>
            <a:off x="2884488" y="1612900"/>
            <a:ext cx="5611812" cy="4765675"/>
          </a:xfrm>
          <a:prstGeom prst="rect">
            <a:avLst/>
          </a:prstGeom>
          <a:noFill/>
        </p:spPr>
      </p:pic>
      <p:sp>
        <p:nvSpPr>
          <p:cNvPr id="237574" name="Text Box 6"/>
          <p:cNvSpPr txBox="1">
            <a:spLocks noChangeArrowheads="1"/>
          </p:cNvSpPr>
          <p:nvPr/>
        </p:nvSpPr>
        <p:spPr bwMode="auto">
          <a:xfrm>
            <a:off x="4643438" y="1268413"/>
            <a:ext cx="2330450" cy="366712"/>
          </a:xfrm>
          <a:prstGeom prst="rect">
            <a:avLst/>
          </a:prstGeom>
          <a:noFill/>
          <a:ln w="38100">
            <a:noFill/>
            <a:miter lim="800000"/>
            <a:headEnd type="none" w="sm" len="sm"/>
            <a:tailEnd type="none" w="sm" len="sm"/>
          </a:ln>
          <a:effectLst/>
        </p:spPr>
        <p:txBody>
          <a:bodyPr lIns="91429" tIns="45715" rIns="91429" bIns="45715" anchor="ctr">
            <a:spAutoFit/>
          </a:bodyPr>
          <a:lstStyle/>
          <a:p>
            <a:pPr algn="ctr" eaLnBrk="0" hangingPunct="0">
              <a:lnSpc>
                <a:spcPct val="100000"/>
              </a:lnSpc>
            </a:pPr>
            <a:r>
              <a:rPr kumimoji="0" lang="zh-CN" altLang="en-US" sz="1800">
                <a:solidFill>
                  <a:schemeClr val="tx1"/>
                </a:solidFill>
                <a:latin typeface="Helvetica" pitchFamily="34" charset="0"/>
              </a:rPr>
              <a:t>连接到路由器</a:t>
            </a:r>
          </a:p>
        </p:txBody>
      </p:sp>
      <p:sp>
        <p:nvSpPr>
          <p:cNvPr id="237575" name="Text Box 7"/>
          <p:cNvSpPr txBox="1">
            <a:spLocks noChangeArrowheads="1"/>
          </p:cNvSpPr>
          <p:nvPr/>
        </p:nvSpPr>
        <p:spPr bwMode="auto">
          <a:xfrm>
            <a:off x="2924175" y="6308725"/>
            <a:ext cx="5353050" cy="366713"/>
          </a:xfrm>
          <a:prstGeom prst="rect">
            <a:avLst/>
          </a:prstGeom>
          <a:noFill/>
          <a:ln w="38100">
            <a:noFill/>
            <a:miter lim="800000"/>
            <a:headEnd type="none" w="sm" len="sm"/>
            <a:tailEnd type="none" w="sm" len="sm"/>
          </a:ln>
          <a:effectLst/>
        </p:spPr>
        <p:txBody>
          <a:bodyPr lIns="91429" tIns="45715" rIns="91429" bIns="45715" anchor="ctr">
            <a:spAutoFit/>
          </a:bodyPr>
          <a:lstStyle/>
          <a:p>
            <a:pPr algn="ctr" eaLnBrk="0" hangingPunct="0">
              <a:lnSpc>
                <a:spcPct val="100000"/>
              </a:lnSpc>
            </a:pPr>
            <a:r>
              <a:rPr kumimoji="0" lang="zh-CN" altLang="en-US" sz="1800">
                <a:solidFill>
                  <a:schemeClr val="tx1"/>
                </a:solidFill>
                <a:latin typeface="Helvetica" pitchFamily="34" charset="0"/>
              </a:rPr>
              <a:t>通过</a:t>
            </a:r>
            <a:r>
              <a:rPr kumimoji="0" lang="en-US" altLang="zh-CN" sz="1800">
                <a:solidFill>
                  <a:schemeClr val="tx1"/>
                </a:solidFill>
                <a:latin typeface="Helvetica" pitchFamily="34" charset="0"/>
              </a:rPr>
              <a:t>CSU/DSU</a:t>
            </a:r>
            <a:r>
              <a:rPr kumimoji="0" lang="zh-CN" altLang="en-US" sz="1800">
                <a:solidFill>
                  <a:schemeClr val="tx1"/>
                </a:solidFill>
                <a:latin typeface="Helvetica" pitchFamily="34" charset="0"/>
              </a:rPr>
              <a:t>接入网络</a:t>
            </a:r>
          </a:p>
        </p:txBody>
      </p:sp>
      <p:sp>
        <p:nvSpPr>
          <p:cNvPr id="237576" name="Text Box 8"/>
          <p:cNvSpPr txBox="1">
            <a:spLocks noChangeArrowheads="1"/>
          </p:cNvSpPr>
          <p:nvPr/>
        </p:nvSpPr>
        <p:spPr bwMode="auto">
          <a:xfrm>
            <a:off x="152400" y="5026025"/>
            <a:ext cx="831850" cy="641350"/>
          </a:xfrm>
          <a:prstGeom prst="rect">
            <a:avLst/>
          </a:prstGeom>
          <a:noFill/>
          <a:ln w="38100">
            <a:noFill/>
            <a:miter lim="800000"/>
            <a:headEnd type="none" w="sm" len="sm"/>
            <a:tailEnd type="none" w="sm" len="sm"/>
          </a:ln>
          <a:effectLst/>
        </p:spPr>
        <p:txBody>
          <a:bodyPr lIns="91429" tIns="45715" rIns="91429" bIns="45715" anchor="ctr">
            <a:spAutoFit/>
          </a:bodyPr>
          <a:lstStyle/>
          <a:p>
            <a:pPr algn="ctr" eaLnBrk="0" hangingPunct="0">
              <a:lnSpc>
                <a:spcPct val="100000"/>
              </a:lnSpc>
            </a:pPr>
            <a:r>
              <a:rPr kumimoji="0" lang="en-US" altLang="zh-CN" sz="1800">
                <a:solidFill>
                  <a:schemeClr val="tx1"/>
                </a:solidFill>
                <a:latin typeface="Helvetica" pitchFamily="34" charset="0"/>
              </a:rPr>
              <a:t>CSU/</a:t>
            </a:r>
            <a:br>
              <a:rPr kumimoji="0" lang="en-US" altLang="zh-CN" sz="1800">
                <a:solidFill>
                  <a:schemeClr val="tx1"/>
                </a:solidFill>
                <a:latin typeface="Helvetica" pitchFamily="34" charset="0"/>
              </a:rPr>
            </a:br>
            <a:r>
              <a:rPr kumimoji="0" lang="en-US" altLang="zh-CN" sz="1800">
                <a:solidFill>
                  <a:schemeClr val="tx1"/>
                </a:solidFill>
                <a:latin typeface="Helvetica" pitchFamily="34" charset="0"/>
              </a:rPr>
              <a:t>DSU</a:t>
            </a:r>
          </a:p>
        </p:txBody>
      </p:sp>
      <p:sp>
        <p:nvSpPr>
          <p:cNvPr id="237577" name="Text Box 9"/>
          <p:cNvSpPr txBox="1">
            <a:spLocks noChangeArrowheads="1"/>
          </p:cNvSpPr>
          <p:nvPr/>
        </p:nvSpPr>
        <p:spPr bwMode="auto">
          <a:xfrm>
            <a:off x="647700" y="1584325"/>
            <a:ext cx="1263650" cy="641350"/>
          </a:xfrm>
          <a:prstGeom prst="rect">
            <a:avLst/>
          </a:prstGeom>
          <a:noFill/>
          <a:ln w="38100">
            <a:noFill/>
            <a:miter lim="800000"/>
            <a:headEnd type="none" w="sm" len="sm"/>
            <a:tailEnd type="none" w="sm" len="sm"/>
          </a:ln>
          <a:effectLst/>
        </p:spPr>
        <p:txBody>
          <a:bodyPr lIns="91429" tIns="45715" rIns="91429" bIns="45715" anchor="ctr">
            <a:spAutoFit/>
          </a:bodyPr>
          <a:lstStyle/>
          <a:p>
            <a:pPr algn="ctr" eaLnBrk="0" hangingPunct="0">
              <a:lnSpc>
                <a:spcPct val="100000"/>
              </a:lnSpc>
            </a:pPr>
            <a:r>
              <a:rPr kumimoji="0" lang="zh-CN" altLang="en-US" sz="1800">
                <a:solidFill>
                  <a:schemeClr val="tx1"/>
                </a:solidFill>
                <a:latin typeface="Helvetica" pitchFamily="34" charset="0"/>
              </a:rPr>
              <a:t>端接用户设备</a:t>
            </a:r>
          </a:p>
        </p:txBody>
      </p:sp>
      <p:pic>
        <p:nvPicPr>
          <p:cNvPr id="237578" name="Picture 10"/>
          <p:cNvPicPr>
            <a:picLocks noChangeArrowheads="1"/>
          </p:cNvPicPr>
          <p:nvPr/>
        </p:nvPicPr>
        <p:blipFill>
          <a:blip r:embed="rId3" cstate="print"/>
          <a:srcRect/>
          <a:stretch>
            <a:fillRect/>
          </a:stretch>
        </p:blipFill>
        <p:spPr bwMode="auto">
          <a:xfrm>
            <a:off x="901700" y="2286000"/>
            <a:ext cx="862013" cy="528638"/>
          </a:xfrm>
          <a:prstGeom prst="rect">
            <a:avLst/>
          </a:prstGeom>
          <a:noFill/>
          <a:ln w="9525">
            <a:noFill/>
            <a:miter lim="800000"/>
            <a:headEnd/>
            <a:tailEnd/>
          </a:ln>
          <a:effectLst/>
        </p:spPr>
      </p:pic>
      <p:grpSp>
        <p:nvGrpSpPr>
          <p:cNvPr id="237579" name="Group 11"/>
          <p:cNvGrpSpPr>
            <a:grpSpLocks/>
          </p:cNvGrpSpPr>
          <p:nvPr/>
        </p:nvGrpSpPr>
        <p:grpSpPr bwMode="auto">
          <a:xfrm>
            <a:off x="862013" y="5183188"/>
            <a:ext cx="993775" cy="382587"/>
            <a:chOff x="3192" y="1608"/>
            <a:chExt cx="969" cy="385"/>
          </a:xfrm>
        </p:grpSpPr>
        <p:grpSp>
          <p:nvGrpSpPr>
            <p:cNvPr id="237580" name="Group 12"/>
            <p:cNvGrpSpPr>
              <a:grpSpLocks/>
            </p:cNvGrpSpPr>
            <p:nvPr/>
          </p:nvGrpSpPr>
          <p:grpSpPr bwMode="auto">
            <a:xfrm>
              <a:off x="3232" y="1632"/>
              <a:ext cx="929" cy="361"/>
              <a:chOff x="3232" y="1632"/>
              <a:chExt cx="929" cy="361"/>
            </a:xfrm>
          </p:grpSpPr>
          <p:sp>
            <p:nvSpPr>
              <p:cNvPr id="237581" name="Freeform 13"/>
              <p:cNvSpPr>
                <a:spLocks/>
              </p:cNvSpPr>
              <p:nvPr/>
            </p:nvSpPr>
            <p:spPr bwMode="auto">
              <a:xfrm>
                <a:off x="3568" y="1632"/>
                <a:ext cx="593" cy="361"/>
              </a:xfrm>
              <a:custGeom>
                <a:avLst/>
                <a:gdLst/>
                <a:ahLst/>
                <a:cxnLst>
                  <a:cxn ang="0">
                    <a:pos x="280" y="360"/>
                  </a:cxn>
                  <a:cxn ang="0">
                    <a:pos x="0" y="56"/>
                  </a:cxn>
                  <a:cxn ang="0">
                    <a:pos x="592" y="0"/>
                  </a:cxn>
                  <a:cxn ang="0">
                    <a:pos x="592" y="216"/>
                  </a:cxn>
                  <a:cxn ang="0">
                    <a:pos x="280" y="360"/>
                  </a:cxn>
                </a:cxnLst>
                <a:rect l="0" t="0" r="r" b="b"/>
                <a:pathLst>
                  <a:path w="593" h="361">
                    <a:moveTo>
                      <a:pt x="280" y="360"/>
                    </a:moveTo>
                    <a:lnTo>
                      <a:pt x="0" y="56"/>
                    </a:lnTo>
                    <a:lnTo>
                      <a:pt x="592" y="0"/>
                    </a:lnTo>
                    <a:lnTo>
                      <a:pt x="592" y="216"/>
                    </a:lnTo>
                    <a:lnTo>
                      <a:pt x="280" y="360"/>
                    </a:lnTo>
                  </a:path>
                </a:pathLst>
              </a:custGeom>
              <a:solidFill>
                <a:srgbClr val="000000"/>
              </a:solidFill>
              <a:ln w="9525" cap="rnd">
                <a:noFill/>
                <a:round/>
                <a:headEnd/>
                <a:tailEnd/>
              </a:ln>
              <a:effectLst/>
            </p:spPr>
            <p:txBody>
              <a:bodyPr/>
              <a:lstStyle/>
              <a:p>
                <a:endParaRPr lang="zh-CN" altLang="en-US"/>
              </a:p>
            </p:txBody>
          </p:sp>
          <p:sp>
            <p:nvSpPr>
              <p:cNvPr id="237582" name="Freeform 14"/>
              <p:cNvSpPr>
                <a:spLocks/>
              </p:cNvSpPr>
              <p:nvPr/>
            </p:nvSpPr>
            <p:spPr bwMode="auto">
              <a:xfrm>
                <a:off x="3568" y="1632"/>
                <a:ext cx="593" cy="361"/>
              </a:xfrm>
              <a:custGeom>
                <a:avLst/>
                <a:gdLst/>
                <a:ahLst/>
                <a:cxnLst>
                  <a:cxn ang="0">
                    <a:pos x="280" y="360"/>
                  </a:cxn>
                  <a:cxn ang="0">
                    <a:pos x="0" y="56"/>
                  </a:cxn>
                  <a:cxn ang="0">
                    <a:pos x="592" y="0"/>
                  </a:cxn>
                  <a:cxn ang="0">
                    <a:pos x="592" y="216"/>
                  </a:cxn>
                  <a:cxn ang="0">
                    <a:pos x="280" y="360"/>
                  </a:cxn>
                </a:cxnLst>
                <a:rect l="0" t="0" r="r" b="b"/>
                <a:pathLst>
                  <a:path w="593" h="361">
                    <a:moveTo>
                      <a:pt x="280" y="360"/>
                    </a:moveTo>
                    <a:lnTo>
                      <a:pt x="0" y="56"/>
                    </a:lnTo>
                    <a:lnTo>
                      <a:pt x="592" y="0"/>
                    </a:lnTo>
                    <a:lnTo>
                      <a:pt x="592" y="216"/>
                    </a:lnTo>
                    <a:lnTo>
                      <a:pt x="280" y="360"/>
                    </a:lnTo>
                  </a:path>
                </a:pathLst>
              </a:custGeom>
              <a:solidFill>
                <a:srgbClr val="000000"/>
              </a:solidFill>
              <a:ln w="9525" cap="rnd">
                <a:noFill/>
                <a:round/>
                <a:headEnd/>
                <a:tailEnd/>
              </a:ln>
              <a:effectLst/>
            </p:spPr>
            <p:txBody>
              <a:bodyPr/>
              <a:lstStyle/>
              <a:p>
                <a:endParaRPr lang="zh-CN" altLang="en-US"/>
              </a:p>
            </p:txBody>
          </p:sp>
          <p:sp>
            <p:nvSpPr>
              <p:cNvPr id="237583" name="Freeform 15"/>
              <p:cNvSpPr>
                <a:spLocks/>
              </p:cNvSpPr>
              <p:nvPr/>
            </p:nvSpPr>
            <p:spPr bwMode="auto">
              <a:xfrm>
                <a:off x="3232" y="1632"/>
                <a:ext cx="929" cy="137"/>
              </a:xfrm>
              <a:custGeom>
                <a:avLst/>
                <a:gdLst/>
                <a:ahLst/>
                <a:cxnLst>
                  <a:cxn ang="0">
                    <a:pos x="0" y="136"/>
                  </a:cxn>
                  <a:cxn ang="0">
                    <a:pos x="320" y="0"/>
                  </a:cxn>
                  <a:cxn ang="0">
                    <a:pos x="928" y="0"/>
                  </a:cxn>
                  <a:cxn ang="0">
                    <a:pos x="616" y="136"/>
                  </a:cxn>
                  <a:cxn ang="0">
                    <a:pos x="0" y="136"/>
                  </a:cxn>
                </a:cxnLst>
                <a:rect l="0" t="0" r="r" b="b"/>
                <a:pathLst>
                  <a:path w="929" h="137">
                    <a:moveTo>
                      <a:pt x="0" y="136"/>
                    </a:moveTo>
                    <a:lnTo>
                      <a:pt x="320" y="0"/>
                    </a:lnTo>
                    <a:lnTo>
                      <a:pt x="928" y="0"/>
                    </a:lnTo>
                    <a:lnTo>
                      <a:pt x="616" y="136"/>
                    </a:lnTo>
                    <a:lnTo>
                      <a:pt x="0" y="136"/>
                    </a:lnTo>
                  </a:path>
                </a:pathLst>
              </a:custGeom>
              <a:solidFill>
                <a:srgbClr val="000000"/>
              </a:solidFill>
              <a:ln w="9525" cap="rnd">
                <a:noFill/>
                <a:round/>
                <a:headEnd/>
                <a:tailEnd/>
              </a:ln>
              <a:effectLst/>
            </p:spPr>
            <p:txBody>
              <a:bodyPr/>
              <a:lstStyle/>
              <a:p>
                <a:endParaRPr lang="zh-CN" altLang="en-US"/>
              </a:p>
            </p:txBody>
          </p:sp>
          <p:sp>
            <p:nvSpPr>
              <p:cNvPr id="237584" name="Freeform 16"/>
              <p:cNvSpPr>
                <a:spLocks/>
              </p:cNvSpPr>
              <p:nvPr/>
            </p:nvSpPr>
            <p:spPr bwMode="auto">
              <a:xfrm>
                <a:off x="3232" y="1632"/>
                <a:ext cx="929" cy="137"/>
              </a:xfrm>
              <a:custGeom>
                <a:avLst/>
                <a:gdLst/>
                <a:ahLst/>
                <a:cxnLst>
                  <a:cxn ang="0">
                    <a:pos x="0" y="136"/>
                  </a:cxn>
                  <a:cxn ang="0">
                    <a:pos x="320" y="0"/>
                  </a:cxn>
                  <a:cxn ang="0">
                    <a:pos x="928" y="0"/>
                  </a:cxn>
                  <a:cxn ang="0">
                    <a:pos x="616" y="136"/>
                  </a:cxn>
                  <a:cxn ang="0">
                    <a:pos x="0" y="136"/>
                  </a:cxn>
                </a:cxnLst>
                <a:rect l="0" t="0" r="r" b="b"/>
                <a:pathLst>
                  <a:path w="929" h="137">
                    <a:moveTo>
                      <a:pt x="0" y="136"/>
                    </a:moveTo>
                    <a:lnTo>
                      <a:pt x="320" y="0"/>
                    </a:lnTo>
                    <a:lnTo>
                      <a:pt x="928" y="0"/>
                    </a:lnTo>
                    <a:lnTo>
                      <a:pt x="616" y="136"/>
                    </a:lnTo>
                    <a:lnTo>
                      <a:pt x="0" y="136"/>
                    </a:lnTo>
                  </a:path>
                </a:pathLst>
              </a:custGeom>
              <a:solidFill>
                <a:srgbClr val="000000"/>
              </a:solidFill>
              <a:ln w="9525" cap="rnd">
                <a:noFill/>
                <a:round/>
                <a:headEnd/>
                <a:tailEnd/>
              </a:ln>
              <a:effectLst/>
            </p:spPr>
            <p:txBody>
              <a:bodyPr/>
              <a:lstStyle/>
              <a:p>
                <a:endParaRPr lang="zh-CN" altLang="en-US"/>
              </a:p>
            </p:txBody>
          </p:sp>
          <p:sp>
            <p:nvSpPr>
              <p:cNvPr id="237585" name="Rectangle 17"/>
              <p:cNvSpPr>
                <a:spLocks noChangeArrowheads="1"/>
              </p:cNvSpPr>
              <p:nvPr/>
            </p:nvSpPr>
            <p:spPr bwMode="auto">
              <a:xfrm>
                <a:off x="3232" y="1768"/>
                <a:ext cx="616" cy="224"/>
              </a:xfrm>
              <a:prstGeom prst="rect">
                <a:avLst/>
              </a:prstGeom>
              <a:solidFill>
                <a:srgbClr val="000000"/>
              </a:solidFill>
              <a:ln w="9525">
                <a:noFill/>
                <a:miter lim="800000"/>
                <a:headEnd/>
                <a:tailEnd/>
              </a:ln>
              <a:effectLst/>
            </p:spPr>
            <p:txBody>
              <a:bodyPr wrap="none" anchor="ctr"/>
              <a:lstStyle/>
              <a:p>
                <a:endParaRPr lang="zh-CN" altLang="en-US"/>
              </a:p>
            </p:txBody>
          </p:sp>
          <p:grpSp>
            <p:nvGrpSpPr>
              <p:cNvPr id="237586" name="Group 18"/>
              <p:cNvGrpSpPr>
                <a:grpSpLocks/>
              </p:cNvGrpSpPr>
              <p:nvPr/>
            </p:nvGrpSpPr>
            <p:grpSpPr bwMode="auto">
              <a:xfrm>
                <a:off x="3272" y="1856"/>
                <a:ext cx="512" cy="48"/>
                <a:chOff x="3272" y="1856"/>
                <a:chExt cx="512" cy="48"/>
              </a:xfrm>
            </p:grpSpPr>
            <p:sp>
              <p:nvSpPr>
                <p:cNvPr id="237587" name="Oval 19"/>
                <p:cNvSpPr>
                  <a:spLocks noChangeArrowheads="1"/>
                </p:cNvSpPr>
                <p:nvPr/>
              </p:nvSpPr>
              <p:spPr bwMode="auto">
                <a:xfrm>
                  <a:off x="3272" y="1856"/>
                  <a:ext cx="56" cy="48"/>
                </a:xfrm>
                <a:prstGeom prst="ellipse">
                  <a:avLst/>
                </a:prstGeom>
                <a:solidFill>
                  <a:srgbClr val="000000"/>
                </a:solidFill>
                <a:ln w="9525">
                  <a:noFill/>
                  <a:round/>
                  <a:headEnd/>
                  <a:tailEnd/>
                </a:ln>
                <a:effectLst/>
              </p:spPr>
              <p:txBody>
                <a:bodyPr wrap="none" anchor="ctr"/>
                <a:lstStyle/>
                <a:p>
                  <a:endParaRPr lang="zh-CN" altLang="en-US"/>
                </a:p>
              </p:txBody>
            </p:sp>
            <p:sp>
              <p:nvSpPr>
                <p:cNvPr id="237588" name="Oval 20"/>
                <p:cNvSpPr>
                  <a:spLocks noChangeArrowheads="1"/>
                </p:cNvSpPr>
                <p:nvPr/>
              </p:nvSpPr>
              <p:spPr bwMode="auto">
                <a:xfrm>
                  <a:off x="3384" y="1856"/>
                  <a:ext cx="64" cy="48"/>
                </a:xfrm>
                <a:prstGeom prst="ellipse">
                  <a:avLst/>
                </a:prstGeom>
                <a:solidFill>
                  <a:srgbClr val="000000"/>
                </a:solidFill>
                <a:ln w="9525">
                  <a:noFill/>
                  <a:round/>
                  <a:headEnd/>
                  <a:tailEnd/>
                </a:ln>
                <a:effectLst/>
              </p:spPr>
              <p:txBody>
                <a:bodyPr wrap="none" anchor="ctr"/>
                <a:lstStyle/>
                <a:p>
                  <a:endParaRPr lang="zh-CN" altLang="en-US"/>
                </a:p>
              </p:txBody>
            </p:sp>
            <p:sp>
              <p:nvSpPr>
                <p:cNvPr id="237589" name="Oval 21"/>
                <p:cNvSpPr>
                  <a:spLocks noChangeArrowheads="1"/>
                </p:cNvSpPr>
                <p:nvPr/>
              </p:nvSpPr>
              <p:spPr bwMode="auto">
                <a:xfrm>
                  <a:off x="3488" y="1856"/>
                  <a:ext cx="80" cy="48"/>
                </a:xfrm>
                <a:prstGeom prst="ellipse">
                  <a:avLst/>
                </a:prstGeom>
                <a:solidFill>
                  <a:srgbClr val="000000"/>
                </a:solidFill>
                <a:ln w="9525">
                  <a:noFill/>
                  <a:round/>
                  <a:headEnd/>
                  <a:tailEnd/>
                </a:ln>
                <a:effectLst/>
              </p:spPr>
              <p:txBody>
                <a:bodyPr wrap="none" anchor="ctr"/>
                <a:lstStyle/>
                <a:p>
                  <a:endParaRPr lang="zh-CN" altLang="en-US"/>
                </a:p>
              </p:txBody>
            </p:sp>
            <p:sp>
              <p:nvSpPr>
                <p:cNvPr id="237590" name="Oval 22"/>
                <p:cNvSpPr>
                  <a:spLocks noChangeArrowheads="1"/>
                </p:cNvSpPr>
                <p:nvPr/>
              </p:nvSpPr>
              <p:spPr bwMode="auto">
                <a:xfrm>
                  <a:off x="3608" y="1856"/>
                  <a:ext cx="56" cy="48"/>
                </a:xfrm>
                <a:prstGeom prst="ellipse">
                  <a:avLst/>
                </a:prstGeom>
                <a:solidFill>
                  <a:srgbClr val="000000"/>
                </a:solidFill>
                <a:ln w="9525">
                  <a:noFill/>
                  <a:round/>
                  <a:headEnd/>
                  <a:tailEnd/>
                </a:ln>
                <a:effectLst/>
              </p:spPr>
              <p:txBody>
                <a:bodyPr wrap="none" anchor="ctr"/>
                <a:lstStyle/>
                <a:p>
                  <a:endParaRPr lang="zh-CN" altLang="en-US"/>
                </a:p>
              </p:txBody>
            </p:sp>
            <p:sp>
              <p:nvSpPr>
                <p:cNvPr id="237591" name="Oval 23"/>
                <p:cNvSpPr>
                  <a:spLocks noChangeArrowheads="1"/>
                </p:cNvSpPr>
                <p:nvPr/>
              </p:nvSpPr>
              <p:spPr bwMode="auto">
                <a:xfrm>
                  <a:off x="3728" y="1856"/>
                  <a:ext cx="56" cy="48"/>
                </a:xfrm>
                <a:prstGeom prst="ellipse">
                  <a:avLst/>
                </a:prstGeom>
                <a:solidFill>
                  <a:srgbClr val="000000"/>
                </a:solidFill>
                <a:ln w="9525">
                  <a:noFill/>
                  <a:round/>
                  <a:headEnd/>
                  <a:tailEnd/>
                </a:ln>
                <a:effectLst/>
              </p:spPr>
              <p:txBody>
                <a:bodyPr wrap="none" anchor="ctr"/>
                <a:lstStyle/>
                <a:p>
                  <a:endParaRPr lang="zh-CN" altLang="en-US"/>
                </a:p>
              </p:txBody>
            </p:sp>
          </p:grpSp>
          <p:sp>
            <p:nvSpPr>
              <p:cNvPr id="237592" name="Freeform 24"/>
              <p:cNvSpPr>
                <a:spLocks/>
              </p:cNvSpPr>
              <p:nvPr/>
            </p:nvSpPr>
            <p:spPr bwMode="auto">
              <a:xfrm>
                <a:off x="3568" y="1632"/>
                <a:ext cx="577" cy="353"/>
              </a:xfrm>
              <a:custGeom>
                <a:avLst/>
                <a:gdLst/>
                <a:ahLst/>
                <a:cxnLst>
                  <a:cxn ang="0">
                    <a:pos x="280" y="352"/>
                  </a:cxn>
                  <a:cxn ang="0">
                    <a:pos x="0" y="56"/>
                  </a:cxn>
                  <a:cxn ang="0">
                    <a:pos x="576" y="0"/>
                  </a:cxn>
                  <a:cxn ang="0">
                    <a:pos x="576" y="216"/>
                  </a:cxn>
                  <a:cxn ang="0">
                    <a:pos x="280" y="352"/>
                  </a:cxn>
                </a:cxnLst>
                <a:rect l="0" t="0" r="r" b="b"/>
                <a:pathLst>
                  <a:path w="577" h="353">
                    <a:moveTo>
                      <a:pt x="280" y="352"/>
                    </a:moveTo>
                    <a:lnTo>
                      <a:pt x="0" y="56"/>
                    </a:lnTo>
                    <a:lnTo>
                      <a:pt x="576" y="0"/>
                    </a:lnTo>
                    <a:lnTo>
                      <a:pt x="576" y="216"/>
                    </a:lnTo>
                    <a:lnTo>
                      <a:pt x="280" y="352"/>
                    </a:lnTo>
                  </a:path>
                </a:pathLst>
              </a:custGeom>
              <a:noFill/>
              <a:ln w="9525" cap="rnd">
                <a:noFill/>
                <a:round/>
                <a:headEnd/>
                <a:tailEnd/>
              </a:ln>
              <a:effectLst/>
            </p:spPr>
            <p:txBody>
              <a:bodyPr/>
              <a:lstStyle/>
              <a:p>
                <a:endParaRPr lang="zh-CN" altLang="en-US"/>
              </a:p>
            </p:txBody>
          </p:sp>
          <p:sp>
            <p:nvSpPr>
              <p:cNvPr id="237593" name="Freeform 25"/>
              <p:cNvSpPr>
                <a:spLocks/>
              </p:cNvSpPr>
              <p:nvPr/>
            </p:nvSpPr>
            <p:spPr bwMode="auto">
              <a:xfrm>
                <a:off x="3232" y="1632"/>
                <a:ext cx="913" cy="137"/>
              </a:xfrm>
              <a:custGeom>
                <a:avLst/>
                <a:gdLst/>
                <a:ahLst/>
                <a:cxnLst>
                  <a:cxn ang="0">
                    <a:pos x="0" y="136"/>
                  </a:cxn>
                  <a:cxn ang="0">
                    <a:pos x="320" y="0"/>
                  </a:cxn>
                  <a:cxn ang="0">
                    <a:pos x="912" y="0"/>
                  </a:cxn>
                  <a:cxn ang="0">
                    <a:pos x="608" y="136"/>
                  </a:cxn>
                  <a:cxn ang="0">
                    <a:pos x="0" y="136"/>
                  </a:cxn>
                </a:cxnLst>
                <a:rect l="0" t="0" r="r" b="b"/>
                <a:pathLst>
                  <a:path w="913" h="137">
                    <a:moveTo>
                      <a:pt x="0" y="136"/>
                    </a:moveTo>
                    <a:lnTo>
                      <a:pt x="320" y="0"/>
                    </a:lnTo>
                    <a:lnTo>
                      <a:pt x="912" y="0"/>
                    </a:lnTo>
                    <a:lnTo>
                      <a:pt x="608" y="136"/>
                    </a:lnTo>
                    <a:lnTo>
                      <a:pt x="0" y="136"/>
                    </a:lnTo>
                  </a:path>
                </a:pathLst>
              </a:custGeom>
              <a:noFill/>
              <a:ln w="9525" cap="rnd">
                <a:noFill/>
                <a:round/>
                <a:headEnd/>
                <a:tailEnd/>
              </a:ln>
              <a:effectLst/>
            </p:spPr>
            <p:txBody>
              <a:bodyPr/>
              <a:lstStyle/>
              <a:p>
                <a:endParaRPr lang="zh-CN" altLang="en-US"/>
              </a:p>
            </p:txBody>
          </p:sp>
        </p:grpSp>
        <p:pic>
          <p:nvPicPr>
            <p:cNvPr id="237594" name="Picture 26"/>
            <p:cNvPicPr>
              <a:picLocks noChangeArrowheads="1"/>
            </p:cNvPicPr>
            <p:nvPr/>
          </p:nvPicPr>
          <p:blipFill>
            <a:blip r:embed="rId4" cstate="print"/>
            <a:srcRect/>
            <a:stretch>
              <a:fillRect/>
            </a:stretch>
          </p:blipFill>
          <p:spPr bwMode="auto">
            <a:xfrm>
              <a:off x="3192" y="1608"/>
              <a:ext cx="928" cy="352"/>
            </a:xfrm>
            <a:prstGeom prst="rect">
              <a:avLst/>
            </a:prstGeom>
            <a:noFill/>
            <a:ln w="9525">
              <a:noFill/>
              <a:miter lim="800000"/>
              <a:headEnd/>
              <a:tailEnd/>
            </a:ln>
            <a:effectLst/>
          </p:spPr>
        </p:pic>
      </p:grpSp>
      <p:sp>
        <p:nvSpPr>
          <p:cNvPr id="237595" name="Text Box 27"/>
          <p:cNvSpPr txBox="1">
            <a:spLocks noChangeArrowheads="1"/>
          </p:cNvSpPr>
          <p:nvPr/>
        </p:nvSpPr>
        <p:spPr bwMode="auto">
          <a:xfrm>
            <a:off x="1828800" y="2293938"/>
            <a:ext cx="831850" cy="368300"/>
          </a:xfrm>
          <a:prstGeom prst="rect">
            <a:avLst/>
          </a:prstGeom>
          <a:noFill/>
          <a:ln w="38100">
            <a:noFill/>
            <a:miter lim="800000"/>
            <a:headEnd type="none" w="sm" len="sm"/>
            <a:tailEnd type="none" w="sm" len="sm"/>
          </a:ln>
          <a:effectLst/>
        </p:spPr>
        <p:txBody>
          <a:bodyPr lIns="91429" tIns="45715" rIns="91429" bIns="45715" anchor="ctr">
            <a:spAutoFit/>
          </a:bodyPr>
          <a:lstStyle/>
          <a:p>
            <a:pPr algn="ctr" eaLnBrk="0" hangingPunct="0">
              <a:lnSpc>
                <a:spcPct val="100000"/>
              </a:lnSpc>
            </a:pPr>
            <a:r>
              <a:rPr kumimoji="0" lang="en-US" altLang="zh-CN" sz="1800">
                <a:solidFill>
                  <a:schemeClr val="tx1"/>
                </a:solidFill>
                <a:latin typeface="Helvetica" pitchFamily="34" charset="0"/>
              </a:rPr>
              <a:t>DTE</a:t>
            </a:r>
          </a:p>
        </p:txBody>
      </p:sp>
      <p:sp>
        <p:nvSpPr>
          <p:cNvPr id="237596" name="Text Box 28"/>
          <p:cNvSpPr txBox="1">
            <a:spLocks noChangeArrowheads="1"/>
          </p:cNvSpPr>
          <p:nvPr/>
        </p:nvSpPr>
        <p:spPr bwMode="auto">
          <a:xfrm>
            <a:off x="1841500" y="5138738"/>
            <a:ext cx="831850" cy="366712"/>
          </a:xfrm>
          <a:prstGeom prst="rect">
            <a:avLst/>
          </a:prstGeom>
          <a:noFill/>
          <a:ln w="38100">
            <a:noFill/>
            <a:miter lim="800000"/>
            <a:headEnd type="none" w="sm" len="sm"/>
            <a:tailEnd type="none" w="sm" len="sm"/>
          </a:ln>
          <a:effectLst/>
        </p:spPr>
        <p:txBody>
          <a:bodyPr lIns="91429" tIns="45715" rIns="91429" bIns="45715" anchor="ctr">
            <a:spAutoFit/>
          </a:bodyPr>
          <a:lstStyle/>
          <a:p>
            <a:pPr algn="ctr" eaLnBrk="0" hangingPunct="0">
              <a:lnSpc>
                <a:spcPct val="100000"/>
              </a:lnSpc>
            </a:pPr>
            <a:r>
              <a:rPr kumimoji="0" lang="en-US" altLang="zh-CN" sz="1800">
                <a:solidFill>
                  <a:schemeClr val="tx1"/>
                </a:solidFill>
                <a:latin typeface="Helvetica" pitchFamily="34" charset="0"/>
              </a:rPr>
              <a:t>DCE</a:t>
            </a:r>
          </a:p>
        </p:txBody>
      </p:sp>
      <p:sp>
        <p:nvSpPr>
          <p:cNvPr id="237597" name="Text Box 29"/>
          <p:cNvSpPr txBox="1">
            <a:spLocks noChangeArrowheads="1"/>
          </p:cNvSpPr>
          <p:nvPr/>
        </p:nvSpPr>
        <p:spPr bwMode="auto">
          <a:xfrm>
            <a:off x="854075" y="5689600"/>
            <a:ext cx="1263650" cy="366713"/>
          </a:xfrm>
          <a:prstGeom prst="rect">
            <a:avLst/>
          </a:prstGeom>
          <a:noFill/>
          <a:ln w="38100">
            <a:noFill/>
            <a:miter lim="800000"/>
            <a:headEnd type="none" w="sm" len="sm"/>
            <a:tailEnd type="none" w="sm" len="sm"/>
          </a:ln>
          <a:effectLst/>
        </p:spPr>
        <p:txBody>
          <a:bodyPr lIns="91429" tIns="45715" rIns="91429" bIns="45715" anchor="ctr">
            <a:spAutoFit/>
          </a:bodyPr>
          <a:lstStyle/>
          <a:p>
            <a:pPr algn="ctr" eaLnBrk="0" hangingPunct="0">
              <a:lnSpc>
                <a:spcPct val="100000"/>
              </a:lnSpc>
            </a:pPr>
            <a:r>
              <a:rPr kumimoji="0" lang="zh-CN" altLang="en-US" sz="1800">
                <a:solidFill>
                  <a:schemeClr val="tx1"/>
                </a:solidFill>
                <a:latin typeface="Helvetica" pitchFamily="34" charset="0"/>
              </a:rPr>
              <a:t>服务商</a:t>
            </a:r>
          </a:p>
        </p:txBody>
      </p:sp>
      <p:sp>
        <p:nvSpPr>
          <p:cNvPr id="237598" name="Rectangle 30"/>
          <p:cNvSpPr>
            <a:spLocks noGrp="1" noChangeArrowheads="1"/>
          </p:cNvSpPr>
          <p:nvPr>
            <p:ph type="title"/>
          </p:nvPr>
        </p:nvSpPr>
        <p:spPr>
          <a:xfrm>
            <a:off x="766763" y="236538"/>
            <a:ext cx="7623175" cy="1143000"/>
          </a:xfrm>
          <a:noFill/>
          <a:ln/>
          <a:effectLst>
            <a:outerShdw dist="17961" dir="2700000" algn="ctr" rotWithShape="0">
              <a:schemeClr val="bg2"/>
            </a:outerShdw>
          </a:effectLst>
        </p:spPr>
        <p:txBody>
          <a:bodyPr lIns="82124" tIns="41061" rIns="82124" bIns="41061" anchor="ctr" anchorCtr="1"/>
          <a:lstStyle/>
          <a:p>
            <a:r>
              <a:rPr lang="zh-CN" altLang="en-US" sz="2400"/>
              <a:t>区分不同的</a:t>
            </a:r>
            <a:r>
              <a:rPr lang="en-US" altLang="zh-CN" sz="2400"/>
              <a:t>WAN</a:t>
            </a:r>
            <a:r>
              <a:rPr lang="zh-CN" altLang="en-US" sz="2400"/>
              <a:t>串行连接器</a:t>
            </a:r>
          </a:p>
        </p:txBody>
      </p:sp>
      <p:sp>
        <p:nvSpPr>
          <p:cNvPr id="237599" name="Line 31"/>
          <p:cNvSpPr>
            <a:spLocks noChangeShapeType="1"/>
          </p:cNvSpPr>
          <p:nvPr/>
        </p:nvSpPr>
        <p:spPr bwMode="auto">
          <a:xfrm>
            <a:off x="1346200" y="2655888"/>
            <a:ext cx="0" cy="27178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Text Box 4"/>
          <p:cNvSpPr txBox="1">
            <a:spLocks noChangeArrowheads="1"/>
          </p:cNvSpPr>
          <p:nvPr/>
        </p:nvSpPr>
        <p:spPr bwMode="auto">
          <a:xfrm>
            <a:off x="1357290" y="5734050"/>
            <a:ext cx="7391423" cy="366713"/>
          </a:xfrm>
          <a:prstGeom prst="rect">
            <a:avLst/>
          </a:prstGeom>
          <a:noFill/>
          <a:ln w="38100">
            <a:noFill/>
            <a:miter lim="800000"/>
            <a:headEnd type="none" w="sm" len="sm"/>
            <a:tailEnd type="none" w="sm" len="sm"/>
          </a:ln>
          <a:effectLst/>
        </p:spPr>
        <p:txBody>
          <a:bodyPr wrap="square" anchor="ctr">
            <a:spAutoFit/>
          </a:bodyPr>
          <a:lstStyle/>
          <a:p>
            <a:pPr eaLnBrk="0" hangingPunct="0">
              <a:lnSpc>
                <a:spcPct val="100000"/>
              </a:lnSpc>
              <a:spcBef>
                <a:spcPct val="0"/>
              </a:spcBef>
            </a:pPr>
            <a:r>
              <a:rPr kumimoji="0" lang="zh-CN" altLang="en-US" sz="1800" dirty="0">
                <a:solidFill>
                  <a:schemeClr val="tx1"/>
                </a:solidFill>
                <a:latin typeface="Helvetica" pitchFamily="34" charset="0"/>
              </a:rPr>
              <a:t>两个端口均标有“</a:t>
            </a:r>
            <a:r>
              <a:rPr kumimoji="0" lang="en-US" altLang="zh-CN" sz="1800" dirty="0">
                <a:solidFill>
                  <a:schemeClr val="tx1"/>
                </a:solidFill>
                <a:latin typeface="Helvetica" pitchFamily="34" charset="0"/>
              </a:rPr>
              <a:t>x”</a:t>
            </a:r>
            <a:r>
              <a:rPr kumimoji="0" lang="zh-CN" altLang="en-US" sz="1800" dirty="0">
                <a:solidFill>
                  <a:schemeClr val="tx1"/>
                </a:solidFill>
                <a:latin typeface="Helvetica" pitchFamily="34" charset="0"/>
              </a:rPr>
              <a:t>或均没标有“</a:t>
            </a:r>
            <a:r>
              <a:rPr kumimoji="0" lang="en-US" altLang="zh-CN" sz="1800" dirty="0">
                <a:solidFill>
                  <a:schemeClr val="tx1"/>
                </a:solidFill>
                <a:latin typeface="Helvetica" pitchFamily="34" charset="0"/>
              </a:rPr>
              <a:t>X”</a:t>
            </a:r>
            <a:r>
              <a:rPr kumimoji="0" lang="zh-CN" altLang="en-US" sz="1800" dirty="0">
                <a:solidFill>
                  <a:schemeClr val="tx1"/>
                </a:solidFill>
                <a:latin typeface="Helvetica" pitchFamily="34" charset="0"/>
              </a:rPr>
              <a:t>时用交叉线（</a:t>
            </a:r>
            <a:r>
              <a:rPr kumimoji="0" lang="en-US" altLang="zh-CN" sz="1800" dirty="0">
                <a:solidFill>
                  <a:schemeClr val="tx1"/>
                </a:solidFill>
                <a:latin typeface="Helvetica" pitchFamily="34" charset="0"/>
              </a:rPr>
              <a:t>AUTO MDI-X</a:t>
            </a:r>
            <a:r>
              <a:rPr kumimoji="0" lang="zh-CN" altLang="en-US" sz="1800" dirty="0">
                <a:solidFill>
                  <a:schemeClr val="tx1"/>
                </a:solidFill>
                <a:latin typeface="Helvetica" pitchFamily="34" charset="0"/>
              </a:rPr>
              <a:t>除外）</a:t>
            </a:r>
          </a:p>
        </p:txBody>
      </p:sp>
      <p:sp>
        <p:nvSpPr>
          <p:cNvPr id="236549" name="Rectangle 5"/>
          <p:cNvSpPr>
            <a:spLocks noChangeArrowheads="1"/>
          </p:cNvSpPr>
          <p:nvPr/>
        </p:nvSpPr>
        <p:spPr bwMode="auto">
          <a:xfrm>
            <a:off x="2195513" y="3500438"/>
            <a:ext cx="5081587" cy="366712"/>
          </a:xfrm>
          <a:prstGeom prst="rect">
            <a:avLst/>
          </a:prstGeom>
          <a:noFill/>
          <a:ln w="9525">
            <a:noFill/>
            <a:miter lim="800000"/>
            <a:headEnd/>
            <a:tailEnd/>
          </a:ln>
          <a:effectLst/>
        </p:spPr>
        <p:txBody>
          <a:bodyPr lIns="92075" tIns="46038" rIns="92075" bIns="46038">
            <a:spAutoFit/>
          </a:bodyPr>
          <a:lstStyle/>
          <a:p>
            <a:pPr eaLnBrk="0" hangingPunct="0">
              <a:lnSpc>
                <a:spcPct val="100000"/>
              </a:lnSpc>
              <a:spcBef>
                <a:spcPct val="0"/>
              </a:spcBef>
            </a:pPr>
            <a:r>
              <a:rPr kumimoji="0" lang="zh-CN" altLang="en-US" sz="1800">
                <a:solidFill>
                  <a:schemeClr val="tx1"/>
                </a:solidFill>
                <a:latin typeface="Helvetica" pitchFamily="34" charset="0"/>
              </a:rPr>
              <a:t>有且仅有一个端口标记有“ </a:t>
            </a:r>
            <a:r>
              <a:rPr kumimoji="0" lang="en-US" altLang="zh-CN" sz="1800">
                <a:solidFill>
                  <a:schemeClr val="tx1"/>
                </a:solidFill>
                <a:latin typeface="Helvetica" pitchFamily="34" charset="0"/>
              </a:rPr>
              <a:t>X”</a:t>
            </a:r>
            <a:r>
              <a:rPr kumimoji="0" lang="zh-CN" altLang="en-US" sz="1800">
                <a:solidFill>
                  <a:schemeClr val="tx1"/>
                </a:solidFill>
                <a:latin typeface="Helvetica" pitchFamily="34" charset="0"/>
              </a:rPr>
              <a:t>时使用直连线</a:t>
            </a:r>
            <a:r>
              <a:rPr kumimoji="0" lang="en-US" altLang="zh-CN" sz="1800">
                <a:solidFill>
                  <a:schemeClr val="tx1"/>
                </a:solidFill>
                <a:latin typeface="Helvetica" pitchFamily="34" charset="0"/>
              </a:rPr>
              <a:t>.</a:t>
            </a:r>
          </a:p>
        </p:txBody>
      </p:sp>
      <p:pic>
        <p:nvPicPr>
          <p:cNvPr id="236550" name="Picture 6"/>
          <p:cNvPicPr>
            <a:picLocks noChangeArrowheads="1"/>
          </p:cNvPicPr>
          <p:nvPr/>
        </p:nvPicPr>
        <p:blipFill>
          <a:blip r:embed="rId2" cstate="print"/>
          <a:srcRect/>
          <a:stretch>
            <a:fillRect/>
          </a:stretch>
        </p:blipFill>
        <p:spPr bwMode="auto">
          <a:xfrm>
            <a:off x="833438" y="1811338"/>
            <a:ext cx="3233737" cy="1565275"/>
          </a:xfrm>
          <a:prstGeom prst="rect">
            <a:avLst/>
          </a:prstGeom>
          <a:noFill/>
          <a:ln w="9525">
            <a:noFill/>
            <a:miter lim="800000"/>
            <a:headEnd/>
            <a:tailEnd/>
          </a:ln>
          <a:effectLst/>
        </p:spPr>
      </p:pic>
      <p:pic>
        <p:nvPicPr>
          <p:cNvPr id="236551" name="Picture 7"/>
          <p:cNvPicPr>
            <a:picLocks noChangeArrowheads="1"/>
          </p:cNvPicPr>
          <p:nvPr/>
        </p:nvPicPr>
        <p:blipFill>
          <a:blip r:embed="rId2" cstate="print"/>
          <a:srcRect/>
          <a:stretch>
            <a:fillRect/>
          </a:stretch>
        </p:blipFill>
        <p:spPr bwMode="auto">
          <a:xfrm>
            <a:off x="5049838" y="1785938"/>
            <a:ext cx="3233737" cy="1565275"/>
          </a:xfrm>
          <a:prstGeom prst="rect">
            <a:avLst/>
          </a:prstGeom>
          <a:noFill/>
          <a:ln w="9525">
            <a:noFill/>
            <a:miter lim="800000"/>
            <a:headEnd/>
            <a:tailEnd/>
          </a:ln>
          <a:effectLst/>
        </p:spPr>
      </p:pic>
      <p:pic>
        <p:nvPicPr>
          <p:cNvPr id="236552" name="Picture 8"/>
          <p:cNvPicPr>
            <a:picLocks noChangeArrowheads="1"/>
          </p:cNvPicPr>
          <p:nvPr/>
        </p:nvPicPr>
        <p:blipFill>
          <a:blip r:embed="rId2" cstate="print"/>
          <a:srcRect/>
          <a:stretch>
            <a:fillRect/>
          </a:stretch>
        </p:blipFill>
        <p:spPr bwMode="auto">
          <a:xfrm>
            <a:off x="1062038" y="3957638"/>
            <a:ext cx="3233737" cy="1565275"/>
          </a:xfrm>
          <a:prstGeom prst="rect">
            <a:avLst/>
          </a:prstGeom>
          <a:noFill/>
          <a:ln w="9525">
            <a:noFill/>
            <a:miter lim="800000"/>
            <a:headEnd/>
            <a:tailEnd/>
          </a:ln>
          <a:effectLst/>
        </p:spPr>
      </p:pic>
      <p:pic>
        <p:nvPicPr>
          <p:cNvPr id="236553" name="Picture 9"/>
          <p:cNvPicPr>
            <a:picLocks noChangeArrowheads="1"/>
          </p:cNvPicPr>
          <p:nvPr/>
        </p:nvPicPr>
        <p:blipFill>
          <a:blip r:embed="rId2" cstate="print"/>
          <a:srcRect/>
          <a:stretch>
            <a:fillRect/>
          </a:stretch>
        </p:blipFill>
        <p:spPr bwMode="auto">
          <a:xfrm>
            <a:off x="5278438" y="3970338"/>
            <a:ext cx="3233737" cy="1565275"/>
          </a:xfrm>
          <a:prstGeom prst="rect">
            <a:avLst/>
          </a:prstGeom>
          <a:noFill/>
          <a:ln w="9525">
            <a:noFill/>
            <a:miter lim="800000"/>
            <a:headEnd/>
            <a:tailEnd/>
          </a:ln>
          <a:effectLst/>
        </p:spPr>
      </p:pic>
      <p:sp>
        <p:nvSpPr>
          <p:cNvPr id="236554" name="Rectangle 10"/>
          <p:cNvSpPr>
            <a:spLocks noChangeArrowheads="1"/>
          </p:cNvSpPr>
          <p:nvPr/>
        </p:nvSpPr>
        <p:spPr bwMode="auto">
          <a:xfrm>
            <a:off x="6421438" y="2522538"/>
            <a:ext cx="325437" cy="366712"/>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1x</a:t>
            </a:r>
            <a:r>
              <a:rPr kumimoji="0" lang="en-US" altLang="zh-CN" sz="1800">
                <a:solidFill>
                  <a:schemeClr val="tx1"/>
                </a:solidFill>
                <a:latin typeface="Helvetica" pitchFamily="34" charset="0"/>
              </a:rPr>
              <a:t> </a:t>
            </a:r>
          </a:p>
        </p:txBody>
      </p:sp>
      <p:sp>
        <p:nvSpPr>
          <p:cNvPr id="236555" name="Rectangle 11"/>
          <p:cNvSpPr>
            <a:spLocks noChangeArrowheads="1"/>
          </p:cNvSpPr>
          <p:nvPr/>
        </p:nvSpPr>
        <p:spPr bwMode="auto">
          <a:xfrm>
            <a:off x="6859588" y="2517775"/>
            <a:ext cx="325437" cy="366713"/>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2x</a:t>
            </a:r>
            <a:r>
              <a:rPr kumimoji="0" lang="en-US" altLang="zh-CN" sz="1800">
                <a:solidFill>
                  <a:schemeClr val="tx1"/>
                </a:solidFill>
                <a:latin typeface="Helvetica" pitchFamily="34" charset="0"/>
              </a:rPr>
              <a:t> </a:t>
            </a:r>
          </a:p>
        </p:txBody>
      </p:sp>
      <p:sp>
        <p:nvSpPr>
          <p:cNvPr id="236556" name="Rectangle 12"/>
          <p:cNvSpPr>
            <a:spLocks noChangeArrowheads="1"/>
          </p:cNvSpPr>
          <p:nvPr/>
        </p:nvSpPr>
        <p:spPr bwMode="auto">
          <a:xfrm>
            <a:off x="7292975" y="2532063"/>
            <a:ext cx="325438" cy="366712"/>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3x</a:t>
            </a:r>
            <a:r>
              <a:rPr kumimoji="0" lang="en-US" altLang="zh-CN" sz="1800">
                <a:solidFill>
                  <a:schemeClr val="tx1"/>
                </a:solidFill>
                <a:latin typeface="Helvetica" pitchFamily="34" charset="0"/>
              </a:rPr>
              <a:t> </a:t>
            </a:r>
          </a:p>
        </p:txBody>
      </p:sp>
      <p:sp>
        <p:nvSpPr>
          <p:cNvPr id="236557" name="Rectangle 13"/>
          <p:cNvSpPr>
            <a:spLocks noChangeArrowheads="1"/>
          </p:cNvSpPr>
          <p:nvPr/>
        </p:nvSpPr>
        <p:spPr bwMode="auto">
          <a:xfrm>
            <a:off x="7707313" y="2527300"/>
            <a:ext cx="325437" cy="366713"/>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4x</a:t>
            </a:r>
            <a:r>
              <a:rPr kumimoji="0" lang="en-US" altLang="zh-CN" sz="1800">
                <a:solidFill>
                  <a:schemeClr val="tx1"/>
                </a:solidFill>
                <a:latin typeface="Helvetica" pitchFamily="34" charset="0"/>
              </a:rPr>
              <a:t> </a:t>
            </a:r>
          </a:p>
        </p:txBody>
      </p:sp>
      <p:sp>
        <p:nvSpPr>
          <p:cNvPr id="236558" name="Rectangle 14"/>
          <p:cNvSpPr>
            <a:spLocks noChangeArrowheads="1"/>
          </p:cNvSpPr>
          <p:nvPr/>
        </p:nvSpPr>
        <p:spPr bwMode="auto">
          <a:xfrm>
            <a:off x="2420938" y="4694238"/>
            <a:ext cx="325437" cy="366712"/>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1x</a:t>
            </a:r>
            <a:r>
              <a:rPr kumimoji="0" lang="en-US" altLang="zh-CN" sz="1800">
                <a:solidFill>
                  <a:schemeClr val="tx1"/>
                </a:solidFill>
                <a:latin typeface="Helvetica" pitchFamily="34" charset="0"/>
              </a:rPr>
              <a:t> </a:t>
            </a:r>
          </a:p>
        </p:txBody>
      </p:sp>
      <p:sp>
        <p:nvSpPr>
          <p:cNvPr id="236559" name="Rectangle 15"/>
          <p:cNvSpPr>
            <a:spLocks noChangeArrowheads="1"/>
          </p:cNvSpPr>
          <p:nvPr/>
        </p:nvSpPr>
        <p:spPr bwMode="auto">
          <a:xfrm>
            <a:off x="2859088" y="4689475"/>
            <a:ext cx="325437" cy="366713"/>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2x</a:t>
            </a:r>
            <a:r>
              <a:rPr kumimoji="0" lang="en-US" altLang="zh-CN" sz="1800">
                <a:solidFill>
                  <a:schemeClr val="tx1"/>
                </a:solidFill>
                <a:latin typeface="Helvetica" pitchFamily="34" charset="0"/>
              </a:rPr>
              <a:t> </a:t>
            </a:r>
          </a:p>
        </p:txBody>
      </p:sp>
      <p:sp>
        <p:nvSpPr>
          <p:cNvPr id="236560" name="Rectangle 16"/>
          <p:cNvSpPr>
            <a:spLocks noChangeArrowheads="1"/>
          </p:cNvSpPr>
          <p:nvPr/>
        </p:nvSpPr>
        <p:spPr bwMode="auto">
          <a:xfrm>
            <a:off x="3292475" y="4703763"/>
            <a:ext cx="325438" cy="366712"/>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3x</a:t>
            </a:r>
            <a:r>
              <a:rPr kumimoji="0" lang="en-US" altLang="zh-CN" sz="1800">
                <a:solidFill>
                  <a:schemeClr val="tx1"/>
                </a:solidFill>
                <a:latin typeface="Helvetica" pitchFamily="34" charset="0"/>
              </a:rPr>
              <a:t> </a:t>
            </a:r>
          </a:p>
        </p:txBody>
      </p:sp>
      <p:sp>
        <p:nvSpPr>
          <p:cNvPr id="236561" name="Rectangle 17"/>
          <p:cNvSpPr>
            <a:spLocks noChangeArrowheads="1"/>
          </p:cNvSpPr>
          <p:nvPr/>
        </p:nvSpPr>
        <p:spPr bwMode="auto">
          <a:xfrm>
            <a:off x="3706813" y="4699000"/>
            <a:ext cx="325437" cy="366713"/>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4x</a:t>
            </a:r>
            <a:r>
              <a:rPr kumimoji="0" lang="en-US" altLang="zh-CN" sz="1800">
                <a:solidFill>
                  <a:schemeClr val="tx1"/>
                </a:solidFill>
                <a:latin typeface="Helvetica" pitchFamily="34" charset="0"/>
              </a:rPr>
              <a:t> </a:t>
            </a:r>
          </a:p>
        </p:txBody>
      </p:sp>
      <p:sp>
        <p:nvSpPr>
          <p:cNvPr id="236562" name="Rectangle 18"/>
          <p:cNvSpPr>
            <a:spLocks noChangeArrowheads="1"/>
          </p:cNvSpPr>
          <p:nvPr/>
        </p:nvSpPr>
        <p:spPr bwMode="auto">
          <a:xfrm>
            <a:off x="6662738" y="4897438"/>
            <a:ext cx="325437" cy="366712"/>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1x</a:t>
            </a:r>
            <a:r>
              <a:rPr kumimoji="0" lang="en-US" altLang="zh-CN" sz="1800">
                <a:solidFill>
                  <a:schemeClr val="tx1"/>
                </a:solidFill>
                <a:latin typeface="Helvetica" pitchFamily="34" charset="0"/>
              </a:rPr>
              <a:t> </a:t>
            </a:r>
          </a:p>
        </p:txBody>
      </p:sp>
      <p:sp>
        <p:nvSpPr>
          <p:cNvPr id="236563" name="Rectangle 19"/>
          <p:cNvSpPr>
            <a:spLocks noChangeArrowheads="1"/>
          </p:cNvSpPr>
          <p:nvPr/>
        </p:nvSpPr>
        <p:spPr bwMode="auto">
          <a:xfrm>
            <a:off x="7100888" y="4740275"/>
            <a:ext cx="325437" cy="366713"/>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2x</a:t>
            </a:r>
            <a:r>
              <a:rPr kumimoji="0" lang="en-US" altLang="zh-CN" sz="1800">
                <a:solidFill>
                  <a:schemeClr val="tx1"/>
                </a:solidFill>
                <a:latin typeface="Helvetica" pitchFamily="34" charset="0"/>
              </a:rPr>
              <a:t> </a:t>
            </a:r>
          </a:p>
        </p:txBody>
      </p:sp>
      <p:sp>
        <p:nvSpPr>
          <p:cNvPr id="236564" name="Rectangle 20"/>
          <p:cNvSpPr>
            <a:spLocks noChangeArrowheads="1"/>
          </p:cNvSpPr>
          <p:nvPr/>
        </p:nvSpPr>
        <p:spPr bwMode="auto">
          <a:xfrm>
            <a:off x="7534275" y="4754563"/>
            <a:ext cx="325438" cy="366712"/>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3x</a:t>
            </a:r>
            <a:r>
              <a:rPr kumimoji="0" lang="en-US" altLang="zh-CN" sz="1800">
                <a:solidFill>
                  <a:schemeClr val="tx1"/>
                </a:solidFill>
                <a:latin typeface="Helvetica" pitchFamily="34" charset="0"/>
              </a:rPr>
              <a:t> </a:t>
            </a:r>
          </a:p>
        </p:txBody>
      </p:sp>
      <p:sp>
        <p:nvSpPr>
          <p:cNvPr id="236565" name="Rectangle 21"/>
          <p:cNvSpPr>
            <a:spLocks noChangeArrowheads="1"/>
          </p:cNvSpPr>
          <p:nvPr/>
        </p:nvSpPr>
        <p:spPr bwMode="auto">
          <a:xfrm>
            <a:off x="7948613" y="4749800"/>
            <a:ext cx="325437" cy="366713"/>
          </a:xfrm>
          <a:prstGeom prst="rect">
            <a:avLst/>
          </a:prstGeom>
          <a:solidFill>
            <a:schemeClr val="bg1"/>
          </a:solidFill>
          <a:ln w="38100">
            <a:noFill/>
            <a:miter lim="800000"/>
            <a:headEnd type="none" w="sm" len="sm"/>
            <a:tailEnd type="none" w="sm" len="sm"/>
          </a:ln>
          <a:effectLst/>
        </p:spPr>
        <p:txBody>
          <a:bodyPr anchor="ctr">
            <a:spAutoFit/>
          </a:bodyPr>
          <a:lstStyle/>
          <a:p>
            <a:pPr algn="ctr" eaLnBrk="0" hangingPunct="0">
              <a:lnSpc>
                <a:spcPct val="100000"/>
              </a:lnSpc>
              <a:spcBef>
                <a:spcPct val="0"/>
              </a:spcBef>
            </a:pPr>
            <a:r>
              <a:rPr kumimoji="0" lang="en-US" altLang="zh-CN" sz="1000">
                <a:solidFill>
                  <a:schemeClr val="tx1"/>
                </a:solidFill>
                <a:latin typeface="Helvetica" pitchFamily="34" charset="0"/>
              </a:rPr>
              <a:t>4x</a:t>
            </a:r>
            <a:r>
              <a:rPr kumimoji="0" lang="en-US" altLang="zh-CN" sz="1800">
                <a:solidFill>
                  <a:schemeClr val="tx1"/>
                </a:solidFill>
                <a:latin typeface="Helvetica" pitchFamily="34" charset="0"/>
              </a:rPr>
              <a:t> </a:t>
            </a:r>
          </a:p>
        </p:txBody>
      </p:sp>
      <p:sp>
        <p:nvSpPr>
          <p:cNvPr id="236566" name="Text Box 22"/>
          <p:cNvSpPr txBox="1">
            <a:spLocks noChangeArrowheads="1"/>
          </p:cNvSpPr>
          <p:nvPr/>
        </p:nvSpPr>
        <p:spPr bwMode="auto">
          <a:xfrm>
            <a:off x="900113" y="6124575"/>
            <a:ext cx="7869237" cy="976313"/>
          </a:xfrm>
          <a:prstGeom prst="rect">
            <a:avLst/>
          </a:prstGeom>
          <a:noFill/>
          <a:ln w="38100">
            <a:noFill/>
            <a:miter lim="800000"/>
            <a:headEnd type="none" w="sm" len="sm"/>
            <a:tailEnd type="none" w="sm" len="sm"/>
          </a:ln>
          <a:effectLst/>
        </p:spPr>
        <p:txBody>
          <a:bodyPr anchor="ctr">
            <a:spAutoFit/>
          </a:bodyPr>
          <a:lstStyle/>
          <a:p>
            <a:pPr eaLnBrk="0" hangingPunct="0">
              <a:lnSpc>
                <a:spcPct val="100000"/>
              </a:lnSpc>
              <a:spcBef>
                <a:spcPct val="0"/>
              </a:spcBef>
            </a:pPr>
            <a:r>
              <a:rPr kumimoji="0" lang="zh-CN" altLang="en-US" sz="1800">
                <a:solidFill>
                  <a:schemeClr val="tx1"/>
                </a:solidFill>
                <a:latin typeface="Helvetica" pitchFamily="34" charset="0"/>
              </a:rPr>
              <a:t>一般，在交换机或路由器的以太网络端口上，标“</a:t>
            </a:r>
            <a:r>
              <a:rPr kumimoji="0" lang="en-US" altLang="zh-CN" sz="1800">
                <a:solidFill>
                  <a:schemeClr val="tx1"/>
                </a:solidFill>
                <a:latin typeface="Helvetica" pitchFamily="34" charset="0"/>
              </a:rPr>
              <a:t>1”</a:t>
            </a:r>
            <a:r>
              <a:rPr kumimoji="0" lang="zh-CN" altLang="en-US" sz="1800">
                <a:solidFill>
                  <a:schemeClr val="tx1"/>
                </a:solidFill>
                <a:latin typeface="Helvetica" pitchFamily="34" charset="0"/>
              </a:rPr>
              <a:t>或“</a:t>
            </a:r>
            <a:r>
              <a:rPr kumimoji="0" lang="en-US" altLang="zh-CN" sz="1800">
                <a:solidFill>
                  <a:schemeClr val="tx1"/>
                </a:solidFill>
                <a:latin typeface="Helvetica" pitchFamily="34" charset="0"/>
              </a:rPr>
              <a:t>1X”</a:t>
            </a:r>
            <a:r>
              <a:rPr kumimoji="0" lang="zh-CN" altLang="en-US" sz="1800">
                <a:solidFill>
                  <a:schemeClr val="tx1"/>
                </a:solidFill>
                <a:latin typeface="Helvetica" pitchFamily="34" charset="0"/>
              </a:rPr>
              <a:t>有不同的含义：</a:t>
            </a:r>
          </a:p>
          <a:p>
            <a:pPr eaLnBrk="0" hangingPunct="0">
              <a:lnSpc>
                <a:spcPct val="100000"/>
              </a:lnSpc>
              <a:spcBef>
                <a:spcPct val="0"/>
              </a:spcBef>
            </a:pPr>
            <a:r>
              <a:rPr kumimoji="0" lang="zh-CN" altLang="en-US" sz="2000">
                <a:solidFill>
                  <a:schemeClr val="tx1"/>
                </a:solidFill>
                <a:latin typeface="Helvetica" pitchFamily="34" charset="0"/>
              </a:rPr>
              <a:t>标“</a:t>
            </a:r>
            <a:r>
              <a:rPr kumimoji="0" lang="en-US" altLang="zh-CN" sz="2000">
                <a:solidFill>
                  <a:schemeClr val="tx1"/>
                </a:solidFill>
                <a:latin typeface="Helvetica" pitchFamily="34" charset="0"/>
              </a:rPr>
              <a:t>1”</a:t>
            </a:r>
            <a:r>
              <a:rPr kumimoji="0" lang="zh-CN" altLang="en-US" sz="2000">
                <a:solidFill>
                  <a:schemeClr val="tx1"/>
                </a:solidFill>
                <a:latin typeface="Helvetica" pitchFamily="34" charset="0"/>
              </a:rPr>
              <a:t>：</a:t>
            </a:r>
            <a:r>
              <a:rPr kumimoji="0" lang="en-US" altLang="zh-CN" sz="2000">
                <a:solidFill>
                  <a:schemeClr val="tx1"/>
                </a:solidFill>
                <a:latin typeface="Helvetica" pitchFamily="34" charset="0"/>
              </a:rPr>
              <a:t>MDI-II</a:t>
            </a:r>
            <a:r>
              <a:rPr kumimoji="0" lang="zh-CN" altLang="en-US" sz="2000">
                <a:solidFill>
                  <a:schemeClr val="tx1"/>
                </a:solidFill>
                <a:latin typeface="Helvetica" pitchFamily="34" charset="0"/>
              </a:rPr>
              <a:t>，</a:t>
            </a:r>
            <a:r>
              <a:rPr kumimoji="0" lang="zh-CN" altLang="en-US" sz="2000">
                <a:solidFill>
                  <a:schemeClr val="tx1"/>
                </a:solidFill>
              </a:rPr>
              <a:t>标</a:t>
            </a:r>
            <a:r>
              <a:rPr kumimoji="0" lang="zh-CN" altLang="en-US" sz="2000">
                <a:solidFill>
                  <a:schemeClr val="tx1"/>
                </a:solidFill>
                <a:latin typeface="Times New Roman"/>
              </a:rPr>
              <a:t>“</a:t>
            </a:r>
            <a:r>
              <a:rPr kumimoji="0" lang="en-US" altLang="zh-CN" sz="2000">
                <a:solidFill>
                  <a:schemeClr val="tx1"/>
                </a:solidFill>
              </a:rPr>
              <a:t>1X</a:t>
            </a:r>
            <a:r>
              <a:rPr kumimoji="0" lang="en-US" altLang="zh-CN" sz="2000">
                <a:solidFill>
                  <a:schemeClr val="tx1"/>
                </a:solidFill>
                <a:latin typeface="Times New Roman"/>
              </a:rPr>
              <a:t>”</a:t>
            </a:r>
            <a:r>
              <a:rPr kumimoji="0" lang="zh-CN" altLang="en-US" sz="2000">
                <a:solidFill>
                  <a:schemeClr val="tx1"/>
                </a:solidFill>
              </a:rPr>
              <a:t>：</a:t>
            </a:r>
            <a:r>
              <a:rPr kumimoji="0" lang="en-US" altLang="zh-CN" sz="2000">
                <a:solidFill>
                  <a:schemeClr val="tx1"/>
                </a:solidFill>
              </a:rPr>
              <a:t>MDI-X</a:t>
            </a:r>
          </a:p>
          <a:p>
            <a:pPr eaLnBrk="0" hangingPunct="0">
              <a:lnSpc>
                <a:spcPct val="100000"/>
              </a:lnSpc>
              <a:spcBef>
                <a:spcPct val="0"/>
              </a:spcBef>
            </a:pPr>
            <a:endParaRPr kumimoji="0" lang="en-US" altLang="zh-CN" sz="2000">
              <a:solidFill>
                <a:schemeClr val="tx1"/>
              </a:solidFill>
              <a:latin typeface="Helvetica" pitchFamily="34" charset="0"/>
            </a:endParaRPr>
          </a:p>
        </p:txBody>
      </p:sp>
      <p:sp>
        <p:nvSpPr>
          <p:cNvPr id="236567" name="Line 23"/>
          <p:cNvSpPr>
            <a:spLocks noChangeShapeType="1"/>
          </p:cNvSpPr>
          <p:nvPr/>
        </p:nvSpPr>
        <p:spPr bwMode="auto">
          <a:xfrm>
            <a:off x="2362200" y="3352800"/>
            <a:ext cx="4203700" cy="0"/>
          </a:xfrm>
          <a:prstGeom prst="line">
            <a:avLst/>
          </a:prstGeom>
          <a:noFill/>
          <a:ln w="6350">
            <a:solidFill>
              <a:schemeClr val="tx1"/>
            </a:solidFill>
            <a:round/>
            <a:headEnd type="none" w="sm" len="sm"/>
            <a:tailEnd type="none" w="sm" len="sm"/>
          </a:ln>
          <a:effectLst/>
        </p:spPr>
        <p:txBody>
          <a:bodyPr wrap="none" anchor="ctr">
            <a:spAutoFit/>
          </a:bodyPr>
          <a:lstStyle/>
          <a:p>
            <a:endParaRPr lang="zh-CN" altLang="en-US"/>
          </a:p>
        </p:txBody>
      </p:sp>
      <p:sp>
        <p:nvSpPr>
          <p:cNvPr id="236568" name="Line 24"/>
          <p:cNvSpPr>
            <a:spLocks noChangeShapeType="1"/>
          </p:cNvSpPr>
          <p:nvPr/>
        </p:nvSpPr>
        <p:spPr bwMode="auto">
          <a:xfrm>
            <a:off x="2603500" y="5524500"/>
            <a:ext cx="4203700" cy="0"/>
          </a:xfrm>
          <a:prstGeom prst="line">
            <a:avLst/>
          </a:prstGeom>
          <a:noFill/>
          <a:ln w="6350">
            <a:solidFill>
              <a:schemeClr val="tx1"/>
            </a:solidFill>
            <a:round/>
            <a:headEnd type="none" w="sm" len="sm"/>
            <a:tailEnd type="none" w="sm" len="sm"/>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381000" y="1447800"/>
            <a:ext cx="8574088" cy="3421063"/>
          </a:xfrm>
        </p:spPr>
        <p:txBody>
          <a:bodyPr/>
          <a:lstStyle/>
          <a:p>
            <a:r>
              <a:rPr lang="en-US" altLang="zh-CN" sz="2000">
                <a:solidFill>
                  <a:schemeClr val="folHlink"/>
                </a:solidFill>
              </a:rPr>
              <a:t>       </a:t>
            </a:r>
            <a:r>
              <a:rPr lang="zh-CN" altLang="en-US" sz="2000">
                <a:solidFill>
                  <a:schemeClr val="folHlink"/>
                </a:solidFill>
              </a:rPr>
              <a:t>防火墙</a:t>
            </a:r>
            <a:r>
              <a:rPr lang="en-US" altLang="zh-CN" sz="2000">
                <a:solidFill>
                  <a:schemeClr val="folHlink"/>
                </a:solidFill>
              </a:rPr>
              <a:t>FIREWALL</a:t>
            </a:r>
            <a:r>
              <a:rPr lang="zh-CN" altLang="en-US" sz="2000">
                <a:hlinkClick r:id="rId2"/>
              </a:rPr>
              <a:t>防火墙</a:t>
            </a:r>
            <a:r>
              <a:rPr lang="zh-CN" altLang="en-US" sz="2000"/>
              <a:t>是隔离本地和外部网络的一道防御系统；</a:t>
            </a:r>
          </a:p>
          <a:p>
            <a:r>
              <a:rPr lang="zh-CN" altLang="en-US" sz="2000"/>
              <a:t>或者说，防火墙是位于两个</a:t>
            </a:r>
            <a:r>
              <a:rPr lang="en-US" altLang="zh-CN" sz="2000"/>
              <a:t>(</a:t>
            </a:r>
            <a:r>
              <a:rPr lang="zh-CN" altLang="en-US" sz="2000"/>
              <a:t>或多个</a:t>
            </a:r>
            <a:r>
              <a:rPr lang="en-US" altLang="zh-CN" sz="2000"/>
              <a:t>)</a:t>
            </a:r>
            <a:r>
              <a:rPr lang="zh-CN" altLang="en-US" sz="2000"/>
              <a:t>网络间，实施网络之间访问控制的</a:t>
            </a:r>
          </a:p>
          <a:p>
            <a:r>
              <a:rPr lang="zh-CN" altLang="en-US" sz="2000"/>
              <a:t>一组组件集合。</a:t>
            </a:r>
          </a:p>
          <a:p>
            <a:r>
              <a:rPr lang="zh-CN" altLang="en-US" sz="2000"/>
              <a:t>       早期低端的</a:t>
            </a:r>
            <a:r>
              <a:rPr lang="zh-CN" altLang="en-US" sz="2000">
                <a:hlinkClick r:id="rId3"/>
              </a:rPr>
              <a:t>路由器</a:t>
            </a:r>
            <a:r>
              <a:rPr lang="zh-CN" altLang="en-US" sz="2000"/>
              <a:t>大多没有内置防火墙功能，而现在的路由器几</a:t>
            </a:r>
          </a:p>
          <a:p>
            <a:r>
              <a:rPr lang="zh-CN" altLang="en-US" sz="2000"/>
              <a:t>乎普遍支持防火墙功能，有效的提高网络的安全性，只是路由器内置</a:t>
            </a:r>
          </a:p>
          <a:p>
            <a:r>
              <a:rPr lang="zh-CN" altLang="en-US" sz="2000"/>
              <a:t>的防火墙在功能上要比专业防火墙产品相对弱些。 </a:t>
            </a:r>
          </a:p>
          <a:p>
            <a:r>
              <a:rPr lang="zh-CN" altLang="en-US" sz="2000"/>
              <a:t>      防火可以使企业内部局域网（</a:t>
            </a:r>
            <a:r>
              <a:rPr lang="en-US" altLang="zh-CN" sz="2000"/>
              <a:t>LAN</a:t>
            </a:r>
            <a:r>
              <a:rPr lang="zh-CN" altLang="en-US" sz="2000"/>
              <a:t>）网络与</a:t>
            </a:r>
            <a:r>
              <a:rPr lang="en-US" altLang="zh-CN" sz="2000"/>
              <a:t>Internet</a:t>
            </a:r>
            <a:r>
              <a:rPr lang="zh-CN" altLang="en-US" sz="2000"/>
              <a:t>之间或者与</a:t>
            </a:r>
          </a:p>
          <a:p>
            <a:r>
              <a:rPr lang="zh-CN" altLang="en-US" sz="2000"/>
              <a:t>其他外部网络互相隔离、限制网络互访用来保护内部网络。</a:t>
            </a:r>
            <a:r>
              <a:rPr lang="zh-CN" altLang="en-US"/>
              <a:t> </a:t>
            </a:r>
          </a:p>
        </p:txBody>
      </p:sp>
      <p:sp>
        <p:nvSpPr>
          <p:cNvPr id="223236" name="Rectangle 4"/>
          <p:cNvSpPr>
            <a:spLocks noChangeArrowheads="1"/>
          </p:cNvSpPr>
          <p:nvPr/>
        </p:nvSpPr>
        <p:spPr bwMode="auto">
          <a:xfrm>
            <a:off x="1331913" y="549275"/>
            <a:ext cx="7162800" cy="576263"/>
          </a:xfrm>
          <a:prstGeom prst="rect">
            <a:avLst/>
          </a:prstGeom>
          <a:noFill/>
          <a:ln w="9525">
            <a:noFill/>
            <a:miter lim="800000"/>
            <a:headEnd/>
            <a:tailEnd/>
          </a:ln>
          <a:effectLst/>
        </p:spPr>
        <p:txBody>
          <a:bodyPr/>
          <a:lstStyle/>
          <a:p>
            <a:pPr>
              <a:lnSpc>
                <a:spcPct val="90000"/>
              </a:lnSpc>
              <a:spcBef>
                <a:spcPct val="20000"/>
              </a:spcBef>
            </a:pPr>
            <a:r>
              <a:rPr lang="en-US" altLang="zh-CN" sz="2800" dirty="0" smtClean="0">
                <a:solidFill>
                  <a:schemeClr val="folHlink"/>
                </a:solidFill>
              </a:rPr>
              <a:t>3.4.7 </a:t>
            </a:r>
            <a:r>
              <a:rPr lang="zh-CN" altLang="en-US" sz="2800" dirty="0">
                <a:solidFill>
                  <a:schemeClr val="folHlink"/>
                </a:solidFill>
              </a:rPr>
              <a:t>防火墙</a:t>
            </a:r>
            <a:r>
              <a:rPr lang="zh-CN" altLang="en-US" sz="2800" dirty="0">
                <a:solidFill>
                  <a:schemeClr val="folHlink"/>
                </a:solidFill>
                <a:latin typeface="宋体" charset="-122"/>
              </a:rPr>
              <a:t>技术</a:t>
            </a:r>
          </a:p>
        </p:txBody>
      </p:sp>
      <p:pic>
        <p:nvPicPr>
          <p:cNvPr id="223238" name="Picture 6" descr="137718"/>
          <p:cNvPicPr>
            <a:picLocks noChangeAspect="1" noChangeArrowheads="1"/>
          </p:cNvPicPr>
          <p:nvPr/>
        </p:nvPicPr>
        <p:blipFill>
          <a:blip r:embed="rId4" cstate="print"/>
          <a:srcRect/>
          <a:stretch>
            <a:fillRect/>
          </a:stretch>
        </p:blipFill>
        <p:spPr bwMode="auto">
          <a:xfrm>
            <a:off x="5580063" y="4868863"/>
            <a:ext cx="1476375" cy="781050"/>
          </a:xfrm>
          <a:prstGeom prst="rect">
            <a:avLst/>
          </a:prstGeom>
          <a:noFill/>
        </p:spPr>
      </p:pic>
      <p:sp>
        <p:nvSpPr>
          <p:cNvPr id="223239" name="Text Box 7"/>
          <p:cNvSpPr txBox="1">
            <a:spLocks noChangeArrowheads="1"/>
          </p:cNvSpPr>
          <p:nvPr/>
        </p:nvSpPr>
        <p:spPr bwMode="auto">
          <a:xfrm>
            <a:off x="1908175" y="5084763"/>
            <a:ext cx="3302000" cy="381000"/>
          </a:xfrm>
          <a:prstGeom prst="rect">
            <a:avLst/>
          </a:prstGeom>
          <a:noFill/>
          <a:ln w="9525" algn="ctr">
            <a:noFill/>
            <a:miter lim="800000"/>
            <a:headEnd/>
            <a:tailEnd/>
          </a:ln>
          <a:effectLst/>
        </p:spPr>
        <p:txBody>
          <a:bodyPr wrap="none" lIns="0" rIns="0">
            <a:spAutoFit/>
          </a:bodyPr>
          <a:lstStyle/>
          <a:p>
            <a:r>
              <a:rPr lang="zh-CN" altLang="en-US" sz="2000" b="0">
                <a:solidFill>
                  <a:schemeClr val="tx1"/>
                </a:solidFill>
              </a:rPr>
              <a:t>网络拓扑结构中用图标表示为</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zh-CN" sz="2400" dirty="0" smtClean="0">
                <a:solidFill>
                  <a:srgbClr val="0000FF"/>
                </a:solidFill>
              </a:rPr>
              <a:t>3.4.7.1 </a:t>
            </a:r>
            <a:r>
              <a:rPr lang="zh-CN" altLang="en-US" sz="2400" dirty="0">
                <a:solidFill>
                  <a:srgbClr val="0000FF"/>
                </a:solidFill>
              </a:rPr>
              <a:t>典型的防火墙具有以下三个方面的基本特性：</a:t>
            </a:r>
          </a:p>
        </p:txBody>
      </p:sp>
      <p:sp>
        <p:nvSpPr>
          <p:cNvPr id="231427" name="Rectangle 3"/>
          <p:cNvSpPr>
            <a:spLocks noGrp="1" noChangeArrowheads="1"/>
          </p:cNvSpPr>
          <p:nvPr>
            <p:ph type="body" idx="1"/>
          </p:nvPr>
        </p:nvSpPr>
        <p:spPr/>
        <p:txBody>
          <a:bodyPr/>
          <a:lstStyle/>
          <a:p>
            <a:pPr>
              <a:lnSpc>
                <a:spcPct val="80000"/>
              </a:lnSpc>
            </a:pPr>
            <a:r>
              <a:rPr lang="en-US" altLang="zh-CN" sz="2000" dirty="0">
                <a:latin typeface="Times New Roman"/>
              </a:rPr>
              <a:t>   </a:t>
            </a:r>
            <a:r>
              <a:rPr lang="en-US" altLang="zh-CN" sz="2000" dirty="0"/>
              <a:t> </a:t>
            </a:r>
            <a:r>
              <a:rPr lang="zh-CN" altLang="en-US" sz="2000" dirty="0">
                <a:solidFill>
                  <a:srgbClr val="0000FF"/>
                </a:solidFill>
              </a:rPr>
              <a:t>（一）内部网络和外部网络之间的所有网络数据流都必须经过防火墙</a:t>
            </a:r>
          </a:p>
          <a:p>
            <a:pPr>
              <a:lnSpc>
                <a:spcPct val="80000"/>
              </a:lnSpc>
            </a:pPr>
            <a:r>
              <a:rPr lang="zh-CN" altLang="en-US" sz="2000" dirty="0">
                <a:solidFill>
                  <a:srgbClr val="0000FF"/>
                </a:solidFill>
              </a:rPr>
              <a:t/>
            </a:r>
            <a:br>
              <a:rPr lang="zh-CN" altLang="en-US" sz="2000" dirty="0">
                <a:solidFill>
                  <a:srgbClr val="0000FF"/>
                </a:solidFill>
              </a:rPr>
            </a:br>
            <a:r>
              <a:rPr lang="zh-CN" altLang="en-US" sz="2000" dirty="0">
                <a:latin typeface="Times New Roman"/>
              </a:rPr>
              <a:t>   </a:t>
            </a:r>
            <a:r>
              <a:rPr lang="zh-CN" altLang="en-US" sz="2000" dirty="0"/>
              <a:t>    这是防火墙所处网络位置特性，同时也是一个前提。因为只有当防火墙是内、外部网络之间通信的唯一通道，才可以全面、有效地保护企业网部网络不受侵害。</a:t>
            </a:r>
            <a:br>
              <a:rPr lang="zh-CN" altLang="en-US" sz="2000" dirty="0"/>
            </a:br>
            <a:r>
              <a:rPr lang="zh-CN" altLang="en-US" sz="2000" dirty="0">
                <a:latin typeface="Times New Roman"/>
              </a:rPr>
              <a:t>   </a:t>
            </a:r>
            <a:r>
              <a:rPr lang="zh-CN" altLang="en-US" sz="2000" dirty="0"/>
              <a:t>    </a:t>
            </a:r>
            <a:r>
              <a:rPr lang="zh-CN" altLang="en-US" sz="2000" dirty="0">
                <a:solidFill>
                  <a:srgbClr val="0000FF"/>
                </a:solidFill>
              </a:rPr>
              <a:t>防火墙适用于用户网络系统的边界，属于用户网络边界的安全保护设备</a:t>
            </a:r>
            <a:r>
              <a:rPr lang="zh-CN" altLang="en-US" sz="2000" dirty="0"/>
              <a:t>。所谓网络边界即是采用不同安全策略的两个网络连接处，比如用户网络和互联网之间连接、和其它业务往来单位的网络连接、用户内部网络不同部门之间的连接等。防火墙的目的就是在网</a:t>
            </a:r>
          </a:p>
          <a:p>
            <a:pPr>
              <a:lnSpc>
                <a:spcPct val="80000"/>
              </a:lnSpc>
            </a:pPr>
            <a:r>
              <a:rPr lang="zh-CN" altLang="en-US" sz="2000" dirty="0"/>
              <a:t>络连接之间建立一个安全控制点，通过允许、</a:t>
            </a:r>
          </a:p>
          <a:p>
            <a:pPr>
              <a:lnSpc>
                <a:spcPct val="80000"/>
              </a:lnSpc>
            </a:pPr>
            <a:r>
              <a:rPr lang="zh-CN" altLang="en-US" sz="2000" dirty="0"/>
              <a:t>拒绝或重新定向经过防火墙的数据流，实现</a:t>
            </a:r>
          </a:p>
          <a:p>
            <a:pPr>
              <a:lnSpc>
                <a:spcPct val="80000"/>
              </a:lnSpc>
            </a:pPr>
            <a:r>
              <a:rPr lang="zh-CN" altLang="en-US" sz="2000" dirty="0"/>
              <a:t>对进出内部网络的服务和访问的审计和控制。</a:t>
            </a:r>
            <a:br>
              <a:rPr lang="zh-CN" altLang="en-US" sz="2000" dirty="0"/>
            </a:br>
            <a:r>
              <a:rPr lang="zh-CN" altLang="en-US" sz="2000" dirty="0">
                <a:latin typeface="Times New Roman"/>
              </a:rPr>
              <a:t>   </a:t>
            </a:r>
            <a:r>
              <a:rPr lang="zh-CN" altLang="en-US" sz="2000" dirty="0"/>
              <a:t>  </a:t>
            </a:r>
          </a:p>
          <a:p>
            <a:pPr>
              <a:lnSpc>
                <a:spcPct val="80000"/>
              </a:lnSpc>
            </a:pPr>
            <a:r>
              <a:rPr lang="zh-CN" altLang="en-US" sz="2000" dirty="0"/>
              <a:t>典型的防火墙体系网络结构如图所示。</a:t>
            </a:r>
          </a:p>
          <a:p>
            <a:pPr>
              <a:lnSpc>
                <a:spcPct val="80000"/>
              </a:lnSpc>
            </a:pPr>
            <a:r>
              <a:rPr lang="zh-CN" altLang="en-US" sz="2000" dirty="0"/>
              <a:t>从图中可以看出，防火墙的一端连接企事业</a:t>
            </a:r>
          </a:p>
          <a:p>
            <a:pPr>
              <a:lnSpc>
                <a:spcPct val="80000"/>
              </a:lnSpc>
            </a:pPr>
            <a:r>
              <a:rPr lang="zh-CN" altLang="en-US" sz="2000" dirty="0"/>
              <a:t>单位内部的局域网，而另一端则连接着互联</a:t>
            </a:r>
          </a:p>
          <a:p>
            <a:pPr>
              <a:lnSpc>
                <a:spcPct val="80000"/>
              </a:lnSpc>
            </a:pPr>
            <a:r>
              <a:rPr lang="zh-CN" altLang="en-US" sz="2000" dirty="0"/>
              <a:t>网。所有的内、外部网络之间的通信都要经</a:t>
            </a:r>
          </a:p>
          <a:p>
            <a:pPr>
              <a:lnSpc>
                <a:spcPct val="80000"/>
              </a:lnSpc>
            </a:pPr>
            <a:r>
              <a:rPr lang="zh-CN" altLang="en-US" sz="2000" dirty="0"/>
              <a:t>过防火墙。</a:t>
            </a:r>
          </a:p>
        </p:txBody>
      </p:sp>
      <p:pic>
        <p:nvPicPr>
          <p:cNvPr id="231430" name="Picture 6" descr="137727"/>
          <p:cNvPicPr>
            <a:picLocks noChangeAspect="1" noChangeArrowheads="1"/>
          </p:cNvPicPr>
          <p:nvPr/>
        </p:nvPicPr>
        <p:blipFill>
          <a:blip r:embed="rId2" cstate="print"/>
          <a:srcRect/>
          <a:stretch>
            <a:fillRect/>
          </a:stretch>
        </p:blipFill>
        <p:spPr bwMode="auto">
          <a:xfrm>
            <a:off x="5435600" y="3933825"/>
            <a:ext cx="3384550" cy="27352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52930" name="Rectangle 2"/>
          <p:cNvSpPr>
            <a:spLocks noGrp="1" noRot="1" noChangeArrowheads="1"/>
          </p:cNvSpPr>
          <p:nvPr>
            <p:ph type="title"/>
          </p:nvPr>
        </p:nvSpPr>
        <p:spPr>
          <a:xfrm>
            <a:off x="1350963" y="404664"/>
            <a:ext cx="7793037" cy="838200"/>
          </a:xfrm>
        </p:spPr>
        <p:txBody>
          <a:bodyPr/>
          <a:lstStyle/>
          <a:p>
            <a:r>
              <a:rPr lang="zh-CN" altLang="en-US" sz="4000" dirty="0"/>
              <a:t>交换机的功能</a:t>
            </a:r>
          </a:p>
        </p:txBody>
      </p:sp>
      <p:sp>
        <p:nvSpPr>
          <p:cNvPr id="252931" name="Text Box 3"/>
          <p:cNvSpPr txBox="1">
            <a:spLocks noChangeArrowheads="1"/>
          </p:cNvSpPr>
          <p:nvPr/>
        </p:nvSpPr>
        <p:spPr bwMode="auto">
          <a:xfrm>
            <a:off x="755650" y="2924175"/>
            <a:ext cx="7772400" cy="2465388"/>
          </a:xfrm>
          <a:prstGeom prst="rect">
            <a:avLst/>
          </a:prstGeom>
          <a:noFill/>
          <a:ln w="9525">
            <a:noFill/>
            <a:miter lim="800000"/>
            <a:headEnd/>
            <a:tailEnd/>
          </a:ln>
          <a:effectLst/>
        </p:spPr>
        <p:txBody>
          <a:bodyPr lIns="73025" tIns="36512" rIns="73025" bIns="36512">
            <a:spAutoFit/>
          </a:bodyPr>
          <a:lstStyle/>
          <a:p>
            <a:pPr algn="l">
              <a:spcBef>
                <a:spcPct val="30000"/>
              </a:spcBef>
              <a:buClr>
                <a:srgbClr val="33CC33"/>
              </a:buClr>
              <a:buSzPct val="85000"/>
              <a:buFont typeface="Wingdings" pitchFamily="2" charset="2"/>
              <a:buChar char="ü"/>
            </a:pPr>
            <a:r>
              <a:rPr lang="en-US" altLang="zh-CN" sz="2800" dirty="0">
                <a:effectLst/>
                <a:latin typeface="Arial" charset="0"/>
              </a:rPr>
              <a:t> </a:t>
            </a:r>
            <a:r>
              <a:rPr lang="en-US" altLang="zh-CN" sz="2800" dirty="0">
                <a:solidFill>
                  <a:srgbClr val="FFFF66"/>
                </a:solidFill>
                <a:effectLst/>
                <a:latin typeface="Arial" charset="0"/>
              </a:rPr>
              <a:t>“</a:t>
            </a:r>
            <a:r>
              <a:rPr lang="zh-CN" altLang="en-US" sz="2800" dirty="0">
                <a:solidFill>
                  <a:srgbClr val="FFFF66"/>
                </a:solidFill>
                <a:effectLst/>
                <a:latin typeface="Arial" charset="0"/>
              </a:rPr>
              <a:t>交换数据帧”</a:t>
            </a:r>
            <a:r>
              <a:rPr lang="zh-CN" altLang="en-US" sz="2800" dirty="0">
                <a:effectLst/>
                <a:latin typeface="Arial" charset="0"/>
              </a:rPr>
              <a:t> </a:t>
            </a:r>
            <a:r>
              <a:rPr lang="en-US" altLang="zh-CN" sz="2800" dirty="0">
                <a:effectLst/>
                <a:latin typeface="Arial" charset="0"/>
              </a:rPr>
              <a:t>—— </a:t>
            </a:r>
            <a:r>
              <a:rPr lang="zh-CN" altLang="en-US" sz="2800" dirty="0">
                <a:effectLst/>
                <a:latin typeface="Arial" charset="0"/>
              </a:rPr>
              <a:t>该操作是一个从输入介质上接收帧然后从输出介质上发送出去的过程；</a:t>
            </a:r>
          </a:p>
          <a:p>
            <a:pPr algn="l">
              <a:spcBef>
                <a:spcPct val="30000"/>
              </a:spcBef>
              <a:buClr>
                <a:srgbClr val="33CC33"/>
              </a:buClr>
              <a:buSzPct val="85000"/>
              <a:buFont typeface="Wingdings" pitchFamily="2" charset="2"/>
              <a:buChar char="ü"/>
            </a:pPr>
            <a:endParaRPr lang="zh-CN" altLang="en-US" sz="2800" dirty="0">
              <a:effectLst/>
              <a:latin typeface="Arial" charset="0"/>
            </a:endParaRPr>
          </a:p>
          <a:p>
            <a:pPr algn="l">
              <a:spcBef>
                <a:spcPct val="30000"/>
              </a:spcBef>
              <a:buClr>
                <a:srgbClr val="33CC33"/>
              </a:buClr>
              <a:buSzPct val="85000"/>
              <a:buFont typeface="Wingdings" pitchFamily="2" charset="2"/>
              <a:buChar char="ü"/>
            </a:pPr>
            <a:r>
              <a:rPr lang="zh-CN" altLang="en-US" sz="2800" dirty="0">
                <a:effectLst/>
                <a:latin typeface="Arial" charset="0"/>
              </a:rPr>
              <a:t> </a:t>
            </a:r>
            <a:r>
              <a:rPr lang="zh-CN" altLang="en-US" sz="2800" dirty="0" smtClean="0">
                <a:solidFill>
                  <a:srgbClr val="FFFF66"/>
                </a:solidFill>
                <a:effectLst/>
                <a:latin typeface="Arial" charset="0"/>
              </a:rPr>
              <a:t>“交换表的维护”</a:t>
            </a:r>
            <a:r>
              <a:rPr lang="zh-CN" altLang="en-US" sz="2800" dirty="0" smtClean="0">
                <a:effectLst/>
                <a:latin typeface="Arial" charset="0"/>
              </a:rPr>
              <a:t> </a:t>
            </a:r>
            <a:r>
              <a:rPr lang="en-US" altLang="zh-CN" sz="2800" dirty="0">
                <a:effectLst/>
                <a:latin typeface="Arial" charset="0"/>
              </a:rPr>
              <a:t>—— </a:t>
            </a:r>
            <a:r>
              <a:rPr lang="zh-CN" altLang="en-US" sz="2800" dirty="0">
                <a:effectLst/>
                <a:latin typeface="Arial" charset="0"/>
              </a:rPr>
              <a:t>交换机建立和维护交换表，并查找环路。</a:t>
            </a:r>
            <a:endParaRPr lang="zh-CN" altLang="en-US" sz="2800" dirty="0">
              <a:effectLst/>
              <a:latin typeface="Times New Roman" pitchFamily="18" charset="0"/>
            </a:endParaRPr>
          </a:p>
        </p:txBody>
      </p:sp>
      <p:sp>
        <p:nvSpPr>
          <p:cNvPr id="252932" name="Rectangle 4"/>
          <p:cNvSpPr>
            <a:spLocks noChangeArrowheads="1"/>
          </p:cNvSpPr>
          <p:nvPr/>
        </p:nvSpPr>
        <p:spPr bwMode="auto">
          <a:xfrm>
            <a:off x="685800" y="2057400"/>
            <a:ext cx="7702550" cy="560388"/>
          </a:xfrm>
          <a:prstGeom prst="rect">
            <a:avLst/>
          </a:prstGeom>
          <a:noFill/>
          <a:ln w="9525">
            <a:noFill/>
            <a:miter lim="800000"/>
            <a:headEnd/>
            <a:tailEnd/>
          </a:ln>
          <a:effectLst/>
        </p:spPr>
        <p:txBody>
          <a:bodyPr lIns="73025" tIns="36512" rIns="73025" bIns="36512">
            <a:spAutoFit/>
          </a:bodyPr>
          <a:lstStyle/>
          <a:p>
            <a:pPr algn="l">
              <a:spcBef>
                <a:spcPct val="0"/>
              </a:spcBef>
              <a:buClr>
                <a:srgbClr val="FF3300"/>
              </a:buClr>
              <a:buSzPct val="85000"/>
              <a:buFont typeface="Wingdings" pitchFamily="2" charset="2"/>
              <a:buChar char="Ø"/>
            </a:pPr>
            <a:r>
              <a:rPr lang="en-US" altLang="zh-CN" b="0" dirty="0">
                <a:solidFill>
                  <a:schemeClr val="bg1"/>
                </a:solidFill>
                <a:effectLst/>
                <a:latin typeface="Times New Roman" pitchFamily="18" charset="0"/>
              </a:rPr>
              <a:t> </a:t>
            </a:r>
            <a:r>
              <a:rPr lang="zh-CN" altLang="en-US" dirty="0">
                <a:solidFill>
                  <a:srgbClr val="7030A0"/>
                </a:solidFill>
                <a:effectLst/>
                <a:latin typeface="Times New Roman" pitchFamily="18" charset="0"/>
              </a:rPr>
              <a:t>所有的交换设备都完成两种基本操作： </a:t>
            </a:r>
          </a:p>
        </p:txBody>
      </p:sp>
    </p:spTree>
  </p:cSld>
  <p:clrMapOvr>
    <a:masterClrMapping/>
  </p:clrMapOvr>
  <p:transition spd="med">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additive="base">
                                        <p:cTn id="7" dur="500" fill="hold"/>
                                        <p:tgtEl>
                                          <p:spTgt spid="252932"/>
                                        </p:tgtEl>
                                        <p:attrNameLst>
                                          <p:attrName>ppt_x</p:attrName>
                                        </p:attrNameLst>
                                      </p:cBhvr>
                                      <p:tavLst>
                                        <p:tav tm="0">
                                          <p:val>
                                            <p:strVal val="#ppt_x"/>
                                          </p:val>
                                        </p:tav>
                                        <p:tav tm="100000">
                                          <p:val>
                                            <p:strVal val="#ppt_x"/>
                                          </p:val>
                                        </p:tav>
                                      </p:tavLst>
                                    </p:anim>
                                    <p:anim calcmode="lin" valueType="num">
                                      <p:cBhvr additive="base">
                                        <p:cTn id="8" dur="500" fill="hold"/>
                                        <p:tgtEl>
                                          <p:spTgt spid="2529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1"/>
                                        </p:tgtEl>
                                        <p:attrNameLst>
                                          <p:attrName>style.visibility</p:attrName>
                                        </p:attrNameLst>
                                      </p:cBhvr>
                                      <p:to>
                                        <p:strVal val="visible"/>
                                      </p:to>
                                    </p:set>
                                    <p:anim calcmode="lin" valueType="num">
                                      <p:cBhvr additive="base">
                                        <p:cTn id="13" dur="500" fill="hold"/>
                                        <p:tgtEl>
                                          <p:spTgt spid="252931"/>
                                        </p:tgtEl>
                                        <p:attrNameLst>
                                          <p:attrName>ppt_x</p:attrName>
                                        </p:attrNameLst>
                                      </p:cBhvr>
                                      <p:tavLst>
                                        <p:tav tm="0">
                                          <p:val>
                                            <p:strVal val="#ppt_x"/>
                                          </p:val>
                                        </p:tav>
                                        <p:tav tm="100000">
                                          <p:val>
                                            <p:strVal val="#ppt_x"/>
                                          </p:val>
                                        </p:tav>
                                      </p:tavLst>
                                    </p:anim>
                                    <p:anim calcmode="lin" valueType="num">
                                      <p:cBhvr additive="base">
                                        <p:cTn id="14" dur="500" fill="hold"/>
                                        <p:tgtEl>
                                          <p:spTgt spid="252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p:bldP spid="25293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zh-CN" altLang="en-US" sz="2400">
                <a:solidFill>
                  <a:srgbClr val="0000FF"/>
                </a:solidFill>
              </a:rPr>
              <a:t>（二）只有符合安全策略的数据流才能通过防火墙</a:t>
            </a:r>
          </a:p>
        </p:txBody>
      </p:sp>
      <p:sp>
        <p:nvSpPr>
          <p:cNvPr id="232451" name="Rectangle 3"/>
          <p:cNvSpPr>
            <a:spLocks noGrp="1" noChangeArrowheads="1"/>
          </p:cNvSpPr>
          <p:nvPr>
            <p:ph type="body" idx="1"/>
          </p:nvPr>
        </p:nvSpPr>
        <p:spPr>
          <a:xfrm>
            <a:off x="381000" y="1447800"/>
            <a:ext cx="8574088" cy="3421063"/>
          </a:xfrm>
        </p:spPr>
        <p:txBody>
          <a:bodyPr/>
          <a:lstStyle/>
          <a:p>
            <a:pPr>
              <a:lnSpc>
                <a:spcPct val="90000"/>
              </a:lnSpc>
            </a:pPr>
            <a:r>
              <a:rPr lang="en-US" altLang="zh-CN" sz="2000">
                <a:latin typeface="Times New Roman"/>
              </a:rPr>
              <a:t>   </a:t>
            </a:r>
            <a:r>
              <a:rPr lang="en-US" altLang="zh-CN" sz="2000"/>
              <a:t>    </a:t>
            </a:r>
            <a:r>
              <a:rPr lang="zh-CN" altLang="en-US" sz="2000">
                <a:solidFill>
                  <a:srgbClr val="0000FF"/>
                </a:solidFill>
              </a:rPr>
              <a:t>防火墙最基本的功能是确保网络流量的合法性，并在此前提下将网络的流量快速的从一条链路转发到另外的链路上去。</a:t>
            </a:r>
            <a:r>
              <a:rPr lang="zh-CN" altLang="en-US" sz="2000"/>
              <a:t>从最早的防火墙模型开始谈起，原始的防火墙是一台</a:t>
            </a:r>
            <a:r>
              <a:rPr lang="zh-CN" altLang="en-US" sz="2000">
                <a:latin typeface="Times New Roman"/>
              </a:rPr>
              <a:t>“</a:t>
            </a:r>
            <a:r>
              <a:rPr lang="zh-CN" altLang="en-US" sz="2000"/>
              <a:t>双穴主机</a:t>
            </a:r>
            <a:r>
              <a:rPr lang="zh-CN" altLang="en-US" sz="2000">
                <a:latin typeface="Times New Roman"/>
              </a:rPr>
              <a:t>”</a:t>
            </a:r>
            <a:r>
              <a:rPr lang="zh-CN" altLang="en-US" sz="2000"/>
              <a:t>，即具备两个网络接口，同时拥有两个网络层地址。防火墙将网络上的流量通过相应的网络接口接收上来，按照</a:t>
            </a:r>
            <a:r>
              <a:rPr lang="en-US" altLang="zh-CN" sz="2000"/>
              <a:t>OSI</a:t>
            </a:r>
            <a:r>
              <a:rPr lang="zh-CN" altLang="en-US" sz="2000"/>
              <a:t>协议栈的七层结构顺序上传，在适当的协议层进行访问规则和安全审查，然后将符合通过条件的报文从相应的网络接口送出，而对于那些不符合通过条件的报文则予以阻断。因此，从这个角度上来说，防火墙是一个类似于桥接或</a:t>
            </a:r>
            <a:r>
              <a:rPr lang="zh-CN" altLang="en-US" sz="2000">
                <a:hlinkClick r:id="rId2"/>
              </a:rPr>
              <a:t>路由器</a:t>
            </a:r>
            <a:r>
              <a:rPr lang="zh-CN" altLang="en-US" sz="2000"/>
              <a:t>的、多端口的（网络接口</a:t>
            </a:r>
            <a:r>
              <a:rPr lang="en-US" altLang="zh-CN" sz="2000"/>
              <a:t>&gt;=2</a:t>
            </a:r>
            <a:r>
              <a:rPr lang="zh-CN" altLang="en-US" sz="2000"/>
              <a:t>）转发设备，它跨接于多个分离的物理网段之间，并在报文转发过程之中完成对报文的审查工作。如下图：</a:t>
            </a:r>
            <a:br>
              <a:rPr lang="zh-CN" altLang="en-US" sz="2000"/>
            </a:br>
            <a:endParaRPr lang="zh-CN" altLang="en-US" sz="2000"/>
          </a:p>
        </p:txBody>
      </p:sp>
      <p:pic>
        <p:nvPicPr>
          <p:cNvPr id="232454" name="Picture 6" descr="137722"/>
          <p:cNvPicPr>
            <a:picLocks noChangeAspect="1" noChangeArrowheads="1"/>
          </p:cNvPicPr>
          <p:nvPr/>
        </p:nvPicPr>
        <p:blipFill>
          <a:blip r:embed="rId3" cstate="print"/>
          <a:srcRect/>
          <a:stretch>
            <a:fillRect/>
          </a:stretch>
        </p:blipFill>
        <p:spPr bwMode="auto">
          <a:xfrm>
            <a:off x="3708400" y="4221163"/>
            <a:ext cx="4181475" cy="2636837"/>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zh-CN" altLang="en-US" sz="2400">
                <a:solidFill>
                  <a:srgbClr val="0000FF"/>
                </a:solidFill>
              </a:rPr>
              <a:t>（三）防火墙自身应具有非常强的抗攻击免疫力</a:t>
            </a:r>
          </a:p>
        </p:txBody>
      </p:sp>
      <p:sp>
        <p:nvSpPr>
          <p:cNvPr id="244739" name="Rectangle 3"/>
          <p:cNvSpPr>
            <a:spLocks noGrp="1" noChangeArrowheads="1"/>
          </p:cNvSpPr>
          <p:nvPr>
            <p:ph type="body" idx="1"/>
          </p:nvPr>
        </p:nvSpPr>
        <p:spPr>
          <a:xfrm>
            <a:off x="381000" y="1447800"/>
            <a:ext cx="8574088" cy="4860925"/>
          </a:xfrm>
        </p:spPr>
        <p:txBody>
          <a:bodyPr/>
          <a:lstStyle/>
          <a:p>
            <a:pPr>
              <a:lnSpc>
                <a:spcPct val="80000"/>
              </a:lnSpc>
            </a:pPr>
            <a:r>
              <a:rPr lang="en-US" altLang="zh-CN" sz="2000" dirty="0">
                <a:latin typeface="Times New Roman"/>
              </a:rPr>
              <a:t>   </a:t>
            </a:r>
            <a:r>
              <a:rPr lang="en-US" altLang="zh-CN" sz="2000" dirty="0"/>
              <a:t>    </a:t>
            </a:r>
            <a:r>
              <a:rPr lang="zh-CN" altLang="en-US" sz="2000" dirty="0"/>
              <a:t>这是防火墙之所以能担当企业内部网络安全防护重任的先决条件。防火墙处于网络边缘，它就像一个边界卫士一样，每时每刻都要面对黑客的入侵，这样就要求防火墙自身要具有非常强的抗击入侵本领。它之所以具有这么强的</a:t>
            </a:r>
            <a:r>
              <a:rPr lang="zh-CN" altLang="en-US" sz="2000" dirty="0" smtClean="0"/>
              <a:t>本领</a:t>
            </a:r>
            <a:r>
              <a:rPr lang="en-US" altLang="zh-CN" sz="2000" dirty="0" smtClean="0"/>
              <a:t>,</a:t>
            </a:r>
            <a:r>
              <a:rPr lang="zh-CN" altLang="en-US" sz="2000" dirty="0" smtClean="0">
                <a:solidFill>
                  <a:srgbClr val="0000FF"/>
                </a:solidFill>
              </a:rPr>
              <a:t>防火墙</a:t>
            </a:r>
            <a:r>
              <a:rPr lang="zh-CN" altLang="en-US" sz="2000" dirty="0">
                <a:solidFill>
                  <a:srgbClr val="0000FF"/>
                </a:solidFill>
              </a:rPr>
              <a:t>操作系统</a:t>
            </a:r>
            <a:r>
              <a:rPr lang="zh-CN" altLang="en-US" sz="2000" dirty="0"/>
              <a:t>本身是关键，只有自身具有完整信任关系的操作系统才可以谈论系统的安全性。其次就是防火墙自身具有非常低的服务功能，除了专门的防火墙嵌入系统外，再没有其它应用程序在防火墙上运行。当然这些安全性也只能说是相对的。</a:t>
            </a:r>
            <a:br>
              <a:rPr lang="zh-CN" altLang="en-US" sz="2000" dirty="0"/>
            </a:br>
            <a:endParaRPr lang="zh-CN" altLang="en-US" sz="2000" dirty="0"/>
          </a:p>
        </p:txBody>
      </p:sp>
      <p:pic>
        <p:nvPicPr>
          <p:cNvPr id="244741" name="Picture 5" descr="137726"/>
          <p:cNvPicPr>
            <a:picLocks noChangeAspect="1" noChangeArrowheads="1"/>
          </p:cNvPicPr>
          <p:nvPr/>
        </p:nvPicPr>
        <p:blipFill>
          <a:blip r:embed="rId2" cstate="print"/>
          <a:srcRect/>
          <a:stretch>
            <a:fillRect/>
          </a:stretch>
        </p:blipFill>
        <p:spPr bwMode="auto">
          <a:xfrm>
            <a:off x="3894138" y="3286124"/>
            <a:ext cx="5249862" cy="3240088"/>
          </a:xfrm>
          <a:prstGeom prst="rect">
            <a:avLst/>
          </a:prstGeom>
          <a:noFill/>
        </p:spPr>
      </p:pic>
      <p:sp>
        <p:nvSpPr>
          <p:cNvPr id="244742" name="Text Box 6"/>
          <p:cNvSpPr txBox="1">
            <a:spLocks noChangeArrowheads="1"/>
          </p:cNvSpPr>
          <p:nvPr/>
        </p:nvSpPr>
        <p:spPr bwMode="auto">
          <a:xfrm>
            <a:off x="395288" y="3284538"/>
            <a:ext cx="3455987" cy="3255962"/>
          </a:xfrm>
          <a:prstGeom prst="rect">
            <a:avLst/>
          </a:prstGeom>
          <a:noFill/>
          <a:ln w="9525" algn="ctr">
            <a:noFill/>
            <a:miter lim="800000"/>
            <a:headEnd/>
            <a:tailEnd/>
          </a:ln>
          <a:effectLst/>
        </p:spPr>
        <p:txBody>
          <a:bodyPr lIns="0" rIns="0">
            <a:spAutoFit/>
          </a:bodyPr>
          <a:lstStyle/>
          <a:p>
            <a:r>
              <a:rPr lang="zh-CN" altLang="en-US" sz="1800">
                <a:solidFill>
                  <a:schemeClr val="hlink"/>
                </a:solidFill>
              </a:rPr>
              <a:t>分区：内部网、外部网、</a:t>
            </a:r>
            <a:r>
              <a:rPr lang="en-US" altLang="zh-CN" sz="1800">
                <a:solidFill>
                  <a:schemeClr val="hlink"/>
                </a:solidFill>
              </a:rPr>
              <a:t>DMZ</a:t>
            </a:r>
            <a:r>
              <a:rPr lang="zh-CN" altLang="en-US" sz="1800">
                <a:solidFill>
                  <a:schemeClr val="hlink"/>
                </a:solidFill>
              </a:rPr>
              <a:t>区</a:t>
            </a:r>
          </a:p>
          <a:p>
            <a:r>
              <a:rPr lang="en-US" altLang="zh-CN" sz="1600">
                <a:solidFill>
                  <a:srgbClr val="0000FF"/>
                </a:solidFill>
              </a:rPr>
              <a:t>DMZ</a:t>
            </a:r>
            <a:r>
              <a:rPr lang="zh-CN" altLang="en-US" sz="1600">
                <a:solidFill>
                  <a:srgbClr val="0000FF"/>
                </a:solidFill>
              </a:rPr>
              <a:t>是英文</a:t>
            </a:r>
            <a:r>
              <a:rPr lang="zh-CN" altLang="en-US" sz="1600">
                <a:solidFill>
                  <a:srgbClr val="0000FF"/>
                </a:solidFill>
                <a:latin typeface="Times New Roman"/>
              </a:rPr>
              <a:t>“</a:t>
            </a:r>
            <a:r>
              <a:rPr lang="en-US" altLang="zh-CN" sz="1600">
                <a:solidFill>
                  <a:srgbClr val="0000FF"/>
                </a:solidFill>
              </a:rPr>
              <a:t>demilitarized zone</a:t>
            </a:r>
            <a:r>
              <a:rPr lang="en-US" altLang="zh-CN" sz="1600">
                <a:solidFill>
                  <a:srgbClr val="0000FF"/>
                </a:solidFill>
                <a:latin typeface="Times New Roman"/>
              </a:rPr>
              <a:t>”</a:t>
            </a:r>
            <a:r>
              <a:rPr lang="zh-CN" altLang="en-US" sz="1600">
                <a:solidFill>
                  <a:srgbClr val="0000FF"/>
                </a:solidFill>
              </a:rPr>
              <a:t>的缩写，中文名称为</a:t>
            </a:r>
            <a:r>
              <a:rPr lang="zh-CN" altLang="en-US" sz="1600">
                <a:solidFill>
                  <a:srgbClr val="0000FF"/>
                </a:solidFill>
                <a:latin typeface="Times New Roman"/>
              </a:rPr>
              <a:t>“</a:t>
            </a:r>
            <a:r>
              <a:rPr lang="zh-CN" altLang="en-US" sz="1600">
                <a:solidFill>
                  <a:srgbClr val="0000FF"/>
                </a:solidFill>
              </a:rPr>
              <a:t>隔离区</a:t>
            </a:r>
            <a:r>
              <a:rPr lang="zh-CN" altLang="en-US" sz="1600">
                <a:solidFill>
                  <a:srgbClr val="0000FF"/>
                </a:solidFill>
                <a:latin typeface="Times New Roman"/>
              </a:rPr>
              <a:t>”</a:t>
            </a:r>
            <a:r>
              <a:rPr lang="zh-CN" altLang="en-US" sz="1600">
                <a:solidFill>
                  <a:srgbClr val="0000FF"/>
                </a:solidFill>
              </a:rPr>
              <a:t>，。它是为了解决安装</a:t>
            </a:r>
            <a:r>
              <a:rPr lang="zh-CN" altLang="en-US" sz="1600">
                <a:solidFill>
                  <a:srgbClr val="0000FF"/>
                </a:solidFill>
                <a:hlinkClick r:id="rId3"/>
              </a:rPr>
              <a:t>防火墙</a:t>
            </a:r>
            <a:r>
              <a:rPr lang="zh-CN" altLang="en-US" sz="1600">
                <a:solidFill>
                  <a:srgbClr val="0000FF"/>
                </a:solidFill>
              </a:rPr>
              <a:t>后外部网络不能访问内部网络服务器的问题，而设立的一个非安全系统与安全系统之间的缓冲区，这个缓冲区位于企业内部网络和外部网络之间的小网络区域内，在这个小网络区域内可以放置一些必须公开的服务器设施。另一方面，通过这样一个</a:t>
            </a:r>
            <a:r>
              <a:rPr lang="en-US" altLang="zh-CN" sz="1600">
                <a:solidFill>
                  <a:srgbClr val="0000FF"/>
                </a:solidFill>
              </a:rPr>
              <a:t>DMZ</a:t>
            </a:r>
            <a:r>
              <a:rPr lang="zh-CN" altLang="en-US" sz="1600">
                <a:solidFill>
                  <a:srgbClr val="0000FF"/>
                </a:solidFill>
              </a:rPr>
              <a:t>区域，更加有效地保护了内部网络，因为这种网络部署，比起一般的防火墙方案，对攻击者来说又多了一道关卡。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Grp="1" noChangeArrowheads="1"/>
          </p:cNvSpPr>
          <p:nvPr>
            <p:ph type="body" idx="1"/>
          </p:nvPr>
        </p:nvSpPr>
        <p:spPr>
          <a:xfrm>
            <a:off x="381000" y="1447800"/>
            <a:ext cx="8574088" cy="612775"/>
          </a:xfrm>
          <a:noFill/>
          <a:ln/>
        </p:spPr>
        <p:txBody>
          <a:bodyPr/>
          <a:lstStyle/>
          <a:p>
            <a:r>
              <a:rPr lang="en-US" altLang="zh-CN" sz="2800" dirty="0" smtClean="0">
                <a:solidFill>
                  <a:srgbClr val="0000FF"/>
                </a:solidFill>
                <a:hlinkClick r:id="rId2" action="ppaction://hlinkfile"/>
              </a:rPr>
              <a:t>3.4.7.2  </a:t>
            </a:r>
            <a:r>
              <a:rPr lang="zh-CN" altLang="en-US" sz="2800" dirty="0">
                <a:solidFill>
                  <a:srgbClr val="0000FF"/>
                </a:solidFill>
                <a:hlinkClick r:id="rId2" action="ppaction://hlinkfile"/>
              </a:rPr>
              <a:t>典型的防火墙分类</a:t>
            </a:r>
            <a:r>
              <a:rPr lang="zh-CN" altLang="en-US" sz="2800" dirty="0">
                <a:solidFill>
                  <a:schemeClr val="hlink"/>
                </a:solidFill>
                <a:hlinkClick r:id="rId2" action="ppaction://hlinkfile"/>
              </a:rPr>
              <a:t>：</a:t>
            </a:r>
            <a:r>
              <a:rPr lang="zh-CN" altLang="en-US" sz="2800" dirty="0">
                <a:solidFill>
                  <a:schemeClr val="hlink"/>
                </a:solidFill>
                <a:hlinkClick r:id="rId3" action="ppaction://hlinkfile"/>
              </a:rPr>
              <a:t>见链接文件 </a:t>
            </a:r>
            <a:endParaRPr lang="zh-CN" altLang="en-US" sz="2800" dirty="0">
              <a:solidFill>
                <a:schemeClr val="hlink"/>
              </a:solidFill>
              <a:hlinkClick r:id="rId2" action="ppaction://hlinkfile"/>
            </a:endParaRPr>
          </a:p>
        </p:txBody>
      </p:sp>
      <p:sp>
        <p:nvSpPr>
          <p:cNvPr id="245765" name="Text Box 5"/>
          <p:cNvSpPr txBox="1">
            <a:spLocks noChangeArrowheads="1"/>
          </p:cNvSpPr>
          <p:nvPr/>
        </p:nvSpPr>
        <p:spPr bwMode="auto">
          <a:xfrm>
            <a:off x="250825" y="2492375"/>
            <a:ext cx="8569325" cy="2571750"/>
          </a:xfrm>
          <a:prstGeom prst="rect">
            <a:avLst/>
          </a:prstGeom>
          <a:noFill/>
          <a:ln w="9525" algn="ctr">
            <a:noFill/>
            <a:miter lim="800000"/>
            <a:headEnd/>
            <a:tailEnd/>
          </a:ln>
          <a:effectLst/>
        </p:spPr>
        <p:txBody>
          <a:bodyPr lIns="0" rIns="0">
            <a:spAutoFit/>
          </a:bodyPr>
          <a:lstStyle/>
          <a:p>
            <a:r>
              <a:rPr lang="zh-CN" altLang="en-US" sz="2000" dirty="0">
                <a:solidFill>
                  <a:schemeClr val="tx1"/>
                </a:solidFill>
              </a:rPr>
              <a:t>传统硬件防火墙的端口：一般</a:t>
            </a:r>
            <a:r>
              <a:rPr lang="en-US" altLang="zh-CN" sz="2000" dirty="0">
                <a:solidFill>
                  <a:schemeClr val="tx1"/>
                </a:solidFill>
              </a:rPr>
              <a:t>3</a:t>
            </a:r>
            <a:r>
              <a:rPr lang="zh-CN" altLang="en-US" sz="2000" dirty="0">
                <a:solidFill>
                  <a:schemeClr val="tx1"/>
                </a:solidFill>
              </a:rPr>
              <a:t>个，分别连接内网、外网、</a:t>
            </a:r>
            <a:r>
              <a:rPr lang="en-US" altLang="zh-CN" sz="2000" dirty="0">
                <a:solidFill>
                  <a:schemeClr val="tx1"/>
                </a:solidFill>
              </a:rPr>
              <a:t>DMZ</a:t>
            </a:r>
            <a:r>
              <a:rPr lang="zh-CN" altLang="en-US" sz="2000" dirty="0">
                <a:solidFill>
                  <a:schemeClr val="tx1"/>
                </a:solidFill>
              </a:rPr>
              <a:t>（非军事化区），现在一些新的硬件防火墙往往扩展了端口，常见四端口防火墙一般将第四个端口做为配置口、管理端口。</a:t>
            </a:r>
          </a:p>
          <a:p>
            <a:r>
              <a:rPr lang="zh-CN" altLang="en-US" sz="2000" dirty="0">
                <a:solidFill>
                  <a:schemeClr val="tx1"/>
                </a:solidFill>
              </a:rPr>
              <a:t>很多防火墙还可以进一步扩展端口数目，有空的插槽可以扩充。</a:t>
            </a:r>
            <a:br>
              <a:rPr lang="zh-CN" altLang="en-US" sz="2000" dirty="0">
                <a:solidFill>
                  <a:schemeClr val="tx1"/>
                </a:solidFill>
              </a:rPr>
            </a:br>
            <a:endParaRPr lang="zh-CN" altLang="en-US" sz="2000" dirty="0">
              <a:solidFill>
                <a:schemeClr val="tx1"/>
              </a:solidFill>
            </a:endParaRPr>
          </a:p>
          <a:p>
            <a:r>
              <a:rPr lang="zh-CN" altLang="en-US" sz="2000" dirty="0">
                <a:solidFill>
                  <a:schemeClr val="tx1"/>
                </a:solidFill>
              </a:rPr>
              <a:t>连接方式：</a:t>
            </a:r>
            <a:r>
              <a:rPr lang="en-US" altLang="zh-CN" sz="2000" dirty="0">
                <a:solidFill>
                  <a:schemeClr val="tx1"/>
                </a:solidFill>
              </a:rPr>
              <a:t>RJ45-TP </a:t>
            </a:r>
            <a:r>
              <a:rPr lang="zh-CN" altLang="en-US" sz="2000" dirty="0">
                <a:solidFill>
                  <a:schemeClr val="tx1"/>
                </a:solidFill>
              </a:rPr>
              <a:t>， 光纤</a:t>
            </a:r>
            <a:r>
              <a:rPr lang="en-US" altLang="zh-CN" sz="2000" dirty="0">
                <a:solidFill>
                  <a:schemeClr val="tx1"/>
                </a:solidFill>
              </a:rPr>
              <a:t>SC/MTRJ</a:t>
            </a:r>
            <a:r>
              <a:rPr lang="zh-CN" altLang="en-US" sz="2000" dirty="0">
                <a:solidFill>
                  <a:schemeClr val="tx1"/>
                </a:solidFill>
              </a:rPr>
              <a:t>等</a:t>
            </a:r>
          </a:p>
          <a:p>
            <a:r>
              <a:rPr lang="zh-CN" altLang="en-US" sz="2000" dirty="0">
                <a:solidFill>
                  <a:schemeClr val="tx1"/>
                </a:solidFill>
              </a:rPr>
              <a:t>速率：</a:t>
            </a:r>
            <a:r>
              <a:rPr lang="en-US" altLang="zh-CN" sz="2000" dirty="0">
                <a:solidFill>
                  <a:schemeClr val="tx1"/>
                </a:solidFill>
              </a:rPr>
              <a:t>100M</a:t>
            </a:r>
            <a:r>
              <a:rPr lang="zh-CN" altLang="en-US" sz="2000" dirty="0">
                <a:solidFill>
                  <a:schemeClr val="tx1"/>
                </a:solidFill>
              </a:rPr>
              <a:t>，</a:t>
            </a:r>
            <a:r>
              <a:rPr lang="en-US" altLang="zh-CN" sz="2000" dirty="0">
                <a:solidFill>
                  <a:schemeClr val="tx1"/>
                </a:solidFill>
              </a:rPr>
              <a:t>1000M</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sz="2800" dirty="0" smtClean="0"/>
              <a:t>3.4.7.3   </a:t>
            </a:r>
            <a:r>
              <a:rPr lang="zh-CN" altLang="en-US" sz="2800" dirty="0">
                <a:hlinkClick r:id="rId2"/>
              </a:rPr>
              <a:t>防火墙</a:t>
            </a:r>
            <a:r>
              <a:rPr lang="zh-CN" altLang="en-US" sz="2800" dirty="0">
                <a:hlinkClick r:id="rId3"/>
              </a:rPr>
              <a:t>硬件</a:t>
            </a:r>
            <a:r>
              <a:rPr lang="zh-CN" altLang="en-US" sz="2800" dirty="0"/>
              <a:t>参数、性能指标</a:t>
            </a:r>
          </a:p>
        </p:txBody>
      </p:sp>
      <p:sp>
        <p:nvSpPr>
          <p:cNvPr id="246787" name="Rectangle 3"/>
          <p:cNvSpPr>
            <a:spLocks noGrp="1" noChangeArrowheads="1"/>
          </p:cNvSpPr>
          <p:nvPr>
            <p:ph type="body" idx="1"/>
          </p:nvPr>
        </p:nvSpPr>
        <p:spPr>
          <a:xfrm>
            <a:off x="1619250" y="1196975"/>
            <a:ext cx="7273925" cy="1693863"/>
          </a:xfrm>
        </p:spPr>
        <p:txBody>
          <a:bodyPr/>
          <a:lstStyle/>
          <a:p>
            <a:r>
              <a:rPr lang="en-US" altLang="zh-CN">
                <a:latin typeface="Times New Roman"/>
              </a:rPr>
              <a:t> </a:t>
            </a:r>
            <a:r>
              <a:rPr lang="en-US" altLang="zh-CN"/>
              <a:t>  </a:t>
            </a:r>
            <a:r>
              <a:rPr lang="zh-CN" altLang="en-US" sz="2000">
                <a:hlinkClick r:id="rId2"/>
              </a:rPr>
              <a:t>防火墙</a:t>
            </a:r>
            <a:r>
              <a:rPr lang="zh-CN" altLang="en-US" sz="2000">
                <a:hlinkClick r:id="rId3"/>
              </a:rPr>
              <a:t>硬件</a:t>
            </a:r>
            <a:r>
              <a:rPr lang="zh-CN" altLang="en-US" sz="2000"/>
              <a:t>参数是指设备使用的处理器类型或芯片及主频，</a:t>
            </a:r>
            <a:r>
              <a:rPr lang="zh-CN" altLang="en-US" sz="2000">
                <a:hlinkClick r:id="rId4"/>
              </a:rPr>
              <a:t>内存</a:t>
            </a:r>
            <a:r>
              <a:rPr lang="zh-CN" altLang="en-US" sz="2000"/>
              <a:t>容量，</a:t>
            </a:r>
            <a:r>
              <a:rPr lang="zh-CN" altLang="en-US" sz="2000">
                <a:hlinkClick r:id="rId5"/>
              </a:rPr>
              <a:t>闪存</a:t>
            </a:r>
            <a:r>
              <a:rPr lang="zh-CN" altLang="en-US" sz="2000"/>
              <a:t>容量，网络接口，</a:t>
            </a:r>
            <a:r>
              <a:rPr lang="zh-CN" altLang="en-US" sz="2000">
                <a:hlinkClick r:id="rId6"/>
              </a:rPr>
              <a:t>存储</a:t>
            </a:r>
            <a:r>
              <a:rPr lang="zh-CN" altLang="en-US" sz="2000"/>
              <a:t>容量类型等数据。 </a:t>
            </a:r>
          </a:p>
          <a:p>
            <a:endParaRPr lang="en-US" altLang="zh-CN" sz="2000"/>
          </a:p>
        </p:txBody>
      </p:sp>
      <p:sp>
        <p:nvSpPr>
          <p:cNvPr id="246788" name="Text Box 4"/>
          <p:cNvSpPr txBox="1">
            <a:spLocks noChangeArrowheads="1"/>
          </p:cNvSpPr>
          <p:nvPr/>
        </p:nvSpPr>
        <p:spPr bwMode="auto">
          <a:xfrm>
            <a:off x="179388" y="2886075"/>
            <a:ext cx="8424862" cy="1190625"/>
          </a:xfrm>
          <a:prstGeom prst="rect">
            <a:avLst/>
          </a:prstGeom>
          <a:noFill/>
          <a:ln w="9525" algn="ctr">
            <a:noFill/>
            <a:miter lim="800000"/>
            <a:headEnd/>
            <a:tailEnd/>
          </a:ln>
          <a:effectLst/>
        </p:spPr>
        <p:txBody>
          <a:bodyPr lIns="0" rIns="0">
            <a:spAutoFit/>
          </a:bodyPr>
          <a:lstStyle/>
          <a:p>
            <a:r>
              <a:rPr lang="en-US" altLang="zh-CN" sz="2000">
                <a:solidFill>
                  <a:srgbClr val="0000FF"/>
                </a:solidFill>
              </a:rPr>
              <a:t>1</a:t>
            </a:r>
            <a:r>
              <a:rPr lang="zh-CN" altLang="en-US" sz="2000">
                <a:solidFill>
                  <a:srgbClr val="0000FF"/>
                </a:solidFill>
              </a:rPr>
              <a:t>、并发连接数：</a:t>
            </a:r>
            <a:r>
              <a:rPr lang="zh-CN" altLang="en-US" sz="1800">
                <a:solidFill>
                  <a:schemeClr val="tx1"/>
                </a:solidFill>
              </a:rPr>
              <a:t>是指防火墙或代理服务器对其业务信息流的处理能力，是防火墙能够同时处理的点对点连接的最大数目，它反映出防火墙设备对多个连接的访问控制能力和连接状态跟踪能力，这个参数的大小直接影响到防火墙所能支持的最大信息点数。</a:t>
            </a:r>
            <a:r>
              <a:rPr lang="zh-CN" altLang="en-US" sz="2000">
                <a:solidFill>
                  <a:schemeClr val="tx1"/>
                </a:solidFill>
              </a:rPr>
              <a:t> </a:t>
            </a:r>
          </a:p>
        </p:txBody>
      </p:sp>
      <p:sp>
        <p:nvSpPr>
          <p:cNvPr id="246789" name="Text Box 5"/>
          <p:cNvSpPr txBox="1">
            <a:spLocks noChangeArrowheads="1"/>
          </p:cNvSpPr>
          <p:nvPr/>
        </p:nvSpPr>
        <p:spPr bwMode="auto">
          <a:xfrm>
            <a:off x="179388" y="2133600"/>
            <a:ext cx="4051300" cy="439738"/>
          </a:xfrm>
          <a:prstGeom prst="rect">
            <a:avLst/>
          </a:prstGeom>
          <a:noFill/>
          <a:ln w="9525" algn="ctr">
            <a:noFill/>
            <a:miter lim="800000"/>
            <a:headEnd/>
            <a:tailEnd/>
          </a:ln>
          <a:effectLst/>
        </p:spPr>
        <p:txBody>
          <a:bodyPr wrap="none" lIns="0" rIns="0">
            <a:spAutoFit/>
          </a:bodyPr>
          <a:lstStyle/>
          <a:p>
            <a:r>
              <a:rPr lang="zh-CN" altLang="en-US" sz="2400">
                <a:solidFill>
                  <a:srgbClr val="0000FF"/>
                </a:solidFill>
              </a:rPr>
              <a:t>衡量防火墙性能的重要指标： </a:t>
            </a:r>
          </a:p>
        </p:txBody>
      </p:sp>
      <p:sp>
        <p:nvSpPr>
          <p:cNvPr id="246790" name="Text Box 6"/>
          <p:cNvSpPr txBox="1">
            <a:spLocks noChangeArrowheads="1"/>
          </p:cNvSpPr>
          <p:nvPr/>
        </p:nvSpPr>
        <p:spPr bwMode="auto">
          <a:xfrm>
            <a:off x="107950" y="4365625"/>
            <a:ext cx="8424863" cy="2341563"/>
          </a:xfrm>
          <a:prstGeom prst="rect">
            <a:avLst/>
          </a:prstGeom>
          <a:noFill/>
          <a:ln w="9525" algn="ctr">
            <a:noFill/>
            <a:miter lim="800000"/>
            <a:headEnd/>
            <a:tailEnd/>
          </a:ln>
          <a:effectLst/>
        </p:spPr>
        <p:txBody>
          <a:bodyPr lIns="0" rIns="0">
            <a:spAutoFit/>
          </a:bodyPr>
          <a:lstStyle/>
          <a:p>
            <a:r>
              <a:rPr lang="en-US" altLang="zh-CN" sz="2000">
                <a:solidFill>
                  <a:srgbClr val="0000FF"/>
                </a:solidFill>
              </a:rPr>
              <a:t>2.</a:t>
            </a:r>
            <a:r>
              <a:rPr lang="zh-CN" altLang="en-US" sz="2000">
                <a:solidFill>
                  <a:srgbClr val="0000FF"/>
                </a:solidFill>
              </a:rPr>
              <a:t>吞吐量：</a:t>
            </a:r>
            <a:r>
              <a:rPr lang="zh-CN" altLang="en-US" sz="1800">
                <a:solidFill>
                  <a:schemeClr val="tx1"/>
                </a:solidFill>
              </a:rPr>
              <a:t>是指在没有帧丢失的情况下，设备能够接受的最大速率。</a:t>
            </a:r>
          </a:p>
          <a:p>
            <a:r>
              <a:rPr lang="zh-CN" altLang="en-US" sz="1800">
                <a:solidFill>
                  <a:schemeClr val="tx1"/>
                </a:solidFill>
              </a:rPr>
              <a:t>      吞吐量的大小主要由防火墙内</a:t>
            </a:r>
            <a:r>
              <a:rPr lang="zh-CN" altLang="en-US" sz="1800">
                <a:solidFill>
                  <a:schemeClr val="tx1"/>
                </a:solidFill>
                <a:hlinkClick r:id="rId7"/>
              </a:rPr>
              <a:t>网卡</a:t>
            </a:r>
            <a:r>
              <a:rPr lang="zh-CN" altLang="en-US" sz="1800">
                <a:solidFill>
                  <a:schemeClr val="tx1"/>
                </a:solidFill>
              </a:rPr>
              <a:t>，及</a:t>
            </a:r>
            <a:r>
              <a:rPr lang="zh-CN" altLang="en-US" sz="1800">
                <a:solidFill>
                  <a:schemeClr val="hlink"/>
                </a:solidFill>
              </a:rPr>
              <a:t>程序算法的效率</a:t>
            </a:r>
            <a:r>
              <a:rPr lang="zh-CN" altLang="en-US" sz="1800">
                <a:solidFill>
                  <a:schemeClr val="tx1"/>
                </a:solidFill>
              </a:rPr>
              <a:t>决定，尤其是程序算法，会使防火墙系统进行大量运算，通信量大打折扣。因此，大多数防火墙虽号称</a:t>
            </a:r>
            <a:r>
              <a:rPr lang="en-US" altLang="zh-CN" sz="1800">
                <a:solidFill>
                  <a:schemeClr val="tx1"/>
                </a:solidFill>
              </a:rPr>
              <a:t>100M</a:t>
            </a:r>
            <a:r>
              <a:rPr lang="zh-CN" altLang="en-US" sz="1800">
                <a:solidFill>
                  <a:schemeClr val="tx1"/>
                </a:solidFill>
              </a:rPr>
              <a:t>防火墙，由于其算法依靠软件实现，通信量远远没有达到</a:t>
            </a:r>
            <a:r>
              <a:rPr lang="en-US" altLang="zh-CN" sz="1800">
                <a:solidFill>
                  <a:schemeClr val="tx1"/>
                </a:solidFill>
              </a:rPr>
              <a:t>100M,</a:t>
            </a:r>
            <a:r>
              <a:rPr lang="zh-CN" altLang="en-US" sz="1800">
                <a:solidFill>
                  <a:schemeClr val="tx1"/>
                </a:solidFill>
              </a:rPr>
              <a:t>实际只有</a:t>
            </a:r>
            <a:r>
              <a:rPr lang="en-US" altLang="zh-CN" sz="1800">
                <a:solidFill>
                  <a:schemeClr val="tx1"/>
                </a:solidFill>
              </a:rPr>
              <a:t>10M-20M</a:t>
            </a:r>
            <a:r>
              <a:rPr lang="zh-CN" altLang="en-US" sz="1800">
                <a:solidFill>
                  <a:schemeClr val="tx1"/>
                </a:solidFill>
              </a:rPr>
              <a:t>。纯</a:t>
            </a:r>
            <a:r>
              <a:rPr lang="zh-CN" altLang="en-US" sz="1800">
                <a:solidFill>
                  <a:schemeClr val="tx1"/>
                </a:solidFill>
                <a:hlinkClick r:id="rId3"/>
              </a:rPr>
              <a:t>硬件</a:t>
            </a:r>
            <a:r>
              <a:rPr lang="zh-CN" altLang="en-US" sz="1800">
                <a:solidFill>
                  <a:schemeClr val="tx1"/>
                </a:solidFill>
              </a:rPr>
              <a:t>防火墙，由于采用硬件进行运算，因此吞吐量可以达到线性</a:t>
            </a:r>
            <a:r>
              <a:rPr lang="en-US" altLang="zh-CN" sz="1800">
                <a:solidFill>
                  <a:schemeClr val="tx1"/>
                </a:solidFill>
              </a:rPr>
              <a:t>90-95M,</a:t>
            </a:r>
            <a:r>
              <a:rPr lang="zh-CN" altLang="en-US" sz="1800">
                <a:solidFill>
                  <a:schemeClr val="tx1"/>
                </a:solidFill>
              </a:rPr>
              <a:t>是真正的</a:t>
            </a:r>
            <a:r>
              <a:rPr lang="en-US" altLang="zh-CN" sz="1800">
                <a:solidFill>
                  <a:schemeClr val="tx1"/>
                </a:solidFill>
              </a:rPr>
              <a:t>100M</a:t>
            </a:r>
            <a:r>
              <a:rPr lang="zh-CN" altLang="en-US" sz="1800">
                <a:solidFill>
                  <a:schemeClr val="tx1"/>
                </a:solidFill>
              </a:rPr>
              <a:t>防火墙。</a:t>
            </a:r>
            <a:br>
              <a:rPr lang="zh-CN" altLang="en-US" sz="1800">
                <a:solidFill>
                  <a:schemeClr val="tx1"/>
                </a:solidFill>
              </a:rPr>
            </a:br>
            <a:r>
              <a:rPr lang="zh-CN" altLang="en-US" sz="1800">
                <a:solidFill>
                  <a:schemeClr val="tx1"/>
                </a:solidFill>
                <a:latin typeface="Times New Roman"/>
              </a:rPr>
              <a:t>   </a:t>
            </a:r>
            <a:r>
              <a:rPr lang="zh-CN" altLang="en-US" sz="1800">
                <a:solidFill>
                  <a:schemeClr val="tx1"/>
                </a:solidFill>
              </a:rPr>
              <a:t> 对于中小型企业来讲，选择吞吐量为百兆级的防火墙即可满足需要，而对于电信、金融、保险等大公司大企业部门就需要采用吞吐量千兆级的防火墙产品。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179388" y="1447800"/>
            <a:ext cx="8574087" cy="1117600"/>
          </a:xfrm>
        </p:spPr>
        <p:txBody>
          <a:bodyPr/>
          <a:lstStyle/>
          <a:p>
            <a:r>
              <a:rPr lang="en-US" altLang="zh-CN" sz="2000">
                <a:solidFill>
                  <a:srgbClr val="0000FF"/>
                </a:solidFill>
              </a:rPr>
              <a:t>3.</a:t>
            </a:r>
            <a:r>
              <a:rPr lang="zh-CN" altLang="en-US" sz="2000">
                <a:solidFill>
                  <a:srgbClr val="0000FF"/>
                </a:solidFill>
              </a:rPr>
              <a:t>安全过滤带宽</a:t>
            </a:r>
            <a:r>
              <a:rPr lang="zh-CN" altLang="en-US" sz="1800">
                <a:solidFill>
                  <a:srgbClr val="0000FF"/>
                </a:solidFill>
              </a:rPr>
              <a:t>：</a:t>
            </a:r>
            <a:r>
              <a:rPr lang="zh-CN" altLang="en-US" sz="1800"/>
              <a:t>是指</a:t>
            </a:r>
            <a:r>
              <a:rPr lang="zh-CN" altLang="en-US" sz="1800">
                <a:hlinkClick r:id="rId2"/>
              </a:rPr>
              <a:t>防火墙</a:t>
            </a:r>
            <a:r>
              <a:rPr lang="zh-CN" altLang="en-US" sz="1800"/>
              <a:t>在某种加密算法标准下，如</a:t>
            </a:r>
            <a:r>
              <a:rPr lang="en-US" altLang="zh-CN" sz="1800"/>
              <a:t>DES(56</a:t>
            </a:r>
            <a:r>
              <a:rPr lang="zh-CN" altLang="en-US" sz="1800"/>
              <a:t>位</a:t>
            </a:r>
            <a:r>
              <a:rPr lang="en-US" altLang="zh-CN" sz="1800"/>
              <a:t>)</a:t>
            </a:r>
            <a:r>
              <a:rPr lang="zh-CN" altLang="en-US" sz="1800"/>
              <a:t>或</a:t>
            </a:r>
            <a:r>
              <a:rPr lang="en-US" altLang="zh-CN" sz="1800"/>
              <a:t>3DES</a:t>
            </a:r>
            <a:r>
              <a:rPr lang="zh-CN" altLang="en-US" sz="1800"/>
              <a:t>（</a:t>
            </a:r>
            <a:r>
              <a:rPr lang="en-US" altLang="zh-CN" sz="1800"/>
              <a:t>168</a:t>
            </a:r>
            <a:r>
              <a:rPr lang="zh-CN" altLang="en-US" sz="1800"/>
              <a:t>位）下的整体过滤性能。它是相对于明文带宽提出的。一般来说，防火墙总的吞吐量越大，其对应的安全过滤带宽越高。 </a:t>
            </a:r>
            <a:r>
              <a:rPr lang="zh-CN" altLang="en-US" sz="1800">
                <a:latin typeface="Times New Roman"/>
              </a:rPr>
              <a:t> </a:t>
            </a:r>
            <a:endParaRPr lang="zh-CN" altLang="en-US" sz="1800"/>
          </a:p>
        </p:txBody>
      </p:sp>
      <p:sp>
        <p:nvSpPr>
          <p:cNvPr id="247812" name="Text Box 4"/>
          <p:cNvSpPr txBox="1">
            <a:spLocks noChangeArrowheads="1"/>
          </p:cNvSpPr>
          <p:nvPr/>
        </p:nvSpPr>
        <p:spPr bwMode="auto">
          <a:xfrm>
            <a:off x="250825" y="2654300"/>
            <a:ext cx="8497888" cy="1422400"/>
          </a:xfrm>
          <a:prstGeom prst="rect">
            <a:avLst/>
          </a:prstGeom>
          <a:noFill/>
          <a:ln w="9525" algn="ctr">
            <a:noFill/>
            <a:miter lim="800000"/>
            <a:headEnd/>
            <a:tailEnd/>
          </a:ln>
          <a:effectLst/>
        </p:spPr>
        <p:txBody>
          <a:bodyPr lIns="0" rIns="0">
            <a:spAutoFit/>
          </a:bodyPr>
          <a:lstStyle/>
          <a:p>
            <a:r>
              <a:rPr lang="en-US" altLang="zh-CN" sz="2000">
                <a:solidFill>
                  <a:srgbClr val="0000FF"/>
                </a:solidFill>
              </a:rPr>
              <a:t>4.</a:t>
            </a:r>
            <a:r>
              <a:rPr lang="zh-CN" altLang="en-US" sz="2000">
                <a:solidFill>
                  <a:srgbClr val="0000FF"/>
                </a:solidFill>
              </a:rPr>
              <a:t>防火墙的用户数限制：</a:t>
            </a:r>
            <a:r>
              <a:rPr lang="zh-CN" altLang="en-US" sz="1800">
                <a:solidFill>
                  <a:schemeClr val="bg2"/>
                </a:solidFill>
              </a:rPr>
              <a:t>分为</a:t>
            </a:r>
            <a:r>
              <a:rPr lang="zh-CN" altLang="en-US" sz="1800">
                <a:solidFill>
                  <a:srgbClr val="0000FF"/>
                </a:solidFill>
              </a:rPr>
              <a:t>固定限制用户数</a:t>
            </a:r>
            <a:r>
              <a:rPr lang="zh-CN" altLang="en-US" sz="1800">
                <a:solidFill>
                  <a:schemeClr val="bg2"/>
                </a:solidFill>
              </a:rPr>
              <a:t>和</a:t>
            </a:r>
            <a:r>
              <a:rPr lang="zh-CN" altLang="en-US" sz="1800">
                <a:solidFill>
                  <a:srgbClr val="0000FF"/>
                </a:solidFill>
              </a:rPr>
              <a:t>无用户数限制</a:t>
            </a:r>
            <a:r>
              <a:rPr lang="zh-CN" altLang="en-US" sz="1800">
                <a:solidFill>
                  <a:schemeClr val="bg2"/>
                </a:solidFill>
              </a:rPr>
              <a:t>两种。前者比如</a:t>
            </a:r>
            <a:r>
              <a:rPr lang="en-US" altLang="zh-CN" sz="1800">
                <a:solidFill>
                  <a:schemeClr val="bg2"/>
                </a:solidFill>
              </a:rPr>
              <a:t>SOHO</a:t>
            </a:r>
            <a:r>
              <a:rPr lang="zh-CN" altLang="en-US" sz="1800">
                <a:solidFill>
                  <a:schemeClr val="bg2"/>
                </a:solidFill>
              </a:rPr>
              <a:t>型防火墙一般支持几十到几百个用户不等，而无用户数限制大多用于大的部门或公司。要注意的是，</a:t>
            </a:r>
            <a:r>
              <a:rPr lang="zh-CN" altLang="en-US" sz="1800">
                <a:solidFill>
                  <a:srgbClr val="0000FF"/>
                </a:solidFill>
              </a:rPr>
              <a:t>用户数和并发连接数是完全不同的两个概念，并发连接数是指防火墙的最大会话数（或进程），每个用户可以在一个时间里产生很多的连接，</a:t>
            </a:r>
            <a:r>
              <a:rPr lang="zh-CN" altLang="en-US" sz="1800">
                <a:solidFill>
                  <a:schemeClr val="bg2"/>
                </a:solidFill>
              </a:rPr>
              <a:t>在购买产品时要区分这两个概念。 </a:t>
            </a:r>
          </a:p>
        </p:txBody>
      </p:sp>
      <p:sp>
        <p:nvSpPr>
          <p:cNvPr id="247813" name="Text Box 5"/>
          <p:cNvSpPr txBox="1">
            <a:spLocks noChangeArrowheads="1"/>
          </p:cNvSpPr>
          <p:nvPr/>
        </p:nvSpPr>
        <p:spPr bwMode="auto">
          <a:xfrm>
            <a:off x="323850" y="4321175"/>
            <a:ext cx="8569325" cy="2203450"/>
          </a:xfrm>
          <a:prstGeom prst="rect">
            <a:avLst/>
          </a:prstGeom>
          <a:noFill/>
          <a:ln w="9525" algn="ctr">
            <a:noFill/>
            <a:miter lim="800000"/>
            <a:headEnd/>
            <a:tailEnd/>
          </a:ln>
          <a:effectLst/>
        </p:spPr>
        <p:txBody>
          <a:bodyPr lIns="0" rIns="0">
            <a:spAutoFit/>
          </a:bodyPr>
          <a:lstStyle/>
          <a:p>
            <a:r>
              <a:rPr lang="en-US" altLang="zh-CN" sz="2000">
                <a:solidFill>
                  <a:srgbClr val="0000FF"/>
                </a:solidFill>
              </a:rPr>
              <a:t>5.VPN</a:t>
            </a:r>
            <a:r>
              <a:rPr lang="zh-CN" altLang="en-US" sz="2000">
                <a:solidFill>
                  <a:srgbClr val="0000FF"/>
                </a:solidFill>
              </a:rPr>
              <a:t>的支持：</a:t>
            </a:r>
            <a:r>
              <a:rPr lang="zh-CN" altLang="en-US" sz="1800">
                <a:solidFill>
                  <a:schemeClr val="tx1"/>
                </a:solidFill>
              </a:rPr>
              <a:t> </a:t>
            </a:r>
            <a:r>
              <a:rPr lang="zh-CN" altLang="en-US" sz="1800">
                <a:solidFill>
                  <a:schemeClr val="tx1"/>
                </a:solidFill>
                <a:latin typeface="Times New Roman"/>
              </a:rPr>
              <a:t>“</a:t>
            </a:r>
            <a:r>
              <a:rPr lang="en-US" altLang="zh-CN" sz="1800">
                <a:solidFill>
                  <a:schemeClr val="tx1"/>
                </a:solidFill>
              </a:rPr>
              <a:t>Virtual Private Network</a:t>
            </a:r>
            <a:r>
              <a:rPr lang="en-US" altLang="zh-CN" sz="1800">
                <a:solidFill>
                  <a:schemeClr val="tx1"/>
                </a:solidFill>
                <a:latin typeface="Times New Roman"/>
              </a:rPr>
              <a:t>”</a:t>
            </a:r>
            <a:r>
              <a:rPr lang="zh-CN" altLang="en-US" sz="1800">
                <a:solidFill>
                  <a:schemeClr val="tx1"/>
                </a:solidFill>
              </a:rPr>
              <a:t>， </a:t>
            </a:r>
            <a:r>
              <a:rPr lang="zh-CN" altLang="en-US" sz="1800">
                <a:solidFill>
                  <a:schemeClr val="tx1"/>
                </a:solidFill>
                <a:latin typeface="Times New Roman"/>
              </a:rPr>
              <a:t>“</a:t>
            </a:r>
            <a:r>
              <a:rPr lang="zh-CN" altLang="en-US" sz="1800">
                <a:solidFill>
                  <a:srgbClr val="0000FF"/>
                </a:solidFill>
              </a:rPr>
              <a:t>虚拟专用网络</a:t>
            </a:r>
            <a:r>
              <a:rPr lang="zh-CN" altLang="en-US" sz="1800">
                <a:solidFill>
                  <a:schemeClr val="tx1"/>
                </a:solidFill>
                <a:latin typeface="Times New Roman"/>
              </a:rPr>
              <a:t>”</a:t>
            </a:r>
            <a:r>
              <a:rPr lang="zh-CN" altLang="en-US" sz="1800">
                <a:solidFill>
                  <a:schemeClr val="tx1"/>
                </a:solidFill>
              </a:rPr>
              <a:t>。顾名思义，虚拟专用网络我们可以把它理解成是虚拟出来的企业内部专线。它可以通过特殊的加密的通讯协议在连接在</a:t>
            </a:r>
            <a:r>
              <a:rPr lang="en-US" altLang="zh-CN" sz="1800">
                <a:solidFill>
                  <a:schemeClr val="tx1"/>
                </a:solidFill>
              </a:rPr>
              <a:t>Internet</a:t>
            </a:r>
            <a:r>
              <a:rPr lang="zh-CN" altLang="en-US" sz="1800">
                <a:solidFill>
                  <a:schemeClr val="tx1"/>
                </a:solidFill>
              </a:rPr>
              <a:t>上的位于不同地方的两个或多个企业内部网之间建立一条专有的通讯线路，就好比是架设了一条专线一样，但是它并不需要真正的去铺设光缆之类的物理线路。这就好比去电信局申请专线，但是不用给铺设线路的费用，也不用购买路由器等硬件设备。目前，绝大部分防火墙产品都支持</a:t>
            </a:r>
            <a:r>
              <a:rPr lang="en-US" altLang="zh-CN" sz="1800">
                <a:solidFill>
                  <a:schemeClr val="tx1"/>
                </a:solidFill>
              </a:rPr>
              <a:t>VPN</a:t>
            </a:r>
            <a:r>
              <a:rPr lang="zh-CN" altLang="en-US" sz="1800">
                <a:solidFill>
                  <a:schemeClr val="tx1"/>
                </a:solidFill>
              </a:rPr>
              <a:t>功能，但也有少部分不支持，建议在选购时注意此参数。</a:t>
            </a:r>
            <a:br>
              <a:rPr lang="zh-CN" altLang="en-US" sz="1800">
                <a:solidFill>
                  <a:schemeClr val="tx1"/>
                </a:solidFill>
              </a:rPr>
            </a:b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381000" y="1447800"/>
            <a:ext cx="8078788" cy="3276600"/>
          </a:xfrm>
        </p:spPr>
        <p:txBody>
          <a:bodyPr/>
          <a:lstStyle/>
          <a:p>
            <a:r>
              <a:rPr lang="en-US" altLang="zh-CN" sz="2000">
                <a:solidFill>
                  <a:srgbClr val="0000FF"/>
                </a:solidFill>
              </a:rPr>
              <a:t>6.IDS</a:t>
            </a:r>
            <a:r>
              <a:rPr lang="zh-CN" altLang="en-US" sz="2000">
                <a:solidFill>
                  <a:srgbClr val="0000FF"/>
                </a:solidFill>
              </a:rPr>
              <a:t>功能：</a:t>
            </a:r>
            <a:r>
              <a:rPr lang="zh-CN" altLang="en-US" sz="1800"/>
              <a:t>是英文</a:t>
            </a:r>
            <a:r>
              <a:rPr lang="zh-CN" altLang="en-US" sz="1800">
                <a:latin typeface="Times New Roman"/>
              </a:rPr>
              <a:t>“</a:t>
            </a:r>
            <a:r>
              <a:rPr lang="en-US" altLang="zh-CN" sz="1800"/>
              <a:t>Intrusion Detection Systems</a:t>
            </a:r>
            <a:r>
              <a:rPr lang="en-US" altLang="zh-CN" sz="1800">
                <a:latin typeface="Times New Roman"/>
              </a:rPr>
              <a:t>”</a:t>
            </a:r>
            <a:r>
              <a:rPr lang="zh-CN" altLang="en-US" sz="1800"/>
              <a:t>的缩写，中文意思是</a:t>
            </a:r>
            <a:r>
              <a:rPr lang="zh-CN" altLang="en-US" sz="1800">
                <a:latin typeface="Times New Roman"/>
              </a:rPr>
              <a:t>“</a:t>
            </a:r>
            <a:r>
              <a:rPr lang="zh-CN" altLang="en-US" sz="1800"/>
              <a:t>入侵检测系统</a:t>
            </a:r>
            <a:r>
              <a:rPr lang="zh-CN" altLang="en-US" sz="1800">
                <a:latin typeface="Times New Roman"/>
              </a:rPr>
              <a:t>”</a:t>
            </a:r>
            <a:r>
              <a:rPr lang="zh-CN" altLang="en-US" sz="1800"/>
              <a:t>。专业上讲就是依照一定的安全策略，对网络、系统的运行状况进行监视，尽可能发现各种攻击企图、攻击行为或者攻击结果，以保证网络系统资源的机密性、完整性和可用性。</a:t>
            </a:r>
          </a:p>
          <a:p>
            <a:r>
              <a:rPr lang="zh-CN" altLang="en-US" sz="1800"/>
              <a:t>      我们做一个形象的比喻：假如防火墙是一幢大楼的门锁，那么</a:t>
            </a:r>
            <a:r>
              <a:rPr lang="en-US" altLang="zh-CN" sz="1800"/>
              <a:t>IDS</a:t>
            </a:r>
            <a:r>
              <a:rPr lang="zh-CN" altLang="en-US" sz="1800"/>
              <a:t>就是这幢大楼里的监视系统。一旦小偷爬窗进入大楼，或内部人员有越界行为，只有实时监视系统才能发现情况并发出警告。 </a:t>
            </a:r>
            <a:br>
              <a:rPr lang="zh-CN" altLang="en-US" sz="1800"/>
            </a:br>
            <a:r>
              <a:rPr lang="zh-CN" altLang="en-US" sz="1800">
                <a:latin typeface="Times New Roman"/>
              </a:rPr>
              <a:t>   </a:t>
            </a:r>
            <a:r>
              <a:rPr lang="zh-CN" altLang="en-US" sz="1800"/>
              <a:t>    不同于防火墙，</a:t>
            </a:r>
            <a:r>
              <a:rPr lang="en-US" altLang="zh-CN" sz="1800"/>
              <a:t>IDS</a:t>
            </a:r>
            <a:r>
              <a:rPr lang="zh-CN" altLang="en-US" sz="1800"/>
              <a:t>入侵检测系统是一个监听设备，没有跨接在任何链路上，无须网络流量流经它便可以工作。因此，对</a:t>
            </a:r>
            <a:r>
              <a:rPr lang="en-US" altLang="zh-CN" sz="1800"/>
              <a:t>IDS</a:t>
            </a:r>
            <a:r>
              <a:rPr lang="zh-CN" altLang="en-US" sz="1800"/>
              <a:t>的部署，唯一的要求是：</a:t>
            </a:r>
            <a:r>
              <a:rPr lang="en-US" altLang="zh-CN" sz="1800"/>
              <a:t>IDS</a:t>
            </a:r>
            <a:r>
              <a:rPr lang="zh-CN" altLang="en-US" sz="1800"/>
              <a:t>应当挂接在所有所关注流量都必须流经的链路上。 </a:t>
            </a:r>
            <a:br>
              <a:rPr lang="zh-CN" altLang="en-US" sz="1800"/>
            </a:br>
            <a:endParaRPr lang="zh-CN" altLang="en-US" sz="1800"/>
          </a:p>
        </p:txBody>
      </p:sp>
      <p:pic>
        <p:nvPicPr>
          <p:cNvPr id="248838" name="Picture 6" descr="137927"/>
          <p:cNvPicPr>
            <a:picLocks noChangeAspect="1" noChangeArrowheads="1"/>
          </p:cNvPicPr>
          <p:nvPr/>
        </p:nvPicPr>
        <p:blipFill>
          <a:blip r:embed="rId2" cstate="print"/>
          <a:srcRect/>
          <a:stretch>
            <a:fillRect/>
          </a:stretch>
        </p:blipFill>
        <p:spPr bwMode="auto">
          <a:xfrm>
            <a:off x="5076825" y="4292600"/>
            <a:ext cx="3838575" cy="2362200"/>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381000" y="1447800"/>
            <a:ext cx="8574088" cy="2052638"/>
          </a:xfrm>
        </p:spPr>
        <p:txBody>
          <a:bodyPr/>
          <a:lstStyle/>
          <a:p>
            <a:pPr>
              <a:lnSpc>
                <a:spcPct val="80000"/>
              </a:lnSpc>
            </a:pPr>
            <a:r>
              <a:rPr lang="en-US" altLang="zh-CN" sz="2000">
                <a:solidFill>
                  <a:srgbClr val="0000FF"/>
                </a:solidFill>
                <a:latin typeface="Times New Roman"/>
              </a:rPr>
              <a:t> </a:t>
            </a:r>
            <a:r>
              <a:rPr lang="en-US" altLang="zh-CN" sz="2000">
                <a:solidFill>
                  <a:srgbClr val="0000FF"/>
                </a:solidFill>
              </a:rPr>
              <a:t> 7.</a:t>
            </a:r>
            <a:r>
              <a:rPr lang="zh-CN" altLang="en-US" sz="2000">
                <a:solidFill>
                  <a:srgbClr val="0000FF"/>
                </a:solidFill>
              </a:rPr>
              <a:t>防火墙管理：</a:t>
            </a:r>
            <a:r>
              <a:rPr lang="zh-CN" altLang="en-US" sz="1800"/>
              <a:t>是指对防火墙具有管理权限的管理员行为和防火墙运行状态的管理，管理员的行为主要包括：</a:t>
            </a:r>
            <a:r>
              <a:rPr lang="zh-CN" altLang="en-US" sz="1800">
                <a:solidFill>
                  <a:srgbClr val="0000FF"/>
                </a:solidFill>
              </a:rPr>
              <a:t>通过防火墙的身份鉴别，编写防火墙的安全规则，配置防火墙的安全参数，查看防火墙的日志等</a:t>
            </a:r>
            <a:r>
              <a:rPr lang="zh-CN" altLang="en-US" sz="1800"/>
              <a:t>。</a:t>
            </a:r>
            <a:r>
              <a:rPr lang="zh-CN" altLang="en-US" sz="1800">
                <a:latin typeface="Times New Roman"/>
              </a:rPr>
              <a:t>  </a:t>
            </a:r>
            <a:endParaRPr lang="zh-CN" altLang="en-US" sz="1800"/>
          </a:p>
          <a:p>
            <a:pPr>
              <a:lnSpc>
                <a:spcPct val="80000"/>
              </a:lnSpc>
            </a:pPr>
            <a:r>
              <a:rPr lang="zh-CN" altLang="en-US" sz="1800"/>
              <a:t>      防火墙的管理一般分为</a:t>
            </a:r>
            <a:r>
              <a:rPr lang="zh-CN" altLang="en-US" sz="1800">
                <a:solidFill>
                  <a:srgbClr val="0000FF"/>
                </a:solidFill>
              </a:rPr>
              <a:t>本地管理、远程管理和集中管理</a:t>
            </a:r>
            <a:r>
              <a:rPr lang="zh-CN" altLang="en-US" sz="1800"/>
              <a:t>等。 </a:t>
            </a:r>
            <a:r>
              <a:rPr lang="zh-CN" altLang="en-US" sz="1800">
                <a:latin typeface="Times New Roman"/>
              </a:rPr>
              <a:t>   </a:t>
            </a:r>
            <a:r>
              <a:rPr lang="zh-CN" altLang="en-US" sz="1800"/>
              <a:t> </a:t>
            </a:r>
          </a:p>
          <a:p>
            <a:pPr>
              <a:lnSpc>
                <a:spcPct val="80000"/>
              </a:lnSpc>
            </a:pPr>
            <a:r>
              <a:rPr lang="zh-CN" altLang="en-US" sz="1800">
                <a:latin typeface="Times New Roman"/>
              </a:rPr>
              <a:t>   </a:t>
            </a:r>
            <a:r>
              <a:rPr lang="zh-CN" altLang="en-US" sz="1800"/>
              <a:t> </a:t>
            </a:r>
            <a:br>
              <a:rPr lang="zh-CN" altLang="en-US" sz="1800"/>
            </a:br>
            <a:r>
              <a:rPr lang="zh-CN" altLang="en-US" sz="1800">
                <a:latin typeface="Times New Roman"/>
              </a:rPr>
              <a:t>   </a:t>
            </a:r>
            <a:r>
              <a:rPr lang="zh-CN" altLang="en-US" sz="1800"/>
              <a:t>    在防火墙的管理中，最为常见的是通过</a:t>
            </a:r>
            <a:r>
              <a:rPr lang="en-US" altLang="zh-CN" sz="1800"/>
              <a:t>SNMP</a:t>
            </a:r>
            <a:r>
              <a:rPr lang="zh-CN" altLang="en-US" sz="1800"/>
              <a:t>进行管理，</a:t>
            </a:r>
            <a:r>
              <a:rPr lang="en-US" altLang="zh-CN" sz="1800"/>
              <a:t>SNMP</a:t>
            </a:r>
            <a:r>
              <a:rPr lang="zh-CN" altLang="en-US" sz="1800"/>
              <a:t>是英文</a:t>
            </a:r>
            <a:r>
              <a:rPr lang="zh-CN" altLang="en-US" sz="1800">
                <a:latin typeface="Times New Roman"/>
              </a:rPr>
              <a:t>“</a:t>
            </a:r>
            <a:r>
              <a:rPr lang="en-US" altLang="zh-CN" sz="1800"/>
              <a:t>Simple Network Management Protocol</a:t>
            </a:r>
            <a:r>
              <a:rPr lang="en-US" altLang="zh-CN" sz="1800">
                <a:latin typeface="Times New Roman"/>
              </a:rPr>
              <a:t>”</a:t>
            </a:r>
            <a:r>
              <a:rPr lang="zh-CN" altLang="en-US" sz="1800"/>
              <a:t>的缩写， </a:t>
            </a:r>
            <a:r>
              <a:rPr lang="zh-CN" altLang="en-US" sz="1800">
                <a:latin typeface="Times New Roman"/>
              </a:rPr>
              <a:t>“</a:t>
            </a:r>
            <a:r>
              <a:rPr lang="zh-CN" altLang="en-US" sz="1800"/>
              <a:t>简单网络管理协议</a:t>
            </a:r>
            <a:r>
              <a:rPr lang="zh-CN" altLang="en-US" sz="1800">
                <a:latin typeface="Times New Roman"/>
              </a:rPr>
              <a:t>”</a:t>
            </a:r>
            <a:r>
              <a:rPr lang="zh-CN" altLang="en-US" sz="180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3" name="Picture 5" descr="ngfw4000-uf-3"/>
          <p:cNvPicPr>
            <a:picLocks noChangeAspect="1" noChangeArrowheads="1"/>
          </p:cNvPicPr>
          <p:nvPr/>
        </p:nvPicPr>
        <p:blipFill>
          <a:blip r:embed="rId2" cstate="print"/>
          <a:srcRect/>
          <a:stretch>
            <a:fillRect/>
          </a:stretch>
        </p:blipFill>
        <p:spPr bwMode="auto">
          <a:xfrm>
            <a:off x="1403350" y="260350"/>
            <a:ext cx="7200900" cy="6251575"/>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5" name="Picture 5" descr="clip_image016"/>
          <p:cNvPicPr>
            <a:picLocks noChangeAspect="1" noChangeArrowheads="1"/>
          </p:cNvPicPr>
          <p:nvPr/>
        </p:nvPicPr>
        <p:blipFill>
          <a:blip r:embed="rId2" cstate="print"/>
          <a:srcRect/>
          <a:stretch>
            <a:fillRect/>
          </a:stretch>
        </p:blipFill>
        <p:spPr bwMode="auto">
          <a:xfrm>
            <a:off x="323850" y="476250"/>
            <a:ext cx="7488238" cy="6048375"/>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9" name="Picture 5" descr="ngfw4000-3"/>
          <p:cNvPicPr>
            <a:picLocks noChangeAspect="1" noChangeArrowheads="1"/>
          </p:cNvPicPr>
          <p:nvPr/>
        </p:nvPicPr>
        <p:blipFill>
          <a:blip r:embed="rId2" cstate="print"/>
          <a:srcRect/>
          <a:stretch>
            <a:fillRect/>
          </a:stretch>
        </p:blipFill>
        <p:spPr bwMode="auto">
          <a:xfrm>
            <a:off x="827088" y="438150"/>
            <a:ext cx="7129462" cy="63039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54978" name="Rectangle 2"/>
          <p:cNvSpPr>
            <a:spLocks noGrp="1" noRot="1" noChangeArrowheads="1"/>
          </p:cNvSpPr>
          <p:nvPr>
            <p:ph type="title"/>
          </p:nvPr>
        </p:nvSpPr>
        <p:spPr>
          <a:xfrm>
            <a:off x="1475656" y="332656"/>
            <a:ext cx="7793037" cy="838200"/>
          </a:xfrm>
        </p:spPr>
        <p:txBody>
          <a:bodyPr/>
          <a:lstStyle/>
          <a:p>
            <a:r>
              <a:rPr lang="zh-CN" altLang="en-US" sz="4000" dirty="0"/>
              <a:t>交换机的优势</a:t>
            </a:r>
          </a:p>
        </p:txBody>
      </p:sp>
      <p:pic>
        <p:nvPicPr>
          <p:cNvPr id="254979" name="Picture 3" descr="5_1_10b"/>
          <p:cNvPicPr>
            <a:picLocks noGrp="1" noChangeAspect="1" noChangeArrowheads="1"/>
          </p:cNvPicPr>
          <p:nvPr>
            <p:ph idx="1"/>
          </p:nvPr>
        </p:nvPicPr>
        <p:blipFill>
          <a:blip r:embed="rId3" cstate="print">
            <a:lum bright="-12000"/>
          </a:blip>
          <a:srcRect l="6741" t="1622" r="8989" b="7341"/>
          <a:stretch>
            <a:fillRect/>
          </a:stretch>
        </p:blipFill>
        <p:spPr>
          <a:xfrm>
            <a:off x="228600" y="1676400"/>
            <a:ext cx="6019800" cy="4495800"/>
          </a:xfrm>
          <a:noFill/>
          <a:ln/>
        </p:spPr>
      </p:pic>
      <p:sp>
        <p:nvSpPr>
          <p:cNvPr id="254980" name="Rectangle 4"/>
          <p:cNvSpPr>
            <a:spLocks noChangeArrowheads="1"/>
          </p:cNvSpPr>
          <p:nvPr/>
        </p:nvSpPr>
        <p:spPr bwMode="auto">
          <a:xfrm>
            <a:off x="6324600" y="1752600"/>
            <a:ext cx="2286000" cy="803275"/>
          </a:xfrm>
          <a:prstGeom prst="rect">
            <a:avLst/>
          </a:prstGeom>
          <a:noFill/>
          <a:ln w="9525">
            <a:noFill/>
            <a:miter lim="800000"/>
            <a:headEnd/>
            <a:tailEnd/>
          </a:ln>
          <a:effectLst/>
        </p:spPr>
        <p:txBody>
          <a:bodyPr lIns="73025" tIns="36512" rIns="73025" bIns="36512">
            <a:spAutoFit/>
          </a:bodyPr>
          <a:lstStyle/>
          <a:p>
            <a:pPr algn="l">
              <a:spcBef>
                <a:spcPct val="30000"/>
              </a:spcBef>
              <a:buClr>
                <a:srgbClr val="FF3300"/>
              </a:buClr>
              <a:buSzPct val="85000"/>
              <a:buFont typeface="Wingdings" pitchFamily="2" charset="2"/>
              <a:buChar char="Ø"/>
            </a:pPr>
            <a:r>
              <a:rPr lang="en-US" altLang="zh-CN" sz="2400">
                <a:solidFill>
                  <a:schemeClr val="bg1"/>
                </a:solidFill>
                <a:effectLst/>
                <a:latin typeface="Times New Roman" pitchFamily="18" charset="0"/>
              </a:rPr>
              <a:t> </a:t>
            </a:r>
            <a:r>
              <a:rPr lang="zh-CN" altLang="en-US" sz="2400">
                <a:effectLst/>
                <a:latin typeface="Times New Roman" pitchFamily="18" charset="0"/>
              </a:rPr>
              <a:t>采用交换机的优点：</a:t>
            </a:r>
          </a:p>
        </p:txBody>
      </p:sp>
      <p:sp>
        <p:nvSpPr>
          <p:cNvPr id="254981" name="Rectangle 5"/>
          <p:cNvSpPr>
            <a:spLocks noChangeArrowheads="1"/>
          </p:cNvSpPr>
          <p:nvPr/>
        </p:nvSpPr>
        <p:spPr bwMode="auto">
          <a:xfrm>
            <a:off x="6588125" y="2708275"/>
            <a:ext cx="2057400" cy="1535676"/>
          </a:xfrm>
          <a:prstGeom prst="rect">
            <a:avLst/>
          </a:prstGeom>
          <a:noFill/>
          <a:ln w="9525">
            <a:noFill/>
            <a:miter lim="800000"/>
            <a:headEnd/>
            <a:tailEnd/>
          </a:ln>
          <a:effectLst/>
        </p:spPr>
        <p:txBody>
          <a:bodyPr lIns="73025" tIns="36512" rIns="73025" bIns="36512">
            <a:spAutoFit/>
          </a:bodyPr>
          <a:lstStyle/>
          <a:p>
            <a:pPr algn="l">
              <a:spcBef>
                <a:spcPct val="0"/>
              </a:spcBef>
              <a:buClr>
                <a:srgbClr val="33CC33"/>
              </a:buClr>
              <a:buSzPct val="85000"/>
              <a:buFont typeface="Wingdings" pitchFamily="2" charset="2"/>
              <a:buChar char="ü"/>
            </a:pPr>
            <a:r>
              <a:rPr lang="en-US" altLang="zh-CN" sz="2000" dirty="0">
                <a:solidFill>
                  <a:schemeClr val="bg1"/>
                </a:solidFill>
                <a:effectLst/>
                <a:latin typeface="Times New Roman" pitchFamily="18" charset="0"/>
              </a:rPr>
              <a:t> </a:t>
            </a:r>
            <a:r>
              <a:rPr lang="zh-CN" altLang="en-US" sz="2000" dirty="0">
                <a:effectLst/>
                <a:latin typeface="Times New Roman" pitchFamily="18" charset="0"/>
              </a:rPr>
              <a:t>允许多个用户实现并行通信，在共享介质上实现了可用带宽利用率的</a:t>
            </a:r>
            <a:r>
              <a:rPr lang="zh-CN" altLang="en-US" sz="2000" dirty="0" smtClean="0">
                <a:effectLst/>
                <a:latin typeface="Times New Roman" pitchFamily="18" charset="0"/>
              </a:rPr>
              <a:t>最大化。</a:t>
            </a:r>
            <a:endParaRPr lang="zh-CN" altLang="en-US" sz="2000" dirty="0">
              <a:effectLst/>
              <a:latin typeface="Times New Roman" pitchFamily="18" charset="0"/>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4979"/>
                                        </p:tgtEl>
                                        <p:attrNameLst>
                                          <p:attrName>style.visibility</p:attrName>
                                        </p:attrNameLst>
                                      </p:cBhvr>
                                      <p:to>
                                        <p:strVal val="visible"/>
                                      </p:to>
                                    </p:set>
                                    <p:animEffect transition="in" filter="checkerboard(across)">
                                      <p:cBhvr>
                                        <p:cTn id="7" dur="500"/>
                                        <p:tgtEl>
                                          <p:spTgt spid="25497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4980"/>
                                        </p:tgtEl>
                                        <p:attrNameLst>
                                          <p:attrName>style.visibility</p:attrName>
                                        </p:attrNameLst>
                                      </p:cBhvr>
                                      <p:to>
                                        <p:strVal val="visible"/>
                                      </p:to>
                                    </p:set>
                                    <p:animEffect transition="in" filter="checkerboard(across)">
                                      <p:cBhvr>
                                        <p:cTn id="12" dur="500"/>
                                        <p:tgtEl>
                                          <p:spTgt spid="25498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4981"/>
                                        </p:tgtEl>
                                        <p:attrNameLst>
                                          <p:attrName>style.visibility</p:attrName>
                                        </p:attrNameLst>
                                      </p:cBhvr>
                                      <p:to>
                                        <p:strVal val="visible"/>
                                      </p:to>
                                    </p:set>
                                    <p:animEffect transition="in" filter="checkerboard(across)">
                                      <p:cBhvr>
                                        <p:cTn id="17" dur="500"/>
                                        <p:tgtEl>
                                          <p:spTgt spid="25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p:bldP spid="25498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57026" name="Rectangle 2"/>
          <p:cNvSpPr>
            <a:spLocks noGrp="1" noRot="1" noChangeArrowheads="1"/>
          </p:cNvSpPr>
          <p:nvPr>
            <p:ph type="title"/>
          </p:nvPr>
        </p:nvSpPr>
        <p:spPr/>
        <p:txBody>
          <a:bodyPr/>
          <a:lstStyle/>
          <a:p>
            <a:r>
              <a:rPr lang="zh-CN" altLang="en-US"/>
              <a:t>第</a:t>
            </a:r>
            <a:r>
              <a:rPr lang="en-US" altLang="zh-CN"/>
              <a:t>2</a:t>
            </a:r>
            <a:r>
              <a:rPr lang="zh-CN" altLang="en-US"/>
              <a:t>层设备：分段</a:t>
            </a:r>
          </a:p>
        </p:txBody>
      </p:sp>
      <p:pic>
        <p:nvPicPr>
          <p:cNvPr id="257027" name="Picture 3"/>
          <p:cNvPicPr>
            <a:picLocks noChangeAspect="1" noChangeArrowheads="1"/>
          </p:cNvPicPr>
          <p:nvPr/>
        </p:nvPicPr>
        <p:blipFill>
          <a:blip r:embed="rId2" cstate="print"/>
          <a:srcRect/>
          <a:stretch>
            <a:fillRect/>
          </a:stretch>
        </p:blipFill>
        <p:spPr bwMode="auto">
          <a:xfrm>
            <a:off x="1905000" y="1676400"/>
            <a:ext cx="6858000" cy="4572000"/>
          </a:xfrm>
          <a:prstGeom prst="rect">
            <a:avLst/>
          </a:prstGeom>
          <a:noFill/>
        </p:spPr>
      </p:pic>
      <p:sp>
        <p:nvSpPr>
          <p:cNvPr id="257028" name="Text Box 4"/>
          <p:cNvSpPr txBox="1">
            <a:spLocks noChangeArrowheads="1"/>
          </p:cNvSpPr>
          <p:nvPr/>
        </p:nvSpPr>
        <p:spPr bwMode="auto">
          <a:xfrm>
            <a:off x="304800" y="1600200"/>
            <a:ext cx="1600200" cy="4089400"/>
          </a:xfrm>
          <a:prstGeom prst="rect">
            <a:avLst/>
          </a:prstGeom>
          <a:noFill/>
          <a:ln w="9525">
            <a:noFill/>
            <a:miter lim="800000"/>
            <a:headEnd/>
            <a:tailEnd/>
          </a:ln>
          <a:effectLst/>
        </p:spPr>
        <p:txBody>
          <a:bodyPr lIns="73025" tIns="36512" rIns="73025" bIns="36512">
            <a:spAutoFit/>
          </a:bodyPr>
          <a:lstStyle/>
          <a:p>
            <a:pPr algn="l">
              <a:spcBef>
                <a:spcPct val="50000"/>
              </a:spcBef>
              <a:buClr>
                <a:srgbClr val="FF0000"/>
              </a:buClr>
              <a:buSzPct val="85000"/>
              <a:buFont typeface="Wingdings" pitchFamily="2" charset="2"/>
              <a:buChar char="Ø"/>
            </a:pPr>
            <a:r>
              <a:rPr lang="en-US" altLang="zh-CN" sz="2400">
                <a:solidFill>
                  <a:schemeClr val="bg1"/>
                </a:solidFill>
                <a:effectLst/>
                <a:latin typeface="Times New Roman" pitchFamily="18" charset="0"/>
              </a:rPr>
              <a:t> </a:t>
            </a:r>
            <a:r>
              <a:rPr lang="zh-CN" altLang="en-US" sz="2400">
                <a:effectLst/>
                <a:latin typeface="Times New Roman" pitchFamily="18" charset="0"/>
              </a:rPr>
              <a:t>第</a:t>
            </a:r>
            <a:r>
              <a:rPr lang="en-US" altLang="zh-CN" sz="2400">
                <a:effectLst/>
                <a:latin typeface="Times New Roman" pitchFamily="18" charset="0"/>
              </a:rPr>
              <a:t>2</a:t>
            </a:r>
            <a:r>
              <a:rPr lang="zh-CN" altLang="en-US" sz="2400">
                <a:effectLst/>
                <a:latin typeface="Times New Roman" pitchFamily="18" charset="0"/>
              </a:rPr>
              <a:t>层设备利用分配给每个以太网设备的</a:t>
            </a:r>
            <a:r>
              <a:rPr lang="en-US" altLang="zh-CN" sz="2400">
                <a:effectLst/>
                <a:latin typeface="Times New Roman" pitchFamily="18" charset="0"/>
              </a:rPr>
              <a:t>MAC</a:t>
            </a:r>
            <a:r>
              <a:rPr lang="zh-CN" altLang="en-US" sz="2400">
                <a:effectLst/>
                <a:latin typeface="Times New Roman" pitchFamily="18" charset="0"/>
              </a:rPr>
              <a:t>地址来控制帧的传播，从而实现了冲突域的分割。</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7027"/>
                                        </p:tgtEl>
                                        <p:attrNameLst>
                                          <p:attrName>style.visibility</p:attrName>
                                        </p:attrNameLst>
                                      </p:cBhvr>
                                      <p:to>
                                        <p:strVal val="visible"/>
                                      </p:to>
                                    </p:set>
                                    <p:animEffect transition="in" filter="checkerboard(across)">
                                      <p:cBhvr>
                                        <p:cTn id="7" dur="500"/>
                                        <p:tgtEl>
                                          <p:spTgt spid="2570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7028"/>
                                        </p:tgtEl>
                                        <p:attrNameLst>
                                          <p:attrName>style.visibility</p:attrName>
                                        </p:attrNameLst>
                                      </p:cBhvr>
                                      <p:to>
                                        <p:strVal val="visible"/>
                                      </p:to>
                                    </p:set>
                                    <p:animEffect transition="in" filter="checkerboard(across)">
                                      <p:cBhvr>
                                        <p:cTn id="12"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79906" name="Rectangle 2"/>
          <p:cNvSpPr>
            <a:spLocks noGrp="1" noRot="1" noChangeArrowheads="1"/>
          </p:cNvSpPr>
          <p:nvPr>
            <p:ph type="title"/>
          </p:nvPr>
        </p:nvSpPr>
        <p:spPr>
          <a:xfrm>
            <a:off x="1547664" y="404664"/>
            <a:ext cx="7793037" cy="838200"/>
          </a:xfrm>
        </p:spPr>
        <p:txBody>
          <a:bodyPr/>
          <a:lstStyle/>
          <a:p>
            <a:r>
              <a:rPr lang="zh-CN" altLang="en-US" dirty="0"/>
              <a:t>交换式网络</a:t>
            </a:r>
          </a:p>
        </p:txBody>
      </p:sp>
      <p:sp>
        <p:nvSpPr>
          <p:cNvPr id="379907" name="Rectangle 3"/>
          <p:cNvSpPr>
            <a:spLocks noGrp="1" noChangeArrowheads="1"/>
          </p:cNvSpPr>
          <p:nvPr>
            <p:ph type="body" idx="1"/>
          </p:nvPr>
        </p:nvSpPr>
        <p:spPr/>
        <p:txBody>
          <a:bodyPr/>
          <a:lstStyle/>
          <a:p>
            <a:r>
              <a:rPr lang="zh-CN" altLang="en-US" b="1" dirty="0" smtClean="0"/>
              <a:t>    共享</a:t>
            </a:r>
            <a:r>
              <a:rPr lang="zh-CN" altLang="en-US" b="1" dirty="0"/>
              <a:t>传输介质（所有站点在同一个冲突域）的局域网已经难以满足网络通信的需求，因此交换式网络技术应运而生。即把一个局域网划分成多个小型局域网，通过</a:t>
            </a:r>
            <a:r>
              <a:rPr lang="en-US" altLang="zh-CN" b="1" dirty="0"/>
              <a:t>2</a:t>
            </a:r>
            <a:r>
              <a:rPr lang="zh-CN" altLang="en-US" b="1" dirty="0"/>
              <a:t>层交换机把它们互联起来。因为交换机的每个口都是一个冲突域，所以每个端口都可以同时传输信息，提高了网络性能。此外，交换机的加入，可以使局域网范围高度扩充，地理位置更加分散。</a:t>
            </a:r>
            <a:r>
              <a:rPr lang="zh-CN" altLang="en-US"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5720" rIns="0" bIns="45720" numCol="1" anchor="t" anchorCtr="0" compatLnSpc="1">
        <a:prstTxWarp prst="textNoShape">
          <a:avLst/>
        </a:prstTxWarp>
        <a:spAutoFit/>
      </a:bodyPr>
      <a:lstStyle>
        <a:defPPr marL="0" marR="0" indent="0" algn="l" defTabSz="914400" rtl="0" eaLnBrk="1" fontAlgn="base" latinLnBrk="0" hangingPunct="1">
          <a:lnSpc>
            <a:spcPct val="95000"/>
          </a:lnSpc>
          <a:spcBef>
            <a:spcPct val="50000"/>
          </a:spcBef>
          <a:spcAft>
            <a:spcPct val="0"/>
          </a:spcAft>
          <a:buClrTx/>
          <a:buSzTx/>
          <a:buFontTx/>
          <a:buNone/>
          <a:tabLst/>
          <a:defRPr kumimoji="1" lang="zh-CN" altLang="en-US" sz="3200" b="1" i="0" u="none" strike="noStrike" cap="none" normalizeH="0" baseline="0" smtClean="0">
            <a:ln>
              <a:noFill/>
            </a:ln>
            <a:solidFill>
              <a:schemeClr val="bg1"/>
            </a:solidFill>
            <a:effectLst/>
            <a:latin typeface="Tahoma" pitchFamily="34"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5720" rIns="0" bIns="45720" numCol="1" anchor="t" anchorCtr="0" compatLnSpc="1">
        <a:prstTxWarp prst="textNoShape">
          <a:avLst/>
        </a:prstTxWarp>
        <a:spAutoFit/>
      </a:bodyPr>
      <a:lstStyle>
        <a:defPPr marL="0" marR="0" indent="0" algn="l" defTabSz="914400" rtl="0" eaLnBrk="1" fontAlgn="base" latinLnBrk="0" hangingPunct="1">
          <a:lnSpc>
            <a:spcPct val="95000"/>
          </a:lnSpc>
          <a:spcBef>
            <a:spcPct val="50000"/>
          </a:spcBef>
          <a:spcAft>
            <a:spcPct val="0"/>
          </a:spcAft>
          <a:buClrTx/>
          <a:buSzTx/>
          <a:buFontTx/>
          <a:buNone/>
          <a:tabLst/>
          <a:defRPr kumimoji="1" lang="zh-CN" altLang="en-US" sz="3200" b="1" i="0" u="none" strike="noStrike" cap="none" normalizeH="0" baseline="0" smtClean="0">
            <a:ln>
              <a:noFill/>
            </a:ln>
            <a:solidFill>
              <a:schemeClr val="bg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F:\Program Files\Microsoft Office\Templates\Presentation Designs\Blends.pot</Template>
  <TotalTime>4131</TotalTime>
  <Words>6243</Words>
  <Application>Microsoft Office PowerPoint</Application>
  <PresentationFormat>全屏显示(4:3)</PresentationFormat>
  <Paragraphs>495</Paragraphs>
  <Slides>69</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Blends</vt:lpstr>
      <vt:lpstr>简报</vt:lpstr>
      <vt:lpstr>3.4   交换机和路由器 </vt:lpstr>
      <vt:lpstr>第1层设备：Repeater &amp; Hub</vt:lpstr>
      <vt:lpstr>网桥（Bridge）</vt:lpstr>
      <vt:lpstr>交换机（Switch）</vt:lpstr>
      <vt:lpstr>交换机 vs 网桥</vt:lpstr>
      <vt:lpstr>交换机的功能</vt:lpstr>
      <vt:lpstr>交换机的优势</vt:lpstr>
      <vt:lpstr>第2层设备：分段</vt:lpstr>
      <vt:lpstr>交换式网络</vt:lpstr>
      <vt:lpstr>交换式网络工作原理</vt:lpstr>
      <vt:lpstr>交换式网络工作原理</vt:lpstr>
      <vt:lpstr>第2层广播</vt:lpstr>
      <vt:lpstr>第2层广播</vt:lpstr>
      <vt:lpstr>广播域（Broadcast Domain）</vt:lpstr>
      <vt:lpstr>广播域（Broadcast Domain）</vt:lpstr>
      <vt:lpstr>二层交换机：分割了冲突域，但是不能划分广播域</vt:lpstr>
      <vt:lpstr>广播风暴</vt:lpstr>
      <vt:lpstr>STP协议</vt:lpstr>
      <vt:lpstr>STP: 控制网络冗余</vt:lpstr>
      <vt:lpstr>STP状态</vt:lpstr>
      <vt:lpstr>其他STP协议</vt:lpstr>
      <vt:lpstr>路由器（Router）</vt:lpstr>
      <vt:lpstr>网络互联设备比较</vt:lpstr>
      <vt:lpstr>冲突域分割</vt:lpstr>
      <vt:lpstr>广播域划分</vt:lpstr>
      <vt:lpstr>   三层设备转发数据流比较</vt:lpstr>
      <vt:lpstr>3.4.1 路由器ROUTER基本概念</vt:lpstr>
      <vt:lpstr>3.4.1 路由器ROUTER基本概念</vt:lpstr>
      <vt:lpstr>PowerPoint 演示文稿</vt:lpstr>
      <vt:lpstr>PowerPoint 演示文稿</vt:lpstr>
      <vt:lpstr>PowerPoint 演示文稿</vt:lpstr>
      <vt:lpstr>3.4.3  路由器的路由工作过程</vt:lpstr>
      <vt:lpstr>3.4.3  路由器的路由工作过程</vt:lpstr>
      <vt:lpstr>PowerPoint 演示文稿</vt:lpstr>
      <vt:lpstr>PowerPoint 演示文稿</vt:lpstr>
      <vt:lpstr>PowerPoint 演示文稿</vt:lpstr>
      <vt:lpstr>PowerPoint 演示文稿</vt:lpstr>
      <vt:lpstr>PowerPoint 演示文稿</vt:lpstr>
      <vt:lpstr>3.4.5  路由器的硬件基础</vt:lpstr>
      <vt:lpstr>路由器的结构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Cisco路由器产品系列</vt:lpstr>
      <vt:lpstr>3.4.7 常用的路由器相关介绍</vt:lpstr>
      <vt:lpstr>PowerPoint 演示文稿</vt:lpstr>
      <vt:lpstr>PowerPoint 演示文稿</vt:lpstr>
      <vt:lpstr>CISCO 路由器物理端口举例介绍</vt:lpstr>
      <vt:lpstr>固化的端口</vt:lpstr>
      <vt:lpstr>PowerPoint 演示文稿</vt:lpstr>
      <vt:lpstr>串行连接中的DTE和 DCE比较</vt:lpstr>
      <vt:lpstr>区分不同的WAN串行连接器</vt:lpstr>
      <vt:lpstr>PowerPoint 演示文稿</vt:lpstr>
      <vt:lpstr>PowerPoint 演示文稿</vt:lpstr>
      <vt:lpstr>3.4.7.1 典型的防火墙具有以下三个方面的基本特性：</vt:lpstr>
      <vt:lpstr>（二）只有符合安全策略的数据流才能通过防火墙</vt:lpstr>
      <vt:lpstr>（三）防火墙自身应具有非常强的抗攻击免疫力</vt:lpstr>
      <vt:lpstr>PowerPoint 演示文稿</vt:lpstr>
      <vt:lpstr>3.4.7.3   防火墙硬件参数、性能指标</vt:lpstr>
      <vt:lpstr>PowerPoint 演示文稿</vt:lpstr>
      <vt:lpstr>PowerPoint 演示文稿</vt:lpstr>
      <vt:lpstr>PowerPoint 演示文稿</vt:lpstr>
      <vt:lpstr>PowerPoint 演示文稿</vt:lpstr>
      <vt:lpstr>PowerPoint 演示文稿</vt:lpstr>
      <vt:lpstr>PowerPoint 演示文稿</vt:lpstr>
    </vt:vector>
  </TitlesOfParts>
  <Company>jsj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zjf</dc:creator>
  <cp:lastModifiedBy>Administrator</cp:lastModifiedBy>
  <cp:revision>187</cp:revision>
  <dcterms:created xsi:type="dcterms:W3CDTF">2003-08-01T12:28:25Z</dcterms:created>
  <dcterms:modified xsi:type="dcterms:W3CDTF">2021-08-26T09:31:08Z</dcterms:modified>
</cp:coreProperties>
</file>