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12192000"/>
  <p:notesSz cx="6858000" cy="9144000"/>
  <p:embeddedFontLst>
    <p:embeddedFont>
      <p:font typeface="Helvetica Neue"/>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1F1CDD-1576-47C8-8C1B-6952911BD457}">
  <a:tblStyle styleId="{F01F1CDD-1576-47C8-8C1B-6952911BD45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HelveticaNeue-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HelveticaNeue-italic.fntdata"/><Relationship Id="rId10" Type="http://schemas.openxmlformats.org/officeDocument/2006/relationships/slide" Target="slides/slide4.xml"/><Relationship Id="rId54" Type="http://schemas.openxmlformats.org/officeDocument/2006/relationships/font" Target="fonts/HelveticaNeue-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HelveticaNeue-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ws.amazon.com/IAM/latest/UserGuide/access_controlling.html#access_controlling-principals" TargetMode="External"/><Relationship Id="rId3" Type="http://schemas.openxmlformats.org/officeDocument/2006/relationships/hyperlink" Target="https://docs.aws.amazon.com/IAM/latest/UserGuide/intro-structure.html#intro-structure-principal" TargetMode="External"/><Relationship Id="rId4" Type="http://schemas.openxmlformats.org/officeDocument/2006/relationships/hyperlink" Target="https://docs.aws.amazon.com/IAM/latest/UserGuide/access_controlling.html#access_controlling-identities" TargetMode="External"/><Relationship Id="rId5" Type="http://schemas.openxmlformats.org/officeDocument/2006/relationships/hyperlink" Target="https://docs.aws.amazon.com/IAM/latest/UserGuide/access_controlling.html#access_controlling-policies" TargetMode="External"/><Relationship Id="rId6" Type="http://schemas.openxmlformats.org/officeDocument/2006/relationships/hyperlink" Target="https://docs.aws.amazon.com/IAM/latest/UserGuide/access_controlling.html#access_controlling-resources" TargetMode="External"/><Relationship Id="rId7" Type="http://schemas.openxmlformats.org/officeDocument/2006/relationships/hyperlink" Target="https://docs.aws.amazon.com/IAM/latest/UserGuide/access_controlling.html#access_controlling-principal-account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aws.amazon.com/AmazonRDS/latest/UserGuide/USER_VPC.WorkingWithRDSInstanceinaVPC.html#USER_VPC.Non-VPC2VPC" TargetMode="External"/><Relationship Id="rId3" Type="http://schemas.openxmlformats.org/officeDocument/2006/relationships/hyperlink" Target="http://docs.aws.amazon.com/AmazonRDS/latest/UserGuide/USER_VPC.WorkingWithRDSInstanceinaVPC.html#USER_VPC.Non-VPC2VPC" TargetMode="External"/><Relationship Id="rId4" Type="http://schemas.openxmlformats.org/officeDocument/2006/relationships/hyperlink" Target="http://docs.aws.amazon.com/AmazonRDS/latest/UserGuide/Concepts.DBInstanceClass.html" TargetMode="External"/><Relationship Id="rId5" Type="http://schemas.openxmlformats.org/officeDocument/2006/relationships/hyperlink" Target="http://docs.aws.amazon.com/AmazonRDS/latest/UserGuide/USER_SQLServerMultiAZ.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Welcome to Project 1: Designing a Cloud Solution.</a:t>
            </a:r>
            <a:endParaRPr/>
          </a:p>
          <a:p>
            <a:pPr indent="0" lvl="0" marL="0" rtl="0" algn="l">
              <a:spcBef>
                <a:spcPts val="0"/>
              </a:spcBef>
              <a:spcAft>
                <a:spcPts val="0"/>
              </a:spcAft>
              <a:buNone/>
            </a:pPr>
            <a:r>
              <a:t/>
            </a:r>
            <a:endParaRPr sz="1100"/>
          </a:p>
          <a:p>
            <a:pPr indent="0" lvl="0" marL="0" rtl="0" algn="l">
              <a:spcBef>
                <a:spcPts val="0"/>
              </a:spcBef>
              <a:spcAft>
                <a:spcPts val="0"/>
              </a:spcAft>
              <a:buNone/>
            </a:pPr>
            <a:r>
              <a:rPr lang="en-US" sz="1100"/>
              <a:t>This project is suitable as an individual or group project. For those educators that choose to complete this as a team project, team evaluation materials have been included in the project guide.</a:t>
            </a:r>
            <a:endParaRPr/>
          </a:p>
        </p:txBody>
      </p:sp>
      <p:sp>
        <p:nvSpPr>
          <p:cNvPr id="70" name="Google Shape;7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It’s time to meet with the customer! As part of this role play, you will have the opportunity to play both the role of the customer and the role of the solution architect.</a:t>
            </a:r>
            <a:endParaRPr/>
          </a:p>
          <a:p>
            <a:pPr indent="0" lvl="0" marL="0" marR="0" rtl="0" algn="l">
              <a:lnSpc>
                <a:spcPct val="100000"/>
              </a:lnSpc>
              <a:spcBef>
                <a:spcPts val="0"/>
              </a:spcBef>
              <a:spcAft>
                <a:spcPts val="0"/>
              </a:spcAft>
              <a:buClr>
                <a:schemeClr val="dk1"/>
              </a:buClr>
              <a:buSzPts val="1100"/>
              <a:buFont typeface="Calibri"/>
              <a:buNone/>
            </a:pPr>
            <a:r>
              <a:t/>
            </a:r>
            <a:endParaRPr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The Solution Architect, also referred to as a SA, is the individual responsible for the design, description, and management of the technical solution. A SA should possess a mix of both business and technical skills with a focus on:</a:t>
            </a:r>
            <a:endParaRPr/>
          </a:p>
          <a:p>
            <a:pPr indent="-171450" lvl="0" marL="171450" marR="0" rtl="0" algn="l">
              <a:lnSpc>
                <a:spcPct val="100000"/>
              </a:lnSpc>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Identifying how technology can be used to solve a given business problem</a:t>
            </a:r>
            <a:endParaRPr/>
          </a:p>
          <a:p>
            <a:pPr indent="-171450" lvl="0" marL="171450" marR="0" rtl="0" algn="l">
              <a:lnSpc>
                <a:spcPct val="100000"/>
              </a:lnSpc>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Determining how technology can be applied to solve a business problem</a:t>
            </a:r>
            <a:endParaRPr/>
          </a:p>
          <a:p>
            <a:pPr indent="-171450" lvl="0" marL="171450" marR="0" rtl="0" algn="l">
              <a:lnSpc>
                <a:spcPct val="100000"/>
              </a:lnSpc>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Determining which framework, platform, or tech-stack can be used to create a solution</a:t>
            </a:r>
            <a:endParaRPr/>
          </a:p>
          <a:p>
            <a:pPr indent="-171450" lvl="0" marL="171450" marR="0" rtl="0" algn="l">
              <a:lnSpc>
                <a:spcPct val="100000"/>
              </a:lnSpc>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Determining how the application’s back end will look, what resources will be used, and how the resources will interact with each other</a:t>
            </a:r>
            <a:endParaRPr/>
          </a:p>
          <a:p>
            <a:pPr indent="-171450" lvl="0" marL="171450" marR="0" rtl="0" algn="l">
              <a:lnSpc>
                <a:spcPct val="100000"/>
              </a:lnSpc>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Determining how the architecture or application will scale for the future and how they will be maintained</a:t>
            </a:r>
            <a:endParaRPr/>
          </a:p>
          <a:p>
            <a:pPr indent="-171450" lvl="0" marL="171450" marR="0" rtl="0" algn="l">
              <a:lnSpc>
                <a:spcPct val="100000"/>
              </a:lnSpc>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Identifying the risk with third party frameworks/ platforms</a:t>
            </a:r>
            <a:endParaRPr/>
          </a:p>
          <a:p>
            <a:pPr indent="-101600" lvl="0" marL="171450" marR="0" rtl="0" algn="l">
              <a:lnSpc>
                <a:spcPct val="10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So, the SA is responsible for both identifying the components of the solution and effective communication of the requirements with their business partner. The discussions are intended to review and summarize the information about high availability previously covered.</a:t>
            </a:r>
            <a:endParaRPr/>
          </a:p>
          <a:p>
            <a:pPr indent="0" lvl="0" marL="0" marR="0" rtl="0" algn="l">
              <a:lnSpc>
                <a:spcPct val="10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Approach this activity from a strategy perspective. Participants should engage in strategic questions, and not focus only on the services that are used. </a:t>
            </a:r>
            <a:endParaRPr sz="1100">
              <a:solidFill>
                <a:schemeClr val="dk1"/>
              </a:solidFill>
              <a:latin typeface="Calibri"/>
              <a:ea typeface="Calibri"/>
              <a:cs typeface="Calibri"/>
              <a:sym typeface="Calibri"/>
            </a:endParaRPr>
          </a:p>
        </p:txBody>
      </p:sp>
      <p:sp>
        <p:nvSpPr>
          <p:cNvPr id="170" name="Google Shape;17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000"/>
              <a:buFont typeface="Calibri"/>
              <a:buNone/>
            </a:pPr>
            <a:r>
              <a:rPr b="1" i="0" lang="en-US" sz="1000">
                <a:solidFill>
                  <a:schemeClr val="dk1"/>
                </a:solidFill>
                <a:latin typeface="Calibri"/>
                <a:ea typeface="Calibri"/>
                <a:cs typeface="Calibri"/>
                <a:sym typeface="Calibri"/>
              </a:rPr>
              <a:t>Timing: </a:t>
            </a:r>
            <a:r>
              <a:rPr b="0" i="0" lang="en-US" sz="1000">
                <a:solidFill>
                  <a:schemeClr val="dk1"/>
                </a:solidFill>
                <a:latin typeface="Calibri"/>
                <a:ea typeface="Calibri"/>
                <a:cs typeface="Calibri"/>
                <a:sym typeface="Calibri"/>
              </a:rPr>
              <a:t>5 minutes for role play prompt review and group discussion</a:t>
            </a:r>
            <a:endParaRPr/>
          </a:p>
          <a:p>
            <a:pPr indent="0" lvl="0" marL="0" rtl="0" algn="l">
              <a:spcBef>
                <a:spcPts val="0"/>
              </a:spcBef>
              <a:spcAft>
                <a:spcPts val="0"/>
              </a:spcAft>
              <a:buClr>
                <a:schemeClr val="dk1"/>
              </a:buClr>
              <a:buSzPts val="1000"/>
              <a:buFont typeface="Calibri"/>
              <a:buNone/>
            </a:pPr>
            <a:r>
              <a:rPr b="1" i="0" lang="en-US" sz="1000">
                <a:solidFill>
                  <a:schemeClr val="dk1"/>
                </a:solidFill>
                <a:latin typeface="Calibri"/>
                <a:ea typeface="Calibri"/>
                <a:cs typeface="Calibri"/>
                <a:sym typeface="Calibri"/>
              </a:rPr>
              <a:t>Role Play per Prompt: </a:t>
            </a:r>
            <a:r>
              <a:rPr b="0" i="0" lang="en-US" sz="1000">
                <a:solidFill>
                  <a:schemeClr val="dk1"/>
                </a:solidFill>
                <a:latin typeface="Calibri"/>
                <a:ea typeface="Calibri"/>
                <a:cs typeface="Calibri"/>
                <a:sym typeface="Calibri"/>
              </a:rPr>
              <a:t>5-8 minutes x 4 prompts = approximately 30 minutes</a:t>
            </a:r>
            <a:endParaRPr/>
          </a:p>
          <a:p>
            <a:pPr indent="0" lvl="0" marL="0" rtl="0" algn="l">
              <a:spcBef>
                <a:spcPts val="0"/>
              </a:spcBef>
              <a:spcAft>
                <a:spcPts val="0"/>
              </a:spcAft>
              <a:buClr>
                <a:schemeClr val="dk1"/>
              </a:buClr>
              <a:buSzPts val="1000"/>
              <a:buFont typeface="Calibri"/>
              <a:buNone/>
            </a:pPr>
            <a:r>
              <a:t/>
            </a:r>
            <a:endParaRPr b="0" i="0"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00"/>
              <a:buFont typeface="Calibri"/>
              <a:buNone/>
            </a:pPr>
            <a:r>
              <a:rPr b="1" i="0" lang="en-US" sz="1000">
                <a:solidFill>
                  <a:schemeClr val="dk1"/>
                </a:solidFill>
                <a:latin typeface="Calibri"/>
                <a:ea typeface="Calibri"/>
                <a:cs typeface="Calibri"/>
                <a:sym typeface="Calibri"/>
              </a:rPr>
              <a:t>Before Class: Instructor Requirements</a:t>
            </a:r>
            <a:endParaRPr/>
          </a:p>
          <a:p>
            <a:pPr indent="0" lvl="0" marL="0" rtl="0" algn="l">
              <a:spcBef>
                <a:spcPts val="0"/>
              </a:spcBef>
              <a:spcAft>
                <a:spcPts val="0"/>
              </a:spcAft>
              <a:buClr>
                <a:schemeClr val="dk1"/>
              </a:buClr>
              <a:buSzPts val="1000"/>
              <a:buFont typeface="Calibri"/>
              <a:buNone/>
            </a:pPr>
            <a:r>
              <a:rPr b="0" i="0" lang="en-US" sz="1000" u="sng">
                <a:solidFill>
                  <a:schemeClr val="dk1"/>
                </a:solidFill>
                <a:latin typeface="Calibri"/>
                <a:ea typeface="Calibri"/>
                <a:cs typeface="Calibri"/>
                <a:sym typeface="Calibri"/>
              </a:rPr>
              <a:t>Before class</a:t>
            </a:r>
            <a:r>
              <a:rPr b="0" i="0" lang="en-US" sz="1000">
                <a:solidFill>
                  <a:schemeClr val="dk1"/>
                </a:solidFill>
                <a:latin typeface="Calibri"/>
                <a:ea typeface="Calibri"/>
                <a:cs typeface="Calibri"/>
                <a:sym typeface="Calibri"/>
              </a:rPr>
              <a:t>, print or provide copies of each role play prompt slide for the groups. Assign each group one role play prompt, and give them copies of the prompt slide. Each group should have a different prompt.</a:t>
            </a:r>
            <a:endParaRPr/>
          </a:p>
          <a:p>
            <a:pPr indent="0" lvl="0" marL="0" rtl="0" algn="l">
              <a:spcBef>
                <a:spcPts val="0"/>
              </a:spcBef>
              <a:spcAft>
                <a:spcPts val="0"/>
              </a:spcAft>
              <a:buClr>
                <a:schemeClr val="dk1"/>
              </a:buClr>
              <a:buSzPts val="1000"/>
              <a:buFont typeface="Calibri"/>
              <a:buNone/>
            </a:pPr>
            <a:r>
              <a:t/>
            </a:r>
            <a:endParaRPr b="0" i="0"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00"/>
              <a:buFont typeface="Calibri"/>
              <a:buNone/>
            </a:pPr>
            <a:r>
              <a:rPr b="0" i="0" lang="en-US" sz="1000">
                <a:solidFill>
                  <a:schemeClr val="dk1"/>
                </a:solidFill>
                <a:latin typeface="Calibri"/>
                <a:ea typeface="Calibri"/>
                <a:cs typeface="Calibri"/>
                <a:sym typeface="Calibri"/>
              </a:rPr>
              <a:t>If you have a large class, you can combine groups. Alternatively, you can also allow two groups to have the same prompt, and use the differences in their role plays as a discussion point.</a:t>
            </a:r>
            <a:endParaRPr/>
          </a:p>
          <a:p>
            <a:pPr indent="0" lvl="0" marL="0" rtl="0" algn="l">
              <a:spcBef>
                <a:spcPts val="0"/>
              </a:spcBef>
              <a:spcAft>
                <a:spcPts val="0"/>
              </a:spcAft>
              <a:buClr>
                <a:schemeClr val="dk1"/>
              </a:buClr>
              <a:buSzPts val="1000"/>
              <a:buFont typeface="Calibri"/>
              <a:buNone/>
            </a:pPr>
            <a:r>
              <a:t/>
            </a:r>
            <a:endParaRPr b="0" i="0"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00"/>
              <a:buFont typeface="Calibri"/>
              <a:buNone/>
            </a:pPr>
            <a:r>
              <a:rPr b="0" i="0" lang="en-US" sz="1000">
                <a:solidFill>
                  <a:schemeClr val="dk1"/>
                </a:solidFill>
                <a:latin typeface="Calibri"/>
                <a:ea typeface="Calibri"/>
                <a:cs typeface="Calibri"/>
                <a:sym typeface="Calibri"/>
              </a:rPr>
              <a:t>Slides are in the </a:t>
            </a:r>
            <a:r>
              <a:rPr b="1" i="0" lang="en-US" sz="1000">
                <a:solidFill>
                  <a:schemeClr val="dk1"/>
                </a:solidFill>
                <a:latin typeface="Calibri"/>
                <a:ea typeface="Calibri"/>
                <a:cs typeface="Calibri"/>
                <a:sym typeface="Calibri"/>
              </a:rPr>
              <a:t>Role Play Topics </a:t>
            </a:r>
            <a:r>
              <a:rPr b="0" i="0" lang="en-US" sz="1000">
                <a:solidFill>
                  <a:schemeClr val="dk1"/>
                </a:solidFill>
                <a:latin typeface="Calibri"/>
                <a:ea typeface="Calibri"/>
                <a:cs typeface="Calibri"/>
                <a:sym typeface="Calibri"/>
              </a:rPr>
              <a:t>section of this presentation.</a:t>
            </a:r>
            <a:endParaRPr/>
          </a:p>
          <a:p>
            <a:pPr indent="0" lvl="0" marL="0" rtl="0" algn="l">
              <a:spcBef>
                <a:spcPts val="0"/>
              </a:spcBef>
              <a:spcAft>
                <a:spcPts val="0"/>
              </a:spcAft>
              <a:buClr>
                <a:schemeClr val="dk1"/>
              </a:buClr>
              <a:buSzPts val="1000"/>
              <a:buFont typeface="Calibri"/>
              <a:buNone/>
            </a:pPr>
            <a:r>
              <a:t/>
            </a:r>
            <a:endParaRPr b="0" i="0"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00"/>
              <a:buFont typeface="Calibri"/>
              <a:buNone/>
            </a:pPr>
            <a:r>
              <a:rPr b="1" i="0" lang="en-US" sz="1000">
                <a:solidFill>
                  <a:schemeClr val="dk1"/>
                </a:solidFill>
                <a:latin typeface="Calibri"/>
                <a:ea typeface="Calibri"/>
                <a:cs typeface="Calibri"/>
                <a:sym typeface="Calibri"/>
              </a:rPr>
              <a:t>Considerations for the Instructor</a:t>
            </a:r>
            <a:endParaRPr/>
          </a:p>
          <a:p>
            <a:pPr indent="-228600" lvl="0" marL="228600" rtl="0" algn="l">
              <a:spcBef>
                <a:spcPts val="0"/>
              </a:spcBef>
              <a:spcAft>
                <a:spcPts val="0"/>
              </a:spcAft>
              <a:buClr>
                <a:schemeClr val="dk1"/>
              </a:buClr>
              <a:buSzPts val="1000"/>
              <a:buFont typeface="Calibri"/>
              <a:buAutoNum type="arabicPeriod"/>
            </a:pPr>
            <a:r>
              <a:rPr b="0" i="0" lang="en-US" sz="1000">
                <a:solidFill>
                  <a:schemeClr val="dk1"/>
                </a:solidFill>
                <a:latin typeface="Calibri"/>
                <a:ea typeface="Calibri"/>
                <a:cs typeface="Calibri"/>
                <a:sym typeface="Calibri"/>
              </a:rPr>
              <a:t>You might also benefit from showing the instructions on the screen during a screen share, referring students to their Student Guides, and copying and pasting the following instructions as a group:</a:t>
            </a:r>
            <a:endParaRPr/>
          </a:p>
          <a:p>
            <a:pPr indent="-514350" lvl="1" marL="971550" rtl="0" algn="l">
              <a:spcBef>
                <a:spcPts val="0"/>
              </a:spcBef>
              <a:spcAft>
                <a:spcPts val="0"/>
              </a:spcAft>
              <a:buClr>
                <a:schemeClr val="dk1"/>
              </a:buClr>
              <a:buSzPts val="1000"/>
              <a:buFont typeface="Calibri"/>
              <a:buAutoNum type="arabicPeriod"/>
            </a:pPr>
            <a:r>
              <a:rPr i="1" lang="en-US" sz="1000">
                <a:solidFill>
                  <a:schemeClr val="dk1"/>
                </a:solidFill>
                <a:latin typeface="Calibri"/>
                <a:ea typeface="Calibri"/>
                <a:cs typeface="Calibri"/>
                <a:sym typeface="Calibri"/>
              </a:rPr>
              <a:t>Create groups of 4-6 students, and give a different role play prompt to each group. Students will have a discuss the topic within their group.</a:t>
            </a:r>
            <a:endParaRPr/>
          </a:p>
          <a:p>
            <a:pPr indent="-514350" lvl="1" marL="971550" rtl="0" algn="l">
              <a:spcBef>
                <a:spcPts val="0"/>
              </a:spcBef>
              <a:spcAft>
                <a:spcPts val="0"/>
              </a:spcAft>
              <a:buClr>
                <a:schemeClr val="dk1"/>
              </a:buClr>
              <a:buSzPts val="1000"/>
              <a:buFont typeface="Calibri"/>
              <a:buAutoNum type="arabicPeriod"/>
            </a:pPr>
            <a:r>
              <a:rPr i="1" lang="en-US" sz="1000">
                <a:solidFill>
                  <a:schemeClr val="dk1"/>
                </a:solidFill>
                <a:latin typeface="Calibri"/>
                <a:ea typeface="Calibri"/>
                <a:cs typeface="Calibri"/>
                <a:sym typeface="Calibri"/>
              </a:rPr>
              <a:t>Give each group 10 minutes to discuss the question and any potential explanations, based on their resources and notes.</a:t>
            </a:r>
            <a:endParaRPr/>
          </a:p>
          <a:p>
            <a:pPr indent="-514350" lvl="1" marL="971550" rtl="0" algn="l">
              <a:spcBef>
                <a:spcPts val="0"/>
              </a:spcBef>
              <a:spcAft>
                <a:spcPts val="0"/>
              </a:spcAft>
              <a:buClr>
                <a:schemeClr val="dk1"/>
              </a:buClr>
              <a:buSzPts val="1000"/>
              <a:buFont typeface="Calibri"/>
              <a:buAutoNum type="arabicPeriod"/>
            </a:pPr>
            <a:r>
              <a:rPr i="1" lang="en-US" sz="1000">
                <a:solidFill>
                  <a:schemeClr val="dk1"/>
                </a:solidFill>
                <a:latin typeface="Calibri"/>
                <a:ea typeface="Calibri"/>
                <a:cs typeface="Calibri"/>
                <a:sym typeface="Calibri"/>
              </a:rPr>
              <a:t>Two students from each group will then “role-play” the question-and-answer session for the class.</a:t>
            </a:r>
            <a:endParaRPr/>
          </a:p>
          <a:p>
            <a:pPr indent="-514350" lvl="1" marL="971550" rtl="0" algn="l">
              <a:spcBef>
                <a:spcPts val="0"/>
              </a:spcBef>
              <a:spcAft>
                <a:spcPts val="0"/>
              </a:spcAft>
              <a:buClr>
                <a:schemeClr val="dk1"/>
              </a:buClr>
              <a:buSzPts val="1000"/>
              <a:buFont typeface="Calibri"/>
              <a:buAutoNum type="arabicPeriod"/>
            </a:pPr>
            <a:r>
              <a:rPr i="1" lang="en-US" sz="1000">
                <a:solidFill>
                  <a:schemeClr val="dk1"/>
                </a:solidFill>
                <a:latin typeface="Calibri"/>
                <a:ea typeface="Calibri"/>
                <a:cs typeface="Calibri"/>
                <a:sym typeface="Calibri"/>
              </a:rPr>
              <a:t>This activity provides each group with the opportunity to “teach” the class about their explanations in response to the prompt, and the approach they took to explain their ideas to the customer.</a:t>
            </a:r>
            <a:endParaRPr/>
          </a:p>
          <a:p>
            <a:pPr indent="-514350" lvl="1" marL="971550" rtl="0" algn="l">
              <a:spcBef>
                <a:spcPts val="0"/>
              </a:spcBef>
              <a:spcAft>
                <a:spcPts val="0"/>
              </a:spcAft>
              <a:buClr>
                <a:schemeClr val="dk1"/>
              </a:buClr>
              <a:buSzPts val="1000"/>
              <a:buFont typeface="Calibri"/>
              <a:buAutoNum type="arabicPeriod"/>
            </a:pPr>
            <a:r>
              <a:rPr i="1" lang="en-US" sz="1000">
                <a:solidFill>
                  <a:schemeClr val="dk1"/>
                </a:solidFill>
                <a:latin typeface="Calibri"/>
                <a:ea typeface="Calibri"/>
                <a:cs typeface="Calibri"/>
                <a:sym typeface="Calibri"/>
              </a:rPr>
              <a:t>The class will collectively provide feedback.</a:t>
            </a:r>
            <a:endParaRPr/>
          </a:p>
          <a:p>
            <a:pPr indent="-514350" lvl="1" marL="971550" rtl="0" algn="l">
              <a:spcBef>
                <a:spcPts val="0"/>
              </a:spcBef>
              <a:spcAft>
                <a:spcPts val="0"/>
              </a:spcAft>
              <a:buClr>
                <a:schemeClr val="dk1"/>
              </a:buClr>
              <a:buSzPts val="1000"/>
              <a:buFont typeface="Calibri"/>
              <a:buAutoNum type="arabicPeriod"/>
            </a:pPr>
            <a:r>
              <a:rPr i="1" lang="en-US" sz="1000">
                <a:solidFill>
                  <a:schemeClr val="dk1"/>
                </a:solidFill>
                <a:latin typeface="Calibri"/>
                <a:ea typeface="Calibri"/>
                <a:cs typeface="Calibri"/>
                <a:sym typeface="Calibri"/>
              </a:rPr>
              <a:t>The instructor will resolve misconceptions or highlight focus points.</a:t>
            </a:r>
            <a:endParaRPr/>
          </a:p>
          <a:p>
            <a:pPr indent="-228600" lvl="0" marL="228600" rtl="0" algn="l">
              <a:spcBef>
                <a:spcPts val="0"/>
              </a:spcBef>
              <a:spcAft>
                <a:spcPts val="0"/>
              </a:spcAft>
              <a:buClr>
                <a:schemeClr val="dk1"/>
              </a:buClr>
              <a:buSzPts val="1000"/>
              <a:buFont typeface="Calibri"/>
              <a:buAutoNum type="arabicPeriod"/>
            </a:pPr>
            <a:r>
              <a:rPr b="0" i="0" lang="en-US" sz="1000">
                <a:solidFill>
                  <a:schemeClr val="dk1"/>
                </a:solidFill>
                <a:latin typeface="Calibri"/>
                <a:ea typeface="Calibri"/>
                <a:cs typeface="Calibri"/>
                <a:sym typeface="Calibri"/>
              </a:rPr>
              <a:t>You can provide the prompts to students through one of the following ways:</a:t>
            </a:r>
            <a:endParaRPr/>
          </a:p>
          <a:p>
            <a:pPr indent="-228600" lvl="1" marL="685800" marR="0" rtl="0" algn="l">
              <a:lnSpc>
                <a:spcPct val="100000"/>
              </a:lnSpc>
              <a:spcBef>
                <a:spcPts val="0"/>
              </a:spcBef>
              <a:spcAft>
                <a:spcPts val="0"/>
              </a:spcAft>
              <a:buClr>
                <a:schemeClr val="dk1"/>
              </a:buClr>
              <a:buSzPts val="1000"/>
              <a:buFont typeface="Arial"/>
              <a:buChar char="•"/>
            </a:pPr>
            <a:r>
              <a:rPr b="0" i="0" lang="en-US" sz="1000">
                <a:solidFill>
                  <a:schemeClr val="dk1"/>
                </a:solidFill>
                <a:latin typeface="Calibri"/>
                <a:ea typeface="Calibri"/>
                <a:cs typeface="Calibri"/>
                <a:sym typeface="Calibri"/>
              </a:rPr>
              <a:t>Print the prompts before class and pass copies out to each group. </a:t>
            </a:r>
            <a:endParaRPr/>
          </a:p>
          <a:p>
            <a:pPr indent="-228600" lvl="1" marL="685800" marR="0" rtl="0" algn="l">
              <a:lnSpc>
                <a:spcPct val="100000"/>
              </a:lnSpc>
              <a:spcBef>
                <a:spcPts val="0"/>
              </a:spcBef>
              <a:spcAft>
                <a:spcPts val="0"/>
              </a:spcAft>
              <a:buClr>
                <a:schemeClr val="dk1"/>
              </a:buClr>
              <a:buSzPts val="1000"/>
              <a:buFont typeface="Arial"/>
              <a:buChar char="•"/>
            </a:pPr>
            <a:r>
              <a:rPr b="0" i="0" lang="en-US" sz="1000">
                <a:solidFill>
                  <a:schemeClr val="dk1"/>
                </a:solidFill>
                <a:latin typeface="Calibri"/>
                <a:ea typeface="Calibri"/>
                <a:cs typeface="Calibri"/>
                <a:sym typeface="Calibri"/>
              </a:rPr>
              <a:t>Refer students to their Student Guides, where they can read the prompt for the role play number that they were assigned.</a:t>
            </a:r>
            <a:endParaRPr/>
          </a:p>
          <a:p>
            <a:pPr indent="0" lvl="1" marL="457200" rtl="0" algn="l">
              <a:spcBef>
                <a:spcPts val="0"/>
              </a:spcBef>
              <a:spcAft>
                <a:spcPts val="0"/>
              </a:spcAft>
              <a:buClr>
                <a:schemeClr val="dk1"/>
              </a:buClr>
              <a:buSzPts val="1000"/>
              <a:buFont typeface="Arial"/>
              <a:buNone/>
            </a:pPr>
            <a:r>
              <a:t/>
            </a:r>
            <a:endParaRPr b="0" i="0" sz="10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sz="1100">
                <a:solidFill>
                  <a:schemeClr val="dk1"/>
                </a:solidFill>
                <a:latin typeface="Calibri"/>
                <a:ea typeface="Calibri"/>
                <a:cs typeface="Calibri"/>
                <a:sym typeface="Calibri"/>
              </a:rPr>
              <a:t>Questions?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000">
                <a:solidFill>
                  <a:schemeClr val="dk1"/>
                </a:solidFill>
                <a:latin typeface="Calibri"/>
                <a:ea typeface="Calibri"/>
                <a:cs typeface="Calibri"/>
                <a:sym typeface="Calibri"/>
              </a:rPr>
              <a:t>Role Play</a:t>
            </a:r>
            <a:endParaRPr b="1" sz="1000">
              <a:solidFill>
                <a:schemeClr val="dk1"/>
              </a:solidFill>
              <a:latin typeface="Calibri"/>
              <a:ea typeface="Calibri"/>
              <a:cs typeface="Calibri"/>
              <a:sym typeface="Calibri"/>
            </a:endParaRPr>
          </a:p>
          <a:p>
            <a:pPr indent="0" lvl="0" marL="0" rtl="0" algn="l">
              <a:spcBef>
                <a:spcPts val="0"/>
              </a:spcBef>
              <a:spcAft>
                <a:spcPts val="0"/>
              </a:spcAft>
              <a:buNone/>
            </a:pPr>
            <a:r>
              <a:rPr b="1" lang="en-US" sz="1000">
                <a:solidFill>
                  <a:schemeClr val="dk1"/>
                </a:solidFill>
                <a:latin typeface="Calibri"/>
                <a:ea typeface="Calibri"/>
                <a:cs typeface="Calibri"/>
                <a:sym typeface="Calibri"/>
              </a:rPr>
              <a:t>Time: </a:t>
            </a:r>
            <a:r>
              <a:rPr b="0" lang="en-US" sz="1000">
                <a:solidFill>
                  <a:schemeClr val="dk1"/>
                </a:solidFill>
                <a:latin typeface="Calibri"/>
                <a:ea typeface="Calibri"/>
                <a:cs typeface="Calibri"/>
                <a:sym typeface="Calibri"/>
              </a:rPr>
              <a:t>10 minutes</a:t>
            </a:r>
            <a:endParaRPr/>
          </a:p>
          <a:p>
            <a:pPr indent="0" lvl="0" marL="0" rtl="0" algn="l">
              <a:spcBef>
                <a:spcPts val="0"/>
              </a:spcBef>
              <a:spcAft>
                <a:spcPts val="0"/>
              </a:spcAft>
              <a:buNone/>
            </a:pPr>
            <a:r>
              <a:t/>
            </a:r>
            <a:endParaRPr b="0" sz="1000">
              <a:solidFill>
                <a:schemeClr val="dk1"/>
              </a:solidFill>
              <a:latin typeface="Calibri"/>
              <a:ea typeface="Calibri"/>
              <a:cs typeface="Calibri"/>
              <a:sym typeface="Calibri"/>
            </a:endParaRPr>
          </a:p>
          <a:p>
            <a:pPr indent="0" lvl="0" marL="0" rtl="0" algn="l">
              <a:spcBef>
                <a:spcPts val="0"/>
              </a:spcBef>
              <a:spcAft>
                <a:spcPts val="0"/>
              </a:spcAft>
              <a:buNone/>
            </a:pPr>
            <a:r>
              <a:rPr b="0" lang="en-US" sz="1000">
                <a:solidFill>
                  <a:schemeClr val="dk1"/>
                </a:solidFill>
                <a:latin typeface="Calibri"/>
                <a:ea typeface="Calibri"/>
                <a:cs typeface="Calibri"/>
                <a:sym typeface="Calibri"/>
              </a:rPr>
              <a:t>This activity provides students with opportunities to create explanations about high availability that a customer can understand. </a:t>
            </a:r>
            <a:endParaRPr/>
          </a:p>
          <a:p>
            <a:pPr indent="-228600" lvl="0" marL="22860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Students should pair up to discuss the above prompt. One student should play the customer, and the other student should play the Solutions Architect (SA).</a:t>
            </a:r>
            <a:endParaRPr/>
          </a:p>
          <a:p>
            <a:pPr indent="-228600" lvl="0" marL="22860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student who plays the customer should ask the student who plays the SA the question prompt. </a:t>
            </a:r>
            <a:endParaRPr/>
          </a:p>
          <a:p>
            <a:pPr indent="-228600" lvl="0" marL="228600" marR="0" rtl="0" algn="l">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SA will then provide their explanations of the question based on the customer’s responses. The SA should ask the customer questions to obtain more information, as needed. </a:t>
            </a:r>
            <a:endParaRPr/>
          </a:p>
          <a:p>
            <a:pPr indent="-228600" lvl="0" marL="228600" marR="0" rtl="0" algn="l">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 minute) Through constructive feedback, the customer will decide if the SA addressed their question in a way that they could understand. </a:t>
            </a:r>
            <a:endParaRPr/>
          </a:p>
          <a:p>
            <a:pPr indent="-228600" lvl="0" marL="228600" marR="0" rtl="0" algn="l">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Allow students to switch roles, and repeat steps 2-4.</a:t>
            </a:r>
            <a:endParaRPr/>
          </a:p>
          <a:p>
            <a:pPr indent="-228600" lvl="0" marL="22860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As a class, discuss the activity and share ways that made it easier to obtain information from the customer. Also discuss the approaches that the SAs used to explain the various concepts. Evaluate the SA responses from the customer perspective – were the responses understandable and did the provide enough technical detail without confusing the customer? Suggest that students take notes that they can use in future customer conversations.</a:t>
            </a:r>
            <a:endParaRPr sz="1000">
              <a:solidFill>
                <a:schemeClr val="dk1"/>
              </a:solidFill>
              <a:latin typeface="Calibri"/>
              <a:ea typeface="Calibri"/>
              <a:cs typeface="Calibri"/>
              <a:sym typeface="Calibri"/>
            </a:endParaRPr>
          </a:p>
          <a:p>
            <a:pPr indent="0" lvl="0" marL="0" rtl="0" algn="l">
              <a:spcBef>
                <a:spcPts val="0"/>
              </a:spcBef>
              <a:spcAft>
                <a:spcPts val="0"/>
              </a:spcAft>
              <a:buNone/>
            </a:pPr>
            <a:r>
              <a:t/>
            </a:r>
            <a:endParaRPr sz="1000">
              <a:solidFill>
                <a:schemeClr val="dk1"/>
              </a:solidFill>
              <a:latin typeface="Calibri"/>
              <a:ea typeface="Calibri"/>
              <a:cs typeface="Calibri"/>
              <a:sym typeface="Calibri"/>
            </a:endParaRPr>
          </a:p>
          <a:p>
            <a:pPr indent="0" lvl="0" marL="0" rtl="0" algn="l">
              <a:spcBef>
                <a:spcPts val="0"/>
              </a:spcBef>
              <a:spcAft>
                <a:spcPts val="0"/>
              </a:spcAft>
              <a:buNone/>
            </a:pPr>
            <a:r>
              <a:rPr b="1" lang="en-US" sz="1000">
                <a:solidFill>
                  <a:schemeClr val="dk1"/>
                </a:solidFill>
                <a:latin typeface="Calibri"/>
                <a:ea typeface="Calibri"/>
                <a:cs typeface="Calibri"/>
                <a:sym typeface="Calibri"/>
              </a:rPr>
              <a:t>Answers: </a:t>
            </a:r>
            <a:r>
              <a:rPr b="0" lang="en-US" sz="1000">
                <a:solidFill>
                  <a:schemeClr val="dk1"/>
                </a:solidFill>
                <a:latin typeface="Calibri"/>
                <a:ea typeface="Calibri"/>
                <a:cs typeface="Calibri"/>
                <a:sym typeface="Calibri"/>
              </a:rPr>
              <a:t>Student answers might </a:t>
            </a:r>
            <a:r>
              <a:rPr lang="en-US" sz="1000">
                <a:solidFill>
                  <a:schemeClr val="dk1"/>
                </a:solidFill>
                <a:latin typeface="Calibri"/>
                <a:ea typeface="Calibri"/>
                <a:cs typeface="Calibri"/>
                <a:sym typeface="Calibri"/>
              </a:rPr>
              <a:t>vary, but they should provide accurate explanations that help customers understand the relationship between the two concepts. </a:t>
            </a:r>
            <a:endParaRPr/>
          </a:p>
          <a:p>
            <a:pPr indent="-171450" lvl="0" marL="171450" rtl="0" algn="l">
              <a:spcBef>
                <a:spcPts val="0"/>
              </a:spcBef>
              <a:spcAft>
                <a:spcPts val="0"/>
              </a:spcAft>
              <a:buClr>
                <a:schemeClr val="dk1"/>
              </a:buClr>
              <a:buSzPts val="1000"/>
              <a:buFont typeface="Arial"/>
              <a:buChar char="•"/>
            </a:pPr>
            <a:r>
              <a:rPr lang="en-US" sz="1000">
                <a:solidFill>
                  <a:schemeClr val="dk1"/>
                </a:solidFill>
                <a:latin typeface="Calibri"/>
                <a:ea typeface="Calibri"/>
                <a:cs typeface="Calibri"/>
                <a:sym typeface="Calibri"/>
              </a:rPr>
              <a:t>High availability is about ensuring that your application has a minimum to no downtime. </a:t>
            </a:r>
            <a:endParaRPr sz="10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000"/>
              <a:buFont typeface="Arial"/>
              <a:buChar char="•"/>
            </a:pPr>
            <a:r>
              <a:rPr lang="en-US" sz="1000">
                <a:solidFill>
                  <a:schemeClr val="dk1"/>
                </a:solidFill>
                <a:latin typeface="Calibri"/>
                <a:ea typeface="Calibri"/>
                <a:cs typeface="Calibri"/>
                <a:sym typeface="Calibri"/>
              </a:rPr>
              <a:t>High availability design ensures that the architecture can survive a disaster and usually focuses on one failure that might be predictable.</a:t>
            </a:r>
            <a:endParaRPr/>
          </a:p>
          <a:p>
            <a:pPr indent="-171450" lvl="0" marL="171450" rtl="0" algn="l">
              <a:spcBef>
                <a:spcPts val="0"/>
              </a:spcBef>
              <a:spcAft>
                <a:spcPts val="0"/>
              </a:spcAft>
              <a:buClr>
                <a:schemeClr val="dk1"/>
              </a:buClr>
              <a:buSzPts val="1000"/>
              <a:buFont typeface="Arial"/>
              <a:buChar char="•"/>
            </a:pPr>
            <a:r>
              <a:rPr lang="en-US" sz="1000">
                <a:solidFill>
                  <a:schemeClr val="dk1"/>
                </a:solidFill>
                <a:latin typeface="Calibri"/>
                <a:ea typeface="Calibri"/>
                <a:cs typeface="Calibri"/>
                <a:sym typeface="Calibri"/>
              </a:rPr>
              <a:t>Disaster recovery is being able to recover data and re-establish IT services when multiple failures occur.</a:t>
            </a:r>
            <a:endParaRPr/>
          </a:p>
          <a:p>
            <a:pPr indent="0" lvl="0" marL="0" rtl="0" algn="l">
              <a:spcBef>
                <a:spcPts val="0"/>
              </a:spcBef>
              <a:spcAft>
                <a:spcPts val="0"/>
              </a:spcAft>
              <a:buNone/>
            </a:pPr>
            <a:r>
              <a:t/>
            </a:r>
            <a:endParaRPr sz="1000">
              <a:solidFill>
                <a:schemeClr val="dk1"/>
              </a:solidFill>
              <a:latin typeface="Calibri"/>
              <a:ea typeface="Calibri"/>
              <a:cs typeface="Calibri"/>
              <a:sym typeface="Calibri"/>
            </a:endParaRPr>
          </a:p>
          <a:p>
            <a:pPr indent="0" lvl="0" marL="0" rtl="0" algn="l">
              <a:spcBef>
                <a:spcPts val="0"/>
              </a:spcBef>
              <a:spcAft>
                <a:spcPts val="0"/>
              </a:spcAft>
              <a:buNone/>
            </a:pPr>
            <a:r>
              <a:rPr lang="en-US" sz="1000">
                <a:solidFill>
                  <a:schemeClr val="dk1"/>
                </a:solidFill>
                <a:latin typeface="Calibri"/>
                <a:ea typeface="Calibri"/>
                <a:cs typeface="Calibri"/>
                <a:sym typeface="Calibri"/>
              </a:rPr>
              <a:t>Students should use the customer’s existing architecture diagram to illustrate how high availability impacts the current architecture, and relate it to their explanation.</a:t>
            </a:r>
            <a:endParaRPr/>
          </a:p>
          <a:p>
            <a:pPr indent="0" lvl="0" marL="0" rtl="0" algn="l">
              <a:spcBef>
                <a:spcPts val="0"/>
              </a:spcBef>
              <a:spcAft>
                <a:spcPts val="0"/>
              </a:spcAft>
              <a:buNone/>
            </a:pPr>
            <a:r>
              <a:t/>
            </a:r>
            <a:endParaRPr b="0" sz="1000">
              <a:solidFill>
                <a:schemeClr val="dk1"/>
              </a:solidFill>
              <a:latin typeface="Calibri"/>
              <a:ea typeface="Calibri"/>
              <a:cs typeface="Calibri"/>
              <a:sym typeface="Calibri"/>
            </a:endParaRPr>
          </a:p>
          <a:p>
            <a:pPr indent="0" lvl="0" marL="0" rtl="0" algn="l">
              <a:spcBef>
                <a:spcPts val="0"/>
              </a:spcBef>
              <a:spcAft>
                <a:spcPts val="0"/>
              </a:spcAft>
              <a:buNone/>
            </a:pPr>
            <a:r>
              <a:rPr b="1" lang="en-US" sz="1000">
                <a:solidFill>
                  <a:schemeClr val="dk1"/>
                </a:solidFill>
                <a:latin typeface="Calibri"/>
                <a:ea typeface="Calibri"/>
                <a:cs typeface="Calibri"/>
                <a:sym typeface="Calibri"/>
              </a:rPr>
              <a:t>Instructor Action: </a:t>
            </a:r>
            <a:r>
              <a:rPr b="0" lang="en-US" sz="1000">
                <a:solidFill>
                  <a:schemeClr val="dk1"/>
                </a:solidFill>
                <a:latin typeface="Calibri"/>
                <a:ea typeface="Calibri"/>
                <a:cs typeface="Calibri"/>
                <a:sym typeface="Calibri"/>
              </a:rPr>
              <a:t>Be sure to provide clarification when students need help understanding these concepts, which might include drawing the architecture to support visual learners, and providing the “why” behind various concepts.</a:t>
            </a:r>
            <a:endParaRPr/>
          </a:p>
          <a:p>
            <a:pPr indent="0" lvl="0" marL="0" rtl="0" algn="l">
              <a:spcBef>
                <a:spcPts val="0"/>
              </a:spcBef>
              <a:spcAft>
                <a:spcPts val="0"/>
              </a:spcAft>
              <a:buClr>
                <a:srgbClr val="000000"/>
              </a:buClr>
              <a:buSzPts val="1000"/>
              <a:buFont typeface="Arial"/>
              <a:buNone/>
            </a:pPr>
            <a:r>
              <a:t/>
            </a:r>
            <a:endParaRPr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00"/>
              <a:buFont typeface="Arial"/>
              <a:buNone/>
            </a:pPr>
            <a:r>
              <a:rPr b="1" lang="en-US" sz="1000">
                <a:solidFill>
                  <a:schemeClr val="dk1"/>
                </a:solidFill>
                <a:latin typeface="Calibri"/>
                <a:ea typeface="Calibri"/>
                <a:cs typeface="Calibri"/>
                <a:sym typeface="Calibri"/>
              </a:rPr>
              <a:t>Instructor Note: </a:t>
            </a:r>
            <a:r>
              <a:rPr lang="en-US" sz="1000">
                <a:solidFill>
                  <a:schemeClr val="dk1"/>
                </a:solidFill>
                <a:latin typeface="Calibri"/>
                <a:ea typeface="Calibri"/>
                <a:cs typeface="Calibri"/>
                <a:sym typeface="Calibri"/>
              </a:rPr>
              <a:t>Students should be able to build rapport, ask customers questions to obtain more information, and resolve misconceptions, as needed.</a:t>
            </a:r>
            <a:endParaRPr/>
          </a:p>
        </p:txBody>
      </p:sp>
      <p:sp>
        <p:nvSpPr>
          <p:cNvPr id="188" name="Google Shape;18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000">
                <a:solidFill>
                  <a:schemeClr val="dk1"/>
                </a:solidFill>
                <a:latin typeface="Calibri"/>
                <a:ea typeface="Calibri"/>
                <a:cs typeface="Calibri"/>
                <a:sym typeface="Calibri"/>
              </a:rPr>
              <a:t>Role Play</a:t>
            </a:r>
            <a:endParaRPr b="1" sz="1000">
              <a:solidFill>
                <a:schemeClr val="dk1"/>
              </a:solidFill>
              <a:latin typeface="Calibri"/>
              <a:ea typeface="Calibri"/>
              <a:cs typeface="Calibri"/>
              <a:sym typeface="Calibri"/>
            </a:endParaRPr>
          </a:p>
          <a:p>
            <a:pPr indent="0" lvl="0" marL="0" rtl="0" algn="l">
              <a:spcBef>
                <a:spcPts val="0"/>
              </a:spcBef>
              <a:spcAft>
                <a:spcPts val="0"/>
              </a:spcAft>
              <a:buNone/>
            </a:pPr>
            <a:r>
              <a:rPr b="1" lang="en-US" sz="1000">
                <a:solidFill>
                  <a:schemeClr val="dk1"/>
                </a:solidFill>
                <a:latin typeface="Calibri"/>
                <a:ea typeface="Calibri"/>
                <a:cs typeface="Calibri"/>
                <a:sym typeface="Calibri"/>
              </a:rPr>
              <a:t>Time: </a:t>
            </a:r>
            <a:r>
              <a:rPr b="0" lang="en-US" sz="1000">
                <a:solidFill>
                  <a:schemeClr val="dk1"/>
                </a:solidFill>
                <a:latin typeface="Calibri"/>
                <a:ea typeface="Calibri"/>
                <a:cs typeface="Calibri"/>
                <a:sym typeface="Calibri"/>
              </a:rPr>
              <a:t>10 minutes</a:t>
            </a:r>
            <a:endParaRPr/>
          </a:p>
          <a:p>
            <a:pPr indent="0" lvl="0" marL="0" rtl="0" algn="l">
              <a:spcBef>
                <a:spcPts val="0"/>
              </a:spcBef>
              <a:spcAft>
                <a:spcPts val="0"/>
              </a:spcAft>
              <a:buNone/>
            </a:pPr>
            <a:r>
              <a:t/>
            </a:r>
            <a:endParaRPr b="0" sz="1000">
              <a:solidFill>
                <a:schemeClr val="dk1"/>
              </a:solidFill>
              <a:latin typeface="Calibri"/>
              <a:ea typeface="Calibri"/>
              <a:cs typeface="Calibri"/>
              <a:sym typeface="Calibri"/>
            </a:endParaRPr>
          </a:p>
          <a:p>
            <a:pPr indent="0" lvl="0" marL="0" rtl="0" algn="l">
              <a:spcBef>
                <a:spcPts val="0"/>
              </a:spcBef>
              <a:spcAft>
                <a:spcPts val="0"/>
              </a:spcAft>
              <a:buNone/>
            </a:pPr>
            <a:r>
              <a:rPr b="0" lang="en-US" sz="1000">
                <a:solidFill>
                  <a:schemeClr val="dk1"/>
                </a:solidFill>
                <a:latin typeface="Calibri"/>
                <a:ea typeface="Calibri"/>
                <a:cs typeface="Calibri"/>
                <a:sym typeface="Calibri"/>
              </a:rPr>
              <a:t>This activity provides students with opportunities to create explanations about high availability that a customer can understand. </a:t>
            </a:r>
            <a:endParaRPr/>
          </a:p>
          <a:p>
            <a:pPr indent="-228600" lvl="0" marL="22860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Students should pair up to discuss the above prompt. One student should play the customer, and the other student should play the Solutions Architect (SA).</a:t>
            </a:r>
            <a:endParaRPr/>
          </a:p>
          <a:p>
            <a:pPr indent="-228600" lvl="0" marL="22860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student who plays the customer should ask the student who plays the SA the question prompt. </a:t>
            </a:r>
            <a:endParaRPr/>
          </a:p>
          <a:p>
            <a:pPr indent="-228600" lvl="0" marL="228600" marR="0" rtl="0" algn="l">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SA will then provide their explanations of the question based on the customer’s responses. The SA should ask the customer questions to obtain more information, as needed. </a:t>
            </a:r>
            <a:endParaRPr/>
          </a:p>
          <a:p>
            <a:pPr indent="-228600" lvl="0" marL="228600" marR="0" rtl="0" algn="l">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 minute) Through constructive feedback, the customer will decide if the SA addressed their question in a way that they could understand. </a:t>
            </a:r>
            <a:endParaRPr/>
          </a:p>
          <a:p>
            <a:pPr indent="-228600" lvl="0" marL="228600" marR="0" rtl="0" algn="l">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Allow students to switch roles, and repeat steps 2-4.</a:t>
            </a:r>
            <a:endParaRPr/>
          </a:p>
          <a:p>
            <a:pPr indent="-228600" lvl="0" marL="22860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As a class, discuss the activity and share ways that made it easier to obtain information from the customer. Also discuss the approaches that the SAs used to explain the various concepts. Evaluate the SA responses from the customer perspective – were the responses understandable and did the provide enough technical detail without confusing the customer? Suggest that students take notes that they can use in future customer conversations.</a:t>
            </a:r>
            <a:endParaRPr sz="1000">
              <a:solidFill>
                <a:schemeClr val="dk1"/>
              </a:solidFill>
              <a:latin typeface="Calibri"/>
              <a:ea typeface="Calibri"/>
              <a:cs typeface="Calibri"/>
              <a:sym typeface="Calibri"/>
            </a:endParaRPr>
          </a:p>
          <a:p>
            <a:pPr indent="0" lvl="0" marL="0" rtl="0" algn="l">
              <a:spcBef>
                <a:spcPts val="0"/>
              </a:spcBef>
              <a:spcAft>
                <a:spcPts val="0"/>
              </a:spcAft>
              <a:buNone/>
            </a:pPr>
            <a:r>
              <a:t/>
            </a:r>
            <a:endParaRPr sz="1000">
              <a:solidFill>
                <a:schemeClr val="dk1"/>
              </a:solidFill>
              <a:latin typeface="Calibri"/>
              <a:ea typeface="Calibri"/>
              <a:cs typeface="Calibri"/>
              <a:sym typeface="Calibri"/>
            </a:endParaRPr>
          </a:p>
          <a:p>
            <a:pPr indent="0" lvl="0" marL="0" rtl="0" algn="l">
              <a:spcBef>
                <a:spcPts val="0"/>
              </a:spcBef>
              <a:spcAft>
                <a:spcPts val="0"/>
              </a:spcAft>
              <a:buNone/>
            </a:pPr>
            <a:r>
              <a:rPr b="1" lang="en-US" sz="800">
                <a:solidFill>
                  <a:schemeClr val="dk1"/>
                </a:solidFill>
                <a:latin typeface="Calibri"/>
                <a:ea typeface="Calibri"/>
                <a:cs typeface="Calibri"/>
                <a:sym typeface="Calibri"/>
              </a:rPr>
              <a:t>Answers: </a:t>
            </a:r>
            <a:r>
              <a:rPr b="0" lang="en-US" sz="800">
                <a:solidFill>
                  <a:schemeClr val="dk1"/>
                </a:solidFill>
                <a:latin typeface="Calibri"/>
                <a:ea typeface="Calibri"/>
                <a:cs typeface="Calibri"/>
                <a:sym typeface="Calibri"/>
              </a:rPr>
              <a:t>Student answers might </a:t>
            </a:r>
            <a:r>
              <a:rPr lang="en-US" sz="800">
                <a:solidFill>
                  <a:schemeClr val="dk1"/>
                </a:solidFill>
                <a:latin typeface="Calibri"/>
                <a:ea typeface="Calibri"/>
                <a:cs typeface="Calibri"/>
                <a:sym typeface="Calibri"/>
              </a:rPr>
              <a:t>vary, but they should provide accurate explanations that help customers understand the relationship between Regions, Availability Zones, and high availability. Answers could reflect the following:</a:t>
            </a:r>
            <a:endParaRPr/>
          </a:p>
          <a:p>
            <a:pPr indent="-171450" lvl="0" marL="171450" marR="0" rtl="0" algn="l">
              <a:lnSpc>
                <a:spcPct val="100000"/>
              </a:lnSpc>
              <a:spcBef>
                <a:spcPts val="0"/>
              </a:spcBef>
              <a:spcAft>
                <a:spcPts val="0"/>
              </a:spcAft>
              <a:buClr>
                <a:schemeClr val="dk1"/>
              </a:buClr>
              <a:buSzPts val="1000"/>
              <a:buFont typeface="Arial"/>
              <a:buChar char="•"/>
            </a:pPr>
            <a:r>
              <a:rPr b="0" i="0" lang="en-US" sz="1000">
                <a:solidFill>
                  <a:schemeClr val="dk1"/>
                </a:solidFill>
                <a:latin typeface="Calibri"/>
                <a:ea typeface="Calibri"/>
                <a:cs typeface="Calibri"/>
                <a:sym typeface="Calibri"/>
              </a:rPr>
              <a:t>A discussion about the differences between regions and availability zones. </a:t>
            </a:r>
            <a:r>
              <a:rPr b="0" i="0" lang="en-US" sz="800">
                <a:solidFill>
                  <a:schemeClr val="dk1"/>
                </a:solidFill>
                <a:latin typeface="Calibri"/>
                <a:ea typeface="Calibri"/>
                <a:cs typeface="Calibri"/>
                <a:sym typeface="Calibri"/>
              </a:rPr>
              <a:t>Each </a:t>
            </a:r>
            <a:r>
              <a:rPr b="0" i="1" lang="en-US" sz="800">
                <a:solidFill>
                  <a:schemeClr val="dk1"/>
                </a:solidFill>
                <a:latin typeface="Calibri"/>
                <a:ea typeface="Calibri"/>
                <a:cs typeface="Calibri"/>
                <a:sym typeface="Calibri"/>
              </a:rPr>
              <a:t>region</a:t>
            </a:r>
            <a:r>
              <a:rPr b="0" i="0" lang="en-US" sz="800">
                <a:solidFill>
                  <a:schemeClr val="dk1"/>
                </a:solidFill>
                <a:latin typeface="Calibri"/>
                <a:ea typeface="Calibri"/>
                <a:cs typeface="Calibri"/>
                <a:sym typeface="Calibri"/>
              </a:rPr>
              <a:t> is a separate geographic area. Each region has multiple, isolated locations known as </a:t>
            </a:r>
            <a:r>
              <a:rPr b="0" i="1" lang="en-US" sz="800">
                <a:solidFill>
                  <a:schemeClr val="dk1"/>
                </a:solidFill>
                <a:latin typeface="Calibri"/>
                <a:ea typeface="Calibri"/>
                <a:cs typeface="Calibri"/>
                <a:sym typeface="Calibri"/>
              </a:rPr>
              <a:t>Availability Zones</a:t>
            </a:r>
            <a:r>
              <a:rPr b="0" i="0" lang="en-US" sz="800">
                <a:solidFill>
                  <a:schemeClr val="dk1"/>
                </a:solidFill>
                <a:latin typeface="Calibri"/>
                <a:ea typeface="Calibri"/>
                <a:cs typeface="Calibri"/>
                <a:sym typeface="Calibri"/>
              </a:rPr>
              <a:t>. Resources aren't replicated across regions unless you do so specifically. Amazon operates state-of-the-art, highly-available data centers. Although rare, failures can occur that affect the availability of instances that are in the same location. If you host all your instances in a single location that is affected by such a failure, none of your instances would be available.</a:t>
            </a:r>
            <a:r>
              <a:rPr b="0" i="0" lang="en-US" sz="1000">
                <a:solidFill>
                  <a:schemeClr val="dk1"/>
                </a:solidFill>
                <a:latin typeface="Calibri"/>
                <a:ea typeface="Calibri"/>
                <a:cs typeface="Calibri"/>
                <a:sym typeface="Calibri"/>
              </a:rPr>
              <a:t> Availability Zones are geographically distributed within a region and spaced for best insulation and stability in the event of a natural disaster. AWS recommends maximizing your use of Availability Zones to isolate a data center outage. (One Availability Zone in a region is not highly available.)</a:t>
            </a:r>
            <a:endParaRPr/>
          </a:p>
          <a:p>
            <a:pPr indent="-171450" lvl="0" marL="171450" rtl="0" algn="l">
              <a:spcBef>
                <a:spcPts val="0"/>
              </a:spcBef>
              <a:spcAft>
                <a:spcPts val="0"/>
              </a:spcAft>
              <a:buClr>
                <a:schemeClr val="dk1"/>
              </a:buClr>
              <a:buSzPts val="1000"/>
              <a:buFont typeface="Arial"/>
              <a:buChar char="•"/>
            </a:pPr>
            <a:r>
              <a:rPr b="0" lang="en-US" sz="1000">
                <a:solidFill>
                  <a:schemeClr val="dk1"/>
                </a:solidFill>
                <a:latin typeface="Calibri"/>
                <a:ea typeface="Calibri"/>
                <a:cs typeface="Calibri"/>
                <a:sym typeface="Calibri"/>
              </a:rPr>
              <a:t>Divide the VPC network range evenly across all available Availability Zones (AZs) in a region.</a:t>
            </a:r>
            <a:endParaRPr/>
          </a:p>
          <a:p>
            <a:pPr indent="-171450" lvl="0" marL="171450" marR="0" rtl="0" algn="l">
              <a:lnSpc>
                <a:spcPct val="100000"/>
              </a:lnSpc>
              <a:spcBef>
                <a:spcPts val="0"/>
              </a:spcBef>
              <a:spcAft>
                <a:spcPts val="0"/>
              </a:spcAft>
              <a:buClr>
                <a:schemeClr val="dk1"/>
              </a:buClr>
              <a:buSzPts val="1000"/>
              <a:buFont typeface="Arial"/>
              <a:buChar char="•"/>
            </a:pPr>
            <a:r>
              <a:rPr b="0" lang="en-US" sz="1000">
                <a:solidFill>
                  <a:schemeClr val="dk1"/>
                </a:solidFill>
                <a:latin typeface="Calibri"/>
                <a:ea typeface="Calibri"/>
                <a:cs typeface="Calibri"/>
                <a:sym typeface="Calibri"/>
              </a:rPr>
              <a:t>Think about ways to automate recovery and reduce disruption at every layer of the architecture. A system is highly available when it can withstand the failure of an individual or multiple components (e.g., hard disks, servers, network links etc.). </a:t>
            </a:r>
            <a:endParaRPr b="0" sz="800">
              <a:solidFill>
                <a:schemeClr val="dk1"/>
              </a:solidFill>
              <a:latin typeface="Calibri"/>
              <a:ea typeface="Calibri"/>
              <a:cs typeface="Calibri"/>
              <a:sym typeface="Calibri"/>
            </a:endParaRPr>
          </a:p>
          <a:p>
            <a:pPr indent="0" lvl="0" marL="0" rtl="0" algn="l">
              <a:spcBef>
                <a:spcPts val="0"/>
              </a:spcBef>
              <a:spcAft>
                <a:spcPts val="0"/>
              </a:spcAft>
              <a:buNone/>
            </a:pPr>
            <a:r>
              <a:t/>
            </a:r>
            <a:endParaRPr sz="1000">
              <a:solidFill>
                <a:schemeClr val="dk1"/>
              </a:solidFill>
              <a:latin typeface="Calibri"/>
              <a:ea typeface="Calibri"/>
              <a:cs typeface="Calibri"/>
              <a:sym typeface="Calibri"/>
            </a:endParaRPr>
          </a:p>
          <a:p>
            <a:pPr indent="0" lvl="0" marL="0" rtl="0" algn="l">
              <a:spcBef>
                <a:spcPts val="0"/>
              </a:spcBef>
              <a:spcAft>
                <a:spcPts val="0"/>
              </a:spcAft>
              <a:buNone/>
            </a:pPr>
            <a:r>
              <a:rPr lang="en-US" sz="1000">
                <a:solidFill>
                  <a:schemeClr val="dk1"/>
                </a:solidFill>
                <a:latin typeface="Calibri"/>
                <a:ea typeface="Calibri"/>
                <a:cs typeface="Calibri"/>
                <a:sym typeface="Calibri"/>
              </a:rPr>
              <a:t>Students should use the customer’s existing architecture diagram to illustrate how high availability impacts the current architecture, and relate it to their explanation.</a:t>
            </a:r>
            <a:endParaRPr/>
          </a:p>
          <a:p>
            <a:pPr indent="0" lvl="0" marL="0" rtl="0" algn="l">
              <a:spcBef>
                <a:spcPts val="0"/>
              </a:spcBef>
              <a:spcAft>
                <a:spcPts val="0"/>
              </a:spcAft>
              <a:buNone/>
            </a:pPr>
            <a:r>
              <a:t/>
            </a:r>
            <a:endParaRPr b="0" sz="1000">
              <a:solidFill>
                <a:schemeClr val="dk1"/>
              </a:solidFill>
              <a:latin typeface="Calibri"/>
              <a:ea typeface="Calibri"/>
              <a:cs typeface="Calibri"/>
              <a:sym typeface="Calibri"/>
            </a:endParaRPr>
          </a:p>
          <a:p>
            <a:pPr indent="0" lvl="0" marL="0" rtl="0" algn="l">
              <a:spcBef>
                <a:spcPts val="0"/>
              </a:spcBef>
              <a:spcAft>
                <a:spcPts val="0"/>
              </a:spcAft>
              <a:buNone/>
            </a:pPr>
            <a:r>
              <a:rPr b="1" lang="en-US" sz="1000">
                <a:solidFill>
                  <a:schemeClr val="dk1"/>
                </a:solidFill>
                <a:latin typeface="Calibri"/>
                <a:ea typeface="Calibri"/>
                <a:cs typeface="Calibri"/>
                <a:sym typeface="Calibri"/>
              </a:rPr>
              <a:t>Instructor Action: </a:t>
            </a:r>
            <a:r>
              <a:rPr b="0" lang="en-US" sz="1000">
                <a:solidFill>
                  <a:schemeClr val="dk1"/>
                </a:solidFill>
                <a:latin typeface="Calibri"/>
                <a:ea typeface="Calibri"/>
                <a:cs typeface="Calibri"/>
                <a:sym typeface="Calibri"/>
              </a:rPr>
              <a:t>Be sure to provide clarification when students need help understanding these concepts, which might include drawing the architecture to support visual learners, and providing the “why” behind various concepts.</a:t>
            </a:r>
            <a:endParaRPr/>
          </a:p>
          <a:p>
            <a:pPr indent="0" lvl="0" marL="0" rtl="0" algn="l">
              <a:spcBef>
                <a:spcPts val="0"/>
              </a:spcBef>
              <a:spcAft>
                <a:spcPts val="0"/>
              </a:spcAft>
              <a:buClr>
                <a:srgbClr val="000000"/>
              </a:buClr>
              <a:buSzPts val="1000"/>
              <a:buFont typeface="Arial"/>
              <a:buNone/>
            </a:pPr>
            <a:r>
              <a:t/>
            </a:r>
            <a:endParaRPr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00"/>
              <a:buFont typeface="Arial"/>
              <a:buNone/>
            </a:pPr>
            <a:r>
              <a:rPr b="1" lang="en-US" sz="1000">
                <a:solidFill>
                  <a:schemeClr val="dk1"/>
                </a:solidFill>
                <a:latin typeface="Calibri"/>
                <a:ea typeface="Calibri"/>
                <a:cs typeface="Calibri"/>
                <a:sym typeface="Calibri"/>
              </a:rPr>
              <a:t>Instructor Note: </a:t>
            </a:r>
            <a:r>
              <a:rPr lang="en-US" sz="1000">
                <a:solidFill>
                  <a:schemeClr val="dk1"/>
                </a:solidFill>
                <a:latin typeface="Calibri"/>
                <a:ea typeface="Calibri"/>
                <a:cs typeface="Calibri"/>
                <a:sym typeface="Calibri"/>
              </a:rPr>
              <a:t>Students should be able to build rapport, ask customers questions to obtain more information, and resolve misconceptions, as needed.</a:t>
            </a:r>
            <a:endParaRPr/>
          </a:p>
        </p:txBody>
      </p:sp>
      <p:sp>
        <p:nvSpPr>
          <p:cNvPr id="196" name="Google Shape;19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000">
                <a:solidFill>
                  <a:schemeClr val="dk1"/>
                </a:solidFill>
                <a:latin typeface="Calibri"/>
                <a:ea typeface="Calibri"/>
                <a:cs typeface="Calibri"/>
                <a:sym typeface="Calibri"/>
              </a:rPr>
              <a:t>Role Play</a:t>
            </a:r>
            <a:endParaRPr b="1" sz="1000">
              <a:solidFill>
                <a:schemeClr val="dk1"/>
              </a:solidFill>
              <a:latin typeface="Calibri"/>
              <a:ea typeface="Calibri"/>
              <a:cs typeface="Calibri"/>
              <a:sym typeface="Calibri"/>
            </a:endParaRPr>
          </a:p>
          <a:p>
            <a:pPr indent="0" lvl="0" marL="0" rtl="0" algn="l">
              <a:spcBef>
                <a:spcPts val="0"/>
              </a:spcBef>
              <a:spcAft>
                <a:spcPts val="0"/>
              </a:spcAft>
              <a:buNone/>
            </a:pPr>
            <a:r>
              <a:rPr b="1" lang="en-US" sz="1000">
                <a:solidFill>
                  <a:schemeClr val="dk1"/>
                </a:solidFill>
                <a:latin typeface="Calibri"/>
                <a:ea typeface="Calibri"/>
                <a:cs typeface="Calibri"/>
                <a:sym typeface="Calibri"/>
              </a:rPr>
              <a:t>Time: </a:t>
            </a:r>
            <a:r>
              <a:rPr b="0" lang="en-US" sz="1000">
                <a:solidFill>
                  <a:schemeClr val="dk1"/>
                </a:solidFill>
                <a:latin typeface="Calibri"/>
                <a:ea typeface="Calibri"/>
                <a:cs typeface="Calibri"/>
                <a:sym typeface="Calibri"/>
              </a:rPr>
              <a:t>10 minutes</a:t>
            </a:r>
            <a:endParaRPr/>
          </a:p>
          <a:p>
            <a:pPr indent="0" lvl="0" marL="0" rtl="0" algn="l">
              <a:spcBef>
                <a:spcPts val="0"/>
              </a:spcBef>
              <a:spcAft>
                <a:spcPts val="0"/>
              </a:spcAft>
              <a:buNone/>
            </a:pPr>
            <a:r>
              <a:t/>
            </a:r>
            <a:endParaRPr b="0" sz="1000">
              <a:solidFill>
                <a:schemeClr val="dk1"/>
              </a:solidFill>
              <a:latin typeface="Calibri"/>
              <a:ea typeface="Calibri"/>
              <a:cs typeface="Calibri"/>
              <a:sym typeface="Calibri"/>
            </a:endParaRPr>
          </a:p>
          <a:p>
            <a:pPr indent="0" lvl="0" marL="0" rtl="0" algn="l">
              <a:spcBef>
                <a:spcPts val="0"/>
              </a:spcBef>
              <a:spcAft>
                <a:spcPts val="0"/>
              </a:spcAft>
              <a:buNone/>
            </a:pPr>
            <a:r>
              <a:rPr b="0" lang="en-US" sz="1000">
                <a:solidFill>
                  <a:schemeClr val="dk1"/>
                </a:solidFill>
                <a:latin typeface="Calibri"/>
                <a:ea typeface="Calibri"/>
                <a:cs typeface="Calibri"/>
                <a:sym typeface="Calibri"/>
              </a:rPr>
              <a:t>This activity provides students with opportunities to create explanations about high availability that a customer can understand. </a:t>
            </a:r>
            <a:endParaRPr/>
          </a:p>
          <a:p>
            <a:pPr indent="-228600" lvl="0" marL="22860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Students should pair up to discuss the above prompt. One student should play the customer, and the other student should play the Solutions Architect (SA).</a:t>
            </a:r>
            <a:endParaRPr/>
          </a:p>
          <a:p>
            <a:pPr indent="-228600" lvl="0" marL="22860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student who plays the customer should ask the student who plays the SA the question prompt. </a:t>
            </a:r>
            <a:endParaRPr/>
          </a:p>
          <a:p>
            <a:pPr indent="-228600" lvl="0" marL="228600" marR="0" rtl="0" algn="l">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SA will then provide their explanations of the question based on the customer’s responses. The SA should ask the customer questions to obtain more information, as needed. </a:t>
            </a:r>
            <a:endParaRPr/>
          </a:p>
          <a:p>
            <a:pPr indent="-228600" lvl="0" marL="228600" marR="0" rtl="0" algn="l">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 minute) Through constructive feedback, the customer will decide if the SA addressed their question in a way that they could understand. </a:t>
            </a:r>
            <a:endParaRPr/>
          </a:p>
          <a:p>
            <a:pPr indent="-228600" lvl="0" marL="228600" marR="0" rtl="0" algn="l">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Allow students to switch roles, and repeat steps 2-4.</a:t>
            </a:r>
            <a:endParaRPr/>
          </a:p>
          <a:p>
            <a:pPr indent="-228600" lvl="0" marL="22860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As a class, discuss the activity and share ways that made it easier to obtain information from the customer. Also discuss the approaches that the SAs used to explain the various concepts. Evaluate the SA responses from the customer perspective – were the responses understandable and did the provide enough technical detail without confusing the customer? Suggest that students take notes that they can use in future customer conversations.</a:t>
            </a:r>
            <a:endParaRPr b="1" sz="1000">
              <a:solidFill>
                <a:schemeClr val="dk1"/>
              </a:solidFill>
              <a:latin typeface="Calibri"/>
              <a:ea typeface="Calibri"/>
              <a:cs typeface="Calibri"/>
              <a:sym typeface="Calibri"/>
            </a:endParaRPr>
          </a:p>
          <a:p>
            <a:pPr indent="0" lvl="0" marL="0" rtl="0" algn="l">
              <a:spcBef>
                <a:spcPts val="0"/>
              </a:spcBef>
              <a:spcAft>
                <a:spcPts val="0"/>
              </a:spcAft>
              <a:buNone/>
            </a:pPr>
            <a:r>
              <a:t/>
            </a:r>
            <a:endParaRPr sz="1000">
              <a:solidFill>
                <a:schemeClr val="dk1"/>
              </a:solidFill>
              <a:latin typeface="Calibri"/>
              <a:ea typeface="Calibri"/>
              <a:cs typeface="Calibri"/>
              <a:sym typeface="Calibri"/>
            </a:endParaRPr>
          </a:p>
          <a:p>
            <a:pPr indent="0" lvl="0" marL="0" rtl="0" algn="l">
              <a:spcBef>
                <a:spcPts val="0"/>
              </a:spcBef>
              <a:spcAft>
                <a:spcPts val="0"/>
              </a:spcAft>
              <a:buNone/>
            </a:pPr>
            <a:r>
              <a:rPr b="1" lang="en-US" sz="1000">
                <a:solidFill>
                  <a:schemeClr val="dk1"/>
                </a:solidFill>
                <a:latin typeface="Calibri"/>
                <a:ea typeface="Calibri"/>
                <a:cs typeface="Calibri"/>
                <a:sym typeface="Calibri"/>
              </a:rPr>
              <a:t>Answers: </a:t>
            </a:r>
            <a:r>
              <a:rPr b="0" lang="en-US" sz="1000">
                <a:solidFill>
                  <a:schemeClr val="dk1"/>
                </a:solidFill>
                <a:latin typeface="Calibri"/>
                <a:ea typeface="Calibri"/>
                <a:cs typeface="Calibri"/>
                <a:sym typeface="Calibri"/>
              </a:rPr>
              <a:t>Student answers might </a:t>
            </a:r>
            <a:r>
              <a:rPr lang="en-US" sz="1000">
                <a:solidFill>
                  <a:schemeClr val="dk1"/>
                </a:solidFill>
                <a:latin typeface="Calibri"/>
                <a:ea typeface="Calibri"/>
                <a:cs typeface="Calibri"/>
                <a:sym typeface="Calibri"/>
              </a:rPr>
              <a:t>vary, but they should provide accurate explanations that help customers understand the relationship between the two concepts. </a:t>
            </a:r>
            <a:endParaRPr/>
          </a:p>
          <a:p>
            <a:pPr indent="-171450" lvl="0" marL="171450" rtl="0" algn="l">
              <a:spcBef>
                <a:spcPts val="0"/>
              </a:spcBef>
              <a:spcAft>
                <a:spcPts val="0"/>
              </a:spcAft>
              <a:buClr>
                <a:schemeClr val="dk1"/>
              </a:buClr>
              <a:buSzPts val="1000"/>
              <a:buFont typeface="Arial"/>
              <a:buChar char="•"/>
            </a:pPr>
            <a:r>
              <a:rPr b="1" lang="en-US" sz="1000">
                <a:solidFill>
                  <a:schemeClr val="dk1"/>
                </a:solidFill>
                <a:latin typeface="Calibri"/>
                <a:ea typeface="Calibri"/>
                <a:cs typeface="Calibri"/>
                <a:sym typeface="Calibri"/>
              </a:rPr>
              <a:t>Load balancing </a:t>
            </a:r>
            <a:r>
              <a:rPr lang="en-US" sz="1000">
                <a:solidFill>
                  <a:schemeClr val="dk1"/>
                </a:solidFill>
                <a:latin typeface="Calibri"/>
                <a:ea typeface="Calibri"/>
                <a:cs typeface="Calibri"/>
                <a:sym typeface="Calibri"/>
              </a:rPr>
              <a:t>improves the distribution of workloads across multiple computing resources such as Amazon EC2 instances. This helps take the “load” off servers to ensure they don’t get overworked. Load balancing is a helpful when the volume of users is expected in increase.</a:t>
            </a:r>
            <a:endParaRPr/>
          </a:p>
          <a:p>
            <a:pPr indent="-171450" lvl="0" marL="171450" rtl="0" algn="l">
              <a:spcBef>
                <a:spcPts val="0"/>
              </a:spcBef>
              <a:spcAft>
                <a:spcPts val="0"/>
              </a:spcAft>
              <a:buClr>
                <a:schemeClr val="dk1"/>
              </a:buClr>
              <a:buSzPts val="1800"/>
              <a:buFont typeface="Arial"/>
              <a:buChar char="•"/>
            </a:pPr>
            <a:r>
              <a:rPr b="1" i="0" lang="en-US" sz="1800">
                <a:solidFill>
                  <a:schemeClr val="dk1"/>
                </a:solidFill>
                <a:latin typeface="Calibri"/>
                <a:ea typeface="Calibri"/>
                <a:cs typeface="Calibri"/>
                <a:sym typeface="Calibri"/>
              </a:rPr>
              <a:t>Elasticity</a:t>
            </a:r>
            <a:r>
              <a:rPr b="0" i="0" lang="en-US" sz="1800">
                <a:solidFill>
                  <a:schemeClr val="dk1"/>
                </a:solidFill>
                <a:latin typeface="Calibri"/>
                <a:ea typeface="Calibri"/>
                <a:cs typeface="Calibri"/>
                <a:sym typeface="Calibri"/>
              </a:rPr>
              <a:t> is the ability of a system to adapt to workload changes. For example, can the system provided the same level of response whether there are 1,000 or 10,000 users? The system would accomplish this by provisioning and de-provisioning resources automatically.</a:t>
            </a:r>
            <a:endParaRPr/>
          </a:p>
          <a:p>
            <a:pPr indent="0" lvl="0" marL="0" rtl="0" algn="l">
              <a:spcBef>
                <a:spcPts val="0"/>
              </a:spcBef>
              <a:spcAft>
                <a:spcPts val="0"/>
              </a:spcAft>
              <a:buNone/>
            </a:pPr>
            <a:r>
              <a:t/>
            </a:r>
            <a:endParaRPr b="0" sz="1000">
              <a:solidFill>
                <a:schemeClr val="dk1"/>
              </a:solidFill>
              <a:latin typeface="Calibri"/>
              <a:ea typeface="Calibri"/>
              <a:cs typeface="Calibri"/>
              <a:sym typeface="Calibri"/>
            </a:endParaRPr>
          </a:p>
          <a:p>
            <a:pPr indent="0" lvl="0" marL="0" rtl="0" algn="l">
              <a:spcBef>
                <a:spcPts val="0"/>
              </a:spcBef>
              <a:spcAft>
                <a:spcPts val="0"/>
              </a:spcAft>
              <a:buNone/>
            </a:pPr>
            <a:r>
              <a:rPr b="1" lang="en-US" sz="1000">
                <a:solidFill>
                  <a:schemeClr val="dk1"/>
                </a:solidFill>
                <a:latin typeface="Calibri"/>
                <a:ea typeface="Calibri"/>
                <a:cs typeface="Calibri"/>
                <a:sym typeface="Calibri"/>
              </a:rPr>
              <a:t>Instructor Action: </a:t>
            </a:r>
            <a:r>
              <a:rPr b="0" lang="en-US" sz="1000">
                <a:solidFill>
                  <a:schemeClr val="dk1"/>
                </a:solidFill>
                <a:latin typeface="Calibri"/>
                <a:ea typeface="Calibri"/>
                <a:cs typeface="Calibri"/>
                <a:sym typeface="Calibri"/>
              </a:rPr>
              <a:t>Be sure to provide clarification when students need help understanding these concepts, which might include drawing the architecture to support visual learners, and providing the “why” behind various concepts.</a:t>
            </a:r>
            <a:endParaRPr/>
          </a:p>
          <a:p>
            <a:pPr indent="0" lvl="0" marL="0" rtl="0" algn="l">
              <a:spcBef>
                <a:spcPts val="0"/>
              </a:spcBef>
              <a:spcAft>
                <a:spcPts val="0"/>
              </a:spcAft>
              <a:buClr>
                <a:srgbClr val="000000"/>
              </a:buClr>
              <a:buSzPts val="1000"/>
              <a:buFont typeface="Arial"/>
              <a:buNone/>
            </a:pPr>
            <a:r>
              <a:t/>
            </a:r>
            <a:endParaRPr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00"/>
              <a:buFont typeface="Arial"/>
              <a:buNone/>
            </a:pPr>
            <a:r>
              <a:rPr b="1" lang="en-US" sz="1000">
                <a:solidFill>
                  <a:schemeClr val="dk1"/>
                </a:solidFill>
                <a:latin typeface="Calibri"/>
                <a:ea typeface="Calibri"/>
                <a:cs typeface="Calibri"/>
                <a:sym typeface="Calibri"/>
              </a:rPr>
              <a:t>Instructor Note: </a:t>
            </a:r>
            <a:r>
              <a:rPr lang="en-US" sz="1000">
                <a:solidFill>
                  <a:schemeClr val="dk1"/>
                </a:solidFill>
                <a:latin typeface="Calibri"/>
                <a:ea typeface="Calibri"/>
                <a:cs typeface="Calibri"/>
                <a:sym typeface="Calibri"/>
              </a:rPr>
              <a:t>Students should be able to build rapport, ask customers questions to obtain more information, and resolve misconceptions, as needed.</a:t>
            </a:r>
            <a:endParaRPr/>
          </a:p>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04" name="Google Shape;20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000">
                <a:solidFill>
                  <a:schemeClr val="dk1"/>
                </a:solidFill>
                <a:latin typeface="Calibri"/>
                <a:ea typeface="Calibri"/>
                <a:cs typeface="Calibri"/>
                <a:sym typeface="Calibri"/>
              </a:rPr>
              <a:t>Role Play</a:t>
            </a:r>
            <a:endParaRPr b="1" sz="1000">
              <a:solidFill>
                <a:schemeClr val="dk1"/>
              </a:solidFill>
              <a:latin typeface="Calibri"/>
              <a:ea typeface="Calibri"/>
              <a:cs typeface="Calibri"/>
              <a:sym typeface="Calibri"/>
            </a:endParaRPr>
          </a:p>
          <a:p>
            <a:pPr indent="0" lvl="0" marL="0" rtl="0" algn="l">
              <a:spcBef>
                <a:spcPts val="0"/>
              </a:spcBef>
              <a:spcAft>
                <a:spcPts val="0"/>
              </a:spcAft>
              <a:buNone/>
            </a:pPr>
            <a:r>
              <a:rPr b="1" lang="en-US" sz="1000">
                <a:solidFill>
                  <a:schemeClr val="dk1"/>
                </a:solidFill>
                <a:latin typeface="Calibri"/>
                <a:ea typeface="Calibri"/>
                <a:cs typeface="Calibri"/>
                <a:sym typeface="Calibri"/>
              </a:rPr>
              <a:t>Time: </a:t>
            </a:r>
            <a:r>
              <a:rPr b="0" lang="en-US" sz="1000">
                <a:solidFill>
                  <a:schemeClr val="dk1"/>
                </a:solidFill>
                <a:latin typeface="Calibri"/>
                <a:ea typeface="Calibri"/>
                <a:cs typeface="Calibri"/>
                <a:sym typeface="Calibri"/>
              </a:rPr>
              <a:t>10 minutes</a:t>
            </a:r>
            <a:endParaRPr/>
          </a:p>
          <a:p>
            <a:pPr indent="0" lvl="0" marL="0" rtl="0" algn="l">
              <a:spcBef>
                <a:spcPts val="0"/>
              </a:spcBef>
              <a:spcAft>
                <a:spcPts val="0"/>
              </a:spcAft>
              <a:buNone/>
            </a:pPr>
            <a:r>
              <a:t/>
            </a:r>
            <a:endParaRPr b="0" sz="1000">
              <a:solidFill>
                <a:schemeClr val="dk1"/>
              </a:solidFill>
              <a:latin typeface="Calibri"/>
              <a:ea typeface="Calibri"/>
              <a:cs typeface="Calibri"/>
              <a:sym typeface="Calibri"/>
            </a:endParaRPr>
          </a:p>
          <a:p>
            <a:pPr indent="0" lvl="0" marL="0" rtl="0" algn="l">
              <a:spcBef>
                <a:spcPts val="0"/>
              </a:spcBef>
              <a:spcAft>
                <a:spcPts val="0"/>
              </a:spcAft>
              <a:buNone/>
            </a:pPr>
            <a:r>
              <a:rPr b="0" lang="en-US" sz="1000">
                <a:solidFill>
                  <a:schemeClr val="dk1"/>
                </a:solidFill>
                <a:latin typeface="Calibri"/>
                <a:ea typeface="Calibri"/>
                <a:cs typeface="Calibri"/>
                <a:sym typeface="Calibri"/>
              </a:rPr>
              <a:t>This activity provides students with opportunities to create explanations about high availability that a customer can understand. </a:t>
            </a:r>
            <a:endParaRPr/>
          </a:p>
          <a:p>
            <a:pPr indent="-228600" lvl="0" marL="22860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Students should pair up to discuss the above prompt. One student should play the customer, and the other student should play the Solutions Architect (SA).</a:t>
            </a:r>
            <a:endParaRPr/>
          </a:p>
          <a:p>
            <a:pPr indent="-228600" lvl="0" marL="22860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student who plays the customer should ask the student who plays the SA the question prompt. </a:t>
            </a:r>
            <a:endParaRPr/>
          </a:p>
          <a:p>
            <a:pPr indent="-228600" lvl="0" marL="228600" marR="0" rtl="0" algn="l">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SA will then provide their explanations of the question based on the customer’s responses. The SA should ask the customer questions to obtain more information, as needed. </a:t>
            </a:r>
            <a:endParaRPr/>
          </a:p>
          <a:p>
            <a:pPr indent="-228600" lvl="0" marL="228600" marR="0" rtl="0" algn="l">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 minute) Through constructive feedback, the customer will decide if the SA addressed their question in a way that they could understand. </a:t>
            </a:r>
            <a:endParaRPr/>
          </a:p>
          <a:p>
            <a:pPr indent="-228600" lvl="0" marL="228600" marR="0" rtl="0" algn="l">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Allow students to switch roles, and repeat steps 2-4.</a:t>
            </a:r>
            <a:endParaRPr/>
          </a:p>
          <a:p>
            <a:pPr indent="-228600" lvl="0" marL="22860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As a class, discuss the activity and share ways that made it easier to obtain information from the customer. Also discuss the approaches that the SAs used to explain the various concepts. Evaluate the SA responses from the customer perspective – were the responses understandable and did the provide enough technical detail without confusing the customer? Suggest that students take notes that they can use in future customer conversations.</a:t>
            </a:r>
            <a:endParaRPr b="1" sz="1000">
              <a:solidFill>
                <a:schemeClr val="dk1"/>
              </a:solidFill>
              <a:latin typeface="Calibri"/>
              <a:ea typeface="Calibri"/>
              <a:cs typeface="Calibri"/>
              <a:sym typeface="Calibri"/>
            </a:endParaRPr>
          </a:p>
          <a:p>
            <a:pPr indent="0" lvl="0" marL="0" rtl="0" algn="l">
              <a:spcBef>
                <a:spcPts val="0"/>
              </a:spcBef>
              <a:spcAft>
                <a:spcPts val="0"/>
              </a:spcAft>
              <a:buNone/>
            </a:pPr>
            <a:r>
              <a:t/>
            </a:r>
            <a:endParaRPr sz="1000">
              <a:solidFill>
                <a:schemeClr val="dk1"/>
              </a:solidFill>
              <a:latin typeface="Calibri"/>
              <a:ea typeface="Calibri"/>
              <a:cs typeface="Calibri"/>
              <a:sym typeface="Calibri"/>
            </a:endParaRPr>
          </a:p>
          <a:p>
            <a:pPr indent="0" lvl="0" marL="0" rtl="0" algn="l">
              <a:spcBef>
                <a:spcPts val="0"/>
              </a:spcBef>
              <a:spcAft>
                <a:spcPts val="0"/>
              </a:spcAft>
              <a:buNone/>
            </a:pPr>
            <a:r>
              <a:rPr b="1" lang="en-US" sz="1000">
                <a:solidFill>
                  <a:schemeClr val="dk1"/>
                </a:solidFill>
                <a:latin typeface="Calibri"/>
                <a:ea typeface="Calibri"/>
                <a:cs typeface="Calibri"/>
                <a:sym typeface="Calibri"/>
              </a:rPr>
              <a:t>Answers: </a:t>
            </a:r>
            <a:r>
              <a:rPr b="0" lang="en-US" sz="1000">
                <a:solidFill>
                  <a:schemeClr val="dk1"/>
                </a:solidFill>
                <a:latin typeface="Calibri"/>
                <a:ea typeface="Calibri"/>
                <a:cs typeface="Calibri"/>
                <a:sym typeface="Calibri"/>
              </a:rPr>
              <a:t>Student answers might </a:t>
            </a:r>
            <a:r>
              <a:rPr lang="en-US" sz="1000">
                <a:solidFill>
                  <a:schemeClr val="dk1"/>
                </a:solidFill>
                <a:latin typeface="Calibri"/>
                <a:ea typeface="Calibri"/>
                <a:cs typeface="Calibri"/>
                <a:sym typeface="Calibri"/>
              </a:rPr>
              <a:t>vary, but they should provide explanations that help customers understand the services that can be used.</a:t>
            </a:r>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AWS Identity and Access Management (IAM) is a web service that helps you securely control access to AWS resources. You use IAM to control who is authenticated (signed in) and authorized (has permissions) to use resources.</a:t>
            </a:r>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IAM has the following features to control access:</a:t>
            </a:r>
            <a:endParaRPr/>
          </a:p>
          <a:p>
            <a:pPr indent="-171450" lvl="1" marL="62865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Shared access -  grant other people permission to administer and use resources in your AWS account without having to share your password or access key.</a:t>
            </a:r>
            <a:endParaRPr/>
          </a:p>
          <a:p>
            <a:pPr indent="-171450" lvl="1" marL="62865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Granular permissions - grant different permissions to different people for different resources.</a:t>
            </a:r>
            <a:endParaRPr/>
          </a:p>
          <a:p>
            <a:pPr indent="-171450" lvl="1" marL="62865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Secure access to AWS resources for applications that run on Amazon EC2.</a:t>
            </a:r>
            <a:endParaRPr/>
          </a:p>
          <a:p>
            <a:pPr indent="-171450" lvl="1" marL="62865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Multi-factor authentication (MFA) - Add two-factor authentication to the account and to individual users for extra security.</a:t>
            </a:r>
            <a:endParaRPr/>
          </a:p>
          <a:p>
            <a:pPr indent="-171450" lvl="1" marL="62865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Identity federation - allow users who already have passwords elsewhere (corporate network) to get temporary access to your AWS account.</a:t>
            </a:r>
            <a:endParaRPr b="0" i="0" sz="10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000"/>
              <a:buFont typeface="Arial"/>
              <a:buChar char="•"/>
            </a:pPr>
            <a:r>
              <a:rPr b="0" i="0" lang="en-US" sz="1000">
                <a:solidFill>
                  <a:schemeClr val="dk1"/>
                </a:solidFill>
                <a:latin typeface="Calibri"/>
                <a:ea typeface="Calibri"/>
                <a:cs typeface="Calibri"/>
                <a:sym typeface="Calibri"/>
              </a:rPr>
              <a:t>Use IAM Policies to control access to the following:</a:t>
            </a:r>
            <a:endParaRPr/>
          </a:p>
          <a:p>
            <a:pPr indent="-171450" lvl="1" marL="628650" rtl="0" algn="l">
              <a:spcBef>
                <a:spcPts val="0"/>
              </a:spcBef>
              <a:spcAft>
                <a:spcPts val="0"/>
              </a:spcAft>
              <a:buClr>
                <a:schemeClr val="dk1"/>
              </a:buClr>
              <a:buSzPts val="1200"/>
              <a:buFont typeface="Arial"/>
              <a:buChar char="•"/>
            </a:pPr>
            <a:r>
              <a:rPr b="1" i="0" lang="en-US" sz="1200" u="sng">
                <a:solidFill>
                  <a:schemeClr val="hlink"/>
                </a:solidFill>
                <a:latin typeface="Calibri"/>
                <a:ea typeface="Calibri"/>
                <a:cs typeface="Calibri"/>
                <a:sym typeface="Calibri"/>
                <a:hlinkClick r:id="rId2"/>
              </a:rPr>
              <a:t>AWS for Principals</a:t>
            </a:r>
            <a:r>
              <a:rPr b="0" i="0" lang="en-US" sz="1200">
                <a:solidFill>
                  <a:schemeClr val="dk1"/>
                </a:solidFill>
                <a:latin typeface="Calibri"/>
                <a:ea typeface="Calibri"/>
                <a:cs typeface="Calibri"/>
                <a:sym typeface="Calibri"/>
              </a:rPr>
              <a:t> – Control what the person making the request (the </a:t>
            </a:r>
            <a:r>
              <a:rPr b="0" i="0" lang="en-US" sz="1200" u="sng" strike="noStrike">
                <a:solidFill>
                  <a:schemeClr val="hlink"/>
                </a:solidFill>
                <a:latin typeface="Calibri"/>
                <a:ea typeface="Calibri"/>
                <a:cs typeface="Calibri"/>
                <a:sym typeface="Calibri"/>
                <a:hlinkClick r:id="rId3"/>
              </a:rPr>
              <a:t>principal</a:t>
            </a:r>
            <a:r>
              <a:rPr b="0" i="0" lang="en-US" sz="1200">
                <a:solidFill>
                  <a:schemeClr val="dk1"/>
                </a:solidFill>
                <a:latin typeface="Calibri"/>
                <a:ea typeface="Calibri"/>
                <a:cs typeface="Calibri"/>
                <a:sym typeface="Calibri"/>
              </a:rPr>
              <a:t>) is allowed to do.</a:t>
            </a:r>
            <a:endParaRPr/>
          </a:p>
          <a:p>
            <a:pPr indent="-171450" lvl="1" marL="628650" rtl="0" algn="l">
              <a:spcBef>
                <a:spcPts val="0"/>
              </a:spcBef>
              <a:spcAft>
                <a:spcPts val="0"/>
              </a:spcAft>
              <a:buClr>
                <a:schemeClr val="dk1"/>
              </a:buClr>
              <a:buSzPts val="1200"/>
              <a:buFont typeface="Arial"/>
              <a:buChar char="•"/>
            </a:pPr>
            <a:r>
              <a:rPr b="1" i="0" lang="en-US" sz="1200" u="sng" strike="noStrike">
                <a:solidFill>
                  <a:schemeClr val="hlink"/>
                </a:solidFill>
                <a:latin typeface="Calibri"/>
                <a:ea typeface="Calibri"/>
                <a:cs typeface="Calibri"/>
                <a:sym typeface="Calibri"/>
                <a:hlinkClick r:id="rId4"/>
              </a:rPr>
              <a:t>IAM Identities</a:t>
            </a:r>
            <a:r>
              <a:rPr b="0" i="0" lang="en-US" sz="1200">
                <a:solidFill>
                  <a:schemeClr val="dk1"/>
                </a:solidFill>
                <a:latin typeface="Calibri"/>
                <a:ea typeface="Calibri"/>
                <a:cs typeface="Calibri"/>
                <a:sym typeface="Calibri"/>
              </a:rPr>
              <a:t> – Control which IAM identities (groups, users, and roles) can be accessed and how.</a:t>
            </a:r>
            <a:endParaRPr/>
          </a:p>
          <a:p>
            <a:pPr indent="-171450" lvl="1" marL="628650" rtl="0" algn="l">
              <a:spcBef>
                <a:spcPts val="0"/>
              </a:spcBef>
              <a:spcAft>
                <a:spcPts val="0"/>
              </a:spcAft>
              <a:buClr>
                <a:schemeClr val="dk1"/>
              </a:buClr>
              <a:buSzPts val="1200"/>
              <a:buFont typeface="Arial"/>
              <a:buChar char="•"/>
            </a:pPr>
            <a:r>
              <a:rPr b="1" i="0" lang="en-US" sz="1200" u="sng" strike="noStrike">
                <a:solidFill>
                  <a:schemeClr val="hlink"/>
                </a:solidFill>
                <a:latin typeface="Calibri"/>
                <a:ea typeface="Calibri"/>
                <a:cs typeface="Calibri"/>
                <a:sym typeface="Calibri"/>
                <a:hlinkClick r:id="rId5"/>
              </a:rPr>
              <a:t>IAM Policies</a:t>
            </a:r>
            <a:r>
              <a:rPr b="0" i="0" lang="en-US" sz="1200">
                <a:solidFill>
                  <a:schemeClr val="dk1"/>
                </a:solidFill>
                <a:latin typeface="Calibri"/>
                <a:ea typeface="Calibri"/>
                <a:cs typeface="Calibri"/>
                <a:sym typeface="Calibri"/>
              </a:rPr>
              <a:t> – Control who can create, edit, and delete customer managed policies, and who can attach and detach all managed policies.</a:t>
            </a:r>
            <a:endParaRPr/>
          </a:p>
          <a:p>
            <a:pPr indent="-171450" lvl="1" marL="628650" rtl="0" algn="l">
              <a:spcBef>
                <a:spcPts val="0"/>
              </a:spcBef>
              <a:spcAft>
                <a:spcPts val="0"/>
              </a:spcAft>
              <a:buClr>
                <a:schemeClr val="dk1"/>
              </a:buClr>
              <a:buSzPts val="1200"/>
              <a:buFont typeface="Arial"/>
              <a:buChar char="•"/>
            </a:pPr>
            <a:r>
              <a:rPr b="1" i="0" lang="en-US" sz="1200" u="sng" strike="noStrike">
                <a:solidFill>
                  <a:schemeClr val="hlink"/>
                </a:solidFill>
                <a:latin typeface="Calibri"/>
                <a:ea typeface="Calibri"/>
                <a:cs typeface="Calibri"/>
                <a:sym typeface="Calibri"/>
                <a:hlinkClick r:id="rId6"/>
              </a:rPr>
              <a:t>AWS Resources</a:t>
            </a:r>
            <a:r>
              <a:rPr b="0" i="0" lang="en-US" sz="1200">
                <a:solidFill>
                  <a:schemeClr val="dk1"/>
                </a:solidFill>
                <a:latin typeface="Calibri"/>
                <a:ea typeface="Calibri"/>
                <a:cs typeface="Calibri"/>
                <a:sym typeface="Calibri"/>
              </a:rPr>
              <a:t> – Control who has access to resources using an identity-based policy or a resource-based policy.</a:t>
            </a:r>
            <a:endParaRPr/>
          </a:p>
          <a:p>
            <a:pPr indent="-171450" lvl="1" marL="628650" rtl="0" algn="l">
              <a:spcBef>
                <a:spcPts val="0"/>
              </a:spcBef>
              <a:spcAft>
                <a:spcPts val="0"/>
              </a:spcAft>
              <a:buClr>
                <a:schemeClr val="dk1"/>
              </a:buClr>
              <a:buSzPts val="1200"/>
              <a:buFont typeface="Arial"/>
              <a:buChar char="•"/>
            </a:pPr>
            <a:r>
              <a:rPr b="1" i="0" lang="en-US" sz="1200" u="sng" strike="noStrike">
                <a:solidFill>
                  <a:schemeClr val="hlink"/>
                </a:solidFill>
                <a:latin typeface="Calibri"/>
                <a:ea typeface="Calibri"/>
                <a:cs typeface="Calibri"/>
                <a:sym typeface="Calibri"/>
                <a:hlinkClick r:id="rId7"/>
              </a:rPr>
              <a:t>AWS Accounts</a:t>
            </a:r>
            <a:r>
              <a:rPr b="0" i="0" lang="en-US" sz="1200">
                <a:solidFill>
                  <a:schemeClr val="dk1"/>
                </a:solidFill>
                <a:latin typeface="Calibri"/>
                <a:ea typeface="Calibri"/>
                <a:cs typeface="Calibri"/>
                <a:sym typeface="Calibri"/>
              </a:rPr>
              <a:t> – Control whether a request is allowed only for members of a specific account.</a:t>
            </a:r>
            <a:endParaRPr/>
          </a:p>
          <a:p>
            <a:pPr indent="-95250" lvl="1" marL="628650" rtl="0" algn="l">
              <a:spcBef>
                <a:spcPts val="0"/>
              </a:spcBef>
              <a:spcAft>
                <a:spcPts val="0"/>
              </a:spcAft>
              <a:buClr>
                <a:schemeClr val="dk1"/>
              </a:buClr>
              <a:buSzPts val="1200"/>
              <a:buFont typeface="Arial"/>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1" lang="en-US" sz="1000">
                <a:solidFill>
                  <a:schemeClr val="dk1"/>
                </a:solidFill>
                <a:latin typeface="Calibri"/>
                <a:ea typeface="Calibri"/>
                <a:cs typeface="Calibri"/>
                <a:sym typeface="Calibri"/>
              </a:rPr>
              <a:t>Instructor Action: </a:t>
            </a:r>
            <a:r>
              <a:rPr b="0" lang="en-US" sz="1000">
                <a:solidFill>
                  <a:schemeClr val="dk1"/>
                </a:solidFill>
                <a:latin typeface="Calibri"/>
                <a:ea typeface="Calibri"/>
                <a:cs typeface="Calibri"/>
                <a:sym typeface="Calibri"/>
              </a:rPr>
              <a:t>Be sure to provide clarification when students need help understanding these concepts, which might include drawing the architecture to support visual learners, and providing the “why” behind various concepts.</a:t>
            </a:r>
            <a:endParaRPr/>
          </a:p>
          <a:p>
            <a:pPr indent="0" lvl="0" marL="0" rtl="0" algn="l">
              <a:spcBef>
                <a:spcPts val="0"/>
              </a:spcBef>
              <a:spcAft>
                <a:spcPts val="0"/>
              </a:spcAft>
              <a:buClr>
                <a:srgbClr val="000000"/>
              </a:buClr>
              <a:buSzPts val="1000"/>
              <a:buFont typeface="Arial"/>
              <a:buNone/>
            </a:pPr>
            <a:r>
              <a:t/>
            </a:r>
            <a:endParaRPr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00"/>
              <a:buFont typeface="Arial"/>
              <a:buNone/>
            </a:pPr>
            <a:r>
              <a:rPr b="1" lang="en-US" sz="1000">
                <a:solidFill>
                  <a:schemeClr val="dk1"/>
                </a:solidFill>
                <a:latin typeface="Calibri"/>
                <a:ea typeface="Calibri"/>
                <a:cs typeface="Calibri"/>
                <a:sym typeface="Calibri"/>
              </a:rPr>
              <a:t>Instructor Note: </a:t>
            </a:r>
            <a:r>
              <a:rPr lang="en-US" sz="1000">
                <a:solidFill>
                  <a:schemeClr val="dk1"/>
                </a:solidFill>
                <a:latin typeface="Calibri"/>
                <a:ea typeface="Calibri"/>
                <a:cs typeface="Calibri"/>
                <a:sym typeface="Calibri"/>
              </a:rPr>
              <a:t>Students should be able to build rapport, ask customers questions to obtain more information, and resolve misconceptions, as needed.</a:t>
            </a:r>
            <a:endParaRPr/>
          </a:p>
          <a:p>
            <a:pPr indent="0" lvl="1" marL="457200" rtl="0" algn="l">
              <a:spcBef>
                <a:spcPts val="0"/>
              </a:spcBef>
              <a:spcAft>
                <a:spcPts val="0"/>
              </a:spcAft>
              <a:buClr>
                <a:schemeClr val="dk1"/>
              </a:buClr>
              <a:buSzPts val="1000"/>
              <a:buFont typeface="Arial"/>
              <a:buNone/>
            </a:pPr>
            <a:r>
              <a:t/>
            </a:r>
            <a:endParaRPr b="0" i="0" sz="1000">
              <a:solidFill>
                <a:schemeClr val="dk1"/>
              </a:solidFill>
              <a:latin typeface="Calibri"/>
              <a:ea typeface="Calibri"/>
              <a:cs typeface="Calibri"/>
              <a:sym typeface="Calibri"/>
            </a:endParaRPr>
          </a:p>
        </p:txBody>
      </p:sp>
      <p:sp>
        <p:nvSpPr>
          <p:cNvPr id="212" name="Google Shape;21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000">
                <a:solidFill>
                  <a:schemeClr val="dk1"/>
                </a:solidFill>
                <a:latin typeface="Calibri"/>
                <a:ea typeface="Calibri"/>
                <a:cs typeface="Calibri"/>
                <a:sym typeface="Calibri"/>
              </a:rPr>
              <a:t>Role Play</a:t>
            </a:r>
            <a:endParaRPr b="1" sz="1000">
              <a:solidFill>
                <a:schemeClr val="dk1"/>
              </a:solidFill>
              <a:latin typeface="Calibri"/>
              <a:ea typeface="Calibri"/>
              <a:cs typeface="Calibri"/>
              <a:sym typeface="Calibri"/>
            </a:endParaRPr>
          </a:p>
          <a:p>
            <a:pPr indent="0" lvl="0" marL="0" rtl="0" algn="l">
              <a:spcBef>
                <a:spcPts val="0"/>
              </a:spcBef>
              <a:spcAft>
                <a:spcPts val="0"/>
              </a:spcAft>
              <a:buNone/>
            </a:pPr>
            <a:r>
              <a:rPr b="1" lang="en-US" sz="1000">
                <a:solidFill>
                  <a:schemeClr val="dk1"/>
                </a:solidFill>
                <a:latin typeface="Calibri"/>
                <a:ea typeface="Calibri"/>
                <a:cs typeface="Calibri"/>
                <a:sym typeface="Calibri"/>
              </a:rPr>
              <a:t>Time: </a:t>
            </a:r>
            <a:r>
              <a:rPr b="0" lang="en-US" sz="1000">
                <a:solidFill>
                  <a:schemeClr val="dk1"/>
                </a:solidFill>
                <a:latin typeface="Calibri"/>
                <a:ea typeface="Calibri"/>
                <a:cs typeface="Calibri"/>
                <a:sym typeface="Calibri"/>
              </a:rPr>
              <a:t>10 minutes</a:t>
            </a:r>
            <a:endParaRPr/>
          </a:p>
          <a:p>
            <a:pPr indent="0" lvl="0" marL="0" rtl="0" algn="l">
              <a:spcBef>
                <a:spcPts val="0"/>
              </a:spcBef>
              <a:spcAft>
                <a:spcPts val="0"/>
              </a:spcAft>
              <a:buNone/>
            </a:pPr>
            <a:r>
              <a:t/>
            </a:r>
            <a:endParaRPr b="0" sz="1000">
              <a:solidFill>
                <a:schemeClr val="dk1"/>
              </a:solidFill>
              <a:latin typeface="Calibri"/>
              <a:ea typeface="Calibri"/>
              <a:cs typeface="Calibri"/>
              <a:sym typeface="Calibri"/>
            </a:endParaRPr>
          </a:p>
          <a:p>
            <a:pPr indent="0" lvl="0" marL="0" rtl="0" algn="l">
              <a:spcBef>
                <a:spcPts val="0"/>
              </a:spcBef>
              <a:spcAft>
                <a:spcPts val="0"/>
              </a:spcAft>
              <a:buNone/>
            </a:pPr>
            <a:r>
              <a:rPr b="0" lang="en-US" sz="1000">
                <a:solidFill>
                  <a:schemeClr val="dk1"/>
                </a:solidFill>
                <a:latin typeface="Calibri"/>
                <a:ea typeface="Calibri"/>
                <a:cs typeface="Calibri"/>
                <a:sym typeface="Calibri"/>
              </a:rPr>
              <a:t>This activity provides students with opportunities to create explanations about high availability that a customer can understand. </a:t>
            </a:r>
            <a:endParaRPr/>
          </a:p>
          <a:p>
            <a:pPr indent="-228600" lvl="0" marL="22860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Students should pair up to discuss the above prompt. One student should play the customer, and the other student should play the Solutions Architect (SA).</a:t>
            </a:r>
            <a:endParaRPr/>
          </a:p>
          <a:p>
            <a:pPr indent="-228600" lvl="0" marL="22860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student who plays the customer should ask the student who plays the SA the question prompt. </a:t>
            </a:r>
            <a:endParaRPr/>
          </a:p>
          <a:p>
            <a:pPr indent="-228600" lvl="0" marL="228600" marR="0" rtl="0" algn="l">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SA will then provide their explanations of the question based on the customer’s responses. The SA should ask the customer questions to obtain more information, as needed. </a:t>
            </a:r>
            <a:endParaRPr/>
          </a:p>
          <a:p>
            <a:pPr indent="-228600" lvl="0" marL="228600" marR="0" rtl="0" algn="l">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 minute) Through constructive feedback, the customer will decide if the SA addressed their question in a way that they could understand. </a:t>
            </a:r>
            <a:endParaRPr/>
          </a:p>
          <a:p>
            <a:pPr indent="-228600" lvl="0" marL="228600" marR="0" rtl="0" algn="l">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Allow students to switch roles, and repeat steps 2-4.</a:t>
            </a:r>
            <a:endParaRPr/>
          </a:p>
          <a:p>
            <a:pPr indent="-228600" lvl="0" marL="22860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As a class, discuss the activity and share ways that made it easier to obtain information from the customer. Also discuss the approaches that the SAs used to explain the various concepts. Evaluate the SA responses from the customer perspective – were the responses understandable and did the provide enough technical detail without confusing the customer? Suggest that students take notes that they can use in future customer conversations.</a:t>
            </a:r>
            <a:endParaRPr b="1" sz="1000">
              <a:solidFill>
                <a:schemeClr val="dk1"/>
              </a:solidFill>
              <a:latin typeface="Calibri"/>
              <a:ea typeface="Calibri"/>
              <a:cs typeface="Calibri"/>
              <a:sym typeface="Calibri"/>
            </a:endParaRPr>
          </a:p>
          <a:p>
            <a:pPr indent="0" lvl="0" marL="0" rtl="0" algn="l">
              <a:spcBef>
                <a:spcPts val="0"/>
              </a:spcBef>
              <a:spcAft>
                <a:spcPts val="0"/>
              </a:spcAft>
              <a:buNone/>
            </a:pPr>
            <a:r>
              <a:t/>
            </a:r>
            <a:endParaRPr sz="1000">
              <a:solidFill>
                <a:schemeClr val="dk1"/>
              </a:solidFill>
              <a:latin typeface="Calibri"/>
              <a:ea typeface="Calibri"/>
              <a:cs typeface="Calibri"/>
              <a:sym typeface="Calibri"/>
            </a:endParaRPr>
          </a:p>
          <a:p>
            <a:pPr indent="0" lvl="0" marL="0" rtl="0" algn="l">
              <a:spcBef>
                <a:spcPts val="0"/>
              </a:spcBef>
              <a:spcAft>
                <a:spcPts val="0"/>
              </a:spcAft>
              <a:buNone/>
            </a:pPr>
            <a:r>
              <a:rPr b="1" lang="en-US" sz="1000">
                <a:solidFill>
                  <a:schemeClr val="dk1"/>
                </a:solidFill>
                <a:latin typeface="Calibri"/>
                <a:ea typeface="Calibri"/>
                <a:cs typeface="Calibri"/>
                <a:sym typeface="Calibri"/>
              </a:rPr>
              <a:t>Answers: </a:t>
            </a:r>
            <a:r>
              <a:rPr b="0" lang="en-US" sz="1000">
                <a:solidFill>
                  <a:schemeClr val="dk1"/>
                </a:solidFill>
                <a:latin typeface="Calibri"/>
                <a:ea typeface="Calibri"/>
                <a:cs typeface="Calibri"/>
                <a:sym typeface="Calibri"/>
              </a:rPr>
              <a:t>Student answers might </a:t>
            </a:r>
            <a:r>
              <a:rPr lang="en-US" sz="1000">
                <a:solidFill>
                  <a:schemeClr val="dk1"/>
                </a:solidFill>
                <a:latin typeface="Calibri"/>
                <a:ea typeface="Calibri"/>
                <a:cs typeface="Calibri"/>
                <a:sym typeface="Calibri"/>
              </a:rPr>
              <a:t>vary, but they should provide explanations that help customers understand </a:t>
            </a:r>
            <a:r>
              <a:rPr b="0" i="0" lang="en-US" sz="1800">
                <a:solidFill>
                  <a:schemeClr val="dk1"/>
                </a:solidFill>
                <a:latin typeface="Calibri"/>
                <a:ea typeface="Calibri"/>
                <a:cs typeface="Calibri"/>
                <a:sym typeface="Calibri"/>
              </a:rPr>
              <a:t>AWS CloudTrail.</a:t>
            </a:r>
            <a:endParaRPr sz="10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AWS CloudTrail is a service that enables governance, compliance, operational auditing, and risk auditing of a AWS account. </a:t>
            </a:r>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With CloudTrail, you can log, continuously monitor, and retain account activity related to actions across your AWS infrastructure. </a:t>
            </a:r>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CloudTrail provides event history of your AWS account activity, including actions taken through the AWS Management Console, AWS SDKs, command line tools, and other AWS services. </a:t>
            </a:r>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This event history simplifies security analysis, resource change tracking, and troubleshooting.</a:t>
            </a:r>
            <a:endParaRPr b="0" i="0" sz="1000">
              <a:solidFill>
                <a:schemeClr val="dk1"/>
              </a:solidFill>
              <a:latin typeface="Calibri"/>
              <a:ea typeface="Calibri"/>
              <a:cs typeface="Calibri"/>
              <a:sym typeface="Calibri"/>
            </a:endParaRPr>
          </a:p>
          <a:p>
            <a:pPr indent="0" lvl="0" marL="0" rtl="0" algn="l">
              <a:spcBef>
                <a:spcPts val="0"/>
              </a:spcBef>
              <a:spcAft>
                <a:spcPts val="0"/>
              </a:spcAft>
              <a:buNone/>
            </a:pPr>
            <a:r>
              <a:t/>
            </a:r>
            <a:endParaRPr b="1" sz="1000">
              <a:solidFill>
                <a:schemeClr val="dk1"/>
              </a:solidFill>
              <a:latin typeface="Calibri"/>
              <a:ea typeface="Calibri"/>
              <a:cs typeface="Calibri"/>
              <a:sym typeface="Calibri"/>
            </a:endParaRPr>
          </a:p>
          <a:p>
            <a:pPr indent="0" lvl="0" marL="0" rtl="0" algn="l">
              <a:spcBef>
                <a:spcPts val="0"/>
              </a:spcBef>
              <a:spcAft>
                <a:spcPts val="0"/>
              </a:spcAft>
              <a:buNone/>
            </a:pPr>
            <a:r>
              <a:rPr b="1" lang="en-US" sz="1000">
                <a:solidFill>
                  <a:schemeClr val="dk1"/>
                </a:solidFill>
                <a:latin typeface="Calibri"/>
                <a:ea typeface="Calibri"/>
                <a:cs typeface="Calibri"/>
                <a:sym typeface="Calibri"/>
              </a:rPr>
              <a:t>Instructor Action: </a:t>
            </a:r>
            <a:r>
              <a:rPr b="0" lang="en-US" sz="1000">
                <a:solidFill>
                  <a:schemeClr val="dk1"/>
                </a:solidFill>
                <a:latin typeface="Calibri"/>
                <a:ea typeface="Calibri"/>
                <a:cs typeface="Calibri"/>
                <a:sym typeface="Calibri"/>
              </a:rPr>
              <a:t>Be sure to provide clarification when students need help understanding these concepts, which might include drawing the architecture to support visual learners, and providing the “why” behind various concepts.</a:t>
            </a:r>
            <a:endParaRPr/>
          </a:p>
          <a:p>
            <a:pPr indent="0" lvl="0" marL="0" rtl="0" algn="l">
              <a:spcBef>
                <a:spcPts val="0"/>
              </a:spcBef>
              <a:spcAft>
                <a:spcPts val="0"/>
              </a:spcAft>
              <a:buClr>
                <a:srgbClr val="000000"/>
              </a:buClr>
              <a:buSzPts val="1000"/>
              <a:buFont typeface="Arial"/>
              <a:buNone/>
            </a:pPr>
            <a:r>
              <a:t/>
            </a:r>
            <a:endParaRPr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00"/>
              <a:buFont typeface="Arial"/>
              <a:buNone/>
            </a:pPr>
            <a:r>
              <a:rPr b="1" lang="en-US" sz="1000">
                <a:solidFill>
                  <a:schemeClr val="dk1"/>
                </a:solidFill>
                <a:latin typeface="Calibri"/>
                <a:ea typeface="Calibri"/>
                <a:cs typeface="Calibri"/>
                <a:sym typeface="Calibri"/>
              </a:rPr>
              <a:t>Instructor Note: </a:t>
            </a:r>
            <a:r>
              <a:rPr lang="en-US" sz="1000">
                <a:solidFill>
                  <a:schemeClr val="dk1"/>
                </a:solidFill>
                <a:latin typeface="Calibri"/>
                <a:ea typeface="Calibri"/>
                <a:cs typeface="Calibri"/>
                <a:sym typeface="Calibri"/>
              </a:rPr>
              <a:t>Students should be able to build rapport, ask customers questions to obtain more information, and resolve misconceptions, as needed.</a:t>
            </a:r>
            <a:endParaRPr/>
          </a:p>
        </p:txBody>
      </p:sp>
      <p:sp>
        <p:nvSpPr>
          <p:cNvPr id="220" name="Google Shape;22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sz="1100" u="none"/>
              <a:t>You have returned to the office with your teammates to discuss the </a:t>
            </a:r>
            <a:r>
              <a:rPr b="0" i="1" lang="en-US" sz="1100" u="none"/>
              <a:t>A Medical Company’s </a:t>
            </a:r>
            <a:r>
              <a:rPr b="0" lang="en-US" sz="1100" u="none"/>
              <a:t>requirements. </a:t>
            </a:r>
            <a:r>
              <a:rPr lang="en-US" sz="1100">
                <a:solidFill>
                  <a:schemeClr val="dk1"/>
                </a:solidFill>
                <a:latin typeface="Calibri"/>
                <a:ea typeface="Calibri"/>
                <a:cs typeface="Calibri"/>
                <a:sym typeface="Calibri"/>
              </a:rPr>
              <a:t>Now, it is time to turn all of the requirements into a solution design. </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For ease of use, the customer requirements have been integrated with the solution design worksheets that can be used to document your solution.</a:t>
            </a:r>
            <a:endParaRPr/>
          </a:p>
        </p:txBody>
      </p:sp>
      <p:sp>
        <p:nvSpPr>
          <p:cNvPr id="228" name="Google Shape;22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Calibri"/>
                <a:ea typeface="Calibri"/>
                <a:cs typeface="Calibri"/>
                <a:sym typeface="Calibri"/>
              </a:rPr>
              <a:t>Based on the discussions and current architecture diagrams, the Solutions Architects and </a:t>
            </a:r>
            <a:r>
              <a:rPr i="1" lang="en-US" sz="1100">
                <a:latin typeface="Calibri"/>
                <a:ea typeface="Calibri"/>
                <a:cs typeface="Calibri"/>
                <a:sym typeface="Calibri"/>
              </a:rPr>
              <a:t>A Medical Company </a:t>
            </a:r>
            <a:r>
              <a:rPr i="0" lang="en-US" sz="1100">
                <a:latin typeface="Calibri"/>
                <a:ea typeface="Calibri"/>
                <a:cs typeface="Calibri"/>
                <a:sym typeface="Calibri"/>
              </a:rPr>
              <a:t>arrived at the following customer requirements</a:t>
            </a:r>
            <a:r>
              <a:rPr i="1" lang="en-US" sz="1100">
                <a:latin typeface="Calibri"/>
                <a:ea typeface="Calibri"/>
                <a:cs typeface="Calibri"/>
                <a:sym typeface="Calibri"/>
              </a:rPr>
              <a:t>:</a:t>
            </a:r>
            <a:endParaRPr/>
          </a:p>
          <a:p>
            <a:pPr indent="-171450" lvl="0" marL="171450" rtl="0" algn="l">
              <a:spcBef>
                <a:spcPts val="0"/>
              </a:spcBef>
              <a:spcAft>
                <a:spcPts val="0"/>
              </a:spcAft>
              <a:buClr>
                <a:schemeClr val="dk1"/>
              </a:buClr>
              <a:buSzPts val="1100"/>
              <a:buFont typeface="Arial"/>
              <a:buChar char="•"/>
            </a:pPr>
            <a:r>
              <a:rPr b="1" lang="en-US" sz="1100">
                <a:latin typeface="Calibri"/>
                <a:ea typeface="Calibri"/>
                <a:cs typeface="Calibri"/>
                <a:sym typeface="Calibri"/>
              </a:rPr>
              <a:t>Configure </a:t>
            </a:r>
            <a:r>
              <a:rPr lang="en-US" sz="1100">
                <a:latin typeface="Calibri"/>
                <a:ea typeface="Calibri"/>
                <a:cs typeface="Calibri"/>
                <a:sym typeface="Calibri"/>
              </a:rPr>
              <a:t>access permissions to conform with AWS best practices.</a:t>
            </a:r>
            <a:endParaRPr b="0" sz="11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100"/>
              <a:buFont typeface="Arial"/>
              <a:buChar char="•"/>
            </a:pPr>
            <a:r>
              <a:rPr b="1" lang="en-US" sz="1100">
                <a:latin typeface="Calibri"/>
                <a:ea typeface="Calibri"/>
                <a:cs typeface="Calibri"/>
                <a:sym typeface="Calibri"/>
              </a:rPr>
              <a:t>Build</a:t>
            </a:r>
            <a:r>
              <a:rPr lang="en-US" sz="1100">
                <a:latin typeface="Calibri"/>
                <a:ea typeface="Calibri"/>
                <a:cs typeface="Calibri"/>
                <a:sym typeface="Calibri"/>
              </a:rPr>
              <a:t> networks that conform to AWS best practices while providing all the necessary network services to the application in their different environments.</a:t>
            </a:r>
            <a:endParaRPr/>
          </a:p>
          <a:p>
            <a:pPr indent="-171450" lvl="0" marL="171450" rtl="0" algn="l">
              <a:spcBef>
                <a:spcPts val="0"/>
              </a:spcBef>
              <a:spcAft>
                <a:spcPts val="0"/>
              </a:spcAft>
              <a:buClr>
                <a:schemeClr val="dk1"/>
              </a:buClr>
              <a:buSzPts val="1100"/>
              <a:buFont typeface="Arial"/>
              <a:buChar char="•"/>
            </a:pPr>
            <a:r>
              <a:rPr b="1" lang="en-US" sz="1100">
                <a:latin typeface="Calibri"/>
                <a:ea typeface="Calibri"/>
                <a:cs typeface="Calibri"/>
                <a:sym typeface="Calibri"/>
              </a:rPr>
              <a:t>Build</a:t>
            </a:r>
            <a:r>
              <a:rPr lang="en-US" sz="1100">
                <a:latin typeface="Calibri"/>
                <a:ea typeface="Calibri"/>
                <a:cs typeface="Calibri"/>
                <a:sym typeface="Calibri"/>
              </a:rPr>
              <a:t> an architecture that matches the current architecture at the server hosting company and that can handle doubling the number of servers.</a:t>
            </a:r>
            <a:endParaRPr/>
          </a:p>
          <a:p>
            <a:pPr indent="-171450" lvl="0" marL="171450" rtl="0" algn="l">
              <a:spcBef>
                <a:spcPts val="0"/>
              </a:spcBef>
              <a:spcAft>
                <a:spcPts val="0"/>
              </a:spcAft>
              <a:buClr>
                <a:schemeClr val="dk1"/>
              </a:buClr>
              <a:buSzPts val="1100"/>
              <a:buFont typeface="Arial"/>
              <a:buChar char="•"/>
            </a:pPr>
            <a:r>
              <a:rPr b="1" lang="en-US" sz="1100">
                <a:latin typeface="Calibri"/>
                <a:ea typeface="Calibri"/>
                <a:cs typeface="Calibri"/>
                <a:sym typeface="Calibri"/>
              </a:rPr>
              <a:t>Secure</a:t>
            </a:r>
            <a:r>
              <a:rPr lang="en-US" sz="1100">
                <a:latin typeface="Calibri"/>
                <a:ea typeface="Calibri"/>
                <a:cs typeface="Calibri"/>
                <a:sym typeface="Calibri"/>
              </a:rPr>
              <a:t> all medical information, as medical information usually contains highly sensitive personally identifiable information (PII). </a:t>
            </a:r>
            <a:endParaRPr/>
          </a:p>
          <a:p>
            <a:pPr indent="-171450" lvl="0" marL="171450" rtl="0" algn="l">
              <a:spcBef>
                <a:spcPts val="0"/>
              </a:spcBef>
              <a:spcAft>
                <a:spcPts val="0"/>
              </a:spcAft>
              <a:buClr>
                <a:schemeClr val="dk1"/>
              </a:buClr>
              <a:buSzPts val="1100"/>
              <a:buFont typeface="Arial"/>
              <a:buChar char="•"/>
            </a:pPr>
            <a:r>
              <a:rPr b="1" lang="en-US" sz="1100">
                <a:latin typeface="Calibri"/>
                <a:ea typeface="Calibri"/>
                <a:cs typeface="Calibri"/>
                <a:sym typeface="Calibri"/>
              </a:rPr>
              <a:t>Utilize</a:t>
            </a:r>
            <a:r>
              <a:rPr lang="en-US" sz="1100">
                <a:latin typeface="Calibri"/>
                <a:ea typeface="Calibri"/>
                <a:cs typeface="Calibri"/>
                <a:sym typeface="Calibri"/>
              </a:rPr>
              <a:t> Load balancers for web tier and application tier that must support </a:t>
            </a:r>
            <a:r>
              <a:rPr b="1" lang="en-US" sz="1100">
                <a:latin typeface="Calibri"/>
                <a:ea typeface="Calibri"/>
                <a:cs typeface="Calibri"/>
                <a:sym typeface="Calibri"/>
              </a:rPr>
              <a:t>HTTP, HTTPS, TCP protocols</a:t>
            </a:r>
            <a:r>
              <a:rPr lang="en-US" sz="1100">
                <a:latin typeface="Calibri"/>
                <a:ea typeface="Calibri"/>
                <a:cs typeface="Calibri"/>
                <a:sym typeface="Calibri"/>
              </a:rPr>
              <a:t> </a:t>
            </a:r>
            <a:r>
              <a:rPr b="1" lang="en-US" sz="1100">
                <a:latin typeface="Calibri"/>
                <a:ea typeface="Calibri"/>
                <a:cs typeface="Calibri"/>
                <a:sym typeface="Calibri"/>
              </a:rPr>
              <a:t>plans to move their application into AWS.</a:t>
            </a:r>
            <a:endParaRPr/>
          </a:p>
          <a:p>
            <a:pPr indent="-171450" lvl="0" marL="171450" marR="0" rtl="0" algn="l">
              <a:lnSpc>
                <a:spcPct val="100000"/>
              </a:lnSpc>
              <a:spcBef>
                <a:spcPts val="0"/>
              </a:spcBef>
              <a:spcAft>
                <a:spcPts val="0"/>
              </a:spcAft>
              <a:buClr>
                <a:schemeClr val="dk1"/>
              </a:buClr>
              <a:buSzPts val="1100"/>
              <a:buFont typeface="Arial"/>
              <a:buChar char="•"/>
            </a:pPr>
            <a:r>
              <a:rPr b="1" lang="en-US" sz="1100">
                <a:latin typeface="Calibri"/>
                <a:ea typeface="Calibri"/>
                <a:cs typeface="Calibri"/>
                <a:sym typeface="Calibri"/>
              </a:rPr>
              <a:t>Architecture </a:t>
            </a:r>
            <a:r>
              <a:rPr lang="en-US" sz="1100">
                <a:latin typeface="Calibri"/>
                <a:ea typeface="Calibri"/>
                <a:cs typeface="Calibri"/>
                <a:sym typeface="Calibri"/>
              </a:rPr>
              <a:t>should be resilient (built for business continuity).</a:t>
            </a:r>
            <a:endParaRPr b="1" sz="1100">
              <a:latin typeface="Calibri"/>
              <a:ea typeface="Calibri"/>
              <a:cs typeface="Calibri"/>
              <a:sym typeface="Calibri"/>
            </a:endParaRPr>
          </a:p>
          <a:p>
            <a:pPr indent="-171450" lvl="0" marL="171450" marR="0" rtl="0" algn="l">
              <a:lnSpc>
                <a:spcPct val="100000"/>
              </a:lnSpc>
              <a:spcBef>
                <a:spcPts val="0"/>
              </a:spcBef>
              <a:spcAft>
                <a:spcPts val="0"/>
              </a:spcAft>
              <a:buClr>
                <a:schemeClr val="dk1"/>
              </a:buClr>
              <a:buSzPts val="1100"/>
              <a:buFont typeface="Arial"/>
              <a:buChar char="•"/>
            </a:pPr>
            <a:r>
              <a:rPr b="1" lang="en-US" sz="1100">
                <a:latin typeface="Calibri"/>
                <a:ea typeface="Calibri"/>
                <a:cs typeface="Calibri"/>
                <a:sym typeface="Calibri"/>
              </a:rPr>
              <a:t>Configure</a:t>
            </a:r>
            <a:r>
              <a:rPr lang="en-US" sz="1100">
                <a:latin typeface="Calibri"/>
                <a:ea typeface="Calibri"/>
                <a:cs typeface="Calibri"/>
                <a:sym typeface="Calibri"/>
              </a:rPr>
              <a:t> auditing to track all user actions.</a:t>
            </a:r>
            <a:endParaRPr b="1" sz="1100">
              <a:latin typeface="Calibri"/>
              <a:ea typeface="Calibri"/>
              <a:cs typeface="Calibri"/>
              <a:sym typeface="Calibri"/>
            </a:endParaRPr>
          </a:p>
          <a:p>
            <a:pPr indent="0" lvl="0" marL="0" rtl="0" algn="l">
              <a:spcBef>
                <a:spcPts val="0"/>
              </a:spcBef>
              <a:spcAft>
                <a:spcPts val="0"/>
              </a:spcAft>
              <a:buNone/>
            </a:pPr>
            <a:r>
              <a:t/>
            </a:r>
            <a:endParaRPr i="1" sz="1100">
              <a:latin typeface="Calibri"/>
              <a:ea typeface="Calibri"/>
              <a:cs typeface="Calibri"/>
              <a:sym typeface="Calibri"/>
            </a:endParaRPr>
          </a:p>
          <a:p>
            <a:pPr indent="0" lvl="0" marL="0" rtl="0" algn="l">
              <a:spcBef>
                <a:spcPts val="0"/>
              </a:spcBef>
              <a:spcAft>
                <a:spcPts val="0"/>
              </a:spcAft>
              <a:buNone/>
            </a:pPr>
            <a:r>
              <a:rPr i="0" lang="en-US" sz="1100">
                <a:latin typeface="Calibri"/>
                <a:ea typeface="Calibri"/>
                <a:cs typeface="Calibri"/>
                <a:sym typeface="Calibri"/>
              </a:rPr>
              <a:t>Let’s take a look at the detailed requirements identified for each of these customer requirements.</a:t>
            </a:r>
            <a:endParaRPr/>
          </a:p>
        </p:txBody>
      </p:sp>
      <p:sp>
        <p:nvSpPr>
          <p:cNvPr id="235" name="Google Shape;235;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p:nvPr>
            <p:ph idx="2" type="sldImg"/>
          </p:nvPr>
        </p:nvSpPr>
        <p:spPr>
          <a:xfrm>
            <a:off x="685800" y="1143000"/>
            <a:ext cx="5494338" cy="3090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p2:notes"/>
          <p:cNvSpPr txBox="1"/>
          <p:nvPr>
            <p:ph idx="1" type="body"/>
          </p:nvPr>
        </p:nvSpPr>
        <p:spPr>
          <a:xfrm>
            <a:off x="685800" y="4398264"/>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In this project, you will have the opportunity to experience a simulated customer experience depicting a customer’s move from a traditional environment to a cloud solution. </a:t>
            </a:r>
            <a:endParaRPr/>
          </a:p>
          <a:p>
            <a:pPr indent="0" lvl="0" marL="0" marR="0" rtl="0" algn="l">
              <a:lnSpc>
                <a:spcPct val="100000"/>
              </a:lnSpc>
              <a:spcBef>
                <a:spcPts val="0"/>
              </a:spcBef>
              <a:spcAft>
                <a:spcPts val="0"/>
              </a:spcAft>
              <a:buClr>
                <a:schemeClr val="dk1"/>
              </a:buClr>
              <a:buSzPts val="1100"/>
              <a:buFont typeface="Calibri"/>
              <a:buNone/>
            </a:pPr>
            <a:r>
              <a:t/>
            </a:r>
            <a:endParaRPr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To simulate a typical meeting, we are going to role play some typical questions from customers making a transition like this. This part of the project gives you the opportunity to role play questions from an architectural discussion to understand and experience the communication challenges. Why would we do this? Because customers frequently complain that technical people are not very good at translating technical recommendations into an understandable discussion for a less technical person. An architecture discussion is intended to be the conversation between a technical person, usually a Solution Architect, and a business person with the intent to identify the technology needed to solve a specific business problem.</a:t>
            </a:r>
            <a:endParaRPr/>
          </a:p>
          <a:p>
            <a:pPr indent="0" lvl="0" marL="0" marR="0" rtl="0" algn="l">
              <a:lnSpc>
                <a:spcPct val="100000"/>
              </a:lnSpc>
              <a:spcBef>
                <a:spcPts val="0"/>
              </a:spcBef>
              <a:spcAft>
                <a:spcPts val="0"/>
              </a:spcAft>
              <a:buClr>
                <a:schemeClr val="dk1"/>
              </a:buClr>
              <a:buSzPts val="1100"/>
              <a:buFont typeface="Calibri"/>
              <a:buNone/>
            </a:pPr>
            <a:r>
              <a:t/>
            </a:r>
            <a:endParaRPr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Next, we will take the output of the customer meeting, the customer requirements, and translate them into a proposed technical solution.</a:t>
            </a:r>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Upon completion of this project, you will be able to:</a:t>
            </a:r>
            <a:endParaRPr/>
          </a:p>
          <a:p>
            <a:pPr indent="-171450" lvl="0" marL="171450" marR="0" rtl="0" algn="l">
              <a:lnSpc>
                <a:spcPct val="100000"/>
              </a:lnSpc>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Understand </a:t>
            </a:r>
            <a:r>
              <a:rPr lang="en-US" sz="1100"/>
              <a:t>and experience the communication challenges faced when attempting to apply technology as the solution to business problems.</a:t>
            </a:r>
            <a:endParaRPr/>
          </a:p>
          <a:p>
            <a:pPr indent="-171450" lvl="0" marL="171450" marR="0" rtl="0" algn="l">
              <a:lnSpc>
                <a:spcPct val="100000"/>
              </a:lnSpc>
              <a:spcBef>
                <a:spcPts val="0"/>
              </a:spcBef>
              <a:spcAft>
                <a:spcPts val="0"/>
              </a:spcAft>
              <a:buClr>
                <a:schemeClr val="dk1"/>
              </a:buClr>
              <a:buSzPts val="1100"/>
              <a:buFont typeface="Arial"/>
              <a:buChar char="•"/>
            </a:pPr>
            <a:r>
              <a:rPr lang="en-US" sz="1100"/>
              <a:t>Translate customer requirements into a technical solution.</a:t>
            </a:r>
            <a:endParaRPr/>
          </a:p>
          <a:p>
            <a:pPr indent="-171450" lvl="0" marL="171450" marR="0" rtl="0" algn="l">
              <a:lnSpc>
                <a:spcPct val="100000"/>
              </a:lnSpc>
              <a:spcBef>
                <a:spcPts val="0"/>
              </a:spcBef>
              <a:spcAft>
                <a:spcPts val="0"/>
              </a:spcAft>
              <a:buClr>
                <a:schemeClr val="dk1"/>
              </a:buClr>
              <a:buSzPts val="1100"/>
              <a:buFont typeface="Arial"/>
              <a:buChar char="•"/>
            </a:pPr>
            <a:r>
              <a:rPr lang="en-US" sz="1100"/>
              <a:t>Present the proposed solution to the customer.</a:t>
            </a:r>
            <a:endParaRPr/>
          </a:p>
        </p:txBody>
      </p:sp>
      <p:sp>
        <p:nvSpPr>
          <p:cNvPr id="78" name="Google Shape;7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Let’s make a list of potential services and the why it was selected. For example, we know that we need to manage user access and we would use IAM to do that.</a:t>
            </a:r>
            <a:endParaRPr sz="1100">
              <a:latin typeface="Calibri"/>
              <a:ea typeface="Calibri"/>
              <a:cs typeface="Calibri"/>
              <a:sym typeface="Calibri"/>
            </a:endParaRPr>
          </a:p>
          <a:p>
            <a:pPr indent="0" lvl="0" marL="0" marR="0" rtl="0" algn="l">
              <a:lnSpc>
                <a:spcPct val="100000"/>
              </a:lnSpc>
              <a:spcBef>
                <a:spcPts val="1200"/>
              </a:spcBef>
              <a:spcAft>
                <a:spcPts val="0"/>
              </a:spcAft>
              <a:buClr>
                <a:schemeClr val="dk1"/>
              </a:buClr>
              <a:buSzPts val="1100"/>
              <a:buFont typeface="Calibri"/>
              <a:buNone/>
            </a:pPr>
            <a:r>
              <a:t/>
            </a:r>
            <a:endParaRPr sz="1100">
              <a:latin typeface="Calibri"/>
              <a:ea typeface="Calibri"/>
              <a:cs typeface="Calibri"/>
              <a:sym typeface="Calibri"/>
            </a:endParaRPr>
          </a:p>
        </p:txBody>
      </p:sp>
      <p:sp>
        <p:nvSpPr>
          <p:cNvPr id="244" name="Google Shape;244;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i="0" lang="en-US" sz="1100">
                <a:latin typeface="Calibri"/>
                <a:ea typeface="Calibri"/>
                <a:cs typeface="Calibri"/>
                <a:sym typeface="Calibri"/>
              </a:rPr>
              <a:t>The detailed requirements for user authentication are as follows:</a:t>
            </a:r>
            <a:endParaRPr/>
          </a:p>
          <a:p>
            <a:pPr indent="-171450" lvl="0" marL="171450" rtl="0" algn="l">
              <a:spcBef>
                <a:spcPts val="0"/>
              </a:spcBef>
              <a:spcAft>
                <a:spcPts val="0"/>
              </a:spcAft>
              <a:buClr>
                <a:schemeClr val="dk1"/>
              </a:buClr>
              <a:buSzPts val="1100"/>
              <a:buFont typeface="Arial"/>
              <a:buChar char="•"/>
            </a:pPr>
            <a:r>
              <a:rPr i="0" lang="en-US" sz="1100">
                <a:latin typeface="Calibri"/>
                <a:ea typeface="Calibri"/>
                <a:cs typeface="Calibri"/>
                <a:sym typeface="Calibri"/>
              </a:rPr>
              <a:t>There should be three user groups with AWS access:</a:t>
            </a:r>
            <a:endParaRPr/>
          </a:p>
          <a:p>
            <a:pPr indent="-171450" lvl="1" marL="628650" rtl="0" algn="l">
              <a:spcBef>
                <a:spcPts val="0"/>
              </a:spcBef>
              <a:spcAft>
                <a:spcPts val="0"/>
              </a:spcAft>
              <a:buClr>
                <a:schemeClr val="dk1"/>
              </a:buClr>
              <a:buSzPts val="1100"/>
              <a:buFont typeface="Arial"/>
              <a:buChar char="•"/>
            </a:pPr>
            <a:r>
              <a:rPr lang="en-US" sz="1100">
                <a:latin typeface="Calibri"/>
                <a:ea typeface="Calibri"/>
                <a:cs typeface="Calibri"/>
                <a:sym typeface="Calibri"/>
              </a:rPr>
              <a:t>System Administrator Group: 2 users</a:t>
            </a:r>
            <a:endParaRPr/>
          </a:p>
          <a:p>
            <a:pPr indent="-171450" lvl="1" marL="628650" rtl="0" algn="l">
              <a:spcBef>
                <a:spcPts val="0"/>
              </a:spcBef>
              <a:spcAft>
                <a:spcPts val="0"/>
              </a:spcAft>
              <a:buClr>
                <a:schemeClr val="dk1"/>
              </a:buClr>
              <a:buSzPts val="1100"/>
              <a:buFont typeface="Arial"/>
              <a:buChar char="•"/>
            </a:pPr>
            <a:r>
              <a:rPr lang="en-US" sz="1100">
                <a:latin typeface="Calibri"/>
                <a:ea typeface="Calibri"/>
                <a:cs typeface="Calibri"/>
                <a:sym typeface="Calibri"/>
              </a:rPr>
              <a:t>Database Administrator Group: 2 users </a:t>
            </a:r>
            <a:endParaRPr/>
          </a:p>
          <a:p>
            <a:pPr indent="-171450" lvl="1" marL="628650" rtl="0" algn="l">
              <a:spcBef>
                <a:spcPts val="0"/>
              </a:spcBef>
              <a:spcAft>
                <a:spcPts val="0"/>
              </a:spcAft>
              <a:buClr>
                <a:schemeClr val="dk1"/>
              </a:buClr>
              <a:buSzPts val="1100"/>
              <a:buFont typeface="Arial"/>
              <a:buChar char="•"/>
            </a:pPr>
            <a:r>
              <a:rPr lang="en-US" sz="1100">
                <a:latin typeface="Calibri"/>
                <a:ea typeface="Calibri"/>
                <a:cs typeface="Calibri"/>
                <a:sym typeface="Calibri"/>
              </a:rPr>
              <a:t>Monitoring Group (monitors 4 users): infrastructure resources (EC2, S3, RDS for the app)</a:t>
            </a:r>
            <a:endParaRPr/>
          </a:p>
          <a:p>
            <a:pPr indent="-171450" lvl="0" marL="171450" rtl="0" algn="l">
              <a:spcBef>
                <a:spcPts val="0"/>
              </a:spcBef>
              <a:spcAft>
                <a:spcPts val="0"/>
              </a:spcAft>
              <a:buClr>
                <a:schemeClr val="dk1"/>
              </a:buClr>
              <a:buSzPts val="1100"/>
              <a:buFont typeface="Arial"/>
              <a:buChar char="•"/>
            </a:pPr>
            <a:r>
              <a:rPr lang="en-US" sz="1100">
                <a:latin typeface="Calibri"/>
                <a:ea typeface="Calibri"/>
                <a:cs typeface="Calibri"/>
                <a:sym typeface="Calibri"/>
              </a:rPr>
              <a:t>Administrators require programmatic access and AWS Management Console access. </a:t>
            </a:r>
            <a:endParaRPr/>
          </a:p>
          <a:p>
            <a:pPr indent="-171450" lvl="1" marL="628650" marR="0" rtl="0" algn="l">
              <a:lnSpc>
                <a:spcPct val="100000"/>
              </a:lnSpc>
              <a:spcBef>
                <a:spcPts val="0"/>
              </a:spcBef>
              <a:spcAft>
                <a:spcPts val="0"/>
              </a:spcAft>
              <a:buClr>
                <a:schemeClr val="dk1"/>
              </a:buClr>
              <a:buSzPts val="1100"/>
              <a:buFont typeface="Arial"/>
              <a:buChar char="•"/>
            </a:pPr>
            <a:r>
              <a:rPr lang="en-US" sz="1100">
                <a:latin typeface="Calibri"/>
                <a:ea typeface="Calibri"/>
                <a:cs typeface="Calibri"/>
                <a:sym typeface="Calibri"/>
              </a:rPr>
              <a:t>When signing in to the console, each administrator is required to </a:t>
            </a:r>
            <a:r>
              <a:rPr b="1" lang="en-US" sz="1100">
                <a:latin typeface="Calibri"/>
                <a:ea typeface="Calibri"/>
                <a:cs typeface="Calibri"/>
                <a:sym typeface="Calibri"/>
              </a:rPr>
              <a:t>provide a user name, a password</a:t>
            </a:r>
            <a:r>
              <a:rPr lang="en-US" sz="1100">
                <a:latin typeface="Calibri"/>
                <a:ea typeface="Calibri"/>
                <a:cs typeface="Calibri"/>
                <a:sym typeface="Calibri"/>
              </a:rPr>
              <a:t>, and a </a:t>
            </a:r>
            <a:r>
              <a:rPr b="1" lang="en-US" sz="1100">
                <a:latin typeface="Calibri"/>
                <a:ea typeface="Calibri"/>
                <a:cs typeface="Calibri"/>
                <a:sym typeface="Calibri"/>
              </a:rPr>
              <a:t>random generated code </a:t>
            </a:r>
            <a:r>
              <a:rPr lang="en-US" sz="1100">
                <a:latin typeface="Calibri"/>
                <a:ea typeface="Calibri"/>
                <a:cs typeface="Calibri"/>
                <a:sym typeface="Calibri"/>
              </a:rPr>
              <a:t>provided by the Virtual MFA.</a:t>
            </a:r>
            <a:endParaRPr/>
          </a:p>
          <a:p>
            <a:pPr indent="-171450" lvl="0" marL="171450" marR="0" rtl="0" algn="l">
              <a:lnSpc>
                <a:spcPct val="100000"/>
              </a:lnSpc>
              <a:spcBef>
                <a:spcPts val="0"/>
              </a:spcBef>
              <a:spcAft>
                <a:spcPts val="0"/>
              </a:spcAft>
              <a:buClr>
                <a:schemeClr val="dk1"/>
              </a:buClr>
              <a:buSzPts val="1100"/>
              <a:buFont typeface="Arial"/>
              <a:buChar char="•"/>
            </a:pPr>
            <a:r>
              <a:rPr lang="en-US" sz="1100">
                <a:latin typeface="Calibri"/>
                <a:ea typeface="Calibri"/>
                <a:cs typeface="Calibri"/>
                <a:sym typeface="Calibri"/>
              </a:rPr>
              <a:t>All other users should only have AWS Management Console access, using a combination of user name and password.</a:t>
            </a:r>
            <a:endParaRPr/>
          </a:p>
          <a:p>
            <a:pPr indent="-171450" lvl="0" marL="171450" marR="0" rtl="0" algn="l">
              <a:lnSpc>
                <a:spcPct val="100000"/>
              </a:lnSpc>
              <a:spcBef>
                <a:spcPts val="0"/>
              </a:spcBef>
              <a:spcAft>
                <a:spcPts val="0"/>
              </a:spcAft>
              <a:buClr>
                <a:schemeClr val="dk1"/>
              </a:buClr>
              <a:buSzPts val="1100"/>
              <a:buFont typeface="Arial"/>
              <a:buChar char="•"/>
            </a:pPr>
            <a:r>
              <a:rPr b="0" lang="en-US" sz="1100">
                <a:latin typeface="Calibri"/>
                <a:ea typeface="Calibri"/>
                <a:cs typeface="Calibri"/>
                <a:sym typeface="Calibri"/>
              </a:rPr>
              <a:t>The password policy should be as follows:</a:t>
            </a:r>
            <a:endParaRPr/>
          </a:p>
          <a:p>
            <a:pPr indent="-171450" lvl="1" marL="628650" marR="0" rtl="0" algn="l">
              <a:lnSpc>
                <a:spcPct val="100000"/>
              </a:lnSpc>
              <a:spcBef>
                <a:spcPts val="0"/>
              </a:spcBef>
              <a:spcAft>
                <a:spcPts val="0"/>
              </a:spcAft>
              <a:buClr>
                <a:schemeClr val="dk1"/>
              </a:buClr>
              <a:buSzPts val="1100"/>
              <a:buFont typeface="Arial"/>
              <a:buChar char="•"/>
            </a:pPr>
            <a:r>
              <a:rPr lang="en-US" sz="1100">
                <a:latin typeface="Calibri"/>
                <a:ea typeface="Calibri"/>
                <a:cs typeface="Calibri"/>
                <a:sym typeface="Calibri"/>
              </a:rPr>
              <a:t>Uppercase and 1 lowercase letter, 1 number, and 1 special character</a:t>
            </a:r>
            <a:endParaRPr/>
          </a:p>
          <a:p>
            <a:pPr indent="-171450" lvl="1" marL="628650" marR="0" rtl="0" algn="l">
              <a:lnSpc>
                <a:spcPct val="100000"/>
              </a:lnSpc>
              <a:spcBef>
                <a:spcPts val="0"/>
              </a:spcBef>
              <a:spcAft>
                <a:spcPts val="0"/>
              </a:spcAft>
              <a:buClr>
                <a:schemeClr val="dk1"/>
              </a:buClr>
              <a:buSzPts val="1100"/>
              <a:buFont typeface="Arial"/>
              <a:buChar char="•"/>
            </a:pPr>
            <a:r>
              <a:rPr lang="en-US" sz="1100">
                <a:latin typeface="Calibri"/>
                <a:ea typeface="Calibri"/>
                <a:cs typeface="Calibri"/>
                <a:sym typeface="Calibri"/>
              </a:rPr>
              <a:t>Forced password change every 90 days</a:t>
            </a:r>
            <a:endParaRPr/>
          </a:p>
          <a:p>
            <a:pPr indent="-171450" lvl="1" marL="628650" marR="0" rtl="0" algn="l">
              <a:lnSpc>
                <a:spcPct val="100000"/>
              </a:lnSpc>
              <a:spcBef>
                <a:spcPts val="0"/>
              </a:spcBef>
              <a:spcAft>
                <a:spcPts val="0"/>
              </a:spcAft>
              <a:buClr>
                <a:schemeClr val="dk1"/>
              </a:buClr>
              <a:buSzPts val="1100"/>
              <a:buFont typeface="Arial"/>
              <a:buChar char="•"/>
            </a:pPr>
            <a:r>
              <a:rPr lang="en-US" sz="1100">
                <a:latin typeface="Calibri"/>
                <a:ea typeface="Calibri"/>
                <a:cs typeface="Calibri"/>
                <a:sym typeface="Calibri"/>
              </a:rPr>
              <a:t>No re-use of previous three passwords </a:t>
            </a:r>
            <a:endParaRPr/>
          </a:p>
          <a:p>
            <a:pPr indent="-171450" lvl="0" marL="171450" marR="0" rtl="0" algn="l">
              <a:lnSpc>
                <a:spcPct val="100000"/>
              </a:lnSpc>
              <a:spcBef>
                <a:spcPts val="0"/>
              </a:spcBef>
              <a:spcAft>
                <a:spcPts val="0"/>
              </a:spcAft>
              <a:buClr>
                <a:srgbClr val="C55A11"/>
              </a:buClr>
              <a:buSzPts val="1100"/>
              <a:buFont typeface="Arial"/>
              <a:buChar char="•"/>
            </a:pPr>
            <a:r>
              <a:rPr b="0" lang="en-US" sz="1100">
                <a:solidFill>
                  <a:srgbClr val="C55A11"/>
                </a:solidFill>
                <a:latin typeface="Calibri"/>
                <a:ea typeface="Calibri"/>
                <a:cs typeface="Calibri"/>
                <a:sym typeface="Calibri"/>
              </a:rPr>
              <a:t>The </a:t>
            </a:r>
            <a:r>
              <a:rPr b="0" i="1" lang="en-US" sz="1100">
                <a:solidFill>
                  <a:srgbClr val="C55A11"/>
                </a:solidFill>
                <a:latin typeface="Calibri"/>
                <a:ea typeface="Calibri"/>
                <a:cs typeface="Calibri"/>
                <a:sym typeface="Calibri"/>
              </a:rPr>
              <a:t>A Medical Company </a:t>
            </a:r>
            <a:r>
              <a:rPr b="0" lang="en-US" sz="1100">
                <a:solidFill>
                  <a:srgbClr val="C55A11"/>
                </a:solidFill>
                <a:latin typeface="Calibri"/>
                <a:ea typeface="Calibri"/>
                <a:cs typeface="Calibri"/>
                <a:sym typeface="Calibri"/>
              </a:rPr>
              <a:t>application must read and write to S3 buckets.</a:t>
            </a:r>
            <a:endParaRPr b="0" sz="1100">
              <a:latin typeface="Calibri"/>
              <a:ea typeface="Calibri"/>
              <a:cs typeface="Calibri"/>
              <a:sym typeface="Calibri"/>
            </a:endParaRPr>
          </a:p>
          <a:p>
            <a:pPr indent="-101600" lvl="0" marL="171450" marR="0" rtl="0" algn="l">
              <a:lnSpc>
                <a:spcPct val="100000"/>
              </a:lnSpc>
              <a:spcBef>
                <a:spcPts val="0"/>
              </a:spcBef>
              <a:spcAft>
                <a:spcPts val="0"/>
              </a:spcAft>
              <a:buClr>
                <a:schemeClr val="dk1"/>
              </a:buClr>
              <a:buSzPts val="1100"/>
              <a:buFont typeface="Arial"/>
              <a:buNone/>
            </a:pPr>
            <a:r>
              <a:t/>
            </a:r>
            <a:endParaRPr sz="1100">
              <a:latin typeface="Calibri"/>
              <a:ea typeface="Calibri"/>
              <a:cs typeface="Calibri"/>
              <a:sym typeface="Calibri"/>
            </a:endParaRPr>
          </a:p>
          <a:p>
            <a:pPr indent="-101600" lvl="1" marL="628650" marR="0" rtl="0" algn="l">
              <a:lnSpc>
                <a:spcPct val="100000"/>
              </a:lnSpc>
              <a:spcBef>
                <a:spcPts val="0"/>
              </a:spcBef>
              <a:spcAft>
                <a:spcPts val="0"/>
              </a:spcAft>
              <a:buClr>
                <a:schemeClr val="dk1"/>
              </a:buClr>
              <a:buSzPts val="1100"/>
              <a:buFont typeface="Arial"/>
              <a:buNone/>
            </a:pPr>
            <a:r>
              <a:t/>
            </a:r>
            <a:endParaRPr b="1" sz="1100">
              <a:latin typeface="Calibri"/>
              <a:ea typeface="Calibri"/>
              <a:cs typeface="Calibri"/>
              <a:sym typeface="Calibri"/>
            </a:endParaRPr>
          </a:p>
          <a:p>
            <a:pPr indent="-101600" lvl="1" marL="628650" rtl="0" algn="l">
              <a:spcBef>
                <a:spcPts val="0"/>
              </a:spcBef>
              <a:spcAft>
                <a:spcPts val="0"/>
              </a:spcAft>
              <a:buClr>
                <a:schemeClr val="dk1"/>
              </a:buClr>
              <a:buSzPts val="1100"/>
              <a:buFont typeface="Arial"/>
              <a:buNone/>
            </a:pPr>
            <a:r>
              <a:t/>
            </a:r>
            <a:endParaRPr sz="1100">
              <a:latin typeface="Calibri"/>
              <a:ea typeface="Calibri"/>
              <a:cs typeface="Calibri"/>
              <a:sym typeface="Calibri"/>
            </a:endParaRPr>
          </a:p>
          <a:p>
            <a:pPr indent="-101600" lvl="1" marL="628650" rtl="0" algn="l">
              <a:spcBef>
                <a:spcPts val="0"/>
              </a:spcBef>
              <a:spcAft>
                <a:spcPts val="0"/>
              </a:spcAft>
              <a:buClr>
                <a:schemeClr val="dk1"/>
              </a:buClr>
              <a:buSzPts val="1100"/>
              <a:buFont typeface="Arial"/>
              <a:buNone/>
            </a:pPr>
            <a:r>
              <a:t/>
            </a:r>
            <a:endParaRPr i="0" sz="1100">
              <a:latin typeface="Calibri"/>
              <a:ea typeface="Calibri"/>
              <a:cs typeface="Calibri"/>
              <a:sym typeface="Calibri"/>
            </a:endParaRPr>
          </a:p>
        </p:txBody>
      </p:sp>
      <p:sp>
        <p:nvSpPr>
          <p:cNvPr id="254" name="Google Shape;254;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lang="en-US" sz="1100">
                <a:latin typeface="Calibri"/>
                <a:ea typeface="Calibri"/>
                <a:cs typeface="Calibri"/>
                <a:sym typeface="Calibri"/>
              </a:rPr>
              <a:t>Use this chart to document users, groups, and roles that need to be created.</a:t>
            </a:r>
            <a:endParaRPr/>
          </a:p>
        </p:txBody>
      </p:sp>
      <p:sp>
        <p:nvSpPr>
          <p:cNvPr id="273" name="Google Shape;27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lang="en-US" sz="1100"/>
              <a:t>Use this chart to document the groups and their associated permissions.</a:t>
            </a:r>
            <a:endParaRPr/>
          </a:p>
        </p:txBody>
      </p:sp>
      <p:sp>
        <p:nvSpPr>
          <p:cNvPr id="314" name="Google Shape;314;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lang="en-US" sz="1100"/>
              <a:t>Use this chart to document the groups and their associated permissions.</a:t>
            </a:r>
            <a:endParaRPr/>
          </a:p>
        </p:txBody>
      </p:sp>
      <p:sp>
        <p:nvSpPr>
          <p:cNvPr id="323" name="Google Shape;323;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100">
                <a:solidFill>
                  <a:srgbClr val="C55A11"/>
                </a:solidFill>
                <a:latin typeface="Calibri"/>
                <a:ea typeface="Calibri"/>
                <a:cs typeface="Calibri"/>
                <a:sym typeface="Calibri"/>
              </a:rPr>
              <a:t>Design a AWS solution with:</a:t>
            </a:r>
            <a:endParaRPr/>
          </a:p>
          <a:p>
            <a:pPr indent="-457200" lvl="0" marL="457200" rtl="0" algn="l">
              <a:lnSpc>
                <a:spcPct val="110000"/>
              </a:lnSpc>
              <a:spcBef>
                <a:spcPts val="600"/>
              </a:spcBef>
              <a:spcAft>
                <a:spcPts val="0"/>
              </a:spcAft>
              <a:buClr>
                <a:schemeClr val="dk1"/>
              </a:buClr>
              <a:buSzPts val="1100"/>
              <a:buFont typeface="Calibri"/>
              <a:buAutoNum type="arabicPeriod"/>
            </a:pPr>
            <a:r>
              <a:rPr b="1" lang="en-US" sz="1100">
                <a:latin typeface="Calibri"/>
                <a:ea typeface="Calibri"/>
                <a:cs typeface="Calibri"/>
                <a:sym typeface="Calibri"/>
              </a:rPr>
              <a:t>Networks</a:t>
            </a:r>
            <a:r>
              <a:rPr lang="en-US" sz="1100">
                <a:latin typeface="Calibri"/>
                <a:ea typeface="Calibri"/>
                <a:cs typeface="Calibri"/>
                <a:sym typeface="Calibri"/>
              </a:rPr>
              <a:t> that conform to AWS best practices while providing all the necessary network services to the application in their different environments.</a:t>
            </a:r>
            <a:endParaRPr/>
          </a:p>
          <a:p>
            <a:pPr indent="-457200" lvl="0" marL="457200" rtl="0" algn="l">
              <a:lnSpc>
                <a:spcPct val="110000"/>
              </a:lnSpc>
              <a:spcBef>
                <a:spcPts val="600"/>
              </a:spcBef>
              <a:spcAft>
                <a:spcPts val="0"/>
              </a:spcAft>
              <a:buClr>
                <a:schemeClr val="dk1"/>
              </a:buClr>
              <a:buSzPts val="1100"/>
              <a:buFont typeface="Calibri"/>
              <a:buAutoNum type="arabicPeriod"/>
            </a:pPr>
            <a:r>
              <a:rPr lang="en-US" sz="1100">
                <a:latin typeface="Calibri"/>
                <a:ea typeface="Calibri"/>
                <a:cs typeface="Calibri"/>
                <a:sym typeface="Calibri"/>
              </a:rPr>
              <a:t>An</a:t>
            </a:r>
            <a:r>
              <a:rPr b="1" lang="en-US" sz="1100">
                <a:latin typeface="Calibri"/>
                <a:ea typeface="Calibri"/>
                <a:cs typeface="Calibri"/>
                <a:sym typeface="Calibri"/>
              </a:rPr>
              <a:t> architecture</a:t>
            </a:r>
            <a:r>
              <a:rPr lang="en-US" sz="1100">
                <a:latin typeface="Calibri"/>
                <a:ea typeface="Calibri"/>
                <a:cs typeface="Calibri"/>
                <a:sym typeface="Calibri"/>
              </a:rPr>
              <a:t> that matches the current architecture at the server hosting company and that can handle doubling the number of servers.</a:t>
            </a:r>
            <a:endParaRPr/>
          </a:p>
          <a:p>
            <a:pPr indent="-457200" lvl="0" marL="457200" rtl="0" algn="l">
              <a:lnSpc>
                <a:spcPct val="110000"/>
              </a:lnSpc>
              <a:spcBef>
                <a:spcPts val="600"/>
              </a:spcBef>
              <a:spcAft>
                <a:spcPts val="0"/>
              </a:spcAft>
              <a:buClr>
                <a:schemeClr val="dk1"/>
              </a:buClr>
              <a:buSzPts val="1100"/>
              <a:buFont typeface="Calibri"/>
              <a:buAutoNum type="arabicPeriod"/>
            </a:pPr>
            <a:r>
              <a:rPr b="1" lang="en-US" sz="1100">
                <a:latin typeface="Calibri"/>
                <a:ea typeface="Calibri"/>
                <a:cs typeface="Calibri"/>
                <a:sym typeface="Calibri"/>
              </a:rPr>
              <a:t>Security for</a:t>
            </a:r>
            <a:r>
              <a:rPr lang="en-US" sz="1100">
                <a:latin typeface="Calibri"/>
                <a:ea typeface="Calibri"/>
                <a:cs typeface="Calibri"/>
                <a:sym typeface="Calibri"/>
              </a:rPr>
              <a:t> all medical information, as medical information usually contains highly sensitive personally identifiable information (PII). </a:t>
            </a:r>
            <a:endParaRPr/>
          </a:p>
          <a:p>
            <a:pPr indent="-457200" lvl="0" marL="457200" rtl="0" algn="l">
              <a:lnSpc>
                <a:spcPct val="110000"/>
              </a:lnSpc>
              <a:spcBef>
                <a:spcPts val="600"/>
              </a:spcBef>
              <a:spcAft>
                <a:spcPts val="0"/>
              </a:spcAft>
              <a:buClr>
                <a:schemeClr val="dk1"/>
              </a:buClr>
              <a:buSzPts val="1100"/>
              <a:buFont typeface="Calibri"/>
              <a:buAutoNum type="arabicPeriod"/>
            </a:pPr>
            <a:r>
              <a:rPr b="1" lang="en-US" sz="1100">
                <a:latin typeface="Calibri"/>
                <a:ea typeface="Calibri"/>
                <a:cs typeface="Calibri"/>
                <a:sym typeface="Calibri"/>
              </a:rPr>
              <a:t>Load balancers </a:t>
            </a:r>
            <a:r>
              <a:rPr lang="en-US" sz="1100">
                <a:latin typeface="Calibri"/>
                <a:ea typeface="Calibri"/>
                <a:cs typeface="Calibri"/>
                <a:sym typeface="Calibri"/>
              </a:rPr>
              <a:t>for web tier and application tier that must support </a:t>
            </a:r>
            <a:r>
              <a:rPr b="1" lang="en-US" sz="1100">
                <a:latin typeface="Calibri"/>
                <a:ea typeface="Calibri"/>
                <a:cs typeface="Calibri"/>
                <a:sym typeface="Calibri"/>
              </a:rPr>
              <a:t>HTTP, HTTPS, TCP protocols</a:t>
            </a:r>
            <a:r>
              <a:rPr lang="en-US" sz="1100">
                <a:latin typeface="Calibri"/>
                <a:ea typeface="Calibri"/>
                <a:cs typeface="Calibri"/>
                <a:sym typeface="Calibri"/>
              </a:rPr>
              <a:t> </a:t>
            </a:r>
            <a:r>
              <a:rPr b="1" lang="en-US" sz="1100">
                <a:latin typeface="Calibri"/>
                <a:ea typeface="Calibri"/>
                <a:cs typeface="Calibri"/>
                <a:sym typeface="Calibri"/>
              </a:rPr>
              <a:t>plans to move their application into AWS.</a:t>
            </a:r>
            <a:endParaRPr/>
          </a:p>
        </p:txBody>
      </p:sp>
      <p:sp>
        <p:nvSpPr>
          <p:cNvPr id="332" name="Google Shape;332;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Clr>
                <a:schemeClr val="dk1"/>
              </a:buClr>
              <a:buSzPts val="1100"/>
              <a:buFont typeface="Calibri"/>
              <a:buNone/>
            </a:pPr>
            <a:r>
              <a:rPr b="1" lang="en-US" sz="1100">
                <a:latin typeface="Calibri"/>
                <a:ea typeface="Calibri"/>
                <a:cs typeface="Calibri"/>
                <a:sym typeface="Calibri"/>
              </a:rPr>
              <a:t>The new architecture must </a:t>
            </a:r>
            <a:r>
              <a:rPr b="1" lang="en-US" sz="1100">
                <a:solidFill>
                  <a:srgbClr val="C55A11"/>
                </a:solidFill>
                <a:latin typeface="Calibri"/>
                <a:ea typeface="Calibri"/>
                <a:cs typeface="Calibri"/>
                <a:sym typeface="Calibri"/>
              </a:rPr>
              <a:t>conform to AWS best practices </a:t>
            </a:r>
            <a:r>
              <a:rPr b="1" lang="en-US" sz="1100">
                <a:latin typeface="Calibri"/>
                <a:ea typeface="Calibri"/>
                <a:cs typeface="Calibri"/>
                <a:sym typeface="Calibri"/>
              </a:rPr>
              <a:t>including:</a:t>
            </a:r>
            <a:endParaRPr/>
          </a:p>
          <a:p>
            <a:pPr indent="-171450" lvl="1" marL="171450" rtl="0" algn="l">
              <a:spcBef>
                <a:spcPts val="600"/>
              </a:spcBef>
              <a:spcAft>
                <a:spcPts val="0"/>
              </a:spcAft>
              <a:buClr>
                <a:schemeClr val="dk1"/>
              </a:buClr>
              <a:buSzPts val="1100"/>
              <a:buFont typeface="Arial"/>
              <a:buChar char="•"/>
            </a:pPr>
            <a:r>
              <a:rPr b="0" lang="en-US" sz="1100">
                <a:latin typeface="Calibri"/>
                <a:ea typeface="Calibri"/>
                <a:cs typeface="Calibri"/>
                <a:sym typeface="Calibri"/>
              </a:rPr>
              <a:t>Achieve </a:t>
            </a:r>
            <a:r>
              <a:rPr lang="en-US" sz="1100">
                <a:latin typeface="Calibri"/>
                <a:ea typeface="Calibri"/>
                <a:cs typeface="Calibri"/>
                <a:sym typeface="Calibri"/>
              </a:rPr>
              <a:t>high availability for all tiers to reduce downtime.</a:t>
            </a:r>
            <a:endParaRPr/>
          </a:p>
          <a:p>
            <a:pPr indent="-171450" lvl="1" marL="171450" rtl="0" algn="l">
              <a:spcBef>
                <a:spcPts val="600"/>
              </a:spcBef>
              <a:spcAft>
                <a:spcPts val="0"/>
              </a:spcAft>
              <a:buClr>
                <a:schemeClr val="dk1"/>
              </a:buClr>
              <a:buSzPts val="1100"/>
              <a:buFont typeface="Arial"/>
              <a:buChar char="•"/>
            </a:pPr>
            <a:r>
              <a:rPr lang="en-US" sz="1100">
                <a:latin typeface="Calibri"/>
                <a:ea typeface="Calibri"/>
                <a:cs typeface="Calibri"/>
                <a:sym typeface="Calibri"/>
              </a:rPr>
              <a:t>Control access to the application and limit public entry points. </a:t>
            </a:r>
            <a:r>
              <a:rPr i="1" lang="en-US" sz="1100">
                <a:latin typeface="Calibri"/>
                <a:ea typeface="Calibri"/>
                <a:cs typeface="Calibri"/>
                <a:sym typeface="Calibri"/>
              </a:rPr>
              <a:t>Note</a:t>
            </a:r>
            <a:r>
              <a:rPr lang="en-US" sz="1100">
                <a:latin typeface="Calibri"/>
                <a:ea typeface="Calibri"/>
                <a:cs typeface="Calibri"/>
                <a:sym typeface="Calibri"/>
              </a:rPr>
              <a:t>: There should be no external access to the application or database tiers.</a:t>
            </a:r>
            <a:endParaRPr/>
          </a:p>
          <a:p>
            <a:pPr indent="-171450" lvl="1" marL="171450" rtl="0" algn="l">
              <a:spcBef>
                <a:spcPts val="600"/>
              </a:spcBef>
              <a:spcAft>
                <a:spcPts val="0"/>
              </a:spcAft>
              <a:buClr>
                <a:schemeClr val="dk1"/>
              </a:buClr>
              <a:buSzPts val="1100"/>
              <a:buFont typeface="Arial"/>
              <a:buChar char="•"/>
            </a:pPr>
            <a:r>
              <a:rPr lang="en-US" sz="1100">
                <a:latin typeface="Calibri"/>
                <a:ea typeface="Calibri"/>
                <a:cs typeface="Calibri"/>
                <a:sym typeface="Calibri"/>
              </a:rPr>
              <a:t>Minimize IP address usage to reduce the attach surface.</a:t>
            </a:r>
            <a:endParaRPr/>
          </a:p>
          <a:p>
            <a:pPr indent="-171450" lvl="1" marL="171450" rtl="0" algn="l">
              <a:spcBef>
                <a:spcPts val="600"/>
              </a:spcBef>
              <a:spcAft>
                <a:spcPts val="0"/>
              </a:spcAft>
              <a:buClr>
                <a:schemeClr val="dk1"/>
              </a:buClr>
              <a:buSzPts val="1100"/>
              <a:buFont typeface="Arial"/>
              <a:buChar char="•"/>
            </a:pPr>
            <a:r>
              <a:rPr lang="en-US" sz="1100">
                <a:latin typeface="Calibri"/>
                <a:ea typeface="Calibri"/>
                <a:cs typeface="Calibri"/>
                <a:sym typeface="Calibri"/>
              </a:rPr>
              <a:t>Maintain separate networks for A Medical Company’s development/testing environment and the production environment.</a:t>
            </a:r>
            <a:endParaRPr/>
          </a:p>
          <a:p>
            <a:pPr indent="-171450" lvl="1" marL="171450" rtl="0" algn="l">
              <a:spcBef>
                <a:spcPts val="600"/>
              </a:spcBef>
              <a:spcAft>
                <a:spcPts val="0"/>
              </a:spcAft>
              <a:buClr>
                <a:schemeClr val="dk1"/>
              </a:buClr>
              <a:buSzPts val="1100"/>
              <a:buFont typeface="Arial"/>
              <a:buChar char="•"/>
            </a:pPr>
            <a:r>
              <a:rPr lang="en-US" sz="1100">
                <a:latin typeface="Calibri"/>
                <a:ea typeface="Calibri"/>
                <a:cs typeface="Calibri"/>
                <a:sym typeface="Calibri"/>
              </a:rPr>
              <a:t>The web tier load balancer can receive requests from the Internet on port 443.</a:t>
            </a:r>
            <a:endParaRPr/>
          </a:p>
          <a:p>
            <a:pPr indent="-171450" lvl="1" marL="171450" rtl="0" algn="l">
              <a:spcBef>
                <a:spcPts val="600"/>
              </a:spcBef>
              <a:spcAft>
                <a:spcPts val="0"/>
              </a:spcAft>
              <a:buClr>
                <a:schemeClr val="dk1"/>
              </a:buClr>
              <a:buSzPts val="1100"/>
              <a:buFont typeface="Arial"/>
              <a:buChar char="•"/>
            </a:pPr>
            <a:r>
              <a:rPr lang="en-US" sz="1100">
                <a:latin typeface="Calibri"/>
                <a:ea typeface="Calibri"/>
                <a:cs typeface="Calibri"/>
                <a:sym typeface="Calibri"/>
              </a:rPr>
              <a:t>Web tier servers can receive request from the web tier load balancer only on port 443.</a:t>
            </a:r>
            <a:endParaRPr/>
          </a:p>
          <a:p>
            <a:pPr indent="-342900" lvl="1" marL="342900" rtl="0" algn="l">
              <a:lnSpc>
                <a:spcPct val="110000"/>
              </a:lnSpc>
              <a:spcBef>
                <a:spcPts val="600"/>
              </a:spcBef>
              <a:spcAft>
                <a:spcPts val="0"/>
              </a:spcAft>
              <a:buClr>
                <a:schemeClr val="dk1"/>
              </a:buClr>
              <a:buSzPts val="1100"/>
              <a:buFont typeface="Arial"/>
              <a:buChar char="•"/>
            </a:pPr>
            <a:r>
              <a:rPr lang="en-US" sz="1100">
                <a:latin typeface="Calibri"/>
                <a:ea typeface="Calibri"/>
                <a:cs typeface="Calibri"/>
                <a:sym typeface="Calibri"/>
              </a:rPr>
              <a:t>The Application Load Balancer can receive requests from the application tier load balancer only on port 443.</a:t>
            </a:r>
            <a:endParaRPr/>
          </a:p>
          <a:p>
            <a:pPr indent="-342900" lvl="1" marL="342900" rtl="0" algn="l">
              <a:lnSpc>
                <a:spcPct val="110000"/>
              </a:lnSpc>
              <a:spcBef>
                <a:spcPts val="600"/>
              </a:spcBef>
              <a:spcAft>
                <a:spcPts val="0"/>
              </a:spcAft>
              <a:buClr>
                <a:schemeClr val="dk1"/>
              </a:buClr>
              <a:buSzPts val="1100"/>
              <a:buFont typeface="Arial"/>
              <a:buChar char="•"/>
            </a:pPr>
            <a:r>
              <a:rPr lang="en-US" sz="1100">
                <a:latin typeface="Calibri"/>
                <a:ea typeface="Calibri"/>
                <a:cs typeface="Calibri"/>
                <a:sym typeface="Calibri"/>
              </a:rPr>
              <a:t>Database servers can receive requests from application servers only on port 433.</a:t>
            </a:r>
            <a:endParaRPr/>
          </a:p>
        </p:txBody>
      </p:sp>
      <p:sp>
        <p:nvSpPr>
          <p:cNvPr id="363" name="Google Shape;36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lang="en-US" sz="1100">
                <a:latin typeface="Calibri"/>
                <a:ea typeface="Calibri"/>
                <a:cs typeface="Calibri"/>
                <a:sym typeface="Calibri"/>
              </a:rPr>
              <a:t>Use this chart to document the VPC solution.</a:t>
            </a:r>
            <a:endParaRPr/>
          </a:p>
          <a:p>
            <a:pPr indent="0" lvl="0" marL="0" marR="0" rtl="0" algn="l">
              <a:lnSpc>
                <a:spcPct val="100000"/>
              </a:lnSpc>
              <a:spcBef>
                <a:spcPts val="1200"/>
              </a:spcBef>
              <a:spcAft>
                <a:spcPts val="0"/>
              </a:spcAft>
              <a:buClr>
                <a:schemeClr val="dk1"/>
              </a:buClr>
              <a:buSzPts val="1100"/>
              <a:buFont typeface="Calibri"/>
              <a:buNone/>
            </a:pPr>
            <a:r>
              <a:t/>
            </a:r>
            <a:endParaRPr sz="1100">
              <a:latin typeface="Calibri"/>
              <a:ea typeface="Calibri"/>
              <a:cs typeface="Calibri"/>
              <a:sym typeface="Calibri"/>
            </a:endParaRPr>
          </a:p>
          <a:p>
            <a:pPr indent="0" lvl="0" marL="0" rtl="0" algn="l">
              <a:spcBef>
                <a:spcPts val="0"/>
              </a:spcBef>
              <a:spcAft>
                <a:spcPts val="0"/>
              </a:spcAft>
              <a:buNone/>
            </a:pPr>
            <a:r>
              <a:rPr b="0" lang="en-US" sz="1100">
                <a:solidFill>
                  <a:schemeClr val="dk1"/>
                </a:solidFill>
                <a:latin typeface="Calibri"/>
                <a:ea typeface="Calibri"/>
                <a:cs typeface="Calibri"/>
                <a:sym typeface="Calibri"/>
              </a:rPr>
              <a:t>All tiers require high availability, so your solution should address this. Keep in mind that not all AWS Regions support </a:t>
            </a:r>
            <a:r>
              <a:rPr lang="en-US" sz="1100">
                <a:solidFill>
                  <a:schemeClr val="dk1"/>
                </a:solidFill>
                <a:latin typeface="Calibri"/>
                <a:ea typeface="Calibri"/>
                <a:cs typeface="Calibri"/>
                <a:sym typeface="Calibri"/>
              </a:rPr>
              <a:t>Amazon RDS Multi-AZ with Mirroring for SQL Server, which affect region selection. There are several exceptions:</a:t>
            </a:r>
            <a:endParaRPr/>
          </a:p>
          <a:p>
            <a:pPr indent="0" lvl="2" marL="914400" rtl="0" algn="l">
              <a:spcBef>
                <a:spcPts val="0"/>
              </a:spcBef>
              <a:spcAft>
                <a:spcPts val="0"/>
              </a:spcAft>
              <a:buNone/>
            </a:pPr>
            <a:r>
              <a:rPr lang="en-US" sz="1100">
                <a:solidFill>
                  <a:schemeClr val="dk1"/>
                </a:solidFill>
                <a:latin typeface="Calibri"/>
                <a:ea typeface="Calibri"/>
                <a:cs typeface="Calibri"/>
                <a:sym typeface="Calibri"/>
              </a:rPr>
              <a:t>Not supported </a:t>
            </a:r>
            <a:endParaRPr/>
          </a:p>
          <a:p>
            <a:pPr indent="0" lvl="3" marL="1371600" rtl="0" algn="l">
              <a:spcBef>
                <a:spcPts val="0"/>
              </a:spcBef>
              <a:spcAft>
                <a:spcPts val="0"/>
              </a:spcAft>
              <a:buNone/>
            </a:pPr>
            <a:r>
              <a:rPr lang="en-US" sz="1100">
                <a:solidFill>
                  <a:schemeClr val="dk1"/>
                </a:solidFill>
                <a:latin typeface="Calibri"/>
                <a:ea typeface="Calibri"/>
                <a:cs typeface="Calibri"/>
                <a:sym typeface="Calibri"/>
              </a:rPr>
              <a:t>US West (N. California)</a:t>
            </a:r>
            <a:endParaRPr/>
          </a:p>
          <a:p>
            <a:pPr indent="0" lvl="3" marL="1371600" rtl="0" algn="l">
              <a:spcBef>
                <a:spcPts val="0"/>
              </a:spcBef>
              <a:spcAft>
                <a:spcPts val="0"/>
              </a:spcAft>
              <a:buNone/>
            </a:pPr>
            <a:r>
              <a:rPr lang="en-US" sz="1100">
                <a:solidFill>
                  <a:schemeClr val="dk1"/>
                </a:solidFill>
                <a:latin typeface="Calibri"/>
                <a:ea typeface="Calibri"/>
                <a:cs typeface="Calibri"/>
                <a:sym typeface="Calibri"/>
              </a:rPr>
              <a:t>Asia Pacific (Singapore)</a:t>
            </a:r>
            <a:endParaRPr/>
          </a:p>
          <a:p>
            <a:pPr indent="0" lvl="3" marL="1371600" rtl="0" algn="l">
              <a:spcBef>
                <a:spcPts val="0"/>
              </a:spcBef>
              <a:spcAft>
                <a:spcPts val="0"/>
              </a:spcAft>
              <a:buNone/>
            </a:pPr>
            <a:r>
              <a:rPr lang="en-US" sz="1100">
                <a:solidFill>
                  <a:schemeClr val="dk1"/>
                </a:solidFill>
                <a:latin typeface="Calibri"/>
                <a:ea typeface="Calibri"/>
                <a:cs typeface="Calibri"/>
                <a:sym typeface="Calibri"/>
              </a:rPr>
              <a:t>EU (Frankfurt)</a:t>
            </a:r>
            <a:endParaRPr/>
          </a:p>
          <a:p>
            <a:pPr indent="0" lvl="2" marL="914400" rtl="0" algn="l">
              <a:spcBef>
                <a:spcPts val="0"/>
              </a:spcBef>
              <a:spcAft>
                <a:spcPts val="0"/>
              </a:spcAft>
              <a:buNone/>
            </a:pPr>
            <a:r>
              <a:rPr lang="en-US" sz="1100">
                <a:solidFill>
                  <a:schemeClr val="dk1"/>
                </a:solidFill>
                <a:latin typeface="Calibri"/>
                <a:ea typeface="Calibri"/>
                <a:cs typeface="Calibri"/>
                <a:sym typeface="Calibri"/>
              </a:rPr>
              <a:t>Supported in most cases </a:t>
            </a:r>
            <a:endParaRPr/>
          </a:p>
          <a:p>
            <a:pPr indent="0" lvl="3" marL="1371600" rtl="0" algn="l">
              <a:spcBef>
                <a:spcPts val="0"/>
              </a:spcBef>
              <a:spcAft>
                <a:spcPts val="0"/>
              </a:spcAft>
              <a:buNone/>
            </a:pPr>
            <a:r>
              <a:rPr lang="en-US" sz="1100">
                <a:solidFill>
                  <a:schemeClr val="dk1"/>
                </a:solidFill>
                <a:latin typeface="Calibri"/>
                <a:ea typeface="Calibri"/>
                <a:cs typeface="Calibri"/>
                <a:sym typeface="Calibri"/>
              </a:rPr>
              <a:t>Asia Pacific (Sydney) – Supported for </a:t>
            </a:r>
            <a:r>
              <a:rPr lang="en-US" sz="1100" u="sng">
                <a:solidFill>
                  <a:schemeClr val="hlink"/>
                </a:solidFill>
                <a:latin typeface="Calibri"/>
                <a:ea typeface="Calibri"/>
                <a:cs typeface="Calibri"/>
                <a:sym typeface="Calibri"/>
                <a:hlinkClick r:id="rId2"/>
              </a:rPr>
              <a:t>DB instances in VPCs</a:t>
            </a:r>
            <a:r>
              <a:rPr lang="en-US" sz="1100">
                <a:solidFill>
                  <a:schemeClr val="dk1"/>
                </a:solidFill>
                <a:latin typeface="Calibri"/>
                <a:ea typeface="Calibri"/>
                <a:cs typeface="Calibri"/>
                <a:sym typeface="Calibri"/>
              </a:rPr>
              <a:t>.</a:t>
            </a:r>
            <a:endParaRPr/>
          </a:p>
          <a:p>
            <a:pPr indent="0" lvl="3" marL="1371600" rtl="0" algn="l">
              <a:spcBef>
                <a:spcPts val="0"/>
              </a:spcBef>
              <a:spcAft>
                <a:spcPts val="0"/>
              </a:spcAft>
              <a:buNone/>
            </a:pPr>
            <a:r>
              <a:rPr lang="en-US" sz="1100">
                <a:solidFill>
                  <a:schemeClr val="dk1"/>
                </a:solidFill>
                <a:latin typeface="Calibri"/>
                <a:ea typeface="Calibri"/>
                <a:cs typeface="Calibri"/>
                <a:sym typeface="Calibri"/>
              </a:rPr>
              <a:t>Asia Pacific (Tokyo) – Supported for </a:t>
            </a:r>
            <a:r>
              <a:rPr lang="en-US" sz="1100" u="sng">
                <a:solidFill>
                  <a:schemeClr val="hlink"/>
                </a:solidFill>
                <a:latin typeface="Calibri"/>
                <a:ea typeface="Calibri"/>
                <a:cs typeface="Calibri"/>
                <a:sym typeface="Calibri"/>
                <a:hlinkClick r:id="rId3"/>
              </a:rPr>
              <a:t>DB instances in VPCs</a:t>
            </a:r>
            <a:r>
              <a:rPr lang="en-US" sz="1100">
                <a:solidFill>
                  <a:schemeClr val="dk1"/>
                </a:solidFill>
                <a:latin typeface="Calibri"/>
                <a:ea typeface="Calibri"/>
                <a:cs typeface="Calibri"/>
                <a:sym typeface="Calibri"/>
              </a:rPr>
              <a:t>.</a:t>
            </a:r>
            <a:endParaRPr/>
          </a:p>
          <a:p>
            <a:pPr indent="0" lvl="3" marL="1371600" rtl="0" algn="l">
              <a:spcBef>
                <a:spcPts val="0"/>
              </a:spcBef>
              <a:spcAft>
                <a:spcPts val="0"/>
              </a:spcAft>
              <a:buNone/>
            </a:pPr>
            <a:r>
              <a:rPr lang="en-US" sz="1100">
                <a:solidFill>
                  <a:schemeClr val="dk1"/>
                </a:solidFill>
                <a:latin typeface="Calibri"/>
                <a:ea typeface="Calibri"/>
                <a:cs typeface="Calibri"/>
                <a:sym typeface="Calibri"/>
              </a:rPr>
              <a:t>South America (São Paulo) – Supported on all </a:t>
            </a:r>
            <a:r>
              <a:rPr lang="en-US" sz="1100" u="sng">
                <a:solidFill>
                  <a:schemeClr val="hlink"/>
                </a:solidFill>
                <a:latin typeface="Calibri"/>
                <a:ea typeface="Calibri"/>
                <a:cs typeface="Calibri"/>
                <a:sym typeface="Calibri"/>
                <a:hlinkClick r:id="rId4"/>
              </a:rPr>
              <a:t>DB instance classes</a:t>
            </a:r>
            <a:r>
              <a:rPr lang="en-US" sz="1100">
                <a:solidFill>
                  <a:schemeClr val="dk1"/>
                </a:solidFill>
                <a:latin typeface="Calibri"/>
                <a:ea typeface="Calibri"/>
                <a:cs typeface="Calibri"/>
                <a:sym typeface="Calibri"/>
              </a:rPr>
              <a:t> except m1 or m2.</a:t>
            </a:r>
            <a:endParaRPr/>
          </a:p>
          <a:p>
            <a:pPr indent="0" lvl="0" marL="0" marR="0" rtl="0" algn="l">
              <a:lnSpc>
                <a:spcPct val="100000"/>
              </a:lnSpc>
              <a:spcBef>
                <a:spcPts val="0"/>
              </a:spcBef>
              <a:spcAft>
                <a:spcPts val="0"/>
              </a:spcAft>
              <a:buClr>
                <a:schemeClr val="dk1"/>
              </a:buClr>
              <a:buSzPts val="1100"/>
              <a:buFont typeface="Calibri"/>
              <a:buNone/>
            </a:pPr>
            <a:r>
              <a:t/>
            </a:r>
            <a:endParaRPr b="0"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Calibri"/>
              <a:buNone/>
            </a:pPr>
            <a:r>
              <a:rPr b="0" lang="en-US" sz="1100">
                <a:solidFill>
                  <a:schemeClr val="dk1"/>
                </a:solidFill>
                <a:latin typeface="Calibri"/>
                <a:ea typeface="Calibri"/>
                <a:cs typeface="Calibri"/>
                <a:sym typeface="Calibri"/>
              </a:rPr>
              <a:t>For more information, see: </a:t>
            </a:r>
            <a:r>
              <a:rPr b="0" lang="en-US" sz="1100" u="sng">
                <a:solidFill>
                  <a:schemeClr val="hlink"/>
                </a:solidFill>
                <a:latin typeface="Calibri"/>
                <a:ea typeface="Calibri"/>
                <a:cs typeface="Calibri"/>
                <a:sym typeface="Calibri"/>
                <a:hlinkClick r:id="rId5"/>
              </a:rPr>
              <a:t>http://docs.aws.amazon.com/AmazonRDS/latest/UserGuide/USER_SQLServerMultiAZ.html</a:t>
            </a:r>
            <a:r>
              <a:rPr b="0" lang="en-US" sz="1100">
                <a:solidFill>
                  <a:schemeClr val="dk1"/>
                </a:solidFill>
                <a:latin typeface="Calibri"/>
                <a:ea typeface="Calibri"/>
                <a:cs typeface="Calibri"/>
                <a:sym typeface="Calibri"/>
              </a:rPr>
              <a:t> </a:t>
            </a:r>
            <a:endParaRPr/>
          </a:p>
          <a:p>
            <a:pPr indent="0" lvl="0" marL="0" marR="0" rtl="0" algn="l">
              <a:lnSpc>
                <a:spcPct val="100000"/>
              </a:lnSpc>
              <a:spcBef>
                <a:spcPts val="1200"/>
              </a:spcBef>
              <a:spcAft>
                <a:spcPts val="0"/>
              </a:spcAft>
              <a:buClr>
                <a:schemeClr val="dk1"/>
              </a:buClr>
              <a:buSzPts val="1100"/>
              <a:buFont typeface="Calibri"/>
              <a:buNone/>
            </a:pPr>
            <a:r>
              <a:t/>
            </a:r>
            <a:endParaRPr sz="1100">
              <a:latin typeface="Calibri"/>
              <a:ea typeface="Calibri"/>
              <a:cs typeface="Calibri"/>
              <a:sym typeface="Calibri"/>
            </a:endParaRPr>
          </a:p>
        </p:txBody>
      </p:sp>
      <p:sp>
        <p:nvSpPr>
          <p:cNvPr id="371" name="Google Shape;371;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lang="en-US" sz="1100"/>
              <a:t>Use this chart to document the Production subnet solution.</a:t>
            </a:r>
            <a:endParaRPr/>
          </a:p>
        </p:txBody>
      </p:sp>
      <p:sp>
        <p:nvSpPr>
          <p:cNvPr id="380" name="Google Shape;380;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9ec4b709c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9ec4b709c4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9ec4b709c4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685800" y="1143000"/>
            <a:ext cx="5494338" cy="3090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3:notes"/>
          <p:cNvSpPr txBox="1"/>
          <p:nvPr>
            <p:ph idx="1" type="body"/>
          </p:nvPr>
        </p:nvSpPr>
        <p:spPr>
          <a:xfrm>
            <a:off x="685800" y="4398264"/>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Calibri"/>
              <a:buNone/>
            </a:pPr>
            <a:r>
              <a:rPr lang="en-US" sz="1100"/>
              <a:t>Some thoughts on this project:</a:t>
            </a:r>
            <a:endParaRPr/>
          </a:p>
          <a:p>
            <a:pPr indent="-514350" lvl="0" marL="514350" rtl="0" algn="l">
              <a:spcBef>
                <a:spcPts val="0"/>
              </a:spcBef>
              <a:spcAft>
                <a:spcPts val="0"/>
              </a:spcAft>
              <a:buClr>
                <a:schemeClr val="dk1"/>
              </a:buClr>
              <a:buSzPts val="1100"/>
              <a:buFont typeface="Calibri"/>
              <a:buAutoNum type="arabicPeriod"/>
            </a:pPr>
            <a:r>
              <a:rPr lang="en-US" sz="1100"/>
              <a:t>This project can be done individually or in in groups of 2-3 students.</a:t>
            </a:r>
            <a:endParaRPr/>
          </a:p>
          <a:p>
            <a:pPr indent="-514350" lvl="0" marL="514350" rtl="0" algn="l">
              <a:spcBef>
                <a:spcPts val="0"/>
              </a:spcBef>
              <a:spcAft>
                <a:spcPts val="0"/>
              </a:spcAft>
              <a:buClr>
                <a:schemeClr val="dk1"/>
              </a:buClr>
              <a:buSzPts val="1100"/>
              <a:buFont typeface="Calibri"/>
              <a:buAutoNum type="arabicPeriod"/>
            </a:pPr>
            <a:r>
              <a:rPr lang="en-US" sz="1100"/>
              <a:t>The high level and detailed customer requirements should be reviewed.</a:t>
            </a:r>
            <a:endParaRPr/>
          </a:p>
          <a:p>
            <a:pPr indent="-514350" lvl="0" marL="514350" rtl="0" algn="l">
              <a:spcBef>
                <a:spcPts val="0"/>
              </a:spcBef>
              <a:spcAft>
                <a:spcPts val="0"/>
              </a:spcAft>
              <a:buClr>
                <a:schemeClr val="dk1"/>
              </a:buClr>
              <a:buSzPts val="1100"/>
              <a:buFont typeface="Calibri"/>
              <a:buAutoNum type="arabicPeriod"/>
            </a:pPr>
            <a:r>
              <a:rPr lang="en-US" sz="1100"/>
              <a:t>A solution should be designed to address each of the requirements identified.</a:t>
            </a:r>
            <a:endParaRPr/>
          </a:p>
          <a:p>
            <a:pPr indent="-514350" lvl="0" marL="514350" rtl="0" algn="l">
              <a:spcBef>
                <a:spcPts val="0"/>
              </a:spcBef>
              <a:spcAft>
                <a:spcPts val="0"/>
              </a:spcAft>
              <a:buClr>
                <a:schemeClr val="dk1"/>
              </a:buClr>
              <a:buSzPts val="1100"/>
              <a:buFont typeface="Calibri"/>
              <a:buAutoNum type="arabicPeriod"/>
            </a:pPr>
            <a:r>
              <a:rPr lang="en-US" sz="1100"/>
              <a:t>Worksheets have been included to guide the documentation process.</a:t>
            </a:r>
            <a:endParaRPr/>
          </a:p>
          <a:p>
            <a:pPr indent="-514350" lvl="0" marL="514350" rtl="0" algn="l">
              <a:spcBef>
                <a:spcPts val="0"/>
              </a:spcBef>
              <a:spcAft>
                <a:spcPts val="0"/>
              </a:spcAft>
              <a:buClr>
                <a:schemeClr val="dk1"/>
              </a:buClr>
              <a:buSzPts val="1100"/>
              <a:buFont typeface="Calibri"/>
              <a:buAutoNum type="arabicPeriod"/>
            </a:pPr>
            <a:r>
              <a:rPr lang="en-US" sz="1100"/>
              <a:t>Upon completion of solution design, a presentation of the results should be prepared and given to the class. </a:t>
            </a:r>
            <a:endParaRPr/>
          </a:p>
          <a:p>
            <a:pPr indent="-514350" lvl="0" marL="514350" rtl="0" algn="l">
              <a:spcBef>
                <a:spcPts val="0"/>
              </a:spcBef>
              <a:spcAft>
                <a:spcPts val="0"/>
              </a:spcAft>
              <a:buClr>
                <a:schemeClr val="dk1"/>
              </a:buClr>
              <a:buSzPts val="1100"/>
              <a:buFont typeface="Calibri"/>
              <a:buAutoNum type="arabicPeriod"/>
            </a:pPr>
            <a:r>
              <a:rPr lang="en-US" sz="1100"/>
              <a:t>The class can be involved to evaluate the solution in terms of requirement fulfillment and solution accuracy.</a:t>
            </a:r>
            <a:endParaRPr/>
          </a:p>
          <a:p>
            <a:pPr indent="-444500" lvl="0" marL="514350" rtl="0" algn="l">
              <a:spcBef>
                <a:spcPts val="0"/>
              </a:spcBef>
              <a:spcAft>
                <a:spcPts val="0"/>
              </a:spcAft>
              <a:buClr>
                <a:schemeClr val="dk1"/>
              </a:buClr>
              <a:buSzPts val="1100"/>
              <a:buFont typeface="Calibri"/>
              <a:buNone/>
            </a:pPr>
            <a:r>
              <a:t/>
            </a:r>
            <a:endParaRPr sz="1100"/>
          </a:p>
          <a:p>
            <a:pPr indent="0" lvl="0" marL="0" marR="0" rtl="0" algn="l">
              <a:lnSpc>
                <a:spcPct val="100000"/>
              </a:lnSpc>
              <a:spcBef>
                <a:spcPts val="0"/>
              </a:spcBef>
              <a:spcAft>
                <a:spcPts val="0"/>
              </a:spcAft>
              <a:buClr>
                <a:schemeClr val="dk1"/>
              </a:buClr>
              <a:buSzPts val="1100"/>
              <a:buFont typeface="Calibri"/>
              <a:buNone/>
            </a:pPr>
            <a:r>
              <a:rPr b="1" lang="en-US" sz="1100">
                <a:solidFill>
                  <a:schemeClr val="dk1"/>
                </a:solidFill>
                <a:latin typeface="Calibri"/>
                <a:ea typeface="Calibri"/>
                <a:cs typeface="Calibri"/>
                <a:sym typeface="Calibri"/>
              </a:rPr>
              <a:t>NOTE</a:t>
            </a:r>
            <a:r>
              <a:rPr lang="en-US" sz="1100">
                <a:solidFill>
                  <a:schemeClr val="dk1"/>
                </a:solidFill>
                <a:latin typeface="Calibri"/>
                <a:ea typeface="Calibri"/>
                <a:cs typeface="Calibri"/>
                <a:sym typeface="Calibri"/>
              </a:rPr>
              <a:t>: This project does not require you to utilize an AWS account. However, if you would like to build any components of your solution, to be used as part of your presentation, you could do so in the Sandbox environment.</a:t>
            </a:r>
            <a:endParaRPr/>
          </a:p>
          <a:p>
            <a:pPr indent="0" lvl="0" marL="0" rtl="0" algn="l">
              <a:spcBef>
                <a:spcPts val="0"/>
              </a:spcBef>
              <a:spcAft>
                <a:spcPts val="0"/>
              </a:spcAft>
              <a:buClr>
                <a:schemeClr val="dk1"/>
              </a:buClr>
              <a:buSzPts val="1100"/>
              <a:buFont typeface="Calibri"/>
              <a:buNone/>
            </a:pPr>
            <a:r>
              <a:t/>
            </a:r>
            <a:endParaRPr sz="11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6b911b2e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6b911b2e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a6b911b2e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9ec4b709c4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9ec4b709c4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g9ec4b709c4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lang="en-US" sz="1100">
                <a:latin typeface="Calibri"/>
                <a:ea typeface="Calibri"/>
                <a:cs typeface="Calibri"/>
                <a:sym typeface="Calibri"/>
              </a:rPr>
              <a:t>The current architecture has three tiers: a web tier, a database tier, and an application tier. They are configured as follows:</a:t>
            </a:r>
            <a:endParaRPr/>
          </a:p>
          <a:p>
            <a:pPr indent="-171450" lvl="0" marL="171450" marR="0" rtl="0" algn="l">
              <a:lnSpc>
                <a:spcPct val="100000"/>
              </a:lnSpc>
              <a:spcBef>
                <a:spcPts val="0"/>
              </a:spcBef>
              <a:spcAft>
                <a:spcPts val="0"/>
              </a:spcAft>
              <a:buClr>
                <a:schemeClr val="dk1"/>
              </a:buClr>
              <a:buSzPts val="1100"/>
              <a:buFont typeface="Arial"/>
              <a:buChar char="•"/>
            </a:pPr>
            <a:r>
              <a:rPr lang="en-US" sz="1100">
                <a:latin typeface="Calibri"/>
                <a:ea typeface="Calibri"/>
                <a:cs typeface="Calibri"/>
                <a:sym typeface="Calibri"/>
              </a:rPr>
              <a:t>Web Tier</a:t>
            </a:r>
            <a:endParaRPr/>
          </a:p>
          <a:p>
            <a:pPr indent="-171450" lvl="1" marL="628650" marR="0" rtl="0" algn="l">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Two physical servers (Two CPUs / 4-GB memory)</a:t>
            </a:r>
            <a:endParaRPr/>
          </a:p>
          <a:p>
            <a:pPr indent="-171450" lvl="1" marL="628650" marR="0" rtl="0" algn="l">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Microsoft Windows 2016 Base with Internet Information Services (IIS)</a:t>
            </a:r>
            <a:endParaRPr/>
          </a:p>
          <a:p>
            <a:pPr indent="-171450" lvl="1" marL="628650" marR="0" rtl="0" algn="l">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High Availability Proxy load balancer used to balance traffic between the web servers</a:t>
            </a:r>
            <a:endParaRPr/>
          </a:p>
          <a:p>
            <a:pPr indent="-171450" lvl="0" marL="171450" marR="0" rtl="0" algn="l">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Application Tier</a:t>
            </a:r>
            <a:endParaRPr/>
          </a:p>
          <a:p>
            <a:pPr indent="-171450" lvl="1" marL="628650" marR="0" rtl="0" algn="l">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Two physical servers (Four CPUs / 16-GB memory)</a:t>
            </a:r>
            <a:endParaRPr/>
          </a:p>
          <a:p>
            <a:pPr indent="-171450" lvl="1" marL="628650" marR="0" rtl="0" algn="l">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Microsoft Windows 2016 Base with Internet Information Services (IIS)</a:t>
            </a:r>
            <a:endParaRPr/>
          </a:p>
          <a:p>
            <a:pPr indent="-171450" lvl="1" marL="628650" marR="0" rtl="0" algn="l">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High Availability Proxy load balancer used to balance traffic between app servers</a:t>
            </a:r>
            <a:endParaRPr/>
          </a:p>
          <a:p>
            <a:pPr indent="-101600" lvl="0" marL="171450" marR="0" rtl="0" algn="l">
              <a:lnSpc>
                <a:spcPct val="100000"/>
              </a:lnSpc>
              <a:spcBef>
                <a:spcPts val="0"/>
              </a:spcBef>
              <a:spcAft>
                <a:spcPts val="0"/>
              </a:spcAft>
              <a:buClr>
                <a:schemeClr val="dk1"/>
              </a:buClr>
              <a:buSzPts val="1100"/>
              <a:buFont typeface="Arial"/>
              <a:buNone/>
            </a:pPr>
            <a:r>
              <a:t/>
            </a:r>
            <a:endParaRPr sz="1100">
              <a:solidFill>
                <a:srgbClr val="3F3F3F"/>
              </a:solidFill>
              <a:latin typeface="Calibri"/>
              <a:ea typeface="Calibri"/>
              <a:cs typeface="Calibri"/>
              <a:sym typeface="Calibri"/>
            </a:endParaRPr>
          </a:p>
        </p:txBody>
      </p:sp>
      <p:sp>
        <p:nvSpPr>
          <p:cNvPr id="415" name="Google Shape;415;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100">
                <a:solidFill>
                  <a:srgbClr val="833C0B"/>
                </a:solidFill>
                <a:latin typeface="Calibri"/>
                <a:ea typeface="Calibri"/>
                <a:cs typeface="Calibri"/>
                <a:sym typeface="Calibri"/>
              </a:rPr>
              <a:t>Instance Names:</a:t>
            </a:r>
            <a:endParaRPr/>
          </a:p>
          <a:p>
            <a:pPr indent="-341895" lvl="0" marL="341895" rtl="0" algn="l">
              <a:spcBef>
                <a:spcPts val="1200"/>
              </a:spcBef>
              <a:spcAft>
                <a:spcPts val="0"/>
              </a:spcAft>
              <a:buClr>
                <a:schemeClr val="dk1"/>
              </a:buClr>
              <a:buSzPts val="1100"/>
              <a:buFont typeface="Arial"/>
              <a:buChar char="•"/>
            </a:pPr>
            <a:r>
              <a:rPr lang="en-US" sz="1100">
                <a:latin typeface="Calibri"/>
                <a:ea typeface="Calibri"/>
                <a:cs typeface="Calibri"/>
                <a:sym typeface="Calibri"/>
              </a:rPr>
              <a:t>All </a:t>
            </a:r>
            <a:r>
              <a:rPr b="1" lang="en-US" sz="1100">
                <a:latin typeface="Calibri"/>
                <a:ea typeface="Calibri"/>
                <a:cs typeface="Calibri"/>
                <a:sym typeface="Calibri"/>
              </a:rPr>
              <a:t>web</a:t>
            </a:r>
            <a:r>
              <a:rPr lang="en-US" sz="1100">
                <a:latin typeface="Calibri"/>
                <a:ea typeface="Calibri"/>
                <a:cs typeface="Calibri"/>
                <a:sym typeface="Calibri"/>
              </a:rPr>
              <a:t> tier instance names should be tagged as Key = Name and value = web-tier.</a:t>
            </a:r>
            <a:endParaRPr/>
          </a:p>
          <a:p>
            <a:pPr indent="-341895" lvl="0" marL="341895" rtl="0" algn="l">
              <a:spcBef>
                <a:spcPts val="1200"/>
              </a:spcBef>
              <a:spcAft>
                <a:spcPts val="0"/>
              </a:spcAft>
              <a:buClr>
                <a:schemeClr val="dk1"/>
              </a:buClr>
              <a:buSzPts val="1100"/>
              <a:buFont typeface="Arial"/>
              <a:buChar char="•"/>
            </a:pPr>
            <a:r>
              <a:rPr lang="en-US" sz="1100">
                <a:latin typeface="Calibri"/>
                <a:ea typeface="Calibri"/>
                <a:cs typeface="Calibri"/>
                <a:sym typeface="Calibri"/>
              </a:rPr>
              <a:t>All </a:t>
            </a:r>
            <a:r>
              <a:rPr b="1" lang="en-US" sz="1100">
                <a:latin typeface="Calibri"/>
                <a:ea typeface="Calibri"/>
                <a:cs typeface="Calibri"/>
                <a:sym typeface="Calibri"/>
              </a:rPr>
              <a:t>application</a:t>
            </a:r>
            <a:r>
              <a:rPr lang="en-US" sz="1100">
                <a:latin typeface="Calibri"/>
                <a:ea typeface="Calibri"/>
                <a:cs typeface="Calibri"/>
                <a:sym typeface="Calibri"/>
              </a:rPr>
              <a:t> tier instance names should be tagged as Key = Name and value = app-tier.</a:t>
            </a:r>
            <a:endParaRPr/>
          </a:p>
          <a:p>
            <a:pPr indent="-272045" lvl="0" marL="341895" rtl="0" algn="l">
              <a:spcBef>
                <a:spcPts val="1200"/>
              </a:spcBef>
              <a:spcAft>
                <a:spcPts val="0"/>
              </a:spcAft>
              <a:buClr>
                <a:schemeClr val="dk1"/>
              </a:buClr>
              <a:buSzPts val="1100"/>
              <a:buFont typeface="Arial"/>
              <a:buNone/>
            </a:pPr>
            <a:r>
              <a:t/>
            </a:r>
            <a:endParaRPr sz="1100">
              <a:latin typeface="Calibri"/>
              <a:ea typeface="Calibri"/>
              <a:cs typeface="Calibri"/>
              <a:sym typeface="Calibri"/>
            </a:endParaRPr>
          </a:p>
          <a:p>
            <a:pPr indent="0" lvl="1" marL="0" marR="0" rtl="0" algn="l">
              <a:lnSpc>
                <a:spcPct val="100000"/>
              </a:lnSpc>
              <a:spcBef>
                <a:spcPts val="600"/>
              </a:spcBef>
              <a:spcAft>
                <a:spcPts val="0"/>
              </a:spcAft>
              <a:buClr>
                <a:schemeClr val="dk1"/>
              </a:buClr>
              <a:buSzPts val="1100"/>
              <a:buFont typeface="Calibri"/>
              <a:buNone/>
            </a:pPr>
            <a:r>
              <a:rPr lang="en-US" sz="1100">
                <a:latin typeface="Calibri"/>
                <a:ea typeface="Calibri"/>
                <a:cs typeface="Calibri"/>
                <a:sym typeface="Calibri"/>
              </a:rPr>
              <a:t>All instances in the application tier </a:t>
            </a:r>
            <a:r>
              <a:rPr b="1" lang="en-US" sz="1100">
                <a:latin typeface="Calibri"/>
                <a:ea typeface="Calibri"/>
                <a:cs typeface="Calibri"/>
                <a:sym typeface="Calibri"/>
              </a:rPr>
              <a:t>must support EBS optimization</a:t>
            </a:r>
            <a:r>
              <a:rPr lang="en-US" sz="1100">
                <a:latin typeface="Calibri"/>
                <a:ea typeface="Calibri"/>
                <a:cs typeface="Calibri"/>
                <a:sym typeface="Calibri"/>
              </a:rPr>
              <a:t>.</a:t>
            </a:r>
            <a:endParaRPr/>
          </a:p>
          <a:p>
            <a:pPr indent="0" lvl="1" marL="0" marR="0" rtl="0" algn="l">
              <a:lnSpc>
                <a:spcPct val="100000"/>
              </a:lnSpc>
              <a:spcBef>
                <a:spcPts val="600"/>
              </a:spcBef>
              <a:spcAft>
                <a:spcPts val="0"/>
              </a:spcAft>
              <a:buClr>
                <a:schemeClr val="dk1"/>
              </a:buClr>
              <a:buSzPts val="1100"/>
              <a:buFont typeface="Calibri"/>
              <a:buNone/>
            </a:pPr>
            <a:r>
              <a:t/>
            </a:r>
            <a:endParaRPr sz="1100">
              <a:latin typeface="Calibri"/>
              <a:ea typeface="Calibri"/>
              <a:cs typeface="Calibri"/>
              <a:sym typeface="Calibri"/>
            </a:endParaRPr>
          </a:p>
          <a:p>
            <a:pPr indent="0" lvl="0" marL="0" rtl="0" algn="l">
              <a:spcBef>
                <a:spcPts val="0"/>
              </a:spcBef>
              <a:spcAft>
                <a:spcPts val="0"/>
              </a:spcAft>
              <a:buNone/>
            </a:pPr>
            <a:r>
              <a:rPr lang="en-US" sz="1100">
                <a:latin typeface="Calibri"/>
                <a:ea typeface="Calibri"/>
                <a:cs typeface="Calibri"/>
                <a:sym typeface="Calibri"/>
              </a:rPr>
              <a:t>Load balancers for web tier and application tier </a:t>
            </a:r>
            <a:r>
              <a:rPr b="1" lang="en-US" sz="1100">
                <a:latin typeface="Calibri"/>
                <a:ea typeface="Calibri"/>
                <a:cs typeface="Calibri"/>
                <a:sym typeface="Calibri"/>
              </a:rPr>
              <a:t>must support: </a:t>
            </a:r>
            <a:endParaRPr/>
          </a:p>
          <a:p>
            <a:pPr indent="-342900" lvl="0" marL="342900" rtl="0" algn="l">
              <a:spcBef>
                <a:spcPts val="0"/>
              </a:spcBef>
              <a:spcAft>
                <a:spcPts val="0"/>
              </a:spcAft>
              <a:buClr>
                <a:schemeClr val="dk1"/>
              </a:buClr>
              <a:buSzPts val="1100"/>
              <a:buFont typeface="Arial"/>
              <a:buChar char="•"/>
            </a:pPr>
            <a:r>
              <a:rPr b="1" lang="en-US" sz="1100">
                <a:latin typeface="Calibri"/>
                <a:ea typeface="Calibri"/>
                <a:cs typeface="Calibri"/>
                <a:sym typeface="Calibri"/>
              </a:rPr>
              <a:t>HTTP</a:t>
            </a:r>
            <a:endParaRPr/>
          </a:p>
          <a:p>
            <a:pPr indent="-342900" lvl="0" marL="342900" rtl="0" algn="l">
              <a:spcBef>
                <a:spcPts val="0"/>
              </a:spcBef>
              <a:spcAft>
                <a:spcPts val="0"/>
              </a:spcAft>
              <a:buClr>
                <a:schemeClr val="dk1"/>
              </a:buClr>
              <a:buSzPts val="1100"/>
              <a:buFont typeface="Arial"/>
              <a:buChar char="•"/>
            </a:pPr>
            <a:r>
              <a:rPr b="1" lang="en-US" sz="1100">
                <a:latin typeface="Calibri"/>
                <a:ea typeface="Calibri"/>
                <a:cs typeface="Calibri"/>
                <a:sym typeface="Calibri"/>
              </a:rPr>
              <a:t>HTTPS </a:t>
            </a:r>
            <a:endParaRPr/>
          </a:p>
          <a:p>
            <a:pPr indent="-342900" lvl="0" marL="342900" rtl="0" algn="l">
              <a:spcBef>
                <a:spcPts val="0"/>
              </a:spcBef>
              <a:spcAft>
                <a:spcPts val="0"/>
              </a:spcAft>
              <a:buClr>
                <a:schemeClr val="dk1"/>
              </a:buClr>
              <a:buSzPts val="1100"/>
              <a:buFont typeface="Arial"/>
              <a:buChar char="•"/>
            </a:pPr>
            <a:r>
              <a:rPr b="1" lang="en-US" sz="1100">
                <a:latin typeface="Calibri"/>
                <a:ea typeface="Calibri"/>
                <a:cs typeface="Calibri"/>
                <a:sym typeface="Calibri"/>
              </a:rPr>
              <a:t>TCP protocols</a:t>
            </a:r>
            <a:endParaRPr sz="1100">
              <a:latin typeface="Calibri"/>
              <a:ea typeface="Calibri"/>
              <a:cs typeface="Calibri"/>
              <a:sym typeface="Calibri"/>
            </a:endParaRPr>
          </a:p>
          <a:p>
            <a:pPr indent="0" lvl="1" marL="0" rtl="0" algn="l">
              <a:spcBef>
                <a:spcPts val="600"/>
              </a:spcBef>
              <a:spcAft>
                <a:spcPts val="0"/>
              </a:spcAft>
              <a:buClr>
                <a:schemeClr val="dk1"/>
              </a:buClr>
              <a:buSzPts val="1100"/>
              <a:buFont typeface="Calibri"/>
              <a:buNone/>
            </a:pPr>
            <a:r>
              <a:t/>
            </a:r>
            <a:endParaRPr sz="1100">
              <a:latin typeface="Calibri"/>
              <a:ea typeface="Calibri"/>
              <a:cs typeface="Calibri"/>
              <a:sym typeface="Calibri"/>
            </a:endParaRPr>
          </a:p>
        </p:txBody>
      </p:sp>
      <p:sp>
        <p:nvSpPr>
          <p:cNvPr id="450" name="Google Shape;450;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lang="en-US" sz="1100">
                <a:latin typeface="Calibri"/>
                <a:ea typeface="Calibri"/>
                <a:cs typeface="Calibri"/>
                <a:sym typeface="Calibri"/>
              </a:rPr>
              <a:t>Both Web and Application Tier servers need to have IIS installed. </a:t>
            </a:r>
            <a:r>
              <a:rPr lang="en-US" sz="1100">
                <a:solidFill>
                  <a:schemeClr val="dk1"/>
                </a:solidFill>
                <a:latin typeface="Calibri"/>
                <a:ea typeface="Calibri"/>
                <a:cs typeface="Calibri"/>
                <a:sym typeface="Calibri"/>
              </a:rPr>
              <a:t>The quickest and easiest way to solve it, is to install IIS via user data. For your reference, the following code can be used to install IIS via user data:</a:t>
            </a:r>
            <a:endParaRPr/>
          </a:p>
          <a:p>
            <a:pPr indent="0" lvl="0" marL="0" marR="0" rtl="0" algn="l">
              <a:lnSpc>
                <a:spcPct val="100000"/>
              </a:lnSpc>
              <a:spcBef>
                <a:spcPts val="0"/>
              </a:spcBef>
              <a:spcAft>
                <a:spcPts val="0"/>
              </a:spcAft>
              <a:buClr>
                <a:schemeClr val="dk1"/>
              </a:buClr>
              <a:buSzPts val="1100"/>
              <a:buFont typeface="Calibri"/>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b="0" i="0" lang="en-US" sz="1100">
                <a:solidFill>
                  <a:schemeClr val="dk1"/>
                </a:solidFill>
                <a:latin typeface="Calibri"/>
                <a:ea typeface="Calibri"/>
                <a:cs typeface="Calibri"/>
                <a:sym typeface="Calibri"/>
              </a:rPr>
              <a:t>&lt;powershell&gt;</a:t>
            </a:r>
            <a:endParaRPr/>
          </a:p>
          <a:p>
            <a:pPr indent="0" lvl="0" marL="0" rtl="0" algn="l">
              <a:spcBef>
                <a:spcPts val="0"/>
              </a:spcBef>
              <a:spcAft>
                <a:spcPts val="0"/>
              </a:spcAft>
              <a:buNone/>
            </a:pPr>
            <a:r>
              <a:rPr b="0" i="0" lang="en-US" sz="1100">
                <a:solidFill>
                  <a:schemeClr val="dk1"/>
                </a:solidFill>
                <a:latin typeface="Calibri"/>
                <a:ea typeface="Calibri"/>
                <a:cs typeface="Calibri"/>
                <a:sym typeface="Calibri"/>
              </a:rPr>
              <a:t>Set-ExecutionPolicy Unrestricted -Force</a:t>
            </a:r>
            <a:endParaRPr/>
          </a:p>
          <a:p>
            <a:pPr indent="0" lvl="0" marL="0" rtl="0" algn="l">
              <a:spcBef>
                <a:spcPts val="0"/>
              </a:spcBef>
              <a:spcAft>
                <a:spcPts val="0"/>
              </a:spcAft>
              <a:buNone/>
            </a:pPr>
            <a:r>
              <a:rPr b="0" i="0" lang="en-US" sz="1100">
                <a:solidFill>
                  <a:schemeClr val="dk1"/>
                </a:solidFill>
                <a:latin typeface="Calibri"/>
                <a:ea typeface="Calibri"/>
                <a:cs typeface="Calibri"/>
                <a:sym typeface="Calibri"/>
              </a:rPr>
              <a:t>New-Item -ItemType directory -Path 'C:\temp'</a:t>
            </a:r>
            <a:endParaRPr/>
          </a:p>
          <a:p>
            <a:pPr indent="0" lvl="0" marL="0" rtl="0" algn="l">
              <a:spcBef>
                <a:spcPts val="0"/>
              </a:spcBef>
              <a:spcAft>
                <a:spcPts val="0"/>
              </a:spcAft>
              <a:buNone/>
            </a:pPr>
            <a:r>
              <a:rPr b="0" i="0" lang="en-US" sz="1100">
                <a:solidFill>
                  <a:schemeClr val="dk1"/>
                </a:solidFill>
                <a:latin typeface="Calibri"/>
                <a:ea typeface="Calibri"/>
                <a:cs typeface="Calibri"/>
                <a:sym typeface="Calibri"/>
              </a:rPr>
              <a:t> </a:t>
            </a:r>
            <a:endParaRPr/>
          </a:p>
          <a:p>
            <a:pPr indent="0" lvl="0" marL="0" rtl="0" algn="l">
              <a:spcBef>
                <a:spcPts val="0"/>
              </a:spcBef>
              <a:spcAft>
                <a:spcPts val="0"/>
              </a:spcAft>
              <a:buNone/>
            </a:pPr>
            <a:r>
              <a:rPr b="0" i="0" lang="en-US" sz="1100">
                <a:solidFill>
                  <a:schemeClr val="dk1"/>
                </a:solidFill>
                <a:latin typeface="Calibri"/>
                <a:ea typeface="Calibri"/>
                <a:cs typeface="Calibri"/>
                <a:sym typeface="Calibri"/>
              </a:rPr>
              <a:t># Install IIS and Web Management Tools.</a:t>
            </a:r>
            <a:endParaRPr/>
          </a:p>
          <a:p>
            <a:pPr indent="0" lvl="0" marL="0" rtl="0" algn="l">
              <a:spcBef>
                <a:spcPts val="0"/>
              </a:spcBef>
              <a:spcAft>
                <a:spcPts val="0"/>
              </a:spcAft>
              <a:buNone/>
            </a:pPr>
            <a:r>
              <a:rPr b="0" i="0" lang="en-US" sz="1100">
                <a:solidFill>
                  <a:schemeClr val="dk1"/>
                </a:solidFill>
                <a:latin typeface="Calibri"/>
                <a:ea typeface="Calibri"/>
                <a:cs typeface="Calibri"/>
                <a:sym typeface="Calibri"/>
              </a:rPr>
              <a:t>Import-Module ServerManager</a:t>
            </a:r>
            <a:endParaRPr/>
          </a:p>
          <a:p>
            <a:pPr indent="0" lvl="0" marL="0" rtl="0" algn="l">
              <a:spcBef>
                <a:spcPts val="0"/>
              </a:spcBef>
              <a:spcAft>
                <a:spcPts val="0"/>
              </a:spcAft>
              <a:buNone/>
            </a:pPr>
            <a:r>
              <a:rPr b="0" i="0" lang="en-US" sz="1100">
                <a:solidFill>
                  <a:schemeClr val="dk1"/>
                </a:solidFill>
                <a:latin typeface="Calibri"/>
                <a:ea typeface="Calibri"/>
                <a:cs typeface="Calibri"/>
                <a:sym typeface="Calibri"/>
              </a:rPr>
              <a:t>install-windowsfeature web-server, web-webserver -IncludeAllSubFeature</a:t>
            </a:r>
            <a:endParaRPr/>
          </a:p>
          <a:p>
            <a:pPr indent="0" lvl="0" marL="0" rtl="0" algn="l">
              <a:spcBef>
                <a:spcPts val="0"/>
              </a:spcBef>
              <a:spcAft>
                <a:spcPts val="0"/>
              </a:spcAft>
              <a:buNone/>
            </a:pPr>
            <a:r>
              <a:rPr b="0" i="0" lang="en-US" sz="1100">
                <a:solidFill>
                  <a:schemeClr val="dk1"/>
                </a:solidFill>
                <a:latin typeface="Calibri"/>
                <a:ea typeface="Calibri"/>
                <a:cs typeface="Calibri"/>
                <a:sym typeface="Calibri"/>
              </a:rPr>
              <a:t>install-windowsfeature web-mgmt-tools</a:t>
            </a:r>
            <a:endParaRPr/>
          </a:p>
          <a:p>
            <a:pPr indent="0" lvl="0" marL="0" rtl="0" algn="l">
              <a:spcBef>
                <a:spcPts val="0"/>
              </a:spcBef>
              <a:spcAft>
                <a:spcPts val="0"/>
              </a:spcAft>
              <a:buNone/>
            </a:pPr>
            <a:r>
              <a:rPr b="0" i="0" lang="en-US" sz="1100">
                <a:solidFill>
                  <a:schemeClr val="dk1"/>
                </a:solidFill>
                <a:latin typeface="Calibri"/>
                <a:ea typeface="Calibri"/>
                <a:cs typeface="Calibri"/>
                <a:sym typeface="Calibri"/>
              </a:rPr>
              <a:t>&lt;/powershell&gt;</a:t>
            </a:r>
            <a:endParaRPr/>
          </a:p>
        </p:txBody>
      </p:sp>
      <p:sp>
        <p:nvSpPr>
          <p:cNvPr id="459" name="Google Shape;459;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7" name="Google Shape;46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Web tier load balancer receive requests from Internet on port 80.</a:t>
            </a:r>
            <a:endParaRPr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Application tier load balancer can only receive requests from web tier servers, on port 8080.</a:t>
            </a:r>
            <a:endParaRPr/>
          </a:p>
          <a:p>
            <a:pPr indent="0" lvl="0" marL="0" marR="0" rtl="0" algn="l">
              <a:lnSpc>
                <a:spcPct val="100000"/>
              </a:lnSpc>
              <a:spcBef>
                <a:spcPts val="0"/>
              </a:spcBef>
              <a:spcAft>
                <a:spcPts val="0"/>
              </a:spcAft>
              <a:buClr>
                <a:schemeClr val="dk1"/>
              </a:buClr>
              <a:buSzPts val="1100"/>
              <a:buFont typeface="Calibri"/>
              <a:buNone/>
            </a:pPr>
            <a:r>
              <a:t/>
            </a:r>
            <a:endParaRPr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Web tier servers can only receive requests from web tier load balancer, on port 80.</a:t>
            </a:r>
            <a:endParaRPr/>
          </a:p>
          <a:p>
            <a:pPr indent="0" lvl="0" marL="0" marR="0" rtl="0" algn="l">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Application tier servers can only receive requests from application tier load balancer, on port 80</a:t>
            </a:r>
            <a:endParaRPr/>
          </a:p>
          <a:p>
            <a:pPr indent="0" lvl="0" marL="0" marR="0" rtl="0" algn="l">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Database servers can only receive requests from Application tier servers, on port 433</a:t>
            </a:r>
            <a:endParaRPr/>
          </a:p>
          <a:p>
            <a:pPr indent="0" lvl="0" marL="0" marR="0" rtl="0" algn="l">
              <a:lnSpc>
                <a:spcPct val="100000"/>
              </a:lnSpc>
              <a:spcBef>
                <a:spcPts val="0"/>
              </a:spcBef>
              <a:spcAft>
                <a:spcPts val="0"/>
              </a:spcAft>
              <a:buClr>
                <a:schemeClr val="dk1"/>
              </a:buClr>
              <a:buSzPts val="1100"/>
              <a:buFont typeface="Calibri"/>
              <a:buNone/>
            </a:pPr>
            <a:r>
              <a:t/>
            </a:r>
            <a:endParaRPr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Calibri"/>
              <a:buNone/>
            </a:pPr>
            <a:r>
              <a:rPr b="1" lang="en-US" sz="1100">
                <a:solidFill>
                  <a:schemeClr val="dk1"/>
                </a:solidFill>
                <a:latin typeface="Calibri"/>
                <a:ea typeface="Calibri"/>
                <a:cs typeface="Calibri"/>
                <a:sym typeface="Calibri"/>
              </a:rPr>
              <a:t>ELB health status</a:t>
            </a:r>
            <a:endParaRPr/>
          </a:p>
          <a:p>
            <a:pPr indent="0" lvl="0" marL="0" marR="0" rtl="0" algn="l">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Microsoft Windows cannot open port 80 or other ports by default, and there is no IIS installed by default in Microsoft Windows 2016 Base. If you configure using port 80 (TCP or HTTP) to detect the ELB health status, you need to install IIS by using user data when launching an instance, downloading from the website, or using a Powershell script.</a:t>
            </a:r>
            <a:endParaRPr/>
          </a:p>
          <a:p>
            <a:pPr indent="0" lvl="0" marL="0" marR="0" rtl="0" algn="l">
              <a:lnSpc>
                <a:spcPct val="100000"/>
              </a:lnSpc>
              <a:spcBef>
                <a:spcPts val="0"/>
              </a:spcBef>
              <a:spcAft>
                <a:spcPts val="0"/>
              </a:spcAft>
              <a:buClr>
                <a:schemeClr val="dk1"/>
              </a:buClr>
              <a:buSzPts val="1100"/>
              <a:buFont typeface="Calibri"/>
              <a:buNone/>
            </a:pPr>
            <a:r>
              <a:t/>
            </a:r>
            <a:endParaRPr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Research how to solve this problem. </a:t>
            </a:r>
            <a:endParaRPr sz="1100">
              <a:solidFill>
                <a:schemeClr val="dk1"/>
              </a:solidFill>
              <a:latin typeface="Calibri"/>
              <a:ea typeface="Calibri"/>
              <a:cs typeface="Calibri"/>
              <a:sym typeface="Calibri"/>
            </a:endParaRPr>
          </a:p>
        </p:txBody>
      </p:sp>
      <p:sp>
        <p:nvSpPr>
          <p:cNvPr id="468" name="Google Shape;468;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55A11"/>
              </a:buClr>
              <a:buSzPts val="1100"/>
              <a:buFont typeface="Calibri"/>
              <a:buNone/>
            </a:pPr>
            <a:r>
              <a:rPr lang="en-US" sz="1100">
                <a:solidFill>
                  <a:srgbClr val="C55A11"/>
                </a:solidFill>
                <a:latin typeface="Calibri"/>
                <a:ea typeface="Calibri"/>
                <a:cs typeface="Calibri"/>
                <a:sym typeface="Calibri"/>
              </a:rPr>
              <a:t>The new architecture should be designed for business continuity.</a:t>
            </a:r>
            <a:endParaRPr/>
          </a:p>
          <a:p>
            <a:pPr indent="0" lvl="0" marL="0" marR="0" rtl="0" algn="l">
              <a:lnSpc>
                <a:spcPct val="100000"/>
              </a:lnSpc>
              <a:spcBef>
                <a:spcPts val="0"/>
              </a:spcBef>
              <a:spcAft>
                <a:spcPts val="0"/>
              </a:spcAft>
              <a:buClr>
                <a:schemeClr val="dk1"/>
              </a:buClr>
              <a:buSzPts val="1100"/>
              <a:buFont typeface="Calibri"/>
              <a:buNone/>
            </a:pPr>
            <a:r>
              <a:t/>
            </a:r>
            <a:endParaRPr sz="1100">
              <a:solidFill>
                <a:srgbClr val="C55A11"/>
              </a:solidFill>
              <a:latin typeface="Calibri"/>
              <a:ea typeface="Calibri"/>
              <a:cs typeface="Calibri"/>
              <a:sym typeface="Calibri"/>
            </a:endParaRPr>
          </a:p>
          <a:p>
            <a:pPr indent="-341895" lvl="0" marL="341895" rtl="0" algn="l">
              <a:spcBef>
                <a:spcPts val="1200"/>
              </a:spcBef>
              <a:spcAft>
                <a:spcPts val="0"/>
              </a:spcAft>
              <a:buClr>
                <a:schemeClr val="dk1"/>
              </a:buClr>
              <a:buSzPts val="1100"/>
              <a:buFont typeface="Arial"/>
              <a:buChar char="•"/>
            </a:pPr>
            <a:r>
              <a:rPr lang="en-US" sz="1100">
                <a:latin typeface="Calibri"/>
                <a:ea typeface="Calibri"/>
                <a:cs typeface="Calibri"/>
                <a:sym typeface="Calibri"/>
              </a:rPr>
              <a:t>The web and application tiers should be </a:t>
            </a:r>
            <a:r>
              <a:rPr b="1" lang="en-US" sz="1100">
                <a:latin typeface="Calibri"/>
                <a:ea typeface="Calibri"/>
                <a:cs typeface="Calibri"/>
                <a:sym typeface="Calibri"/>
              </a:rPr>
              <a:t>resilient and designed for business continuity</a:t>
            </a:r>
            <a:r>
              <a:rPr lang="en-US" sz="1100">
                <a:latin typeface="Calibri"/>
                <a:ea typeface="Calibri"/>
                <a:cs typeface="Calibri"/>
                <a:sym typeface="Calibri"/>
              </a:rPr>
              <a:t>.</a:t>
            </a:r>
            <a:endParaRPr/>
          </a:p>
          <a:p>
            <a:pPr indent="-342900" lvl="1" marL="798591" rtl="0" algn="l">
              <a:spcBef>
                <a:spcPts val="1200"/>
              </a:spcBef>
              <a:spcAft>
                <a:spcPts val="0"/>
              </a:spcAft>
              <a:buClr>
                <a:schemeClr val="dk1"/>
              </a:buClr>
              <a:buSzPts val="1100"/>
              <a:buFont typeface="Arial"/>
              <a:buChar char="•"/>
            </a:pPr>
            <a:r>
              <a:rPr lang="en-US" sz="1100">
                <a:latin typeface="Calibri"/>
                <a:ea typeface="Calibri"/>
                <a:cs typeface="Calibri"/>
                <a:sym typeface="Calibri"/>
              </a:rPr>
              <a:t>If a server becomes unavailable it will be </a:t>
            </a:r>
            <a:r>
              <a:rPr b="1" lang="en-US" sz="1100">
                <a:latin typeface="Calibri"/>
                <a:ea typeface="Calibri"/>
                <a:cs typeface="Calibri"/>
                <a:sym typeface="Calibri"/>
              </a:rPr>
              <a:t>replaced by a new server</a:t>
            </a:r>
            <a:r>
              <a:rPr lang="en-US" sz="1100">
                <a:latin typeface="Calibri"/>
                <a:ea typeface="Calibri"/>
                <a:cs typeface="Calibri"/>
                <a:sym typeface="Calibri"/>
              </a:rPr>
              <a:t>.</a:t>
            </a:r>
            <a:endParaRPr/>
          </a:p>
          <a:p>
            <a:pPr indent="-342900" lvl="1" marL="798591" rtl="0" algn="l">
              <a:spcBef>
                <a:spcPts val="1200"/>
              </a:spcBef>
              <a:spcAft>
                <a:spcPts val="0"/>
              </a:spcAft>
              <a:buClr>
                <a:schemeClr val="dk1"/>
              </a:buClr>
              <a:buSzPts val="1100"/>
              <a:buFont typeface="Arial"/>
              <a:buChar char="•"/>
            </a:pPr>
            <a:r>
              <a:rPr lang="en-US" sz="1100">
                <a:latin typeface="Calibri"/>
                <a:ea typeface="Calibri"/>
                <a:cs typeface="Calibri"/>
                <a:sym typeface="Calibri"/>
              </a:rPr>
              <a:t>A </a:t>
            </a:r>
            <a:r>
              <a:rPr b="1" lang="en-US" sz="1100">
                <a:latin typeface="Calibri"/>
                <a:ea typeface="Calibri"/>
                <a:cs typeface="Calibri"/>
                <a:sym typeface="Calibri"/>
              </a:rPr>
              <a:t>server is considered to be unavailable </a:t>
            </a:r>
            <a:r>
              <a:rPr lang="en-US" sz="1100">
                <a:latin typeface="Calibri"/>
                <a:ea typeface="Calibri"/>
                <a:cs typeface="Calibri"/>
                <a:sym typeface="Calibri"/>
              </a:rPr>
              <a:t>if the operating system or application fails to respond.</a:t>
            </a:r>
            <a:endParaRPr/>
          </a:p>
          <a:p>
            <a:pPr indent="-341895" lvl="0" marL="341895" rtl="0" algn="l">
              <a:spcBef>
                <a:spcPts val="1200"/>
              </a:spcBef>
              <a:spcAft>
                <a:spcPts val="0"/>
              </a:spcAft>
              <a:buClr>
                <a:schemeClr val="dk1"/>
              </a:buClr>
              <a:buSzPts val="1100"/>
              <a:buFont typeface="Arial"/>
              <a:buChar char="•"/>
            </a:pPr>
            <a:r>
              <a:rPr lang="en-US" sz="1100">
                <a:latin typeface="Calibri"/>
                <a:ea typeface="Calibri"/>
                <a:cs typeface="Calibri"/>
                <a:sym typeface="Calibri"/>
              </a:rPr>
              <a:t>The database tier should </a:t>
            </a:r>
            <a:r>
              <a:rPr b="1" lang="en-US" sz="1100">
                <a:latin typeface="Calibri"/>
                <a:ea typeface="Calibri"/>
                <a:cs typeface="Calibri"/>
                <a:sym typeface="Calibri"/>
              </a:rPr>
              <a:t>support Multi-AZ deployment</a:t>
            </a:r>
            <a:r>
              <a:rPr lang="en-US" sz="1100">
                <a:latin typeface="Calibri"/>
                <a:ea typeface="Calibri"/>
                <a:cs typeface="Calibri"/>
                <a:sym typeface="Calibri"/>
              </a:rPr>
              <a:t>.</a:t>
            </a:r>
            <a:endParaRPr/>
          </a:p>
          <a:p>
            <a:pPr indent="-341895" lvl="0" marL="341895" rtl="0" algn="l">
              <a:spcBef>
                <a:spcPts val="1200"/>
              </a:spcBef>
              <a:spcAft>
                <a:spcPts val="0"/>
              </a:spcAft>
              <a:buClr>
                <a:schemeClr val="dk1"/>
              </a:buClr>
              <a:buSzPts val="1100"/>
              <a:buFont typeface="Arial"/>
              <a:buChar char="•"/>
            </a:pPr>
            <a:r>
              <a:rPr lang="en-US" sz="1100">
                <a:latin typeface="Calibri"/>
                <a:ea typeface="Calibri"/>
                <a:cs typeface="Calibri"/>
                <a:sym typeface="Calibri"/>
              </a:rPr>
              <a:t>The architecture should handle doubling the number of servers to </a:t>
            </a:r>
            <a:r>
              <a:rPr b="1" lang="en-US" sz="1100">
                <a:latin typeface="Calibri"/>
                <a:ea typeface="Calibri"/>
                <a:cs typeface="Calibri"/>
                <a:sym typeface="Calibri"/>
              </a:rPr>
              <a:t>support its rapid growth</a:t>
            </a:r>
            <a:r>
              <a:rPr lang="en-US" sz="1100">
                <a:solidFill>
                  <a:srgbClr val="3F3F3F"/>
                </a:solidFill>
                <a:latin typeface="Calibri"/>
                <a:ea typeface="Calibri"/>
                <a:cs typeface="Calibri"/>
                <a:sym typeface="Calibri"/>
              </a:rPr>
              <a:t>.</a:t>
            </a:r>
            <a:endParaRPr/>
          </a:p>
          <a:p>
            <a:pPr indent="0" lvl="0" marL="0" marR="0" rtl="0" algn="l">
              <a:lnSpc>
                <a:spcPct val="100000"/>
              </a:lnSpc>
              <a:spcBef>
                <a:spcPts val="0"/>
              </a:spcBef>
              <a:spcAft>
                <a:spcPts val="0"/>
              </a:spcAft>
              <a:buClr>
                <a:schemeClr val="dk1"/>
              </a:buClr>
              <a:buSzPts val="1100"/>
              <a:buFont typeface="Calibri"/>
              <a:buNone/>
            </a:pPr>
            <a:r>
              <a:t/>
            </a:r>
            <a:endParaRPr sz="1100">
              <a:solidFill>
                <a:srgbClr val="C55A11"/>
              </a:solidFill>
              <a:latin typeface="Calibri"/>
              <a:ea typeface="Calibri"/>
              <a:cs typeface="Calibri"/>
              <a:sym typeface="Calibri"/>
            </a:endParaRPr>
          </a:p>
        </p:txBody>
      </p:sp>
      <p:sp>
        <p:nvSpPr>
          <p:cNvPr id="478" name="Google Shape;478;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lang="en-US" sz="1100"/>
              <a:t>When configuring Auto Scaling groups, follow the same instance types as the ones previously configured.</a:t>
            </a:r>
            <a:endParaRPr sz="1100"/>
          </a:p>
        </p:txBody>
      </p:sp>
      <p:sp>
        <p:nvSpPr>
          <p:cNvPr id="487" name="Google Shape;487;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lang="en-US" sz="1100"/>
              <a:t>To ensure that the architecture can handle doubling the number of servers to support its rapid growth, set the minimum capacity to 2 and the maximum capacity to 4.</a:t>
            </a:r>
            <a:endParaRPr/>
          </a:p>
        </p:txBody>
      </p:sp>
      <p:sp>
        <p:nvSpPr>
          <p:cNvPr id="496" name="Google Shape;496;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i="0" lang="en-US" sz="1100"/>
              <a:t>The detailed requirements for auditing are as follows:</a:t>
            </a:r>
            <a:endParaRPr/>
          </a:p>
          <a:p>
            <a:pPr indent="-341895" lvl="0" marL="341895" rtl="0" algn="l">
              <a:spcBef>
                <a:spcPts val="1200"/>
              </a:spcBef>
              <a:spcAft>
                <a:spcPts val="0"/>
              </a:spcAft>
              <a:buClr>
                <a:schemeClr val="dk1"/>
              </a:buClr>
              <a:buSzPts val="1100"/>
              <a:buFont typeface="Calibri"/>
              <a:buAutoNum type="arabicPeriod"/>
            </a:pPr>
            <a:r>
              <a:rPr lang="en-US" sz="1100"/>
              <a:t>Continuously monitor, and retain account activity related to actions across your AWS infrastructure. </a:t>
            </a:r>
            <a:endParaRPr/>
          </a:p>
          <a:p>
            <a:pPr indent="-341895" lvl="0" marL="341895" rtl="0" algn="l">
              <a:spcBef>
                <a:spcPts val="1200"/>
              </a:spcBef>
              <a:spcAft>
                <a:spcPts val="0"/>
              </a:spcAft>
              <a:buClr>
                <a:schemeClr val="dk1"/>
              </a:buClr>
              <a:buSzPts val="1100"/>
              <a:buFont typeface="Calibri"/>
              <a:buAutoNum type="arabicPeriod"/>
            </a:pPr>
            <a:r>
              <a:rPr lang="en-US" sz="1100"/>
              <a:t>Log the event history of AWS account activity, including actions taken through the AWS Management Console, AWS SDKs, command line tools, and other AWS services.</a:t>
            </a:r>
            <a:endParaRPr/>
          </a:p>
          <a:p>
            <a:pPr indent="-341895" lvl="0" marL="341895" rtl="0" algn="l">
              <a:spcBef>
                <a:spcPts val="1200"/>
              </a:spcBef>
              <a:spcAft>
                <a:spcPts val="0"/>
              </a:spcAft>
              <a:buClr>
                <a:schemeClr val="dk1"/>
              </a:buClr>
              <a:buSzPts val="1100"/>
              <a:buFont typeface="Calibri"/>
              <a:buAutoNum type="arabicPeriod"/>
            </a:pPr>
            <a:r>
              <a:rPr lang="en-US" sz="1100"/>
              <a:t>Ensure that is an audit trail for all executed API calls.</a:t>
            </a:r>
            <a:endParaRPr/>
          </a:p>
          <a:p>
            <a:pPr indent="-341895" lvl="0" marL="341895" rtl="0" algn="l">
              <a:spcBef>
                <a:spcPts val="1200"/>
              </a:spcBef>
              <a:spcAft>
                <a:spcPts val="0"/>
              </a:spcAft>
              <a:buClr>
                <a:schemeClr val="dk1"/>
              </a:buClr>
              <a:buSzPts val="1100"/>
              <a:buFont typeface="Calibri"/>
              <a:buAutoNum type="arabicPeriod"/>
            </a:pPr>
            <a:r>
              <a:rPr lang="en-US" sz="1100"/>
              <a:t>Ensure that logs are stored in a secure location.</a:t>
            </a:r>
            <a:endParaRPr/>
          </a:p>
        </p:txBody>
      </p:sp>
      <p:sp>
        <p:nvSpPr>
          <p:cNvPr id="505" name="Google Shape;505;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Now, let’s introduce the customer, </a:t>
            </a:r>
            <a:r>
              <a:rPr i="1" lang="en-US" sz="1100"/>
              <a:t>A Medical Company.</a:t>
            </a:r>
            <a:endParaRPr/>
          </a:p>
        </p:txBody>
      </p:sp>
      <p:sp>
        <p:nvSpPr>
          <p:cNvPr id="91" name="Google Shape;9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lang="en-US" sz="1100">
                <a:latin typeface="Calibri"/>
                <a:ea typeface="Calibri"/>
                <a:cs typeface="Calibri"/>
                <a:sym typeface="Calibri"/>
              </a:rPr>
              <a:t>Please review the recommended solution and identify the items that will need to be tracked.</a:t>
            </a:r>
            <a:endParaRPr/>
          </a:p>
        </p:txBody>
      </p:sp>
      <p:sp>
        <p:nvSpPr>
          <p:cNvPr id="523" name="Google Shape;523;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2" name="Google Shape;532;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It’s time to present your solution! This is your opportunity to practice presenting your solution ideas to the customers.</a:t>
            </a:r>
            <a:endParaRPr/>
          </a:p>
        </p:txBody>
      </p:sp>
      <p:sp>
        <p:nvSpPr>
          <p:cNvPr id="533" name="Google Shape;533;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40: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Calibri"/>
              <a:buNone/>
            </a:pPr>
            <a:r>
              <a:rPr lang="en-US" sz="1100"/>
              <a:t>Instructions for the presentation:</a:t>
            </a:r>
            <a:endParaRPr/>
          </a:p>
          <a:p>
            <a:pPr indent="-457200" lvl="0" marL="457200" rtl="0" algn="l">
              <a:spcBef>
                <a:spcPts val="0"/>
              </a:spcBef>
              <a:spcAft>
                <a:spcPts val="0"/>
              </a:spcAft>
              <a:buClr>
                <a:schemeClr val="dk1"/>
              </a:buClr>
              <a:buSzPts val="1100"/>
              <a:buFont typeface="Calibri"/>
              <a:buAutoNum type="arabicPeriod"/>
            </a:pPr>
            <a:r>
              <a:rPr lang="en-US" sz="1100"/>
              <a:t>The presentation can be done individually or in in groups of 2-3 students.</a:t>
            </a:r>
            <a:endParaRPr/>
          </a:p>
          <a:p>
            <a:pPr indent="-457200" lvl="0" marL="457200" marR="0" rtl="0" algn="l">
              <a:lnSpc>
                <a:spcPct val="100000"/>
              </a:lnSpc>
              <a:spcBef>
                <a:spcPts val="0"/>
              </a:spcBef>
              <a:spcAft>
                <a:spcPts val="0"/>
              </a:spcAft>
              <a:buClr>
                <a:schemeClr val="dk1"/>
              </a:buClr>
              <a:buSzPts val="1100"/>
              <a:buFont typeface="Calibri"/>
              <a:buAutoNum type="arabicPeriod"/>
            </a:pPr>
            <a:r>
              <a:rPr lang="en-US" sz="1100"/>
              <a:t>The presentation simulates the experience of presenting to the actual customer.</a:t>
            </a:r>
            <a:endParaRPr/>
          </a:p>
          <a:p>
            <a:pPr indent="-457200" lvl="1" marL="914400" marR="0" rtl="0" algn="l">
              <a:lnSpc>
                <a:spcPct val="100000"/>
              </a:lnSpc>
              <a:spcBef>
                <a:spcPts val="0"/>
              </a:spcBef>
              <a:spcAft>
                <a:spcPts val="0"/>
              </a:spcAft>
              <a:buClr>
                <a:schemeClr val="dk1"/>
              </a:buClr>
              <a:buSzPts val="1100"/>
              <a:buFont typeface="Arial"/>
              <a:buChar char="•"/>
            </a:pPr>
            <a:r>
              <a:rPr lang="en-US" sz="1100"/>
              <a:t>Showcase your solution! Justify choices for your architectural decisions.</a:t>
            </a:r>
            <a:endParaRPr/>
          </a:p>
          <a:p>
            <a:pPr indent="-514350" lvl="1" marL="971550" rtl="0" algn="l">
              <a:spcBef>
                <a:spcPts val="0"/>
              </a:spcBef>
              <a:spcAft>
                <a:spcPts val="0"/>
              </a:spcAft>
              <a:buClr>
                <a:schemeClr val="dk1"/>
              </a:buClr>
              <a:buSzPts val="1100"/>
              <a:buFont typeface="Arial"/>
              <a:buChar char="•"/>
            </a:pPr>
            <a:r>
              <a:rPr lang="en-US" sz="1100"/>
              <a:t>Instructor and/or peer feedback will help you enhancing your strengths and improve your weaknesses for future design meetings with customers.</a:t>
            </a:r>
            <a:endParaRPr/>
          </a:p>
          <a:p>
            <a:pPr indent="-514350" lvl="0" marL="514350" rtl="0" algn="l">
              <a:spcBef>
                <a:spcPts val="0"/>
              </a:spcBef>
              <a:spcAft>
                <a:spcPts val="0"/>
              </a:spcAft>
              <a:buClr>
                <a:schemeClr val="dk1"/>
              </a:buClr>
              <a:buSzPts val="1100"/>
              <a:buFont typeface="Calibri"/>
              <a:buAutoNum type="arabicPeriod"/>
            </a:pPr>
            <a:r>
              <a:rPr lang="en-US" sz="1100"/>
              <a:t>You will be allotted 20 minutes to present you solution and an additional 5 minutes for the instructor and/or class to ask questions regarding the design, the chosen services, and or how the solution was determined.</a:t>
            </a:r>
            <a:endParaRPr/>
          </a:p>
          <a:p>
            <a:pPr indent="-514350" lvl="0" marL="514350" rtl="0" algn="l">
              <a:spcBef>
                <a:spcPts val="0"/>
              </a:spcBef>
              <a:spcAft>
                <a:spcPts val="0"/>
              </a:spcAft>
              <a:buClr>
                <a:schemeClr val="dk1"/>
              </a:buClr>
              <a:buSzPts val="1100"/>
              <a:buFont typeface="Calibri"/>
              <a:buAutoNum type="arabicPeriod"/>
            </a:pPr>
            <a:r>
              <a:rPr b="1" i="1" lang="en-US" sz="1100"/>
              <a:t>NOTE</a:t>
            </a:r>
            <a:r>
              <a:rPr lang="en-US" sz="1100"/>
              <a:t>: The presentations should follow the outline of the actual project. See the project guide for additional information.</a:t>
            </a:r>
            <a:endParaRPr/>
          </a:p>
          <a:p>
            <a:pPr indent="0" lvl="1" marL="457200" rtl="0" algn="l">
              <a:spcBef>
                <a:spcPts val="0"/>
              </a:spcBef>
              <a:spcAft>
                <a:spcPts val="0"/>
              </a:spcAft>
              <a:buClr>
                <a:schemeClr val="dk1"/>
              </a:buClr>
              <a:buSzPts val="1100"/>
              <a:buFont typeface="Arial"/>
              <a:buNone/>
            </a:pPr>
            <a:r>
              <a:t/>
            </a:r>
            <a:endParaRPr b="0" i="0" sz="11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4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6" name="Google Shape;546;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Individually, or as a team, acquire the needed information from the customer regarding the actual problem. This may require asking a series of questions to get to the root cause of the issue. </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Next, identify a solution that solves for the identified problem using appropriate AWS services and ensuring that the customer requirements are met. </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For this presentation, include information about your solution for the following:</a:t>
            </a:r>
            <a:endParaRPr/>
          </a:p>
          <a:p>
            <a:pPr indent="-171450" lvl="0" marL="171450" rtl="0" algn="l">
              <a:spcBef>
                <a:spcPts val="0"/>
              </a:spcBef>
              <a:spcAft>
                <a:spcPts val="0"/>
              </a:spcAft>
              <a:buClr>
                <a:schemeClr val="dk1"/>
              </a:buClr>
              <a:buSzPts val="1100"/>
              <a:buFont typeface="Arial"/>
              <a:buChar char="•"/>
            </a:pPr>
            <a:r>
              <a:rPr lang="en-US" sz="1100"/>
              <a:t>Configuring access permissions to conform to AWS best practices.</a:t>
            </a:r>
            <a:endParaRPr/>
          </a:p>
          <a:p>
            <a:pPr indent="-171450" lvl="0" marL="171450" rtl="0" algn="l">
              <a:spcBef>
                <a:spcPts val="0"/>
              </a:spcBef>
              <a:spcAft>
                <a:spcPts val="0"/>
              </a:spcAft>
              <a:buClr>
                <a:schemeClr val="dk1"/>
              </a:buClr>
              <a:buSzPts val="1100"/>
              <a:buFont typeface="Arial"/>
              <a:buChar char="•"/>
            </a:pPr>
            <a:r>
              <a:rPr lang="en-US" sz="1100"/>
              <a:t>Network design features that conform to AWS best practices</a:t>
            </a:r>
            <a:endParaRPr/>
          </a:p>
          <a:p>
            <a:pPr indent="-171450" lvl="0" marL="171450" rtl="0" algn="l">
              <a:spcBef>
                <a:spcPts val="0"/>
              </a:spcBef>
              <a:spcAft>
                <a:spcPts val="0"/>
              </a:spcAft>
              <a:buClr>
                <a:schemeClr val="dk1"/>
              </a:buClr>
              <a:buSzPts val="1100"/>
              <a:buFont typeface="Arial"/>
              <a:buChar char="•"/>
            </a:pPr>
            <a:r>
              <a:rPr lang="en-US" sz="1100"/>
              <a:t>Architecture alignment with and deviations from the current server hosting company.</a:t>
            </a:r>
            <a:endParaRPr/>
          </a:p>
          <a:p>
            <a:pPr indent="-171450" lvl="0" marL="171450" rtl="0" algn="l">
              <a:spcBef>
                <a:spcPts val="0"/>
              </a:spcBef>
              <a:spcAft>
                <a:spcPts val="0"/>
              </a:spcAft>
              <a:buClr>
                <a:schemeClr val="dk1"/>
              </a:buClr>
              <a:buSzPts val="1100"/>
              <a:buFont typeface="Arial"/>
              <a:buChar char="•"/>
            </a:pPr>
            <a:r>
              <a:rPr lang="en-US" sz="1100"/>
              <a:t>Architecture's ability to accommodate future growth</a:t>
            </a:r>
            <a:endParaRPr/>
          </a:p>
          <a:p>
            <a:pPr indent="-171450" lvl="0" marL="171450" rtl="0" algn="l">
              <a:spcBef>
                <a:spcPts val="0"/>
              </a:spcBef>
              <a:spcAft>
                <a:spcPts val="0"/>
              </a:spcAft>
              <a:buClr>
                <a:schemeClr val="dk1"/>
              </a:buClr>
              <a:buSzPts val="1100"/>
              <a:buFont typeface="Arial"/>
              <a:buChar char="•"/>
            </a:pPr>
            <a:r>
              <a:rPr lang="en-US" sz="1100"/>
              <a:t>Securing all sensitive information.</a:t>
            </a:r>
            <a:endParaRPr/>
          </a:p>
          <a:p>
            <a:pPr indent="-171450" lvl="0" marL="171450" rtl="0" algn="l">
              <a:spcBef>
                <a:spcPts val="0"/>
              </a:spcBef>
              <a:spcAft>
                <a:spcPts val="0"/>
              </a:spcAft>
              <a:buClr>
                <a:schemeClr val="dk1"/>
              </a:buClr>
              <a:buSzPts val="1100"/>
              <a:buFont typeface="Arial"/>
              <a:buChar char="•"/>
            </a:pPr>
            <a:r>
              <a:rPr lang="en-US" sz="1100"/>
              <a:t>Utilizing load balancers for web tier and application tier that support HTTP, HTTPS, TCP protocols.</a:t>
            </a:r>
            <a:endParaRPr/>
          </a:p>
          <a:p>
            <a:pPr indent="-171450" lvl="0" marL="171450" rtl="0" algn="l">
              <a:spcBef>
                <a:spcPts val="0"/>
              </a:spcBef>
              <a:spcAft>
                <a:spcPts val="0"/>
              </a:spcAft>
              <a:buClr>
                <a:schemeClr val="dk1"/>
              </a:buClr>
              <a:buSzPts val="1100"/>
              <a:buFont typeface="Arial"/>
              <a:buChar char="•"/>
            </a:pPr>
            <a:r>
              <a:rPr lang="en-US" sz="1100"/>
              <a:t>Architecture resiliency features.</a:t>
            </a:r>
            <a:endParaRPr/>
          </a:p>
          <a:p>
            <a:pPr indent="-171450" lvl="0" marL="171450" rtl="0" algn="l">
              <a:spcBef>
                <a:spcPts val="0"/>
              </a:spcBef>
              <a:spcAft>
                <a:spcPts val="0"/>
              </a:spcAft>
              <a:buClr>
                <a:schemeClr val="dk1"/>
              </a:buClr>
              <a:buSzPts val="1100"/>
              <a:buFont typeface="Arial"/>
              <a:buChar char="•"/>
            </a:pPr>
            <a:r>
              <a:rPr lang="en-US" sz="1100"/>
              <a:t>Configuring auditing to track all user actions</a:t>
            </a:r>
            <a:r>
              <a:rPr lang="en-US" sz="1100">
                <a:solidFill>
                  <a:schemeClr val="dk1"/>
                </a:solidFill>
                <a:latin typeface="Calibri"/>
                <a:ea typeface="Calibri"/>
                <a:cs typeface="Calibri"/>
                <a:sym typeface="Calibri"/>
              </a:rPr>
              <a:t>.</a:t>
            </a:r>
            <a:endParaRPr/>
          </a:p>
          <a:p>
            <a:pPr indent="-101600" lvl="0" marL="17145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i="1" lang="en-US" sz="1100">
                <a:solidFill>
                  <a:schemeClr val="dk1"/>
                </a:solidFill>
                <a:latin typeface="Calibri"/>
                <a:ea typeface="Calibri"/>
                <a:cs typeface="Calibri"/>
                <a:sym typeface="Calibri"/>
              </a:rPr>
              <a:t>NOTE</a:t>
            </a:r>
            <a:r>
              <a:rPr b="1" lang="en-US" sz="1100">
                <a:solidFill>
                  <a:schemeClr val="dk1"/>
                </a:solidFill>
                <a:latin typeface="Calibri"/>
                <a:ea typeface="Calibri"/>
                <a:cs typeface="Calibri"/>
                <a:sym typeface="Calibri"/>
              </a:rPr>
              <a:t>: Introduce the presenter(s) to build rapport with the audience. Presentations should follow the outline of the actual project: state the problem being solved, the customer requirements relating to that problem, services selected and justification for the selection, and the design solution that addresses the above points. The presentation should NOT be a review of a list of services. The presentation should describe how the services fulfill the customer requirements.</a:t>
            </a:r>
            <a:endParaRPr/>
          </a:p>
          <a:p>
            <a:pPr indent="0" lvl="0" marL="0" rtl="0" algn="l">
              <a:spcBef>
                <a:spcPts val="0"/>
              </a:spcBef>
              <a:spcAft>
                <a:spcPts val="0"/>
              </a:spcAft>
              <a:buClr>
                <a:schemeClr val="dk1"/>
              </a:buClr>
              <a:buSzPts val="900"/>
              <a:buFont typeface="Arial"/>
              <a:buNone/>
            </a:pPr>
            <a:r>
              <a:t/>
            </a:r>
            <a:endParaRPr b="0" i="0" sz="9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Calibri"/>
              <a:buNone/>
            </a:pPr>
            <a:r>
              <a:rPr lang="en-US" sz="1100"/>
              <a:t>Presentation Suggestions:</a:t>
            </a:r>
            <a:endParaRPr/>
          </a:p>
          <a:p>
            <a:pPr indent="-342900" lvl="0" marL="342900" rtl="0" algn="l">
              <a:spcBef>
                <a:spcPts val="0"/>
              </a:spcBef>
              <a:spcAft>
                <a:spcPts val="0"/>
              </a:spcAft>
              <a:buClr>
                <a:schemeClr val="dk1"/>
              </a:buClr>
              <a:buSzPts val="1100"/>
              <a:buFont typeface="Arial"/>
              <a:buChar char="•"/>
            </a:pPr>
            <a:r>
              <a:rPr lang="en-US" sz="1100"/>
              <a:t>Keep graphics simple and ensure that copyrights are not infringed</a:t>
            </a:r>
            <a:endParaRPr/>
          </a:p>
          <a:p>
            <a:pPr indent="-342900" lvl="0" marL="342900" rtl="0" algn="l">
              <a:spcBef>
                <a:spcPts val="0"/>
              </a:spcBef>
              <a:spcAft>
                <a:spcPts val="0"/>
              </a:spcAft>
              <a:buClr>
                <a:schemeClr val="dk1"/>
              </a:buClr>
              <a:buSzPts val="1100"/>
              <a:buFont typeface="Arial"/>
              <a:buChar char="•"/>
            </a:pPr>
            <a:r>
              <a:rPr lang="en-US" sz="1100"/>
              <a:t>Leverage simple graphics and diagrams, when possible </a:t>
            </a:r>
            <a:endParaRPr/>
          </a:p>
          <a:p>
            <a:pPr indent="-342900" lvl="0" marL="342900" rtl="0" algn="l">
              <a:spcBef>
                <a:spcPts val="0"/>
              </a:spcBef>
              <a:spcAft>
                <a:spcPts val="0"/>
              </a:spcAft>
              <a:buClr>
                <a:schemeClr val="dk1"/>
              </a:buClr>
              <a:buSzPts val="1100"/>
              <a:buFont typeface="Arial"/>
              <a:buChar char="•"/>
            </a:pPr>
            <a:r>
              <a:rPr lang="en-US" sz="1100"/>
              <a:t>Keep screen text concise and clear</a:t>
            </a:r>
            <a:endParaRPr/>
          </a:p>
          <a:p>
            <a:pPr indent="-342900" lvl="0" marL="342900" rtl="0" algn="l">
              <a:spcBef>
                <a:spcPts val="0"/>
              </a:spcBef>
              <a:spcAft>
                <a:spcPts val="0"/>
              </a:spcAft>
              <a:buClr>
                <a:schemeClr val="dk1"/>
              </a:buClr>
              <a:buSzPts val="1100"/>
              <a:buFont typeface="Arial"/>
              <a:buChar char="•"/>
            </a:pPr>
            <a:r>
              <a:rPr lang="en-US" sz="1100"/>
              <a:t>Ensure headers align to the screen text</a:t>
            </a:r>
            <a:endParaRPr/>
          </a:p>
          <a:p>
            <a:pPr indent="-342900" lvl="0" marL="342900" rtl="0" algn="l">
              <a:spcBef>
                <a:spcPts val="0"/>
              </a:spcBef>
              <a:spcAft>
                <a:spcPts val="0"/>
              </a:spcAft>
              <a:buClr>
                <a:schemeClr val="dk1"/>
              </a:buClr>
              <a:buSzPts val="1100"/>
              <a:buFont typeface="Arial"/>
              <a:buChar char="•"/>
            </a:pPr>
            <a:r>
              <a:rPr lang="en-US" sz="1100"/>
              <a:t>Contrasting colors provide an area of focus</a:t>
            </a:r>
            <a:endParaRPr/>
          </a:p>
          <a:p>
            <a:pPr indent="-342900" lvl="0" marL="342900" rtl="0" algn="l">
              <a:spcBef>
                <a:spcPts val="0"/>
              </a:spcBef>
              <a:spcAft>
                <a:spcPts val="0"/>
              </a:spcAft>
              <a:buClr>
                <a:schemeClr val="dk1"/>
              </a:buClr>
              <a:buSzPts val="1100"/>
              <a:buFont typeface="Arial"/>
              <a:buChar char="•"/>
            </a:pPr>
            <a:r>
              <a:rPr lang="en-US" sz="1100"/>
              <a:t>Maintain consistency with font styles, sizes, and colors </a:t>
            </a:r>
            <a:endParaRPr/>
          </a:p>
          <a:p>
            <a:pPr indent="-342900" lvl="0" marL="342900" rtl="0" algn="l">
              <a:spcBef>
                <a:spcPts val="0"/>
              </a:spcBef>
              <a:spcAft>
                <a:spcPts val="0"/>
              </a:spcAft>
              <a:buClr>
                <a:schemeClr val="dk1"/>
              </a:buClr>
              <a:buSzPts val="1100"/>
              <a:buFont typeface="Arial"/>
              <a:buChar char="•"/>
            </a:pPr>
            <a:r>
              <a:rPr lang="en-US" sz="1100"/>
              <a:t>Avoid repetitive slides and content</a:t>
            </a:r>
            <a:endParaRPr/>
          </a:p>
          <a:p>
            <a:pPr indent="-342900" lvl="0" marL="342900" rtl="0" algn="l">
              <a:spcBef>
                <a:spcPts val="0"/>
              </a:spcBef>
              <a:spcAft>
                <a:spcPts val="0"/>
              </a:spcAft>
              <a:buClr>
                <a:schemeClr val="dk1"/>
              </a:buClr>
              <a:buSzPts val="1100"/>
              <a:buFont typeface="Arial"/>
              <a:buChar char="•"/>
            </a:pPr>
            <a:r>
              <a:rPr lang="en-US" sz="1100"/>
              <a:t>Ensure capitalization, punctuation, and grammar are applied</a:t>
            </a:r>
            <a:endParaRPr/>
          </a:p>
          <a:p>
            <a:pPr indent="-342900" lvl="0" marL="342900" rtl="0" algn="l">
              <a:spcBef>
                <a:spcPts val="0"/>
              </a:spcBef>
              <a:spcAft>
                <a:spcPts val="0"/>
              </a:spcAft>
              <a:buClr>
                <a:schemeClr val="dk1"/>
              </a:buClr>
              <a:buSzPts val="1100"/>
              <a:buFont typeface="Arial"/>
              <a:buChar char="•"/>
            </a:pPr>
            <a:r>
              <a:rPr lang="en-US" sz="1100"/>
              <a:t>Apply text into the notes section that provide guidance for the presentation</a:t>
            </a:r>
            <a:endParaRPr/>
          </a:p>
          <a:p>
            <a:pPr indent="-342900" lvl="0" marL="342900" rtl="0" algn="l">
              <a:spcBef>
                <a:spcPts val="0"/>
              </a:spcBef>
              <a:spcAft>
                <a:spcPts val="0"/>
              </a:spcAft>
              <a:buClr>
                <a:schemeClr val="dk1"/>
              </a:buClr>
              <a:buSzPts val="1100"/>
              <a:buFont typeface="Arial"/>
              <a:buChar char="•"/>
            </a:pPr>
            <a:r>
              <a:rPr lang="en-US" sz="1100"/>
              <a:t>Avoid distracting backgrounds</a:t>
            </a:r>
            <a:endParaRPr/>
          </a:p>
          <a:p>
            <a:pPr indent="-342900" lvl="0" marL="342900" rtl="0" algn="l">
              <a:spcBef>
                <a:spcPts val="0"/>
              </a:spcBef>
              <a:spcAft>
                <a:spcPts val="0"/>
              </a:spcAft>
              <a:buClr>
                <a:schemeClr val="dk1"/>
              </a:buClr>
              <a:buSzPts val="1100"/>
              <a:buFont typeface="Arial"/>
              <a:buChar char="•"/>
            </a:pPr>
            <a:r>
              <a:rPr lang="en-US" sz="1100"/>
              <a:t>View your presentation in the final presentation mode to ensure everything appears on screen as intended</a:t>
            </a:r>
            <a:endParaRPr/>
          </a:p>
          <a:p>
            <a:pPr indent="0" lvl="1" marL="457200" rtl="0" algn="l">
              <a:spcBef>
                <a:spcPts val="0"/>
              </a:spcBef>
              <a:spcAft>
                <a:spcPts val="0"/>
              </a:spcAft>
              <a:buClr>
                <a:schemeClr val="dk1"/>
              </a:buClr>
              <a:buSzPts val="1100"/>
              <a:buFont typeface="Arial"/>
              <a:buNone/>
            </a:pPr>
            <a:r>
              <a:t/>
            </a:r>
            <a:endParaRPr b="0" i="0" sz="11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43: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9" name="Google Shape;559;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sz="1100">
                <a:solidFill>
                  <a:schemeClr val="dk1"/>
                </a:solidFill>
                <a:latin typeface="Calibri"/>
                <a:ea typeface="Calibri"/>
                <a:cs typeface="Calibri"/>
                <a:sym typeface="Calibri"/>
              </a:rPr>
              <a:t>Questions?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Thanks for participating!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55A11"/>
              </a:buClr>
              <a:buSzPts val="1100"/>
              <a:buFont typeface="Arial"/>
              <a:buNone/>
            </a:pPr>
            <a:r>
              <a:rPr lang="en-US" sz="1100">
                <a:solidFill>
                  <a:srgbClr val="C55A11"/>
                </a:solidFill>
              </a:rPr>
              <a:t>A Medical Company </a:t>
            </a:r>
            <a:r>
              <a:rPr lang="en-US" sz="1100"/>
              <a:t>is </a:t>
            </a:r>
            <a:r>
              <a:rPr b="1" lang="en-US" sz="1100"/>
              <a:t>a </a:t>
            </a:r>
            <a:r>
              <a:rPr b="0" lang="en-US" sz="1100"/>
              <a:t>startup</a:t>
            </a:r>
            <a:r>
              <a:rPr b="1" lang="en-US" sz="1100"/>
              <a:t> software as a service (SaaS) </a:t>
            </a:r>
            <a:r>
              <a:rPr b="0" lang="en-US" sz="1100"/>
              <a:t>company</a:t>
            </a:r>
            <a:r>
              <a:rPr lang="en-US" sz="1100"/>
              <a:t>. It has built </a:t>
            </a:r>
            <a:r>
              <a:rPr b="1" lang="en-US" sz="1100"/>
              <a:t>an online medical social networking and diagnosis assistance application </a:t>
            </a:r>
            <a:r>
              <a:rPr lang="en-US" sz="1100"/>
              <a:t>for users in APAC, the US, and Europe.</a:t>
            </a:r>
            <a:endParaRPr/>
          </a:p>
          <a:p>
            <a:pPr indent="0" lvl="0" marL="0" rtl="0" algn="l">
              <a:spcBef>
                <a:spcPts val="1800"/>
              </a:spcBef>
              <a:spcAft>
                <a:spcPts val="0"/>
              </a:spcAft>
              <a:buClr>
                <a:schemeClr val="dk1"/>
              </a:buClr>
              <a:buSzPts val="1100"/>
              <a:buFont typeface="Arial"/>
              <a:buNone/>
            </a:pPr>
            <a:r>
              <a:t/>
            </a:r>
            <a:endParaRPr sz="1100"/>
          </a:p>
          <a:p>
            <a:pPr indent="0" lvl="0" marL="0" rtl="0" algn="l">
              <a:spcBef>
                <a:spcPts val="1800"/>
              </a:spcBef>
              <a:spcAft>
                <a:spcPts val="0"/>
              </a:spcAft>
              <a:buClr>
                <a:schemeClr val="dk1"/>
              </a:buClr>
              <a:buSzPts val="1100"/>
              <a:buFont typeface="Arial"/>
              <a:buNone/>
            </a:pPr>
            <a:r>
              <a:rPr lang="en-US" sz="1100"/>
              <a:t>The application </a:t>
            </a:r>
            <a:r>
              <a:rPr b="1" lang="en-US" sz="1100"/>
              <a:t>connects patients and doctors to</a:t>
            </a:r>
            <a:r>
              <a:rPr lang="en-US" sz="1100"/>
              <a:t>: </a:t>
            </a:r>
            <a:endParaRPr/>
          </a:p>
          <a:p>
            <a:pPr indent="-171450" lvl="1" marL="628650" rtl="0" algn="l">
              <a:spcBef>
                <a:spcPts val="1800"/>
              </a:spcBef>
              <a:spcAft>
                <a:spcPts val="0"/>
              </a:spcAft>
              <a:buClr>
                <a:schemeClr val="dk1"/>
              </a:buClr>
              <a:buSzPts val="1100"/>
              <a:buFont typeface="Arial"/>
              <a:buChar char="•"/>
            </a:pPr>
            <a:r>
              <a:rPr lang="en-US" sz="1100"/>
              <a:t>Allow online appointments, remote consultation, remote diagnosis, electronic prescription transfer, and payment services.</a:t>
            </a:r>
            <a:endParaRPr/>
          </a:p>
          <a:p>
            <a:pPr indent="-171450" lvl="1" marL="628650" rtl="0" algn="l">
              <a:spcBef>
                <a:spcPts val="1800"/>
              </a:spcBef>
              <a:spcAft>
                <a:spcPts val="0"/>
              </a:spcAft>
              <a:buClr>
                <a:schemeClr val="dk1"/>
              </a:buClr>
              <a:buSzPts val="1100"/>
              <a:buFont typeface="Arial"/>
              <a:buChar char="•"/>
            </a:pPr>
            <a:r>
              <a:rPr lang="en-US" sz="1100"/>
              <a:t>Allow customers to upload documents and images. Text is extracted from documents, and images are converted into multiple formats.</a:t>
            </a:r>
            <a:endParaRPr/>
          </a:p>
          <a:p>
            <a:pPr indent="0" lvl="0" marL="0" rtl="0" algn="l">
              <a:spcBef>
                <a:spcPts val="1800"/>
              </a:spcBef>
              <a:spcAft>
                <a:spcPts val="0"/>
              </a:spcAft>
              <a:buClr>
                <a:schemeClr val="dk1"/>
              </a:buClr>
              <a:buSzPts val="1100"/>
              <a:buFont typeface="Arial"/>
              <a:buNone/>
            </a:pPr>
            <a:r>
              <a:t/>
            </a:r>
            <a:endParaRPr sz="1100"/>
          </a:p>
          <a:p>
            <a:pPr indent="0" lvl="0" marL="0" rtl="0" algn="l">
              <a:spcBef>
                <a:spcPts val="1800"/>
              </a:spcBef>
              <a:spcAft>
                <a:spcPts val="0"/>
              </a:spcAft>
              <a:buClr>
                <a:schemeClr val="dk1"/>
              </a:buClr>
              <a:buSzPts val="1100"/>
              <a:buFont typeface="Arial"/>
              <a:buNone/>
            </a:pPr>
            <a:r>
              <a:rPr lang="en-US" sz="1100"/>
              <a:t>The application has </a:t>
            </a:r>
            <a:r>
              <a:rPr b="1" lang="en-US" sz="1100"/>
              <a:t>not yet been launched publicly</a:t>
            </a:r>
            <a:r>
              <a:rPr lang="en-US" sz="1100"/>
              <a:t>.</a:t>
            </a:r>
            <a:endParaRPr/>
          </a:p>
          <a:p>
            <a:pPr indent="0" lvl="0" marL="0" rtl="0" algn="l">
              <a:spcBef>
                <a:spcPts val="0"/>
              </a:spcBef>
              <a:spcAft>
                <a:spcPts val="0"/>
              </a:spcAft>
              <a:buNone/>
            </a:pPr>
            <a:r>
              <a:t/>
            </a:r>
            <a:endParaRPr sz="1100"/>
          </a:p>
        </p:txBody>
      </p:sp>
      <p:sp>
        <p:nvSpPr>
          <p:cNvPr id="99" name="Google Shape;9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Clr>
                <a:srgbClr val="C55A11"/>
              </a:buClr>
              <a:buSzPts val="1100"/>
              <a:buFont typeface="Calibri"/>
              <a:buNone/>
            </a:pPr>
            <a:r>
              <a:rPr lang="en-US" sz="1100">
                <a:solidFill>
                  <a:srgbClr val="C55A11"/>
                </a:solidFill>
                <a:latin typeface="Calibri"/>
                <a:ea typeface="Calibri"/>
                <a:cs typeface="Calibri"/>
                <a:sym typeface="Calibri"/>
              </a:rPr>
              <a:t>A Medical Company </a:t>
            </a:r>
            <a:r>
              <a:rPr lang="en-US" sz="1100">
                <a:solidFill>
                  <a:schemeClr val="dk1"/>
                </a:solidFill>
                <a:latin typeface="Calibri"/>
                <a:ea typeface="Calibri"/>
                <a:cs typeface="Calibri"/>
                <a:sym typeface="Calibri"/>
              </a:rPr>
              <a:t>has hired </a:t>
            </a:r>
            <a:r>
              <a:rPr b="1" lang="en-US" sz="1100">
                <a:solidFill>
                  <a:schemeClr val="dk1"/>
                </a:solidFill>
                <a:latin typeface="Calibri"/>
                <a:ea typeface="Calibri"/>
                <a:cs typeface="Calibri"/>
                <a:sym typeface="Calibri"/>
              </a:rPr>
              <a:t>you</a:t>
            </a:r>
            <a:r>
              <a:rPr lang="en-US" sz="1100">
                <a:solidFill>
                  <a:schemeClr val="dk1"/>
                </a:solidFill>
                <a:latin typeface="Calibri"/>
                <a:ea typeface="Calibri"/>
                <a:cs typeface="Calibri"/>
                <a:sym typeface="Calibri"/>
              </a:rPr>
              <a:t> to architect an infrastructure in AWS to meet their application needs. In preparation for your meeting with them, they provided </a:t>
            </a:r>
            <a:r>
              <a:rPr lang="en-US" sz="1100">
                <a:latin typeface="Calibri"/>
                <a:ea typeface="Calibri"/>
                <a:cs typeface="Calibri"/>
                <a:sym typeface="Calibri"/>
              </a:rPr>
              <a:t>information about </a:t>
            </a:r>
            <a:r>
              <a:rPr lang="en-US" sz="1100">
                <a:solidFill>
                  <a:schemeClr val="dk1"/>
                </a:solidFill>
                <a:latin typeface="Calibri"/>
                <a:ea typeface="Calibri"/>
                <a:cs typeface="Calibri"/>
                <a:sym typeface="Calibri"/>
              </a:rPr>
              <a:t>their current environment.</a:t>
            </a:r>
            <a:endParaRPr/>
          </a:p>
          <a:p>
            <a:pPr indent="0" lvl="0" marL="0" rtl="0" algn="l">
              <a:spcBef>
                <a:spcPts val="0"/>
              </a:spcBef>
              <a:spcAft>
                <a:spcPts val="0"/>
              </a:spcAft>
              <a:buNone/>
            </a:pPr>
            <a:r>
              <a:t/>
            </a:r>
            <a:endParaRPr sz="1100">
              <a:latin typeface="Calibri"/>
              <a:ea typeface="Calibri"/>
              <a:cs typeface="Calibri"/>
              <a:sym typeface="Calibri"/>
            </a:endParaRPr>
          </a:p>
        </p:txBody>
      </p:sp>
      <p:sp>
        <p:nvSpPr>
          <p:cNvPr id="108" name="Google Shape;10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To enable you to prepare for the meeting the customer has provided some facts about their current situation and environments. Review this information to prepare for the customer meeting.</a:t>
            </a:r>
            <a:endParaRPr/>
          </a:p>
        </p:txBody>
      </p:sp>
      <p:sp>
        <p:nvSpPr>
          <p:cNvPr id="117" name="Google Shape;11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Calibri"/>
                <a:ea typeface="Calibri"/>
                <a:cs typeface="Calibri"/>
                <a:sym typeface="Calibri"/>
              </a:rPr>
              <a:t>For your preparations, the customer provided this information on their current environment. </a:t>
            </a:r>
            <a:r>
              <a:rPr i="1" lang="en-US" sz="1100">
                <a:latin typeface="Calibri"/>
                <a:ea typeface="Calibri"/>
                <a:cs typeface="Calibri"/>
                <a:sym typeface="Calibri"/>
              </a:rPr>
              <a:t>A Medical Company</a:t>
            </a:r>
            <a:r>
              <a:rPr lang="en-US" sz="1100">
                <a:latin typeface="Calibri"/>
                <a:ea typeface="Calibri"/>
                <a:cs typeface="Calibri"/>
                <a:sym typeface="Calibri"/>
              </a:rPr>
              <a:t>:</a:t>
            </a:r>
            <a:endParaRPr/>
          </a:p>
          <a:p>
            <a:pPr indent="-171450" lvl="0" marL="171450" rtl="0" algn="l">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Deployed it’s current development and test infrastructure </a:t>
            </a:r>
            <a:r>
              <a:rPr b="1" lang="en-US" sz="1100">
                <a:solidFill>
                  <a:schemeClr val="dk1"/>
                </a:solidFill>
                <a:latin typeface="Calibri"/>
                <a:ea typeface="Calibri"/>
                <a:cs typeface="Calibri"/>
                <a:sym typeface="Calibri"/>
              </a:rPr>
              <a:t>with a server hosting company</a:t>
            </a:r>
            <a:r>
              <a:rPr lang="en-US" sz="1100">
                <a:solidFill>
                  <a:schemeClr val="dk1"/>
                </a:solidFill>
                <a:latin typeface="Calibri"/>
                <a:ea typeface="Calibri"/>
                <a:cs typeface="Calibri"/>
                <a:sym typeface="Calibri"/>
              </a:rPr>
              <a:t>.</a:t>
            </a:r>
            <a:endParaRPr/>
          </a:p>
          <a:p>
            <a:pPr indent="-171450" lvl="0" marL="171450" rtl="0" algn="l">
              <a:spcBef>
                <a:spcPts val="0"/>
              </a:spcBef>
              <a:spcAft>
                <a:spcPts val="0"/>
              </a:spcAft>
              <a:buClr>
                <a:srgbClr val="C55A11"/>
              </a:buClr>
              <a:buSzPts val="1100"/>
              <a:buFont typeface="Arial"/>
              <a:buChar char="•"/>
            </a:pPr>
            <a:r>
              <a:rPr i="0" lang="en-US" sz="1100">
                <a:solidFill>
                  <a:srgbClr val="C55A11"/>
                </a:solidFill>
                <a:latin typeface="Calibri"/>
                <a:ea typeface="Calibri"/>
                <a:cs typeface="Calibri"/>
                <a:sym typeface="Calibri"/>
              </a:rPr>
              <a:t>U</a:t>
            </a:r>
            <a:r>
              <a:rPr i="0" lang="en-US" sz="1100">
                <a:solidFill>
                  <a:schemeClr val="dk1"/>
                </a:solidFill>
                <a:latin typeface="Calibri"/>
                <a:ea typeface="Calibri"/>
                <a:cs typeface="Calibri"/>
                <a:sym typeface="Calibri"/>
              </a:rPr>
              <a:t>ses</a:t>
            </a: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Microsoft Windows servers to host their web and application tiers</a:t>
            </a:r>
            <a:r>
              <a:rPr lang="en-US" sz="1100">
                <a:solidFill>
                  <a:schemeClr val="dk1"/>
                </a:solidFill>
                <a:latin typeface="Calibri"/>
                <a:ea typeface="Calibri"/>
                <a:cs typeface="Calibri"/>
                <a:sym typeface="Calibri"/>
              </a:rPr>
              <a:t> with </a:t>
            </a:r>
            <a:r>
              <a:rPr b="1" lang="en-US" sz="1100">
                <a:solidFill>
                  <a:schemeClr val="dk1"/>
                </a:solidFill>
                <a:latin typeface="Calibri"/>
                <a:ea typeface="Calibri"/>
                <a:cs typeface="Calibri"/>
                <a:sym typeface="Calibri"/>
              </a:rPr>
              <a:t>Microsoft SQL Server Standard Edition backend databases</a:t>
            </a:r>
            <a:r>
              <a:rPr lang="en-US" sz="1100">
                <a:solidFill>
                  <a:schemeClr val="dk1"/>
                </a:solidFill>
                <a:latin typeface="Calibri"/>
                <a:ea typeface="Calibri"/>
                <a:cs typeface="Calibri"/>
                <a:sym typeface="Calibri"/>
              </a:rPr>
              <a:t>.</a:t>
            </a:r>
            <a:endParaRPr/>
          </a:p>
          <a:p>
            <a:pPr indent="-171450" lvl="0" marL="171450" rtl="0" algn="l">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The application </a:t>
            </a:r>
            <a:r>
              <a:rPr b="1" lang="en-US" sz="1100">
                <a:solidFill>
                  <a:schemeClr val="dk1"/>
                </a:solidFill>
                <a:latin typeface="Calibri"/>
                <a:ea typeface="Calibri"/>
                <a:cs typeface="Calibri"/>
                <a:sym typeface="Calibri"/>
              </a:rPr>
              <a:t>launch date is coming soon </a:t>
            </a:r>
            <a:r>
              <a:rPr lang="en-US" sz="1100">
                <a:solidFill>
                  <a:schemeClr val="dk1"/>
                </a:solidFill>
                <a:latin typeface="Calibri"/>
                <a:ea typeface="Calibri"/>
                <a:cs typeface="Calibri"/>
                <a:sym typeface="Calibri"/>
              </a:rPr>
              <a:t>and </a:t>
            </a:r>
            <a:r>
              <a:rPr lang="en-US" sz="1100">
                <a:solidFill>
                  <a:srgbClr val="C55A11"/>
                </a:solidFill>
                <a:latin typeface="Calibri"/>
                <a:ea typeface="Calibri"/>
                <a:cs typeface="Calibri"/>
                <a:sym typeface="Calibri"/>
              </a:rPr>
              <a:t>they </a:t>
            </a:r>
            <a:r>
              <a:rPr lang="en-US" sz="1100">
                <a:solidFill>
                  <a:schemeClr val="dk1"/>
                </a:solidFill>
                <a:latin typeface="Calibri"/>
                <a:ea typeface="Calibri"/>
                <a:cs typeface="Calibri"/>
                <a:sym typeface="Calibri"/>
              </a:rPr>
              <a:t>expect many users to start using the application.</a:t>
            </a:r>
            <a:endParaRPr/>
          </a:p>
          <a:p>
            <a:pPr indent="-171450" lvl="0" marL="171450" rtl="0" algn="l">
              <a:spcBef>
                <a:spcPts val="0"/>
              </a:spcBef>
              <a:spcAft>
                <a:spcPts val="0"/>
              </a:spcAft>
              <a:buClr>
                <a:srgbClr val="C55A11"/>
              </a:buClr>
              <a:buSzPts val="1100"/>
              <a:buFont typeface="Arial"/>
              <a:buChar char="•"/>
            </a:pPr>
            <a:r>
              <a:rPr i="0" lang="en-US" sz="1100">
                <a:solidFill>
                  <a:srgbClr val="C55A11"/>
                </a:solidFill>
                <a:latin typeface="Calibri"/>
                <a:ea typeface="Calibri"/>
                <a:cs typeface="Calibri"/>
                <a:sym typeface="Calibri"/>
              </a:rPr>
              <a:t>Believes</a:t>
            </a:r>
            <a:r>
              <a:rPr lang="en-US" sz="1100">
                <a:latin typeface="Calibri"/>
                <a:ea typeface="Calibri"/>
                <a:cs typeface="Calibri"/>
                <a:sym typeface="Calibri"/>
              </a:rPr>
              <a:t> it would be best</a:t>
            </a: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to use cloud technologies to support its rapid growth</a:t>
            </a:r>
            <a:r>
              <a:rPr lang="en-US" sz="1100">
                <a:solidFill>
                  <a:schemeClr val="dk1"/>
                </a:solidFill>
                <a:latin typeface="Calibri"/>
                <a:ea typeface="Calibri"/>
                <a:cs typeface="Calibri"/>
                <a:sym typeface="Calibri"/>
              </a:rPr>
              <a:t>.</a:t>
            </a:r>
            <a:endParaRPr/>
          </a:p>
          <a:p>
            <a:pPr indent="-171450" lvl="0" marL="171450" rtl="0" algn="l">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Thinks the new cloud platform could host the development, test, and production environments.</a:t>
            </a:r>
            <a:endParaRPr/>
          </a:p>
          <a:p>
            <a:pPr indent="-101600" lvl="0" marL="171450" rtl="0" algn="l">
              <a:spcBef>
                <a:spcPts val="0"/>
              </a:spcBef>
              <a:spcAft>
                <a:spcPts val="0"/>
              </a:spcAft>
              <a:buClr>
                <a:schemeClr val="dk1"/>
              </a:buClr>
              <a:buSzPts val="1100"/>
              <a:buFont typeface="Arial"/>
              <a:buNone/>
            </a:pPr>
            <a:r>
              <a:t/>
            </a:r>
            <a:endParaRPr sz="1100">
              <a:latin typeface="Calibri"/>
              <a:ea typeface="Calibri"/>
              <a:cs typeface="Calibri"/>
              <a:sym typeface="Calibri"/>
            </a:endParaRPr>
          </a:p>
        </p:txBody>
      </p:sp>
      <p:sp>
        <p:nvSpPr>
          <p:cNvPr id="125" name="Google Shape;12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lang="en-US" sz="1100">
                <a:latin typeface="Calibri"/>
                <a:ea typeface="Calibri"/>
                <a:cs typeface="Calibri"/>
                <a:sym typeface="Calibri"/>
              </a:rPr>
              <a:t>For your preparations, the customer provided this diagram of their current architecture.</a:t>
            </a:r>
            <a:endParaRPr/>
          </a:p>
          <a:p>
            <a:pPr indent="0" lvl="0" marL="0" marR="0" rtl="0" algn="l">
              <a:lnSpc>
                <a:spcPct val="100000"/>
              </a:lnSpc>
              <a:spcBef>
                <a:spcPts val="0"/>
              </a:spcBef>
              <a:spcAft>
                <a:spcPts val="0"/>
              </a:spcAft>
              <a:buClr>
                <a:schemeClr val="dk1"/>
              </a:buClr>
              <a:buSzPts val="1100"/>
              <a:buFont typeface="Calibri"/>
              <a:buNone/>
            </a:pPr>
            <a:r>
              <a:t/>
            </a:r>
            <a:endParaRPr sz="1100">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Calibri"/>
              <a:buNone/>
            </a:pPr>
            <a:r>
              <a:rPr lang="en-US" sz="1100">
                <a:latin typeface="Calibri"/>
                <a:ea typeface="Calibri"/>
                <a:cs typeface="Calibri"/>
                <a:sym typeface="Calibri"/>
              </a:rPr>
              <a:t>The current architecture has three tiers: a web tier, a database tier, and an application tier. They are configured as follows:</a:t>
            </a:r>
            <a:endParaRPr/>
          </a:p>
          <a:p>
            <a:pPr indent="-171450" lvl="0" marL="171450" marR="0" rtl="0" algn="l">
              <a:lnSpc>
                <a:spcPct val="100000"/>
              </a:lnSpc>
              <a:spcBef>
                <a:spcPts val="0"/>
              </a:spcBef>
              <a:spcAft>
                <a:spcPts val="0"/>
              </a:spcAft>
              <a:buClr>
                <a:schemeClr val="dk1"/>
              </a:buClr>
              <a:buSzPts val="1100"/>
              <a:buFont typeface="Arial"/>
              <a:buChar char="•"/>
            </a:pPr>
            <a:r>
              <a:rPr lang="en-US" sz="1100">
                <a:latin typeface="Calibri"/>
                <a:ea typeface="Calibri"/>
                <a:cs typeface="Calibri"/>
                <a:sym typeface="Calibri"/>
              </a:rPr>
              <a:t>Web Tier</a:t>
            </a:r>
            <a:endParaRPr/>
          </a:p>
          <a:p>
            <a:pPr indent="-171450" lvl="1" marL="628650" marR="0" rtl="0" algn="l">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Two physical servers (Two CPUs / 4-GB memory)</a:t>
            </a:r>
            <a:endParaRPr/>
          </a:p>
          <a:p>
            <a:pPr indent="-171450" lvl="1" marL="628650" marR="0" rtl="0" algn="l">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Microsoft Windows 2016 Base with Internet Information Services (IIS)</a:t>
            </a:r>
            <a:endParaRPr/>
          </a:p>
          <a:p>
            <a:pPr indent="-171450" lvl="1" marL="628650" marR="0" rtl="0" algn="l">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High Availability Proxy load balancer used to balance traffic between the web servers</a:t>
            </a:r>
            <a:endParaRPr/>
          </a:p>
          <a:p>
            <a:pPr indent="-171450" lvl="0" marL="171450" marR="0" rtl="0" algn="l">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Application Tier</a:t>
            </a:r>
            <a:endParaRPr/>
          </a:p>
          <a:p>
            <a:pPr indent="-171450" lvl="1" marL="628650" marR="0" rtl="0" algn="l">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Two physical servers (Four CPUs / 16-GB memory)</a:t>
            </a:r>
            <a:endParaRPr/>
          </a:p>
          <a:p>
            <a:pPr indent="-171450" lvl="1" marL="628650" marR="0" rtl="0" algn="l">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Microsoft Windows 2016 Base with Internet Information Services (IIS)</a:t>
            </a:r>
            <a:endParaRPr/>
          </a:p>
          <a:p>
            <a:pPr indent="-171450" lvl="1" marL="628650" marR="0" rtl="0" algn="l">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High Availability Proxy load balancer used to balance traffic between app servers</a:t>
            </a:r>
            <a:endParaRPr/>
          </a:p>
          <a:p>
            <a:pPr indent="-171450" lvl="0" marL="171450" marR="0" rtl="0" algn="l">
              <a:lnSpc>
                <a:spcPct val="100000"/>
              </a:lnSpc>
              <a:spcBef>
                <a:spcPts val="0"/>
              </a:spcBef>
              <a:spcAft>
                <a:spcPts val="0"/>
              </a:spcAft>
              <a:buClr>
                <a:schemeClr val="dk1"/>
              </a:buClr>
              <a:buSzPts val="1100"/>
              <a:buFont typeface="Arial"/>
              <a:buChar char="•"/>
            </a:pPr>
            <a:r>
              <a:rPr lang="en-US" sz="1100">
                <a:latin typeface="Calibri"/>
                <a:ea typeface="Calibri"/>
                <a:cs typeface="Calibri"/>
                <a:sym typeface="Calibri"/>
              </a:rPr>
              <a:t>Database Tier</a:t>
            </a:r>
            <a:endParaRPr/>
          </a:p>
          <a:p>
            <a:pPr indent="-171450" lvl="1" marL="628650" marR="0" rtl="0" algn="l">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One physical server (Eight CPUs / 32-GB memory / 5-TB storage)</a:t>
            </a:r>
            <a:endParaRPr/>
          </a:p>
          <a:p>
            <a:pPr indent="-171450" lvl="1" marL="628650" marR="0" rtl="0" algn="l">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SQL Server Standard Edition with Microsoft Windows 2016 Base</a:t>
            </a:r>
            <a:endParaRPr/>
          </a:p>
          <a:p>
            <a:pPr indent="-171450" lvl="1" marL="628650" marR="0" rtl="0" algn="l">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DBAs access and manage the database, but no RDMBS or advanced configuration is required.</a:t>
            </a:r>
            <a:endParaRPr/>
          </a:p>
          <a:p>
            <a:pPr indent="-101600" lvl="0" marL="171450" marR="0" rtl="0" algn="l">
              <a:lnSpc>
                <a:spcPct val="100000"/>
              </a:lnSpc>
              <a:spcBef>
                <a:spcPts val="0"/>
              </a:spcBef>
              <a:spcAft>
                <a:spcPts val="0"/>
              </a:spcAft>
              <a:buClr>
                <a:schemeClr val="dk1"/>
              </a:buClr>
              <a:buSzPts val="1100"/>
              <a:buFont typeface="Arial"/>
              <a:buNone/>
            </a:pPr>
            <a:r>
              <a:t/>
            </a:r>
            <a:endParaRPr sz="1100">
              <a:solidFill>
                <a:srgbClr val="3F3F3F"/>
              </a:solidFill>
              <a:latin typeface="Calibri"/>
              <a:ea typeface="Calibri"/>
              <a:cs typeface="Calibri"/>
              <a:sym typeface="Calibri"/>
            </a:endParaRPr>
          </a:p>
          <a:p>
            <a:pPr indent="-101600" lvl="0" marL="171450" marR="0" rtl="0" algn="l">
              <a:lnSpc>
                <a:spcPct val="100000"/>
              </a:lnSpc>
              <a:spcBef>
                <a:spcPts val="0"/>
              </a:spcBef>
              <a:spcAft>
                <a:spcPts val="0"/>
              </a:spcAft>
              <a:buClr>
                <a:schemeClr val="dk1"/>
              </a:buClr>
              <a:buSzPts val="1100"/>
              <a:buFont typeface="Arial"/>
              <a:buNone/>
            </a:pPr>
            <a:r>
              <a:t/>
            </a:r>
            <a:endParaRPr sz="1100">
              <a:solidFill>
                <a:srgbClr val="3F3F3F"/>
              </a:solidFill>
              <a:latin typeface="Calibri"/>
              <a:ea typeface="Calibri"/>
              <a:cs typeface="Calibri"/>
              <a:sym typeface="Calibri"/>
            </a:endParaRPr>
          </a:p>
        </p:txBody>
      </p:sp>
      <p:sp>
        <p:nvSpPr>
          <p:cNvPr id="134" name="Google Shape;13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4"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b="0" l="0" r="0" t="0"/>
          <a:stretch/>
        </p:blipFill>
        <p:spPr>
          <a:xfrm>
            <a:off x="0" y="0"/>
            <a:ext cx="12190817" cy="6858000"/>
          </a:xfrm>
          <a:prstGeom prst="rect">
            <a:avLst/>
          </a:prstGeom>
          <a:noFill/>
          <a:ln>
            <a:noFill/>
          </a:ln>
        </p:spPr>
      </p:pic>
      <p:sp>
        <p:nvSpPr>
          <p:cNvPr id="16" name="Google Shape;16;p2"/>
          <p:cNvSpPr txBox="1"/>
          <p:nvPr>
            <p:ph type="ctrTitle"/>
          </p:nvPr>
        </p:nvSpPr>
        <p:spPr>
          <a:xfrm>
            <a:off x="5436732" y="2688719"/>
            <a:ext cx="6609493" cy="83449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000"/>
              <a:buFont typeface="Arial"/>
              <a:buNone/>
              <a:defRPr b="0" i="0" sz="4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5436733" y="3523215"/>
            <a:ext cx="6056582" cy="418570"/>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2000"/>
              <a:buNone/>
              <a:defRPr b="0" i="0" sz="2000">
                <a:solidFill>
                  <a:schemeClr val="lt1"/>
                </a:solidFill>
                <a:latin typeface="Arial"/>
                <a:ea typeface="Arial"/>
                <a:cs typeface="Arial"/>
                <a:sym typeface="Arial"/>
              </a:defRPr>
            </a:lvl1pPr>
            <a:lvl2pPr lvl="1" algn="ctr">
              <a:lnSpc>
                <a:spcPct val="90000"/>
              </a:lnSpc>
              <a:spcBef>
                <a:spcPts val="500"/>
              </a:spcBef>
              <a:spcAft>
                <a:spcPts val="0"/>
              </a:spcAft>
              <a:buClr>
                <a:srgbClr val="232F3E"/>
              </a:buClr>
              <a:buSzPts val="2000"/>
              <a:buNone/>
              <a:defRPr sz="2000"/>
            </a:lvl2pPr>
            <a:lvl3pPr lvl="2" algn="ctr">
              <a:lnSpc>
                <a:spcPct val="90000"/>
              </a:lnSpc>
              <a:spcBef>
                <a:spcPts val="500"/>
              </a:spcBef>
              <a:spcAft>
                <a:spcPts val="0"/>
              </a:spcAft>
              <a:buClr>
                <a:srgbClr val="232F3E"/>
              </a:buClr>
              <a:buSzPts val="1800"/>
              <a:buNone/>
              <a:defRPr sz="1800"/>
            </a:lvl3pPr>
            <a:lvl4pPr lvl="3" algn="ctr">
              <a:lnSpc>
                <a:spcPct val="90000"/>
              </a:lnSpc>
              <a:spcBef>
                <a:spcPts val="500"/>
              </a:spcBef>
              <a:spcAft>
                <a:spcPts val="0"/>
              </a:spcAft>
              <a:buClr>
                <a:srgbClr val="232F3E"/>
              </a:buClr>
              <a:buSzPts val="1600"/>
              <a:buNone/>
              <a:defRPr sz="1600"/>
            </a:lvl4pPr>
            <a:lvl5pPr lvl="4" algn="ctr">
              <a:lnSpc>
                <a:spcPct val="90000"/>
              </a:lnSpc>
              <a:spcBef>
                <a:spcPts val="500"/>
              </a:spcBef>
              <a:spcAft>
                <a:spcPts val="0"/>
              </a:spcAft>
              <a:buClr>
                <a:srgbClr val="232F3E"/>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2"/>
          <p:cNvPicPr preferRelativeResize="0"/>
          <p:nvPr/>
        </p:nvPicPr>
        <p:blipFill rotWithShape="1">
          <a:blip r:embed="rId3">
            <a:alphaModFix/>
          </a:blip>
          <a:srcRect b="0" l="0" r="0" t="0"/>
          <a:stretch/>
        </p:blipFill>
        <p:spPr>
          <a:xfrm>
            <a:off x="12185650" y="25400"/>
            <a:ext cx="9525" cy="6858000"/>
          </a:xfrm>
          <a:prstGeom prst="rect">
            <a:avLst/>
          </a:prstGeom>
          <a:noFill/>
          <a:ln>
            <a:noFill/>
          </a:ln>
        </p:spPr>
      </p:pic>
      <p:pic>
        <p:nvPicPr>
          <p:cNvPr id="19" name="Google Shape;19;p2"/>
          <p:cNvPicPr preferRelativeResize="0"/>
          <p:nvPr/>
        </p:nvPicPr>
        <p:blipFill rotWithShape="1">
          <a:blip r:embed="rId3">
            <a:alphaModFix/>
          </a:blip>
          <a:srcRect b="0" l="0" r="0" t="0"/>
          <a:stretch/>
        </p:blipFill>
        <p:spPr>
          <a:xfrm>
            <a:off x="12186206" y="0"/>
            <a:ext cx="9525" cy="6858000"/>
          </a:xfrm>
          <a:prstGeom prst="rect">
            <a:avLst/>
          </a:prstGeom>
          <a:noFill/>
          <a:ln>
            <a:noFill/>
          </a:ln>
        </p:spPr>
      </p:pic>
      <p:sp>
        <p:nvSpPr>
          <p:cNvPr id="20" name="Google Shape;20;p2"/>
          <p:cNvSpPr txBox="1"/>
          <p:nvPr>
            <p:ph idx="11" type="ftr"/>
          </p:nvPr>
        </p:nvSpPr>
        <p:spPr>
          <a:xfrm>
            <a:off x="419100" y="6356350"/>
            <a:ext cx="6871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10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2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b="0" l="0" r="0" t="0"/>
          <a:stretch/>
        </p:blipFill>
        <p:spPr>
          <a:xfrm>
            <a:off x="-29730" y="-2237"/>
            <a:ext cx="12221730" cy="6860237"/>
          </a:xfrm>
          <a:prstGeom prst="rect">
            <a:avLst/>
          </a:prstGeom>
          <a:noFill/>
          <a:ln>
            <a:noFill/>
          </a:ln>
        </p:spPr>
      </p:pic>
      <p:sp>
        <p:nvSpPr>
          <p:cNvPr id="23" name="Google Shape;23;p3"/>
          <p:cNvSpPr txBox="1"/>
          <p:nvPr>
            <p:ph type="title"/>
          </p:nvPr>
        </p:nvSpPr>
        <p:spPr>
          <a:xfrm>
            <a:off x="238539" y="263527"/>
            <a:ext cx="11115261" cy="7794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000"/>
              <a:buFont typeface="Arial"/>
              <a:buNone/>
              <a:defRPr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238539" y="1440305"/>
            <a:ext cx="11352570" cy="491330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Font typeface="Arial"/>
              <a:buChar char="•"/>
              <a:defRPr b="0" i="0">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Font typeface="Arial"/>
              <a:buChar char="•"/>
              <a:defRPr b="0" i="0">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Font typeface="Arial"/>
              <a:buChar char="•"/>
              <a:defRPr b="0" i="0">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dk1"/>
                </a:solidFill>
                <a:latin typeface="Helvetica Neue"/>
                <a:ea typeface="Helvetica Neue"/>
                <a:cs typeface="Helvetica Neue"/>
                <a:sym typeface="Helvetica Neue"/>
              </a:defRPr>
            </a:lvl1pPr>
            <a:lvl2pPr indent="0" lvl="1" marL="0" algn="r">
              <a:spcBef>
                <a:spcPts val="0"/>
              </a:spcBef>
              <a:buNone/>
              <a:defRPr b="0" i="0" sz="900" u="none" cap="none" strike="noStrike">
                <a:solidFill>
                  <a:schemeClr val="dk1"/>
                </a:solidFill>
                <a:latin typeface="Helvetica Neue"/>
                <a:ea typeface="Helvetica Neue"/>
                <a:cs typeface="Helvetica Neue"/>
                <a:sym typeface="Helvetica Neue"/>
              </a:defRPr>
            </a:lvl2pPr>
            <a:lvl3pPr indent="0" lvl="2" marL="0" algn="r">
              <a:spcBef>
                <a:spcPts val="0"/>
              </a:spcBef>
              <a:buNone/>
              <a:defRPr b="0" i="0" sz="900" u="none" cap="none" strike="noStrike">
                <a:solidFill>
                  <a:schemeClr val="dk1"/>
                </a:solidFill>
                <a:latin typeface="Helvetica Neue"/>
                <a:ea typeface="Helvetica Neue"/>
                <a:cs typeface="Helvetica Neue"/>
                <a:sym typeface="Helvetica Neue"/>
              </a:defRPr>
            </a:lvl3pPr>
            <a:lvl4pPr indent="0" lvl="3" marL="0" algn="r">
              <a:spcBef>
                <a:spcPts val="0"/>
              </a:spcBef>
              <a:buNone/>
              <a:defRPr b="0" i="0" sz="900" u="none" cap="none" strike="noStrike">
                <a:solidFill>
                  <a:schemeClr val="dk1"/>
                </a:solidFill>
                <a:latin typeface="Helvetica Neue"/>
                <a:ea typeface="Helvetica Neue"/>
                <a:cs typeface="Helvetica Neue"/>
                <a:sym typeface="Helvetica Neue"/>
              </a:defRPr>
            </a:lvl4pPr>
            <a:lvl5pPr indent="0" lvl="4" marL="0" algn="r">
              <a:spcBef>
                <a:spcPts val="0"/>
              </a:spcBef>
              <a:buNone/>
              <a:defRPr b="0" i="0" sz="900" u="none" cap="none" strike="noStrike">
                <a:solidFill>
                  <a:schemeClr val="dk1"/>
                </a:solidFill>
                <a:latin typeface="Helvetica Neue"/>
                <a:ea typeface="Helvetica Neue"/>
                <a:cs typeface="Helvetica Neue"/>
                <a:sym typeface="Helvetica Neue"/>
              </a:defRPr>
            </a:lvl5pPr>
            <a:lvl6pPr indent="0" lvl="5" marL="0" algn="r">
              <a:spcBef>
                <a:spcPts val="0"/>
              </a:spcBef>
              <a:buNone/>
              <a:defRPr b="0" i="0" sz="900" u="none" cap="none" strike="noStrike">
                <a:solidFill>
                  <a:schemeClr val="dk1"/>
                </a:solidFill>
                <a:latin typeface="Helvetica Neue"/>
                <a:ea typeface="Helvetica Neue"/>
                <a:cs typeface="Helvetica Neue"/>
                <a:sym typeface="Helvetica Neue"/>
              </a:defRPr>
            </a:lvl6pPr>
            <a:lvl7pPr indent="0" lvl="6" marL="0" algn="r">
              <a:spcBef>
                <a:spcPts val="0"/>
              </a:spcBef>
              <a:buNone/>
              <a:defRPr b="0" i="0" sz="900" u="none" cap="none" strike="noStrike">
                <a:solidFill>
                  <a:schemeClr val="dk1"/>
                </a:solidFill>
                <a:latin typeface="Helvetica Neue"/>
                <a:ea typeface="Helvetica Neue"/>
                <a:cs typeface="Helvetica Neue"/>
                <a:sym typeface="Helvetica Neue"/>
              </a:defRPr>
            </a:lvl7pPr>
            <a:lvl8pPr indent="0" lvl="7" marL="0" algn="r">
              <a:spcBef>
                <a:spcPts val="0"/>
              </a:spcBef>
              <a:buNone/>
              <a:defRPr b="0" i="0" sz="900" u="none" cap="none" strike="noStrike">
                <a:solidFill>
                  <a:schemeClr val="dk1"/>
                </a:solidFill>
                <a:latin typeface="Helvetica Neue"/>
                <a:ea typeface="Helvetica Neue"/>
                <a:cs typeface="Helvetica Neue"/>
                <a:sym typeface="Helvetica Neue"/>
              </a:defRPr>
            </a:lvl8pPr>
            <a:lvl9pPr indent="0" lvl="8" marL="0" algn="r">
              <a:spcBef>
                <a:spcPts val="0"/>
              </a:spcBef>
              <a:buNone/>
              <a:defRPr b="0" i="0" sz="900" u="none" cap="none" strike="noStrik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3"/>
          <p:cNvSpPr/>
          <p:nvPr/>
        </p:nvSpPr>
        <p:spPr>
          <a:xfrm>
            <a:off x="12099313" y="6815016"/>
            <a:ext cx="93955" cy="4571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 name="Google Shape;27;p3"/>
          <p:cNvSpPr txBox="1"/>
          <p:nvPr/>
        </p:nvSpPr>
        <p:spPr>
          <a:xfrm>
            <a:off x="251791" y="6480313"/>
            <a:ext cx="4108174"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262626"/>
                </a:solidFill>
                <a:latin typeface="Arial"/>
                <a:ea typeface="Arial"/>
                <a:cs typeface="Arial"/>
                <a:sym typeface="Arial"/>
              </a:rPr>
              <a:t>© 2018, Amazon Web Services, Inc. or its Affiliates. All rights reserved.</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0" r="0" t="0"/>
          <a:stretch/>
        </p:blipFill>
        <p:spPr>
          <a:xfrm>
            <a:off x="0" y="0"/>
            <a:ext cx="12192000" cy="6859524"/>
          </a:xfrm>
          <a:prstGeom prst="rect">
            <a:avLst/>
          </a:prstGeom>
          <a:noFill/>
          <a:ln>
            <a:noFill/>
          </a:ln>
        </p:spPr>
      </p:pic>
      <p:sp>
        <p:nvSpPr>
          <p:cNvPr id="30" name="Google Shape;30;p4"/>
          <p:cNvSpPr txBox="1"/>
          <p:nvPr>
            <p:ph type="title"/>
          </p:nvPr>
        </p:nvSpPr>
        <p:spPr>
          <a:xfrm>
            <a:off x="662608" y="2770243"/>
            <a:ext cx="11115261" cy="7794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6000"/>
              <a:buFont typeface="Arial"/>
              <a:buNone/>
              <a:defRPr b="0" i="0" sz="6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a:solidFill>
                  <a:schemeClr val="lt1"/>
                </a:solidFill>
                <a:latin typeface="Helvetica Neue"/>
                <a:ea typeface="Helvetica Neue"/>
                <a:cs typeface="Helvetica Neue"/>
                <a:sym typeface="Helvetica Neue"/>
              </a:defRPr>
            </a:lvl1pPr>
            <a:lvl2pPr indent="0" lvl="1" marL="0" algn="r">
              <a:spcBef>
                <a:spcPts val="0"/>
              </a:spcBef>
              <a:buNone/>
              <a:defRPr b="0" i="0" sz="900">
                <a:solidFill>
                  <a:schemeClr val="lt1"/>
                </a:solidFill>
                <a:latin typeface="Helvetica Neue"/>
                <a:ea typeface="Helvetica Neue"/>
                <a:cs typeface="Helvetica Neue"/>
                <a:sym typeface="Helvetica Neue"/>
              </a:defRPr>
            </a:lvl2pPr>
            <a:lvl3pPr indent="0" lvl="2" marL="0" algn="r">
              <a:spcBef>
                <a:spcPts val="0"/>
              </a:spcBef>
              <a:buNone/>
              <a:defRPr b="0" i="0" sz="900">
                <a:solidFill>
                  <a:schemeClr val="lt1"/>
                </a:solidFill>
                <a:latin typeface="Helvetica Neue"/>
                <a:ea typeface="Helvetica Neue"/>
                <a:cs typeface="Helvetica Neue"/>
                <a:sym typeface="Helvetica Neue"/>
              </a:defRPr>
            </a:lvl3pPr>
            <a:lvl4pPr indent="0" lvl="3" marL="0" algn="r">
              <a:spcBef>
                <a:spcPts val="0"/>
              </a:spcBef>
              <a:buNone/>
              <a:defRPr b="0" i="0" sz="900">
                <a:solidFill>
                  <a:schemeClr val="lt1"/>
                </a:solidFill>
                <a:latin typeface="Helvetica Neue"/>
                <a:ea typeface="Helvetica Neue"/>
                <a:cs typeface="Helvetica Neue"/>
                <a:sym typeface="Helvetica Neue"/>
              </a:defRPr>
            </a:lvl4pPr>
            <a:lvl5pPr indent="0" lvl="4" marL="0" algn="r">
              <a:spcBef>
                <a:spcPts val="0"/>
              </a:spcBef>
              <a:buNone/>
              <a:defRPr b="0" i="0" sz="900">
                <a:solidFill>
                  <a:schemeClr val="lt1"/>
                </a:solidFill>
                <a:latin typeface="Helvetica Neue"/>
                <a:ea typeface="Helvetica Neue"/>
                <a:cs typeface="Helvetica Neue"/>
                <a:sym typeface="Helvetica Neue"/>
              </a:defRPr>
            </a:lvl5pPr>
            <a:lvl6pPr indent="0" lvl="5" marL="0" algn="r">
              <a:spcBef>
                <a:spcPts val="0"/>
              </a:spcBef>
              <a:buNone/>
              <a:defRPr b="0" i="0" sz="900">
                <a:solidFill>
                  <a:schemeClr val="lt1"/>
                </a:solidFill>
                <a:latin typeface="Helvetica Neue"/>
                <a:ea typeface="Helvetica Neue"/>
                <a:cs typeface="Helvetica Neue"/>
                <a:sym typeface="Helvetica Neue"/>
              </a:defRPr>
            </a:lvl6pPr>
            <a:lvl7pPr indent="0" lvl="6" marL="0" algn="r">
              <a:spcBef>
                <a:spcPts val="0"/>
              </a:spcBef>
              <a:buNone/>
              <a:defRPr b="0" i="0" sz="900">
                <a:solidFill>
                  <a:schemeClr val="lt1"/>
                </a:solidFill>
                <a:latin typeface="Helvetica Neue"/>
                <a:ea typeface="Helvetica Neue"/>
                <a:cs typeface="Helvetica Neue"/>
                <a:sym typeface="Helvetica Neue"/>
              </a:defRPr>
            </a:lvl7pPr>
            <a:lvl8pPr indent="0" lvl="7" marL="0" algn="r">
              <a:spcBef>
                <a:spcPts val="0"/>
              </a:spcBef>
              <a:buNone/>
              <a:defRPr b="0" i="0" sz="900">
                <a:solidFill>
                  <a:schemeClr val="lt1"/>
                </a:solidFill>
                <a:latin typeface="Helvetica Neue"/>
                <a:ea typeface="Helvetica Neue"/>
                <a:cs typeface="Helvetica Neue"/>
                <a:sym typeface="Helvetica Neue"/>
              </a:defRPr>
            </a:lvl8pPr>
            <a:lvl9pPr indent="0" lvl="8" marL="0" algn="r">
              <a:spcBef>
                <a:spcPts val="0"/>
              </a:spcBef>
              <a:buNone/>
              <a:defRPr b="0" i="0" sz="900">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4"/>
          <p:cNvSpPr txBox="1"/>
          <p:nvPr>
            <p:ph idx="11" type="ftr"/>
          </p:nvPr>
        </p:nvSpPr>
        <p:spPr>
          <a:xfrm>
            <a:off x="419100" y="6356350"/>
            <a:ext cx="6871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10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pic>
        <p:nvPicPr>
          <p:cNvPr id="34" name="Google Shape;34;p5"/>
          <p:cNvPicPr preferRelativeResize="0"/>
          <p:nvPr/>
        </p:nvPicPr>
        <p:blipFill rotWithShape="1">
          <a:blip r:embed="rId2">
            <a:alphaModFix/>
          </a:blip>
          <a:srcRect b="0" l="0" r="0" t="0"/>
          <a:stretch/>
        </p:blipFill>
        <p:spPr>
          <a:xfrm>
            <a:off x="0" y="0"/>
            <a:ext cx="12192000" cy="6859524"/>
          </a:xfrm>
          <a:prstGeom prst="rect">
            <a:avLst/>
          </a:prstGeom>
          <a:noFill/>
          <a:ln>
            <a:noFill/>
          </a:ln>
        </p:spPr>
      </p:pic>
      <p:sp>
        <p:nvSpPr>
          <p:cNvPr id="35" name="Google Shape;35;p5"/>
          <p:cNvSpPr txBox="1"/>
          <p:nvPr>
            <p:ph type="title"/>
          </p:nvPr>
        </p:nvSpPr>
        <p:spPr>
          <a:xfrm>
            <a:off x="238538" y="263527"/>
            <a:ext cx="11115261" cy="7794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000"/>
              <a:buFont typeface="Arial"/>
              <a:buNone/>
              <a:defRPr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238538" y="1243016"/>
            <a:ext cx="10515600" cy="491330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lt1"/>
              </a:buClr>
              <a:buSzPts val="2800"/>
              <a:buFont typeface="Arial"/>
              <a:buChar char="•"/>
              <a:defRPr b="0" i="0">
                <a:solidFill>
                  <a:schemeClr val="lt1"/>
                </a:solidFill>
                <a:latin typeface="Arial"/>
                <a:ea typeface="Arial"/>
                <a:cs typeface="Arial"/>
                <a:sym typeface="Arial"/>
              </a:defRPr>
            </a:lvl1pPr>
            <a:lvl2pPr indent="-381000" lvl="1" marL="914400" algn="l">
              <a:lnSpc>
                <a:spcPct val="90000"/>
              </a:lnSpc>
              <a:spcBef>
                <a:spcPts val="500"/>
              </a:spcBef>
              <a:spcAft>
                <a:spcPts val="0"/>
              </a:spcAft>
              <a:buClr>
                <a:schemeClr val="lt1"/>
              </a:buClr>
              <a:buSzPts val="2400"/>
              <a:buFont typeface="Arial"/>
              <a:buChar char="•"/>
              <a:defRPr b="0" i="0">
                <a:solidFill>
                  <a:schemeClr val="lt1"/>
                </a:solidFill>
                <a:latin typeface="Arial"/>
                <a:ea typeface="Arial"/>
                <a:cs typeface="Arial"/>
                <a:sym typeface="Arial"/>
              </a:defRPr>
            </a:lvl2pPr>
            <a:lvl3pPr indent="-355600" lvl="2" marL="1371600" algn="l">
              <a:lnSpc>
                <a:spcPct val="90000"/>
              </a:lnSpc>
              <a:spcBef>
                <a:spcPts val="500"/>
              </a:spcBef>
              <a:spcAft>
                <a:spcPts val="0"/>
              </a:spcAft>
              <a:buClr>
                <a:schemeClr val="lt1"/>
              </a:buClr>
              <a:buSzPts val="2000"/>
              <a:buFont typeface="Arial"/>
              <a:buChar char="•"/>
              <a:defRPr b="0" i="0">
                <a:solidFill>
                  <a:schemeClr val="lt1"/>
                </a:solidFill>
                <a:latin typeface="Arial"/>
                <a:ea typeface="Arial"/>
                <a:cs typeface="Arial"/>
                <a:sym typeface="Arial"/>
              </a:defRPr>
            </a:lvl3pPr>
            <a:lvl4pPr indent="-342900" lvl="3" marL="1828800" algn="l">
              <a:lnSpc>
                <a:spcPct val="90000"/>
              </a:lnSpc>
              <a:spcBef>
                <a:spcPts val="500"/>
              </a:spcBef>
              <a:spcAft>
                <a:spcPts val="0"/>
              </a:spcAft>
              <a:buClr>
                <a:schemeClr val="lt1"/>
              </a:buClr>
              <a:buSzPts val="1800"/>
              <a:buFont typeface="Arial"/>
              <a:buChar char="•"/>
              <a:defRPr b="0" i="0">
                <a:solidFill>
                  <a:schemeClr val="lt1"/>
                </a:solidFill>
                <a:latin typeface="Arial"/>
                <a:ea typeface="Arial"/>
                <a:cs typeface="Arial"/>
                <a:sym typeface="Arial"/>
              </a:defRPr>
            </a:lvl4pPr>
            <a:lvl5pPr indent="-342900" lvl="4" marL="2286000" algn="l">
              <a:lnSpc>
                <a:spcPct val="90000"/>
              </a:lnSpc>
              <a:spcBef>
                <a:spcPts val="500"/>
              </a:spcBef>
              <a:spcAft>
                <a:spcPts val="0"/>
              </a:spcAft>
              <a:buClr>
                <a:schemeClr val="lt1"/>
              </a:buClr>
              <a:buSzPts val="1800"/>
              <a:buFont typeface="Arial"/>
              <a:buChar char="•"/>
              <a:defRPr b="0" i="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a:solidFill>
                  <a:schemeClr val="lt1"/>
                </a:solidFill>
                <a:latin typeface="Helvetica Neue"/>
                <a:ea typeface="Helvetica Neue"/>
                <a:cs typeface="Helvetica Neue"/>
                <a:sym typeface="Helvetica Neue"/>
              </a:defRPr>
            </a:lvl1pPr>
            <a:lvl2pPr indent="0" lvl="1" marL="0" algn="r">
              <a:spcBef>
                <a:spcPts val="0"/>
              </a:spcBef>
              <a:buNone/>
              <a:defRPr b="0" i="0" sz="900">
                <a:solidFill>
                  <a:schemeClr val="lt1"/>
                </a:solidFill>
                <a:latin typeface="Helvetica Neue"/>
                <a:ea typeface="Helvetica Neue"/>
                <a:cs typeface="Helvetica Neue"/>
                <a:sym typeface="Helvetica Neue"/>
              </a:defRPr>
            </a:lvl2pPr>
            <a:lvl3pPr indent="0" lvl="2" marL="0" algn="r">
              <a:spcBef>
                <a:spcPts val="0"/>
              </a:spcBef>
              <a:buNone/>
              <a:defRPr b="0" i="0" sz="900">
                <a:solidFill>
                  <a:schemeClr val="lt1"/>
                </a:solidFill>
                <a:latin typeface="Helvetica Neue"/>
                <a:ea typeface="Helvetica Neue"/>
                <a:cs typeface="Helvetica Neue"/>
                <a:sym typeface="Helvetica Neue"/>
              </a:defRPr>
            </a:lvl3pPr>
            <a:lvl4pPr indent="0" lvl="3" marL="0" algn="r">
              <a:spcBef>
                <a:spcPts val="0"/>
              </a:spcBef>
              <a:buNone/>
              <a:defRPr b="0" i="0" sz="900">
                <a:solidFill>
                  <a:schemeClr val="lt1"/>
                </a:solidFill>
                <a:latin typeface="Helvetica Neue"/>
                <a:ea typeface="Helvetica Neue"/>
                <a:cs typeface="Helvetica Neue"/>
                <a:sym typeface="Helvetica Neue"/>
              </a:defRPr>
            </a:lvl4pPr>
            <a:lvl5pPr indent="0" lvl="4" marL="0" algn="r">
              <a:spcBef>
                <a:spcPts val="0"/>
              </a:spcBef>
              <a:buNone/>
              <a:defRPr b="0" i="0" sz="900">
                <a:solidFill>
                  <a:schemeClr val="lt1"/>
                </a:solidFill>
                <a:latin typeface="Helvetica Neue"/>
                <a:ea typeface="Helvetica Neue"/>
                <a:cs typeface="Helvetica Neue"/>
                <a:sym typeface="Helvetica Neue"/>
              </a:defRPr>
            </a:lvl5pPr>
            <a:lvl6pPr indent="0" lvl="5" marL="0" algn="r">
              <a:spcBef>
                <a:spcPts val="0"/>
              </a:spcBef>
              <a:buNone/>
              <a:defRPr b="0" i="0" sz="900">
                <a:solidFill>
                  <a:schemeClr val="lt1"/>
                </a:solidFill>
                <a:latin typeface="Helvetica Neue"/>
                <a:ea typeface="Helvetica Neue"/>
                <a:cs typeface="Helvetica Neue"/>
                <a:sym typeface="Helvetica Neue"/>
              </a:defRPr>
            </a:lvl6pPr>
            <a:lvl7pPr indent="0" lvl="6" marL="0" algn="r">
              <a:spcBef>
                <a:spcPts val="0"/>
              </a:spcBef>
              <a:buNone/>
              <a:defRPr b="0" i="0" sz="900">
                <a:solidFill>
                  <a:schemeClr val="lt1"/>
                </a:solidFill>
                <a:latin typeface="Helvetica Neue"/>
                <a:ea typeface="Helvetica Neue"/>
                <a:cs typeface="Helvetica Neue"/>
                <a:sym typeface="Helvetica Neue"/>
              </a:defRPr>
            </a:lvl7pPr>
            <a:lvl8pPr indent="0" lvl="7" marL="0" algn="r">
              <a:spcBef>
                <a:spcPts val="0"/>
              </a:spcBef>
              <a:buNone/>
              <a:defRPr b="0" i="0" sz="900">
                <a:solidFill>
                  <a:schemeClr val="lt1"/>
                </a:solidFill>
                <a:latin typeface="Helvetica Neue"/>
                <a:ea typeface="Helvetica Neue"/>
                <a:cs typeface="Helvetica Neue"/>
                <a:sym typeface="Helvetica Neue"/>
              </a:defRPr>
            </a:lvl8pPr>
            <a:lvl9pPr indent="0" lvl="8" marL="0" algn="r">
              <a:spcBef>
                <a:spcPts val="0"/>
              </a:spcBef>
              <a:buNone/>
              <a:defRPr b="0" i="0" sz="900">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5"/>
          <p:cNvSpPr txBox="1"/>
          <p:nvPr>
            <p:ph idx="11" type="ftr"/>
          </p:nvPr>
        </p:nvSpPr>
        <p:spPr>
          <a:xfrm>
            <a:off x="419100" y="6356350"/>
            <a:ext cx="6871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10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39" name="Shape 39"/>
        <p:cNvGrpSpPr/>
        <p:nvPr/>
      </p:nvGrpSpPr>
      <p:grpSpPr>
        <a:xfrm>
          <a:off x="0" y="0"/>
          <a:ext cx="0" cy="0"/>
          <a:chOff x="0" y="0"/>
          <a:chExt cx="0" cy="0"/>
        </a:xfrm>
      </p:grpSpPr>
      <p:pic>
        <p:nvPicPr>
          <p:cNvPr id="40" name="Google Shape;40;p6"/>
          <p:cNvPicPr preferRelativeResize="0"/>
          <p:nvPr/>
        </p:nvPicPr>
        <p:blipFill rotWithShape="1">
          <a:blip r:embed="rId2">
            <a:alphaModFix/>
          </a:blip>
          <a:srcRect b="0" l="0" r="0" t="0"/>
          <a:stretch/>
        </p:blipFill>
        <p:spPr>
          <a:xfrm>
            <a:off x="-29730" y="-2237"/>
            <a:ext cx="12221730" cy="6860237"/>
          </a:xfrm>
          <a:prstGeom prst="rect">
            <a:avLst/>
          </a:prstGeom>
          <a:noFill/>
          <a:ln>
            <a:noFill/>
          </a:ln>
        </p:spPr>
      </p:pic>
      <p:sp>
        <p:nvSpPr>
          <p:cNvPr id="41" name="Google Shape;41;p6"/>
          <p:cNvSpPr txBox="1"/>
          <p:nvPr>
            <p:ph type="title"/>
          </p:nvPr>
        </p:nvSpPr>
        <p:spPr>
          <a:xfrm>
            <a:off x="238539" y="263527"/>
            <a:ext cx="11115261" cy="7794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000"/>
              <a:buFont typeface="Arial"/>
              <a:buNone/>
              <a:defRPr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238539" y="1440305"/>
            <a:ext cx="11352570" cy="491330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Font typeface="Arial"/>
              <a:buChar char="•"/>
              <a:defRPr b="0" i="0">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Font typeface="Arial"/>
              <a:buChar char="•"/>
              <a:defRPr b="0" i="0">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Font typeface="Arial"/>
              <a:buChar char="•"/>
              <a:defRPr b="0" i="0">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a:solidFill>
                  <a:schemeClr val="dk1"/>
                </a:solidFill>
                <a:latin typeface="Helvetica Neue"/>
                <a:ea typeface="Helvetica Neue"/>
                <a:cs typeface="Helvetica Neue"/>
                <a:sym typeface="Helvetica Neue"/>
              </a:defRPr>
            </a:lvl1pPr>
            <a:lvl2pPr indent="0" lvl="1" marL="0" algn="r">
              <a:spcBef>
                <a:spcPts val="0"/>
              </a:spcBef>
              <a:buNone/>
              <a:defRPr b="0" i="0" sz="900">
                <a:solidFill>
                  <a:schemeClr val="dk1"/>
                </a:solidFill>
                <a:latin typeface="Helvetica Neue"/>
                <a:ea typeface="Helvetica Neue"/>
                <a:cs typeface="Helvetica Neue"/>
                <a:sym typeface="Helvetica Neue"/>
              </a:defRPr>
            </a:lvl2pPr>
            <a:lvl3pPr indent="0" lvl="2" marL="0" algn="r">
              <a:spcBef>
                <a:spcPts val="0"/>
              </a:spcBef>
              <a:buNone/>
              <a:defRPr b="0" i="0" sz="900">
                <a:solidFill>
                  <a:schemeClr val="dk1"/>
                </a:solidFill>
                <a:latin typeface="Helvetica Neue"/>
                <a:ea typeface="Helvetica Neue"/>
                <a:cs typeface="Helvetica Neue"/>
                <a:sym typeface="Helvetica Neue"/>
              </a:defRPr>
            </a:lvl3pPr>
            <a:lvl4pPr indent="0" lvl="3" marL="0" algn="r">
              <a:spcBef>
                <a:spcPts val="0"/>
              </a:spcBef>
              <a:buNone/>
              <a:defRPr b="0" i="0" sz="900">
                <a:solidFill>
                  <a:schemeClr val="dk1"/>
                </a:solidFill>
                <a:latin typeface="Helvetica Neue"/>
                <a:ea typeface="Helvetica Neue"/>
                <a:cs typeface="Helvetica Neue"/>
                <a:sym typeface="Helvetica Neue"/>
              </a:defRPr>
            </a:lvl4pPr>
            <a:lvl5pPr indent="0" lvl="4" marL="0" algn="r">
              <a:spcBef>
                <a:spcPts val="0"/>
              </a:spcBef>
              <a:buNone/>
              <a:defRPr b="0" i="0" sz="900">
                <a:solidFill>
                  <a:schemeClr val="dk1"/>
                </a:solidFill>
                <a:latin typeface="Helvetica Neue"/>
                <a:ea typeface="Helvetica Neue"/>
                <a:cs typeface="Helvetica Neue"/>
                <a:sym typeface="Helvetica Neue"/>
              </a:defRPr>
            </a:lvl5pPr>
            <a:lvl6pPr indent="0" lvl="5" marL="0" algn="r">
              <a:spcBef>
                <a:spcPts val="0"/>
              </a:spcBef>
              <a:buNone/>
              <a:defRPr b="0" i="0" sz="900">
                <a:solidFill>
                  <a:schemeClr val="dk1"/>
                </a:solidFill>
                <a:latin typeface="Helvetica Neue"/>
                <a:ea typeface="Helvetica Neue"/>
                <a:cs typeface="Helvetica Neue"/>
                <a:sym typeface="Helvetica Neue"/>
              </a:defRPr>
            </a:lvl6pPr>
            <a:lvl7pPr indent="0" lvl="6" marL="0" algn="r">
              <a:spcBef>
                <a:spcPts val="0"/>
              </a:spcBef>
              <a:buNone/>
              <a:defRPr b="0" i="0" sz="900">
                <a:solidFill>
                  <a:schemeClr val="dk1"/>
                </a:solidFill>
                <a:latin typeface="Helvetica Neue"/>
                <a:ea typeface="Helvetica Neue"/>
                <a:cs typeface="Helvetica Neue"/>
                <a:sym typeface="Helvetica Neue"/>
              </a:defRPr>
            </a:lvl7pPr>
            <a:lvl8pPr indent="0" lvl="7" marL="0" algn="r">
              <a:spcBef>
                <a:spcPts val="0"/>
              </a:spcBef>
              <a:buNone/>
              <a:defRPr b="0" i="0" sz="900">
                <a:solidFill>
                  <a:schemeClr val="dk1"/>
                </a:solidFill>
                <a:latin typeface="Helvetica Neue"/>
                <a:ea typeface="Helvetica Neue"/>
                <a:cs typeface="Helvetica Neue"/>
                <a:sym typeface="Helvetica Neue"/>
              </a:defRPr>
            </a:lvl8pPr>
            <a:lvl9pPr indent="0" lvl="8" marL="0" algn="r">
              <a:spcBef>
                <a:spcPts val="0"/>
              </a:spcBef>
              <a:buNone/>
              <a:defRPr b="0" i="0" sz="900">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6"/>
          <p:cNvSpPr/>
          <p:nvPr/>
        </p:nvSpPr>
        <p:spPr>
          <a:xfrm>
            <a:off x="12099313" y="6815016"/>
            <a:ext cx="93955" cy="4571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 name="Google Shape;45;p6"/>
          <p:cNvSpPr txBox="1"/>
          <p:nvPr>
            <p:ph idx="11" type="ftr"/>
          </p:nvPr>
        </p:nvSpPr>
        <p:spPr>
          <a:xfrm>
            <a:off x="419100" y="6356350"/>
            <a:ext cx="6871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9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46" name="Shape 46"/>
        <p:cNvGrpSpPr/>
        <p:nvPr/>
      </p:nvGrpSpPr>
      <p:grpSpPr>
        <a:xfrm>
          <a:off x="0" y="0"/>
          <a:ext cx="0" cy="0"/>
          <a:chOff x="0" y="0"/>
          <a:chExt cx="0" cy="0"/>
        </a:xfrm>
      </p:grpSpPr>
      <p:pic>
        <p:nvPicPr>
          <p:cNvPr id="47" name="Google Shape;47;p7"/>
          <p:cNvPicPr preferRelativeResize="0"/>
          <p:nvPr/>
        </p:nvPicPr>
        <p:blipFill rotWithShape="1">
          <a:blip r:embed="rId2">
            <a:alphaModFix/>
          </a:blip>
          <a:srcRect b="0" l="0" r="0" t="0"/>
          <a:stretch/>
        </p:blipFill>
        <p:spPr>
          <a:xfrm>
            <a:off x="-1268" y="-2237"/>
            <a:ext cx="12193268" cy="6860237"/>
          </a:xfrm>
          <a:prstGeom prst="rect">
            <a:avLst/>
          </a:prstGeom>
          <a:noFill/>
          <a:ln>
            <a:noFill/>
          </a:ln>
        </p:spPr>
      </p:pic>
      <p:sp>
        <p:nvSpPr>
          <p:cNvPr id="48" name="Google Shape;48;p7"/>
          <p:cNvSpPr txBox="1"/>
          <p:nvPr>
            <p:ph type="title"/>
          </p:nvPr>
        </p:nvSpPr>
        <p:spPr>
          <a:xfrm>
            <a:off x="238539" y="263527"/>
            <a:ext cx="11115261" cy="7794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000"/>
              <a:buFont typeface="Arial"/>
              <a:buNone/>
              <a:defRPr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238539" y="1440305"/>
            <a:ext cx="5075583" cy="491330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Font typeface="Arial"/>
              <a:buChar char="•"/>
              <a:defRPr b="0" i="0">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Font typeface="Arial"/>
              <a:buChar char="•"/>
              <a:defRPr b="0" i="0">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Font typeface="Arial"/>
              <a:buChar char="•"/>
              <a:defRPr b="0" i="0">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a:solidFill>
                  <a:schemeClr val="dk1"/>
                </a:solidFill>
                <a:latin typeface="Helvetica Neue"/>
                <a:ea typeface="Helvetica Neue"/>
                <a:cs typeface="Helvetica Neue"/>
                <a:sym typeface="Helvetica Neue"/>
              </a:defRPr>
            </a:lvl1pPr>
            <a:lvl2pPr indent="0" lvl="1" marL="0" algn="r">
              <a:spcBef>
                <a:spcPts val="0"/>
              </a:spcBef>
              <a:buNone/>
              <a:defRPr b="0" i="0" sz="900">
                <a:solidFill>
                  <a:schemeClr val="dk1"/>
                </a:solidFill>
                <a:latin typeface="Helvetica Neue"/>
                <a:ea typeface="Helvetica Neue"/>
                <a:cs typeface="Helvetica Neue"/>
                <a:sym typeface="Helvetica Neue"/>
              </a:defRPr>
            </a:lvl2pPr>
            <a:lvl3pPr indent="0" lvl="2" marL="0" algn="r">
              <a:spcBef>
                <a:spcPts val="0"/>
              </a:spcBef>
              <a:buNone/>
              <a:defRPr b="0" i="0" sz="900">
                <a:solidFill>
                  <a:schemeClr val="dk1"/>
                </a:solidFill>
                <a:latin typeface="Helvetica Neue"/>
                <a:ea typeface="Helvetica Neue"/>
                <a:cs typeface="Helvetica Neue"/>
                <a:sym typeface="Helvetica Neue"/>
              </a:defRPr>
            </a:lvl3pPr>
            <a:lvl4pPr indent="0" lvl="3" marL="0" algn="r">
              <a:spcBef>
                <a:spcPts val="0"/>
              </a:spcBef>
              <a:buNone/>
              <a:defRPr b="0" i="0" sz="900">
                <a:solidFill>
                  <a:schemeClr val="dk1"/>
                </a:solidFill>
                <a:latin typeface="Helvetica Neue"/>
                <a:ea typeface="Helvetica Neue"/>
                <a:cs typeface="Helvetica Neue"/>
                <a:sym typeface="Helvetica Neue"/>
              </a:defRPr>
            </a:lvl4pPr>
            <a:lvl5pPr indent="0" lvl="4" marL="0" algn="r">
              <a:spcBef>
                <a:spcPts val="0"/>
              </a:spcBef>
              <a:buNone/>
              <a:defRPr b="0" i="0" sz="900">
                <a:solidFill>
                  <a:schemeClr val="dk1"/>
                </a:solidFill>
                <a:latin typeface="Helvetica Neue"/>
                <a:ea typeface="Helvetica Neue"/>
                <a:cs typeface="Helvetica Neue"/>
                <a:sym typeface="Helvetica Neue"/>
              </a:defRPr>
            </a:lvl5pPr>
            <a:lvl6pPr indent="0" lvl="5" marL="0" algn="r">
              <a:spcBef>
                <a:spcPts val="0"/>
              </a:spcBef>
              <a:buNone/>
              <a:defRPr b="0" i="0" sz="900">
                <a:solidFill>
                  <a:schemeClr val="dk1"/>
                </a:solidFill>
                <a:latin typeface="Helvetica Neue"/>
                <a:ea typeface="Helvetica Neue"/>
                <a:cs typeface="Helvetica Neue"/>
                <a:sym typeface="Helvetica Neue"/>
              </a:defRPr>
            </a:lvl6pPr>
            <a:lvl7pPr indent="0" lvl="6" marL="0" algn="r">
              <a:spcBef>
                <a:spcPts val="0"/>
              </a:spcBef>
              <a:buNone/>
              <a:defRPr b="0" i="0" sz="900">
                <a:solidFill>
                  <a:schemeClr val="dk1"/>
                </a:solidFill>
                <a:latin typeface="Helvetica Neue"/>
                <a:ea typeface="Helvetica Neue"/>
                <a:cs typeface="Helvetica Neue"/>
                <a:sym typeface="Helvetica Neue"/>
              </a:defRPr>
            </a:lvl7pPr>
            <a:lvl8pPr indent="0" lvl="7" marL="0" algn="r">
              <a:spcBef>
                <a:spcPts val="0"/>
              </a:spcBef>
              <a:buNone/>
              <a:defRPr b="0" i="0" sz="900">
                <a:solidFill>
                  <a:schemeClr val="dk1"/>
                </a:solidFill>
                <a:latin typeface="Helvetica Neue"/>
                <a:ea typeface="Helvetica Neue"/>
                <a:cs typeface="Helvetica Neue"/>
                <a:sym typeface="Helvetica Neue"/>
              </a:defRPr>
            </a:lvl8pPr>
            <a:lvl9pPr indent="0" lvl="8" marL="0" algn="r">
              <a:spcBef>
                <a:spcPts val="0"/>
              </a:spcBef>
              <a:buNone/>
              <a:defRPr b="0" i="0" sz="900">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pic>
        <p:nvPicPr>
          <p:cNvPr id="51" name="Google Shape;51;p7"/>
          <p:cNvPicPr preferRelativeResize="0"/>
          <p:nvPr/>
        </p:nvPicPr>
        <p:blipFill rotWithShape="1">
          <a:blip r:embed="rId3">
            <a:alphaModFix/>
          </a:blip>
          <a:srcRect b="0" l="0" r="0" t="0"/>
          <a:stretch/>
        </p:blipFill>
        <p:spPr>
          <a:xfrm>
            <a:off x="12175800" y="-31440"/>
            <a:ext cx="9525" cy="6858000"/>
          </a:xfrm>
          <a:prstGeom prst="rect">
            <a:avLst/>
          </a:prstGeom>
          <a:noFill/>
          <a:ln>
            <a:noFill/>
          </a:ln>
        </p:spPr>
      </p:pic>
      <p:sp>
        <p:nvSpPr>
          <p:cNvPr id="52" name="Google Shape;52;p7"/>
          <p:cNvSpPr/>
          <p:nvPr/>
        </p:nvSpPr>
        <p:spPr>
          <a:xfrm>
            <a:off x="12099313" y="6815016"/>
            <a:ext cx="93955" cy="4571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7"/>
          <p:cNvSpPr txBox="1"/>
          <p:nvPr>
            <p:ph idx="2" type="body"/>
          </p:nvPr>
        </p:nvSpPr>
        <p:spPr>
          <a:xfrm>
            <a:off x="5796169" y="1440305"/>
            <a:ext cx="5075583" cy="491330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Font typeface="Arial"/>
              <a:buChar char="•"/>
              <a:defRPr b="0" i="0">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Font typeface="Arial"/>
              <a:buChar char="•"/>
              <a:defRPr b="0" i="0">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Font typeface="Arial"/>
              <a:buChar char="•"/>
              <a:defRPr b="0" i="0">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7"/>
          <p:cNvSpPr txBox="1"/>
          <p:nvPr>
            <p:ph idx="3" type="body"/>
          </p:nvPr>
        </p:nvSpPr>
        <p:spPr>
          <a:xfrm>
            <a:off x="238539" y="1440305"/>
            <a:ext cx="10515600" cy="491330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Font typeface="Arial"/>
              <a:buChar char="•"/>
              <a:defRPr b="0" i="0">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Font typeface="Arial"/>
              <a:buChar char="•"/>
              <a:defRPr b="0" i="0">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Font typeface="Arial"/>
              <a:buChar char="•"/>
              <a:defRPr b="0" i="0">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7"/>
          <p:cNvSpPr txBox="1"/>
          <p:nvPr>
            <p:ph idx="11" type="ftr"/>
          </p:nvPr>
        </p:nvSpPr>
        <p:spPr>
          <a:xfrm>
            <a:off x="419100" y="6356350"/>
            <a:ext cx="6871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9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6" name="Shape 56"/>
        <p:cNvGrpSpPr/>
        <p:nvPr/>
      </p:nvGrpSpPr>
      <p:grpSpPr>
        <a:xfrm>
          <a:off x="0" y="0"/>
          <a:ext cx="0" cy="0"/>
          <a:chOff x="0" y="0"/>
          <a:chExt cx="0" cy="0"/>
        </a:xfrm>
      </p:grpSpPr>
      <p:pic>
        <p:nvPicPr>
          <p:cNvPr id="57" name="Google Shape;57;p8"/>
          <p:cNvPicPr preferRelativeResize="0"/>
          <p:nvPr/>
        </p:nvPicPr>
        <p:blipFill rotWithShape="1">
          <a:blip r:embed="rId2">
            <a:alphaModFix/>
          </a:blip>
          <a:srcRect b="0" l="0" r="0" t="0"/>
          <a:stretch/>
        </p:blipFill>
        <p:spPr>
          <a:xfrm>
            <a:off x="2468" y="1"/>
            <a:ext cx="12187063" cy="6857998"/>
          </a:xfrm>
          <a:prstGeom prst="rect">
            <a:avLst/>
          </a:prstGeom>
          <a:noFill/>
          <a:ln>
            <a:noFill/>
          </a:ln>
        </p:spPr>
      </p:pic>
      <p:sp>
        <p:nvSpPr>
          <p:cNvPr id="58" name="Google Shape;58;p8"/>
          <p:cNvSpPr txBox="1"/>
          <p:nvPr>
            <p:ph type="title"/>
          </p:nvPr>
        </p:nvSpPr>
        <p:spPr>
          <a:xfrm>
            <a:off x="419100" y="2954881"/>
            <a:ext cx="11353800" cy="47411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0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8"/>
          <p:cNvSpPr txBox="1"/>
          <p:nvPr>
            <p:ph idx="11" type="ftr"/>
          </p:nvPr>
        </p:nvSpPr>
        <p:spPr>
          <a:xfrm>
            <a:off x="419100" y="6356350"/>
            <a:ext cx="7121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a:solidFill>
                  <a:schemeClr val="lt1"/>
                </a:solidFill>
                <a:latin typeface="Arial"/>
                <a:ea typeface="Arial"/>
                <a:cs typeface="Arial"/>
                <a:sym typeface="Arial"/>
              </a:defRPr>
            </a:lvl1pPr>
            <a:lvl2pPr indent="0" lvl="1" marL="0" algn="r">
              <a:spcBef>
                <a:spcPts val="0"/>
              </a:spcBef>
              <a:buNone/>
              <a:defRPr b="0" i="0" sz="900">
                <a:solidFill>
                  <a:schemeClr val="lt1"/>
                </a:solidFill>
                <a:latin typeface="Arial"/>
                <a:ea typeface="Arial"/>
                <a:cs typeface="Arial"/>
                <a:sym typeface="Arial"/>
              </a:defRPr>
            </a:lvl2pPr>
            <a:lvl3pPr indent="0" lvl="2" marL="0" algn="r">
              <a:spcBef>
                <a:spcPts val="0"/>
              </a:spcBef>
              <a:buNone/>
              <a:defRPr b="0" i="0" sz="900">
                <a:solidFill>
                  <a:schemeClr val="lt1"/>
                </a:solidFill>
                <a:latin typeface="Arial"/>
                <a:ea typeface="Arial"/>
                <a:cs typeface="Arial"/>
                <a:sym typeface="Arial"/>
              </a:defRPr>
            </a:lvl3pPr>
            <a:lvl4pPr indent="0" lvl="3" marL="0" algn="r">
              <a:spcBef>
                <a:spcPts val="0"/>
              </a:spcBef>
              <a:buNone/>
              <a:defRPr b="0" i="0" sz="900">
                <a:solidFill>
                  <a:schemeClr val="lt1"/>
                </a:solidFill>
                <a:latin typeface="Arial"/>
                <a:ea typeface="Arial"/>
                <a:cs typeface="Arial"/>
                <a:sym typeface="Arial"/>
              </a:defRPr>
            </a:lvl4pPr>
            <a:lvl5pPr indent="0" lvl="4" marL="0" algn="r">
              <a:spcBef>
                <a:spcPts val="0"/>
              </a:spcBef>
              <a:buNone/>
              <a:defRPr b="0" i="0" sz="900">
                <a:solidFill>
                  <a:schemeClr val="lt1"/>
                </a:solidFill>
                <a:latin typeface="Arial"/>
                <a:ea typeface="Arial"/>
                <a:cs typeface="Arial"/>
                <a:sym typeface="Arial"/>
              </a:defRPr>
            </a:lvl5pPr>
            <a:lvl6pPr indent="0" lvl="5" marL="0" algn="r">
              <a:spcBef>
                <a:spcPts val="0"/>
              </a:spcBef>
              <a:buNone/>
              <a:defRPr b="0" i="0" sz="900">
                <a:solidFill>
                  <a:schemeClr val="lt1"/>
                </a:solidFill>
                <a:latin typeface="Arial"/>
                <a:ea typeface="Arial"/>
                <a:cs typeface="Arial"/>
                <a:sym typeface="Arial"/>
              </a:defRPr>
            </a:lvl6pPr>
            <a:lvl7pPr indent="0" lvl="6" marL="0" algn="r">
              <a:spcBef>
                <a:spcPts val="0"/>
              </a:spcBef>
              <a:buNone/>
              <a:defRPr b="0" i="0" sz="900">
                <a:solidFill>
                  <a:schemeClr val="lt1"/>
                </a:solidFill>
                <a:latin typeface="Arial"/>
                <a:ea typeface="Arial"/>
                <a:cs typeface="Arial"/>
                <a:sym typeface="Arial"/>
              </a:defRPr>
            </a:lvl7pPr>
            <a:lvl8pPr indent="0" lvl="7" marL="0" algn="r">
              <a:spcBef>
                <a:spcPts val="0"/>
              </a:spcBef>
              <a:buNone/>
              <a:defRPr b="0" i="0" sz="900">
                <a:solidFill>
                  <a:schemeClr val="lt1"/>
                </a:solidFill>
                <a:latin typeface="Arial"/>
                <a:ea typeface="Arial"/>
                <a:cs typeface="Arial"/>
                <a:sym typeface="Arial"/>
              </a:defRPr>
            </a:lvl8pPr>
            <a:lvl9pPr indent="0" lvl="8" marL="0" algn="r">
              <a:spcBef>
                <a:spcPts val="0"/>
              </a:spcBef>
              <a:buNone/>
              <a:defRPr b="0" i="0"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p:cSld name="One Column">
    <p:spTree>
      <p:nvGrpSpPr>
        <p:cNvPr id="61" name="Shape 61"/>
        <p:cNvGrpSpPr/>
        <p:nvPr/>
      </p:nvGrpSpPr>
      <p:grpSpPr>
        <a:xfrm>
          <a:off x="0" y="0"/>
          <a:ext cx="0" cy="0"/>
          <a:chOff x="0" y="0"/>
          <a:chExt cx="0" cy="0"/>
        </a:xfrm>
      </p:grpSpPr>
      <p:pic>
        <p:nvPicPr>
          <p:cNvPr id="62" name="Google Shape;62;p9"/>
          <p:cNvPicPr preferRelativeResize="0"/>
          <p:nvPr/>
        </p:nvPicPr>
        <p:blipFill rotWithShape="1">
          <a:blip r:embed="rId2">
            <a:alphaModFix/>
          </a:blip>
          <a:srcRect b="0" l="0" r="0" t="0"/>
          <a:stretch/>
        </p:blipFill>
        <p:spPr>
          <a:xfrm>
            <a:off x="2468" y="1"/>
            <a:ext cx="12187063" cy="6857998"/>
          </a:xfrm>
          <a:prstGeom prst="rect">
            <a:avLst/>
          </a:prstGeom>
          <a:noFill/>
          <a:ln>
            <a:noFill/>
          </a:ln>
        </p:spPr>
      </p:pic>
      <p:sp>
        <p:nvSpPr>
          <p:cNvPr id="63" name="Google Shape;63;p9"/>
          <p:cNvSpPr txBox="1"/>
          <p:nvPr>
            <p:ph idx="11" type="ftr"/>
          </p:nvPr>
        </p:nvSpPr>
        <p:spPr>
          <a:xfrm>
            <a:off x="419100" y="6356350"/>
            <a:ext cx="7121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type="title"/>
          </p:nvPr>
        </p:nvSpPr>
        <p:spPr>
          <a:xfrm>
            <a:off x="419100" y="365125"/>
            <a:ext cx="9034272" cy="47411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0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 type="body"/>
          </p:nvPr>
        </p:nvSpPr>
        <p:spPr>
          <a:xfrm>
            <a:off x="419100" y="1528175"/>
            <a:ext cx="11353800" cy="46487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232F3E"/>
              </a:buClr>
              <a:buSzPts val="1800"/>
              <a:buChar char="•"/>
              <a:defRPr/>
            </a:lvl1pPr>
            <a:lvl2pPr indent="-342900" lvl="1" marL="914400" algn="l">
              <a:lnSpc>
                <a:spcPct val="90000"/>
              </a:lnSpc>
              <a:spcBef>
                <a:spcPts val="500"/>
              </a:spcBef>
              <a:spcAft>
                <a:spcPts val="0"/>
              </a:spcAft>
              <a:buClr>
                <a:srgbClr val="232F3E"/>
              </a:buClr>
              <a:buSzPts val="1800"/>
              <a:buChar char="•"/>
              <a:defRPr/>
            </a:lvl2pPr>
            <a:lvl3pPr indent="-342900" lvl="2" marL="1371600" algn="l">
              <a:lnSpc>
                <a:spcPct val="90000"/>
              </a:lnSpc>
              <a:spcBef>
                <a:spcPts val="500"/>
              </a:spcBef>
              <a:spcAft>
                <a:spcPts val="0"/>
              </a:spcAft>
              <a:buClr>
                <a:srgbClr val="232F3E"/>
              </a:buClr>
              <a:buSzPts val="1800"/>
              <a:buChar char="•"/>
              <a:defRPr/>
            </a:lvl3pPr>
            <a:lvl4pPr indent="-342900" lvl="3" marL="1828800" algn="l">
              <a:lnSpc>
                <a:spcPct val="90000"/>
              </a:lnSpc>
              <a:spcBef>
                <a:spcPts val="500"/>
              </a:spcBef>
              <a:spcAft>
                <a:spcPts val="0"/>
              </a:spcAft>
              <a:buClr>
                <a:srgbClr val="232F3E"/>
              </a:buClr>
              <a:buSzPts val="1800"/>
              <a:buChar char="•"/>
              <a:defRPr/>
            </a:lvl4pPr>
            <a:lvl5pPr indent="-342900" lvl="4" marL="2286000" algn="l">
              <a:lnSpc>
                <a:spcPct val="90000"/>
              </a:lnSpc>
              <a:spcBef>
                <a:spcPts val="500"/>
              </a:spcBef>
              <a:spcAft>
                <a:spcPts val="0"/>
              </a:spcAft>
              <a:buClr>
                <a:srgbClr val="232F3E"/>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9"/>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9100" y="365125"/>
            <a:ext cx="113538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232F3E"/>
              </a:buClr>
              <a:buSzPts val="4000"/>
              <a:buFont typeface="Arial"/>
              <a:buNone/>
              <a:defRPr b="0" i="0" sz="4000" u="none" cap="none" strike="noStrike">
                <a:solidFill>
                  <a:srgbClr val="232F3E"/>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19100" y="1825625"/>
            <a:ext cx="113538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232F3E"/>
              </a:buClr>
              <a:buSzPts val="2800"/>
              <a:buFont typeface="Arial"/>
              <a:buChar char="•"/>
              <a:defRPr b="0" i="0" sz="2800" u="none" cap="none" strike="noStrike">
                <a:solidFill>
                  <a:srgbClr val="232F3E"/>
                </a:solidFill>
                <a:latin typeface="Arial"/>
                <a:ea typeface="Arial"/>
                <a:cs typeface="Arial"/>
                <a:sym typeface="Arial"/>
              </a:defRPr>
            </a:lvl1pPr>
            <a:lvl2pPr indent="-381000" lvl="1" marL="914400" marR="0" rtl="0" algn="l">
              <a:lnSpc>
                <a:spcPct val="90000"/>
              </a:lnSpc>
              <a:spcBef>
                <a:spcPts val="500"/>
              </a:spcBef>
              <a:spcAft>
                <a:spcPts val="0"/>
              </a:spcAft>
              <a:buClr>
                <a:srgbClr val="232F3E"/>
              </a:buClr>
              <a:buSzPts val="2400"/>
              <a:buFont typeface="Arial"/>
              <a:buChar char="•"/>
              <a:defRPr b="0" i="0" sz="2400" u="none" cap="none" strike="noStrike">
                <a:solidFill>
                  <a:srgbClr val="232F3E"/>
                </a:solidFill>
                <a:latin typeface="Arial"/>
                <a:ea typeface="Arial"/>
                <a:cs typeface="Arial"/>
                <a:sym typeface="Arial"/>
              </a:defRPr>
            </a:lvl2pPr>
            <a:lvl3pPr indent="-355600" lvl="2" marL="1371600" marR="0" rtl="0" algn="l">
              <a:lnSpc>
                <a:spcPct val="90000"/>
              </a:lnSpc>
              <a:spcBef>
                <a:spcPts val="500"/>
              </a:spcBef>
              <a:spcAft>
                <a:spcPts val="0"/>
              </a:spcAft>
              <a:buClr>
                <a:srgbClr val="232F3E"/>
              </a:buClr>
              <a:buSzPts val="2000"/>
              <a:buFont typeface="Arial"/>
              <a:buChar char="•"/>
              <a:defRPr b="0" i="0" sz="2000" u="none" cap="none" strike="noStrike">
                <a:solidFill>
                  <a:srgbClr val="232F3E"/>
                </a:solidFill>
                <a:latin typeface="Arial"/>
                <a:ea typeface="Arial"/>
                <a:cs typeface="Arial"/>
                <a:sym typeface="Arial"/>
              </a:defRPr>
            </a:lvl3pPr>
            <a:lvl4pPr indent="-342900" lvl="3" marL="1828800" marR="0" rtl="0" algn="l">
              <a:lnSpc>
                <a:spcPct val="90000"/>
              </a:lnSpc>
              <a:spcBef>
                <a:spcPts val="500"/>
              </a:spcBef>
              <a:spcAft>
                <a:spcPts val="0"/>
              </a:spcAft>
              <a:buClr>
                <a:srgbClr val="232F3E"/>
              </a:buClr>
              <a:buSzPts val="1800"/>
              <a:buFont typeface="Arial"/>
              <a:buChar char="•"/>
              <a:defRPr b="0" i="0" sz="1800" u="none" cap="none" strike="noStrike">
                <a:solidFill>
                  <a:srgbClr val="232F3E"/>
                </a:solidFill>
                <a:latin typeface="Arial"/>
                <a:ea typeface="Arial"/>
                <a:cs typeface="Arial"/>
                <a:sym typeface="Arial"/>
              </a:defRPr>
            </a:lvl4pPr>
            <a:lvl5pPr indent="-342900" lvl="4" marL="2286000" marR="0" rtl="0" algn="l">
              <a:lnSpc>
                <a:spcPct val="90000"/>
              </a:lnSpc>
              <a:spcBef>
                <a:spcPts val="500"/>
              </a:spcBef>
              <a:spcAft>
                <a:spcPts val="0"/>
              </a:spcAft>
              <a:buClr>
                <a:srgbClr val="232F3E"/>
              </a:buClr>
              <a:buSzPts val="1800"/>
              <a:buFont typeface="Arial"/>
              <a:buChar char="•"/>
              <a:defRPr b="0" i="0" sz="1800" u="none" cap="none" strike="noStrike">
                <a:solidFill>
                  <a:srgbClr val="232F3E"/>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1" type="ftr"/>
          </p:nvPr>
        </p:nvSpPr>
        <p:spPr>
          <a:xfrm>
            <a:off x="419100" y="6356350"/>
            <a:ext cx="68710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0"/>
          <p:cNvSpPr txBox="1"/>
          <p:nvPr>
            <p:ph type="ctrTitle"/>
          </p:nvPr>
        </p:nvSpPr>
        <p:spPr>
          <a:xfrm>
            <a:off x="5436732" y="2688719"/>
            <a:ext cx="6609493" cy="83449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Project 1 – Designing a Cloud Solution</a:t>
            </a:r>
            <a:endParaRPr/>
          </a:p>
        </p:txBody>
      </p:sp>
      <p:sp>
        <p:nvSpPr>
          <p:cNvPr id="73" name="Google Shape;73;p10"/>
          <p:cNvSpPr txBox="1"/>
          <p:nvPr>
            <p:ph idx="1" type="subTitle"/>
          </p:nvPr>
        </p:nvSpPr>
        <p:spPr>
          <a:xfrm>
            <a:off x="5436733" y="3523215"/>
            <a:ext cx="6056582" cy="41857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rPr i="1" lang="en-US"/>
              <a:t>A Medical Company </a:t>
            </a:r>
            <a:r>
              <a:rPr lang="en-US"/>
              <a:t>Startup</a:t>
            </a:r>
            <a:endParaRPr/>
          </a:p>
        </p:txBody>
      </p:sp>
      <p:sp>
        <p:nvSpPr>
          <p:cNvPr id="74" name="Google Shape;74;p10"/>
          <p:cNvSpPr txBox="1"/>
          <p:nvPr>
            <p:ph idx="11" type="ftr"/>
          </p:nvPr>
        </p:nvSpPr>
        <p:spPr>
          <a:xfrm>
            <a:off x="419100" y="6356350"/>
            <a:ext cx="68710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900" u="none" cap="none" strike="noStrike">
                <a:solidFill>
                  <a:srgbClr val="888888"/>
                </a:solidFill>
                <a:latin typeface="Arial"/>
                <a:ea typeface="Arial"/>
                <a:cs typeface="Arial"/>
                <a:sym typeface="Arial"/>
              </a:rPr>
              <a:t>© 2018 Amazon Web Services, Inc. or its Affiliates. All rights reserved. Amazon confidential.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662610" y="2770243"/>
            <a:ext cx="7989022" cy="779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Arial"/>
              <a:buNone/>
            </a:pPr>
            <a:r>
              <a:rPr lang="en-US"/>
              <a:t>Customer Meeting Role Play</a:t>
            </a:r>
            <a:endParaRPr/>
          </a:p>
        </p:txBody>
      </p:sp>
      <p:sp>
        <p:nvSpPr>
          <p:cNvPr id="173" name="Google Shape;173;p19"/>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238539" y="263527"/>
            <a:ext cx="11115261" cy="779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Directions</a:t>
            </a:r>
            <a:endParaRPr/>
          </a:p>
        </p:txBody>
      </p:sp>
      <p:sp>
        <p:nvSpPr>
          <p:cNvPr id="179" name="Google Shape;179;p20"/>
          <p:cNvSpPr txBox="1"/>
          <p:nvPr>
            <p:ph idx="1" type="body"/>
          </p:nvPr>
        </p:nvSpPr>
        <p:spPr>
          <a:xfrm>
            <a:off x="238539" y="1440305"/>
            <a:ext cx="11352570" cy="4913308"/>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600"/>
              <a:buFont typeface="Calibri"/>
              <a:buAutoNum type="arabicPeriod"/>
            </a:pPr>
            <a:r>
              <a:rPr lang="en-US" sz="2600"/>
              <a:t>Create groups of 4-6 students, and give a different role play prompt to each group.</a:t>
            </a:r>
            <a:endParaRPr/>
          </a:p>
          <a:p>
            <a:pPr indent="-514350" lvl="0" marL="514350" rtl="0" algn="l">
              <a:lnSpc>
                <a:spcPct val="90000"/>
              </a:lnSpc>
              <a:spcBef>
                <a:spcPts val="1000"/>
              </a:spcBef>
              <a:spcAft>
                <a:spcPts val="0"/>
              </a:spcAft>
              <a:buClr>
                <a:schemeClr val="dk1"/>
              </a:buClr>
              <a:buSzPts val="2600"/>
              <a:buFont typeface="Calibri"/>
              <a:buAutoNum type="arabicPeriod"/>
            </a:pPr>
            <a:r>
              <a:rPr lang="en-US" sz="2600"/>
              <a:t>Give each group 10 minutes to discuss the question and any potential explanations, based on their resources and notes.</a:t>
            </a:r>
            <a:endParaRPr/>
          </a:p>
          <a:p>
            <a:pPr indent="-514350" lvl="0" marL="514350" rtl="0" algn="l">
              <a:lnSpc>
                <a:spcPct val="90000"/>
              </a:lnSpc>
              <a:spcBef>
                <a:spcPts val="1000"/>
              </a:spcBef>
              <a:spcAft>
                <a:spcPts val="0"/>
              </a:spcAft>
              <a:buClr>
                <a:schemeClr val="dk1"/>
              </a:buClr>
              <a:buSzPts val="2600"/>
              <a:buFont typeface="Calibri"/>
              <a:buAutoNum type="arabicPeriod"/>
            </a:pPr>
            <a:r>
              <a:rPr lang="en-US" sz="2600"/>
              <a:t>Two students from each group will then “role-play” the question-and-answer session for the class.</a:t>
            </a:r>
            <a:endParaRPr/>
          </a:p>
          <a:p>
            <a:pPr indent="-514350" lvl="0" marL="514350" rtl="0" algn="l">
              <a:lnSpc>
                <a:spcPct val="90000"/>
              </a:lnSpc>
              <a:spcBef>
                <a:spcPts val="1000"/>
              </a:spcBef>
              <a:spcAft>
                <a:spcPts val="0"/>
              </a:spcAft>
              <a:buClr>
                <a:schemeClr val="dk1"/>
              </a:buClr>
              <a:buSzPts val="2600"/>
              <a:buFont typeface="Calibri"/>
              <a:buAutoNum type="arabicPeriod"/>
            </a:pPr>
            <a:r>
              <a:rPr lang="en-US" sz="2600"/>
              <a:t>This activity provides each group with the opportunity to “teach” the class about their explanations in response to the prompt, and the approach they took to explain their ideas to the customer.</a:t>
            </a:r>
            <a:endParaRPr/>
          </a:p>
          <a:p>
            <a:pPr indent="-514350" lvl="0" marL="514350" rtl="0" algn="l">
              <a:lnSpc>
                <a:spcPct val="90000"/>
              </a:lnSpc>
              <a:spcBef>
                <a:spcPts val="1000"/>
              </a:spcBef>
              <a:spcAft>
                <a:spcPts val="0"/>
              </a:spcAft>
              <a:buClr>
                <a:schemeClr val="dk1"/>
              </a:buClr>
              <a:buSzPts val="2600"/>
              <a:buFont typeface="Calibri"/>
              <a:buAutoNum type="arabicPeriod"/>
            </a:pPr>
            <a:r>
              <a:rPr lang="en-US" sz="2600"/>
              <a:t>The class will collectively provide feedback.</a:t>
            </a:r>
            <a:endParaRPr/>
          </a:p>
          <a:p>
            <a:pPr indent="-514350" lvl="0" marL="514350" rtl="0" algn="l">
              <a:lnSpc>
                <a:spcPct val="90000"/>
              </a:lnSpc>
              <a:spcBef>
                <a:spcPts val="1000"/>
              </a:spcBef>
              <a:spcAft>
                <a:spcPts val="0"/>
              </a:spcAft>
              <a:buClr>
                <a:schemeClr val="dk1"/>
              </a:buClr>
              <a:buSzPts val="2600"/>
              <a:buFont typeface="Calibri"/>
              <a:buAutoNum type="arabicPeriod"/>
            </a:pPr>
            <a:r>
              <a:rPr lang="en-US" sz="2600"/>
              <a:t>The instructor will resolve misconceptions or highlight focus points.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nvSpPr>
        <p:spPr>
          <a:xfrm>
            <a:off x="1143000" y="3090447"/>
            <a:ext cx="9906000" cy="120032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000000"/>
                </a:solidFill>
                <a:latin typeface="Arial"/>
                <a:ea typeface="Arial"/>
                <a:cs typeface="Arial"/>
                <a:sym typeface="Arial"/>
              </a:rPr>
              <a:t>Questions?</a:t>
            </a:r>
            <a:endParaRPr b="1" i="0" sz="7200" u="sng"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238539" y="263527"/>
            <a:ext cx="11115261" cy="7794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5760"/>
              <a:buFont typeface="Arial"/>
              <a:buNone/>
            </a:pPr>
            <a:r>
              <a:rPr b="0" i="0" lang="en-US" sz="5760" u="none" cap="none" strike="noStrike">
                <a:solidFill>
                  <a:schemeClr val="lt1"/>
                </a:solidFill>
                <a:latin typeface="Arial"/>
                <a:ea typeface="Arial"/>
                <a:cs typeface="Arial"/>
                <a:sym typeface="Arial"/>
              </a:rPr>
              <a:t>Role Play Group #1</a:t>
            </a:r>
            <a:endParaRPr b="0" i="0" sz="5760" u="none" cap="none" strike="noStrike">
              <a:solidFill>
                <a:schemeClr val="lt1"/>
              </a:solidFill>
              <a:latin typeface="Arial"/>
              <a:ea typeface="Arial"/>
              <a:cs typeface="Arial"/>
              <a:sym typeface="Arial"/>
            </a:endParaRPr>
          </a:p>
        </p:txBody>
      </p:sp>
      <p:sp>
        <p:nvSpPr>
          <p:cNvPr id="191" name="Google Shape;191;p22"/>
          <p:cNvSpPr txBox="1"/>
          <p:nvPr>
            <p:ph idx="4294967295" type="body"/>
          </p:nvPr>
        </p:nvSpPr>
        <p:spPr>
          <a:xfrm>
            <a:off x="6138864" y="4316214"/>
            <a:ext cx="5214937" cy="151923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548135"/>
              </a:buClr>
              <a:buSzPts val="3200"/>
              <a:buNone/>
            </a:pPr>
            <a:r>
              <a:rPr lang="en-US" sz="3200">
                <a:solidFill>
                  <a:srgbClr val="548135"/>
                </a:solidFill>
                <a:latin typeface="Arial"/>
                <a:ea typeface="Arial"/>
                <a:cs typeface="Arial"/>
                <a:sym typeface="Arial"/>
              </a:rPr>
              <a:t>How would you explain this concept to the customer for THEIR understanding?</a:t>
            </a:r>
            <a:endParaRPr/>
          </a:p>
          <a:p>
            <a:pPr indent="-25400" lvl="0" marL="228600" rtl="0" algn="ctr">
              <a:lnSpc>
                <a:spcPct val="100000"/>
              </a:lnSpc>
              <a:spcBef>
                <a:spcPts val="1200"/>
              </a:spcBef>
              <a:spcAft>
                <a:spcPts val="0"/>
              </a:spcAft>
              <a:buClr>
                <a:srgbClr val="232F3E"/>
              </a:buClr>
              <a:buSzPts val="3200"/>
              <a:buNone/>
            </a:pPr>
            <a:r>
              <a:t/>
            </a:r>
            <a:endParaRPr sz="3200"/>
          </a:p>
        </p:txBody>
      </p:sp>
      <p:sp>
        <p:nvSpPr>
          <p:cNvPr id="192" name="Google Shape;192;p22"/>
          <p:cNvSpPr/>
          <p:nvPr/>
        </p:nvSpPr>
        <p:spPr>
          <a:xfrm>
            <a:off x="649135" y="1545235"/>
            <a:ext cx="6327928" cy="258532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8931D"/>
              </a:buClr>
              <a:buSzPts val="2800"/>
              <a:buFont typeface="Arial"/>
              <a:buNone/>
            </a:pPr>
            <a:r>
              <a:rPr b="0" i="0" lang="en-US" sz="2800" u="none" cap="none" strike="noStrike">
                <a:solidFill>
                  <a:srgbClr val="F8931D"/>
                </a:solidFill>
                <a:latin typeface="Arial"/>
                <a:ea typeface="Arial"/>
                <a:cs typeface="Arial"/>
                <a:sym typeface="Arial"/>
              </a:rPr>
              <a:t>A customer asks:</a:t>
            </a:r>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rgbClr val="F8931D"/>
              </a:solidFill>
              <a:latin typeface="Arial"/>
              <a:ea typeface="Arial"/>
              <a:cs typeface="Arial"/>
              <a:sym typeface="Arial"/>
            </a:endParaRPr>
          </a:p>
          <a:p>
            <a:pPr indent="0" lvl="0" marL="0" marR="0" rtl="0" algn="l">
              <a:spcBef>
                <a:spcPts val="0"/>
              </a:spcBef>
              <a:spcAft>
                <a:spcPts val="0"/>
              </a:spcAft>
              <a:buNone/>
            </a:pPr>
            <a:r>
              <a:rPr i="1" lang="en-US" sz="2800">
                <a:solidFill>
                  <a:srgbClr val="F8931D"/>
                </a:solidFill>
                <a:latin typeface="Arial"/>
                <a:ea typeface="Arial"/>
                <a:cs typeface="Arial"/>
                <a:sym typeface="Arial"/>
              </a:rPr>
              <a:t>What is high availability?</a:t>
            </a:r>
            <a:endParaRPr sz="2800">
              <a:solidFill>
                <a:srgbClr val="F8931D"/>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Calibri"/>
              <a:buNone/>
            </a:pPr>
            <a:r>
              <a:t/>
            </a:r>
            <a:endParaRPr b="0" i="1" sz="2800" u="none" cap="none" strike="noStrike">
              <a:solidFill>
                <a:srgbClr val="F8931D"/>
              </a:solidFill>
              <a:latin typeface="Arial"/>
              <a:ea typeface="Arial"/>
              <a:cs typeface="Arial"/>
              <a:sym typeface="Arial"/>
            </a:endParaRPr>
          </a:p>
          <a:p>
            <a:pPr indent="0" lvl="0" marL="0" marR="0" rtl="0" algn="l">
              <a:lnSpc>
                <a:spcPct val="100000"/>
              </a:lnSpc>
              <a:spcBef>
                <a:spcPts val="0"/>
              </a:spcBef>
              <a:spcAft>
                <a:spcPts val="0"/>
              </a:spcAft>
              <a:buClr>
                <a:srgbClr val="F8931D"/>
              </a:buClr>
              <a:buSzPts val="2800"/>
              <a:buFont typeface="Arial"/>
              <a:buNone/>
            </a:pPr>
            <a:r>
              <a:rPr b="0" i="1" lang="en-US" sz="2800" u="none" cap="none" strike="noStrike">
                <a:solidFill>
                  <a:srgbClr val="F8931D"/>
                </a:solidFill>
                <a:latin typeface="Arial"/>
                <a:ea typeface="Arial"/>
                <a:cs typeface="Arial"/>
                <a:sym typeface="Arial"/>
              </a:rPr>
              <a:t>Why do I need to worry about </a:t>
            </a:r>
            <a:r>
              <a:rPr i="1" lang="en-US" sz="2800">
                <a:solidFill>
                  <a:srgbClr val="F8931D"/>
                </a:solidFill>
                <a:latin typeface="Arial"/>
                <a:ea typeface="Arial"/>
                <a:cs typeface="Arial"/>
                <a:sym typeface="Arial"/>
              </a:rPr>
              <a:t>high availability? I have a disaster recovery plan.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238539" y="263527"/>
            <a:ext cx="11115261" cy="7794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5760"/>
              <a:buFont typeface="Arial"/>
              <a:buNone/>
            </a:pPr>
            <a:r>
              <a:rPr b="0" i="0" lang="en-US" sz="5760" u="none" cap="none" strike="noStrike">
                <a:solidFill>
                  <a:schemeClr val="lt1"/>
                </a:solidFill>
                <a:latin typeface="Arial"/>
                <a:ea typeface="Arial"/>
                <a:cs typeface="Arial"/>
                <a:sym typeface="Arial"/>
              </a:rPr>
              <a:t>Role Play Group #2</a:t>
            </a:r>
            <a:endParaRPr b="0" i="0" sz="5760" u="none" cap="none" strike="noStrike">
              <a:solidFill>
                <a:schemeClr val="lt1"/>
              </a:solidFill>
              <a:latin typeface="Arial"/>
              <a:ea typeface="Arial"/>
              <a:cs typeface="Arial"/>
              <a:sym typeface="Arial"/>
            </a:endParaRPr>
          </a:p>
        </p:txBody>
      </p:sp>
      <p:sp>
        <p:nvSpPr>
          <p:cNvPr id="199" name="Google Shape;199;p23"/>
          <p:cNvSpPr txBox="1"/>
          <p:nvPr>
            <p:ph idx="4294967295" type="body"/>
          </p:nvPr>
        </p:nvSpPr>
        <p:spPr>
          <a:xfrm>
            <a:off x="6138864" y="4316214"/>
            <a:ext cx="5214937" cy="151923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548135"/>
              </a:buClr>
              <a:buSzPts val="3200"/>
              <a:buNone/>
            </a:pPr>
            <a:r>
              <a:rPr lang="en-US" sz="3200">
                <a:solidFill>
                  <a:srgbClr val="548135"/>
                </a:solidFill>
                <a:latin typeface="Arial"/>
                <a:ea typeface="Arial"/>
                <a:cs typeface="Arial"/>
                <a:sym typeface="Arial"/>
              </a:rPr>
              <a:t>How would you explain this concept to the customer for THEIR understanding?</a:t>
            </a:r>
            <a:endParaRPr/>
          </a:p>
          <a:p>
            <a:pPr indent="-25400" lvl="0" marL="228600" rtl="0" algn="ctr">
              <a:lnSpc>
                <a:spcPct val="100000"/>
              </a:lnSpc>
              <a:spcBef>
                <a:spcPts val="1200"/>
              </a:spcBef>
              <a:spcAft>
                <a:spcPts val="0"/>
              </a:spcAft>
              <a:buClr>
                <a:srgbClr val="232F3E"/>
              </a:buClr>
              <a:buSzPts val="3200"/>
              <a:buNone/>
            </a:pPr>
            <a:r>
              <a:t/>
            </a:r>
            <a:endParaRPr sz="3200"/>
          </a:p>
        </p:txBody>
      </p:sp>
      <p:sp>
        <p:nvSpPr>
          <p:cNvPr id="200" name="Google Shape;200;p23"/>
          <p:cNvSpPr/>
          <p:nvPr/>
        </p:nvSpPr>
        <p:spPr>
          <a:xfrm>
            <a:off x="649133" y="1545235"/>
            <a:ext cx="8294841" cy="258532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8931D"/>
              </a:buClr>
              <a:buSzPts val="2800"/>
              <a:buFont typeface="Arial"/>
              <a:buNone/>
            </a:pPr>
            <a:r>
              <a:rPr b="0" i="0" lang="en-US" sz="2800" u="none" cap="none" strike="noStrike">
                <a:solidFill>
                  <a:srgbClr val="F8931D"/>
                </a:solidFill>
                <a:latin typeface="Arial"/>
                <a:ea typeface="Arial"/>
                <a:cs typeface="Arial"/>
                <a:sym typeface="Arial"/>
              </a:rPr>
              <a:t>A customer asks (the customer is located in New York):</a:t>
            </a:r>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rgbClr val="F8931D"/>
              </a:solidFill>
              <a:latin typeface="Arial"/>
              <a:ea typeface="Arial"/>
              <a:cs typeface="Arial"/>
              <a:sym typeface="Arial"/>
            </a:endParaRPr>
          </a:p>
          <a:p>
            <a:pPr indent="0" lvl="0" marL="0" marR="0" rtl="0" algn="l">
              <a:spcBef>
                <a:spcPts val="0"/>
              </a:spcBef>
              <a:spcAft>
                <a:spcPts val="0"/>
              </a:spcAft>
              <a:buNone/>
            </a:pPr>
            <a:r>
              <a:rPr i="1" lang="en-US" sz="2800">
                <a:solidFill>
                  <a:srgbClr val="F8931D"/>
                </a:solidFill>
                <a:latin typeface="Arial"/>
                <a:ea typeface="Arial"/>
                <a:cs typeface="Arial"/>
                <a:sym typeface="Arial"/>
              </a:rPr>
              <a:t>Our customers have asked us if our application is highly available. So, if all of our resources are in the cloud in one Availability Zone in the US  West (Oregon), can we tell our customers that we are highly available?</a:t>
            </a:r>
            <a:endParaRPr sz="2800">
              <a:solidFill>
                <a:srgbClr val="F8931D"/>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238539" y="263527"/>
            <a:ext cx="11115261" cy="7794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5760"/>
              <a:buFont typeface="Arial"/>
              <a:buNone/>
            </a:pPr>
            <a:r>
              <a:rPr b="0" i="0" lang="en-US" sz="5760" u="none" cap="none" strike="noStrike">
                <a:solidFill>
                  <a:schemeClr val="lt1"/>
                </a:solidFill>
                <a:latin typeface="Arial"/>
                <a:ea typeface="Arial"/>
                <a:cs typeface="Arial"/>
                <a:sym typeface="Arial"/>
              </a:rPr>
              <a:t>Role Play Group #3</a:t>
            </a:r>
            <a:endParaRPr b="0" i="0" sz="5760" u="none" cap="none" strike="noStrike">
              <a:solidFill>
                <a:schemeClr val="lt1"/>
              </a:solidFill>
              <a:latin typeface="Arial"/>
              <a:ea typeface="Arial"/>
              <a:cs typeface="Arial"/>
              <a:sym typeface="Arial"/>
            </a:endParaRPr>
          </a:p>
        </p:txBody>
      </p:sp>
      <p:sp>
        <p:nvSpPr>
          <p:cNvPr id="207" name="Google Shape;207;p24"/>
          <p:cNvSpPr txBox="1"/>
          <p:nvPr>
            <p:ph idx="4294967295" type="body"/>
          </p:nvPr>
        </p:nvSpPr>
        <p:spPr>
          <a:xfrm>
            <a:off x="6138864" y="4201914"/>
            <a:ext cx="5214937" cy="151923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548135"/>
              </a:buClr>
              <a:buSzPts val="3200"/>
              <a:buNone/>
            </a:pPr>
            <a:r>
              <a:rPr lang="en-US" sz="3200">
                <a:solidFill>
                  <a:srgbClr val="548135"/>
                </a:solidFill>
                <a:latin typeface="Arial"/>
                <a:ea typeface="Arial"/>
                <a:cs typeface="Arial"/>
                <a:sym typeface="Arial"/>
              </a:rPr>
              <a:t>How would you explain this concept to the customer for THEIR understanding?</a:t>
            </a:r>
            <a:endParaRPr/>
          </a:p>
          <a:p>
            <a:pPr indent="-25400" lvl="0" marL="228600" rtl="0" algn="ctr">
              <a:lnSpc>
                <a:spcPct val="100000"/>
              </a:lnSpc>
              <a:spcBef>
                <a:spcPts val="1200"/>
              </a:spcBef>
              <a:spcAft>
                <a:spcPts val="0"/>
              </a:spcAft>
              <a:buClr>
                <a:srgbClr val="232F3E"/>
              </a:buClr>
              <a:buSzPts val="3200"/>
              <a:buNone/>
            </a:pPr>
            <a:r>
              <a:t/>
            </a:r>
            <a:endParaRPr sz="3200"/>
          </a:p>
        </p:txBody>
      </p:sp>
      <p:sp>
        <p:nvSpPr>
          <p:cNvPr id="208" name="Google Shape;208;p24"/>
          <p:cNvSpPr/>
          <p:nvPr/>
        </p:nvSpPr>
        <p:spPr>
          <a:xfrm>
            <a:off x="649135" y="1545235"/>
            <a:ext cx="6327928" cy="215443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8931D"/>
              </a:buClr>
              <a:buSzPts val="2800"/>
              <a:buFont typeface="Arial"/>
              <a:buNone/>
            </a:pPr>
            <a:r>
              <a:rPr b="0" i="0" lang="en-US" sz="2800" u="none" cap="none" strike="noStrike">
                <a:solidFill>
                  <a:srgbClr val="F8931D"/>
                </a:solidFill>
                <a:latin typeface="Arial"/>
                <a:ea typeface="Arial"/>
                <a:cs typeface="Arial"/>
                <a:sym typeface="Arial"/>
              </a:rPr>
              <a:t>A customer asks:</a:t>
            </a:r>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rgbClr val="F8931D"/>
              </a:solidFill>
              <a:latin typeface="Arial"/>
              <a:ea typeface="Arial"/>
              <a:cs typeface="Arial"/>
              <a:sym typeface="Arial"/>
            </a:endParaRPr>
          </a:p>
          <a:p>
            <a:pPr indent="0" lvl="0" marL="0" marR="0" rtl="0" algn="l">
              <a:lnSpc>
                <a:spcPct val="100000"/>
              </a:lnSpc>
              <a:spcBef>
                <a:spcPts val="0"/>
              </a:spcBef>
              <a:spcAft>
                <a:spcPts val="0"/>
              </a:spcAft>
              <a:buClr>
                <a:srgbClr val="F8931D"/>
              </a:buClr>
              <a:buSzPts val="2800"/>
              <a:buFont typeface="Arial"/>
              <a:buNone/>
            </a:pPr>
            <a:r>
              <a:rPr b="0" i="1" lang="en-US" sz="2800" u="none" cap="none" strike="noStrike">
                <a:solidFill>
                  <a:srgbClr val="F8931D"/>
                </a:solidFill>
                <a:latin typeface="Arial"/>
                <a:ea typeface="Arial"/>
                <a:cs typeface="Arial"/>
                <a:sym typeface="Arial"/>
              </a:rPr>
              <a:t>What is the difference between load balancing and elasticity</a:t>
            </a:r>
            <a:r>
              <a:rPr i="1" lang="en-US" sz="2800">
                <a:solidFill>
                  <a:srgbClr val="F8931D"/>
                </a:solidFill>
                <a:latin typeface="Arial"/>
                <a:ea typeface="Arial"/>
                <a:cs typeface="Arial"/>
                <a:sym typeface="Arial"/>
              </a:rPr>
              <a:t>?</a:t>
            </a:r>
            <a:endParaRPr b="1" i="1" sz="2800" u="none" cap="none" strike="noStrike">
              <a:solidFill>
                <a:srgbClr val="F8931D"/>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rgbClr val="F8931D"/>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238539" y="263527"/>
            <a:ext cx="11115261" cy="7794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5760"/>
              <a:buFont typeface="Arial"/>
              <a:buNone/>
            </a:pPr>
            <a:r>
              <a:rPr b="0" i="0" lang="en-US" sz="5760" u="none" cap="none" strike="noStrike">
                <a:solidFill>
                  <a:schemeClr val="lt1"/>
                </a:solidFill>
                <a:latin typeface="Arial"/>
                <a:ea typeface="Arial"/>
                <a:cs typeface="Arial"/>
                <a:sym typeface="Arial"/>
              </a:rPr>
              <a:t>Role Play Group #4</a:t>
            </a:r>
            <a:endParaRPr b="0" i="0" sz="5760" u="none" cap="none" strike="noStrike">
              <a:solidFill>
                <a:schemeClr val="lt1"/>
              </a:solidFill>
              <a:latin typeface="Arial"/>
              <a:ea typeface="Arial"/>
              <a:cs typeface="Arial"/>
              <a:sym typeface="Arial"/>
            </a:endParaRPr>
          </a:p>
        </p:txBody>
      </p:sp>
      <p:sp>
        <p:nvSpPr>
          <p:cNvPr id="215" name="Google Shape;215;p25"/>
          <p:cNvSpPr/>
          <p:nvPr/>
        </p:nvSpPr>
        <p:spPr>
          <a:xfrm>
            <a:off x="649135" y="1593998"/>
            <a:ext cx="7923365" cy="215443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8931D"/>
              </a:buClr>
              <a:buSzPts val="2800"/>
              <a:buFont typeface="Arial"/>
              <a:buNone/>
            </a:pPr>
            <a:r>
              <a:rPr b="0" i="0" lang="en-US" sz="2800" u="none" cap="none" strike="noStrike">
                <a:solidFill>
                  <a:srgbClr val="F8931D"/>
                </a:solidFill>
                <a:latin typeface="Arial"/>
                <a:ea typeface="Arial"/>
                <a:cs typeface="Arial"/>
                <a:sym typeface="Arial"/>
              </a:rPr>
              <a:t>A customer asks:</a:t>
            </a:r>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rgbClr val="F8931D"/>
              </a:solidFill>
              <a:latin typeface="Arial"/>
              <a:ea typeface="Arial"/>
              <a:cs typeface="Arial"/>
              <a:sym typeface="Arial"/>
            </a:endParaRPr>
          </a:p>
          <a:p>
            <a:pPr indent="0" lvl="0" marL="0" marR="0" rtl="0" algn="l">
              <a:spcBef>
                <a:spcPts val="0"/>
              </a:spcBef>
              <a:spcAft>
                <a:spcPts val="0"/>
              </a:spcAft>
              <a:buNone/>
            </a:pPr>
            <a:r>
              <a:rPr b="0" i="1" lang="en-US" sz="2800" u="none" cap="none" strike="noStrike">
                <a:solidFill>
                  <a:srgbClr val="F8931D"/>
                </a:solidFill>
                <a:latin typeface="Arial"/>
                <a:ea typeface="Arial"/>
                <a:cs typeface="Arial"/>
                <a:sym typeface="Arial"/>
              </a:rPr>
              <a:t>The</a:t>
            </a:r>
            <a:r>
              <a:rPr i="1" lang="en-US" sz="2800">
                <a:solidFill>
                  <a:srgbClr val="F8931D"/>
                </a:solidFill>
                <a:latin typeface="Arial"/>
                <a:ea typeface="Arial"/>
                <a:cs typeface="Arial"/>
                <a:sym typeface="Arial"/>
              </a:rPr>
              <a:t> system will store a lot of sensitive personal information. We need to make sure that we can strictly control access.  How do we do that?</a:t>
            </a:r>
            <a:endParaRPr b="0" i="0" sz="2800" u="none" cap="none" strike="noStrike">
              <a:solidFill>
                <a:srgbClr val="F8931D"/>
              </a:solidFill>
              <a:latin typeface="Arial"/>
              <a:ea typeface="Arial"/>
              <a:cs typeface="Arial"/>
              <a:sym typeface="Arial"/>
            </a:endParaRPr>
          </a:p>
        </p:txBody>
      </p:sp>
      <p:sp>
        <p:nvSpPr>
          <p:cNvPr id="216" name="Google Shape;216;p25"/>
          <p:cNvSpPr txBox="1"/>
          <p:nvPr/>
        </p:nvSpPr>
        <p:spPr>
          <a:xfrm>
            <a:off x="6138864" y="4201914"/>
            <a:ext cx="5214937" cy="1519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48135"/>
              </a:buClr>
              <a:buSzPts val="3200"/>
              <a:buFont typeface="Arial"/>
              <a:buNone/>
            </a:pPr>
            <a:r>
              <a:rPr lang="en-US" sz="3200">
                <a:solidFill>
                  <a:srgbClr val="548135"/>
                </a:solidFill>
                <a:latin typeface="Arial"/>
                <a:ea typeface="Arial"/>
                <a:cs typeface="Arial"/>
                <a:sym typeface="Arial"/>
              </a:rPr>
              <a:t>How would you explain this concept to the customer for THEIR understanding?</a:t>
            </a:r>
            <a:endParaRPr/>
          </a:p>
          <a:p>
            <a:pPr indent="-25400" lvl="0" marL="228600" marR="0" rtl="0" algn="ctr">
              <a:lnSpc>
                <a:spcPct val="100000"/>
              </a:lnSpc>
              <a:spcBef>
                <a:spcPts val="120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238539" y="263527"/>
            <a:ext cx="11115261" cy="7794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5760"/>
              <a:buFont typeface="Arial"/>
              <a:buNone/>
            </a:pPr>
            <a:r>
              <a:rPr b="0" i="0" lang="en-US" sz="5760" u="none" cap="none" strike="noStrike">
                <a:solidFill>
                  <a:schemeClr val="lt1"/>
                </a:solidFill>
                <a:latin typeface="Arial"/>
                <a:ea typeface="Arial"/>
                <a:cs typeface="Arial"/>
                <a:sym typeface="Arial"/>
              </a:rPr>
              <a:t>Role Play Group #5</a:t>
            </a:r>
            <a:endParaRPr b="0" i="0" sz="5760" u="none" cap="none" strike="noStrike">
              <a:solidFill>
                <a:schemeClr val="lt1"/>
              </a:solidFill>
              <a:latin typeface="Arial"/>
              <a:ea typeface="Arial"/>
              <a:cs typeface="Arial"/>
              <a:sym typeface="Arial"/>
            </a:endParaRPr>
          </a:p>
        </p:txBody>
      </p:sp>
      <p:sp>
        <p:nvSpPr>
          <p:cNvPr id="223" name="Google Shape;223;p26"/>
          <p:cNvSpPr/>
          <p:nvPr/>
        </p:nvSpPr>
        <p:spPr>
          <a:xfrm>
            <a:off x="649135" y="1593998"/>
            <a:ext cx="6945465" cy="215443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8931D"/>
              </a:buClr>
              <a:buSzPts val="2800"/>
              <a:buFont typeface="Arial"/>
              <a:buNone/>
            </a:pPr>
            <a:r>
              <a:rPr b="0" i="0" lang="en-US" sz="2800" u="none" cap="none" strike="noStrike">
                <a:solidFill>
                  <a:srgbClr val="F8931D"/>
                </a:solidFill>
                <a:latin typeface="Arial"/>
                <a:ea typeface="Arial"/>
                <a:cs typeface="Arial"/>
                <a:sym typeface="Arial"/>
              </a:rPr>
              <a:t>A customer asks:</a:t>
            </a:r>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rgbClr val="F8931D"/>
              </a:solidFill>
              <a:latin typeface="Arial"/>
              <a:ea typeface="Arial"/>
              <a:cs typeface="Arial"/>
              <a:sym typeface="Arial"/>
            </a:endParaRPr>
          </a:p>
          <a:p>
            <a:pPr indent="0" lvl="0" marL="0" marR="0" rtl="0" algn="l">
              <a:spcBef>
                <a:spcPts val="0"/>
              </a:spcBef>
              <a:spcAft>
                <a:spcPts val="0"/>
              </a:spcAft>
              <a:buNone/>
            </a:pPr>
            <a:r>
              <a:rPr b="0" i="1" lang="en-US" sz="2800" u="none" cap="none" strike="noStrike">
                <a:solidFill>
                  <a:srgbClr val="F8931D"/>
                </a:solidFill>
                <a:latin typeface="Arial"/>
                <a:ea typeface="Arial"/>
                <a:cs typeface="Arial"/>
                <a:sym typeface="Arial"/>
              </a:rPr>
              <a:t>Due to the nature of our application, we track all of the app related access.  How will we track all of the infrastructure access?</a:t>
            </a:r>
            <a:endParaRPr b="0" i="0" sz="2800" u="none" cap="none" strike="noStrike">
              <a:solidFill>
                <a:srgbClr val="F8931D"/>
              </a:solidFill>
              <a:latin typeface="Arial"/>
              <a:ea typeface="Arial"/>
              <a:cs typeface="Arial"/>
              <a:sym typeface="Arial"/>
            </a:endParaRPr>
          </a:p>
        </p:txBody>
      </p:sp>
      <p:sp>
        <p:nvSpPr>
          <p:cNvPr id="224" name="Google Shape;224;p26"/>
          <p:cNvSpPr txBox="1"/>
          <p:nvPr/>
        </p:nvSpPr>
        <p:spPr>
          <a:xfrm>
            <a:off x="6138864" y="4201914"/>
            <a:ext cx="5214937" cy="1519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48135"/>
              </a:buClr>
              <a:buSzPts val="3200"/>
              <a:buFont typeface="Arial"/>
              <a:buNone/>
            </a:pPr>
            <a:r>
              <a:rPr lang="en-US" sz="3200">
                <a:solidFill>
                  <a:srgbClr val="548135"/>
                </a:solidFill>
                <a:latin typeface="Arial"/>
                <a:ea typeface="Arial"/>
                <a:cs typeface="Arial"/>
                <a:sym typeface="Arial"/>
              </a:rPr>
              <a:t>How would you explain this concept to the customer for THEIR understanding?</a:t>
            </a:r>
            <a:endParaRPr/>
          </a:p>
          <a:p>
            <a:pPr indent="-25400" lvl="0" marL="228600" marR="0" rtl="0" algn="ctr">
              <a:lnSpc>
                <a:spcPct val="100000"/>
              </a:lnSpc>
              <a:spcBef>
                <a:spcPts val="120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662610" y="2770243"/>
            <a:ext cx="8367090" cy="97444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Arial"/>
              <a:buNone/>
            </a:pPr>
            <a:r>
              <a:rPr lang="en-US"/>
              <a:t>Customer Requirements and Solution Design Worksheets</a:t>
            </a:r>
            <a:endParaRPr/>
          </a:p>
        </p:txBody>
      </p:sp>
      <p:sp>
        <p:nvSpPr>
          <p:cNvPr id="231" name="Google Shape;231;p27"/>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238539" y="263527"/>
            <a:ext cx="11115261" cy="779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i="1" lang="en-US" sz="3600"/>
              <a:t>A Medical Company </a:t>
            </a:r>
            <a:r>
              <a:rPr lang="en-US" sz="3600"/>
              <a:t>Customer Requirements</a:t>
            </a:r>
            <a:endParaRPr/>
          </a:p>
        </p:txBody>
      </p:sp>
      <p:sp>
        <p:nvSpPr>
          <p:cNvPr id="238" name="Google Shape;238;p28"/>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9" name="Google Shape;239;p28"/>
          <p:cNvSpPr/>
          <p:nvPr/>
        </p:nvSpPr>
        <p:spPr>
          <a:xfrm>
            <a:off x="312425" y="1389153"/>
            <a:ext cx="5304604" cy="4924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rgbClr val="C55A11"/>
                </a:solidFill>
                <a:latin typeface="Arial"/>
                <a:ea typeface="Arial"/>
                <a:cs typeface="Arial"/>
                <a:sym typeface="Arial"/>
              </a:rPr>
              <a:t>The requirements include:</a:t>
            </a:r>
            <a:endParaRPr/>
          </a:p>
        </p:txBody>
      </p:sp>
      <p:sp>
        <p:nvSpPr>
          <p:cNvPr id="240" name="Google Shape;240;p28"/>
          <p:cNvSpPr txBox="1"/>
          <p:nvPr>
            <p:ph idx="1" type="body"/>
          </p:nvPr>
        </p:nvSpPr>
        <p:spPr>
          <a:xfrm>
            <a:off x="419100" y="1889446"/>
            <a:ext cx="11346180" cy="4510447"/>
          </a:xfrm>
          <a:prstGeom prst="rect">
            <a:avLst/>
          </a:prstGeom>
          <a:solidFill>
            <a:schemeClr val="lt1">
              <a:alpha val="80000"/>
            </a:schemeClr>
          </a:solidFill>
          <a:ln>
            <a:noFill/>
          </a:ln>
        </p:spPr>
        <p:txBody>
          <a:bodyPr anchorCtr="0" anchor="t" bIns="45700" lIns="91425" spcFirstLastPara="1" rIns="91425" wrap="square" tIns="45700">
            <a:noAutofit/>
          </a:bodyPr>
          <a:lstStyle/>
          <a:p>
            <a:pPr indent="-457200" lvl="1" marL="457200" rtl="0" algn="l">
              <a:lnSpc>
                <a:spcPct val="110000"/>
              </a:lnSpc>
              <a:spcBef>
                <a:spcPts val="0"/>
              </a:spcBef>
              <a:spcAft>
                <a:spcPts val="0"/>
              </a:spcAft>
              <a:buClr>
                <a:schemeClr val="dk1"/>
              </a:buClr>
              <a:buSzPts val="2200"/>
              <a:buFont typeface="Calibri"/>
              <a:buAutoNum type="arabicPeriod"/>
            </a:pPr>
            <a:r>
              <a:rPr b="1" lang="en-US" sz="2200">
                <a:latin typeface="Arial"/>
                <a:ea typeface="Arial"/>
                <a:cs typeface="Arial"/>
                <a:sym typeface="Arial"/>
              </a:rPr>
              <a:t>Configuring </a:t>
            </a:r>
            <a:r>
              <a:rPr lang="en-US" sz="2200">
                <a:latin typeface="Arial"/>
                <a:ea typeface="Arial"/>
                <a:cs typeface="Arial"/>
                <a:sym typeface="Arial"/>
              </a:rPr>
              <a:t>access permissions to conform with AWS best practices.</a:t>
            </a:r>
            <a:endParaRPr sz="2200">
              <a:solidFill>
                <a:schemeClr val="dk1"/>
              </a:solidFill>
              <a:latin typeface="Arial"/>
              <a:ea typeface="Arial"/>
              <a:cs typeface="Arial"/>
              <a:sym typeface="Arial"/>
            </a:endParaRPr>
          </a:p>
          <a:p>
            <a:pPr indent="-457200" lvl="1" marL="457200" rtl="0" algn="l">
              <a:lnSpc>
                <a:spcPct val="110000"/>
              </a:lnSpc>
              <a:spcBef>
                <a:spcPts val="600"/>
              </a:spcBef>
              <a:spcAft>
                <a:spcPts val="0"/>
              </a:spcAft>
              <a:buClr>
                <a:schemeClr val="dk1"/>
              </a:buClr>
              <a:buSzPts val="2200"/>
              <a:buFont typeface="Calibri"/>
              <a:buAutoNum type="arabicPeriod"/>
            </a:pPr>
            <a:r>
              <a:rPr b="1" lang="en-US" sz="2200">
                <a:latin typeface="Arial"/>
                <a:ea typeface="Arial"/>
                <a:cs typeface="Arial"/>
                <a:sym typeface="Arial"/>
              </a:rPr>
              <a:t>Building</a:t>
            </a:r>
            <a:r>
              <a:rPr lang="en-US" sz="2200">
                <a:latin typeface="Arial"/>
                <a:ea typeface="Arial"/>
                <a:cs typeface="Arial"/>
                <a:sym typeface="Arial"/>
              </a:rPr>
              <a:t> networks that conform to AWS best practices while providing all the necessary network services to the application in their different environments.</a:t>
            </a:r>
            <a:endParaRPr/>
          </a:p>
          <a:p>
            <a:pPr indent="-457200" lvl="1" marL="457200" rtl="0" algn="l">
              <a:lnSpc>
                <a:spcPct val="110000"/>
              </a:lnSpc>
              <a:spcBef>
                <a:spcPts val="600"/>
              </a:spcBef>
              <a:spcAft>
                <a:spcPts val="0"/>
              </a:spcAft>
              <a:buClr>
                <a:schemeClr val="dk1"/>
              </a:buClr>
              <a:buSzPts val="2200"/>
              <a:buFont typeface="Calibri"/>
              <a:buAutoNum type="arabicPeriod"/>
            </a:pPr>
            <a:r>
              <a:rPr b="1" lang="en-US" sz="2200">
                <a:latin typeface="Arial"/>
                <a:ea typeface="Arial"/>
                <a:cs typeface="Arial"/>
                <a:sym typeface="Arial"/>
              </a:rPr>
              <a:t>Building</a:t>
            </a:r>
            <a:r>
              <a:rPr lang="en-US" sz="2200">
                <a:latin typeface="Arial"/>
                <a:ea typeface="Arial"/>
                <a:cs typeface="Arial"/>
                <a:sym typeface="Arial"/>
              </a:rPr>
              <a:t> an architecture that matches the current architecture at the server hosting company and that can handle doubling the number of servers.</a:t>
            </a:r>
            <a:endParaRPr/>
          </a:p>
          <a:p>
            <a:pPr indent="-457200" lvl="1" marL="457200" rtl="0" algn="l">
              <a:lnSpc>
                <a:spcPct val="110000"/>
              </a:lnSpc>
              <a:spcBef>
                <a:spcPts val="600"/>
              </a:spcBef>
              <a:spcAft>
                <a:spcPts val="0"/>
              </a:spcAft>
              <a:buClr>
                <a:schemeClr val="dk1"/>
              </a:buClr>
              <a:buSzPts val="2200"/>
              <a:buFont typeface="Calibri"/>
              <a:buAutoNum type="arabicPeriod"/>
            </a:pPr>
            <a:r>
              <a:rPr b="1" lang="en-US" sz="2200">
                <a:latin typeface="Arial"/>
                <a:ea typeface="Arial"/>
                <a:cs typeface="Arial"/>
                <a:sym typeface="Arial"/>
              </a:rPr>
              <a:t>Securing</a:t>
            </a:r>
            <a:r>
              <a:rPr lang="en-US" sz="2200">
                <a:latin typeface="Arial"/>
                <a:ea typeface="Arial"/>
                <a:cs typeface="Arial"/>
                <a:sym typeface="Arial"/>
              </a:rPr>
              <a:t> all medical information, as medical information usually contains highly sensitive personally identifiable information (PII). </a:t>
            </a:r>
            <a:endParaRPr/>
          </a:p>
          <a:p>
            <a:pPr indent="-457200" lvl="1" marL="457200" rtl="0" algn="l">
              <a:lnSpc>
                <a:spcPct val="110000"/>
              </a:lnSpc>
              <a:spcBef>
                <a:spcPts val="600"/>
              </a:spcBef>
              <a:spcAft>
                <a:spcPts val="0"/>
              </a:spcAft>
              <a:buClr>
                <a:schemeClr val="dk1"/>
              </a:buClr>
              <a:buSzPts val="2200"/>
              <a:buFont typeface="Calibri"/>
              <a:buAutoNum type="arabicPeriod"/>
            </a:pPr>
            <a:r>
              <a:rPr b="1" lang="en-US" sz="2200">
                <a:latin typeface="Arial"/>
                <a:ea typeface="Arial"/>
                <a:cs typeface="Arial"/>
                <a:sym typeface="Arial"/>
              </a:rPr>
              <a:t>Utilizing</a:t>
            </a:r>
            <a:r>
              <a:rPr lang="en-US" sz="2200">
                <a:latin typeface="Arial"/>
                <a:ea typeface="Arial"/>
                <a:cs typeface="Arial"/>
                <a:sym typeface="Arial"/>
              </a:rPr>
              <a:t> load balancers for web tier and application tier that must support </a:t>
            </a:r>
            <a:r>
              <a:rPr b="1" lang="en-US" sz="2200">
                <a:latin typeface="Arial"/>
                <a:ea typeface="Arial"/>
                <a:cs typeface="Arial"/>
                <a:sym typeface="Arial"/>
              </a:rPr>
              <a:t>HTTP, HTTPS, TCP protocols</a:t>
            </a:r>
            <a:r>
              <a:rPr lang="en-US" sz="2200">
                <a:latin typeface="Arial"/>
                <a:ea typeface="Arial"/>
                <a:cs typeface="Arial"/>
                <a:sym typeface="Arial"/>
              </a:rPr>
              <a:t> </a:t>
            </a:r>
            <a:r>
              <a:rPr b="1" lang="en-US" sz="2200">
                <a:latin typeface="Arial"/>
                <a:ea typeface="Arial"/>
                <a:cs typeface="Arial"/>
                <a:sym typeface="Arial"/>
              </a:rPr>
              <a:t>plans to move their application into AWS.</a:t>
            </a:r>
            <a:endParaRPr/>
          </a:p>
          <a:p>
            <a:pPr indent="-457200" lvl="1" marL="457200" rtl="0" algn="l">
              <a:lnSpc>
                <a:spcPct val="110000"/>
              </a:lnSpc>
              <a:spcBef>
                <a:spcPts val="600"/>
              </a:spcBef>
              <a:spcAft>
                <a:spcPts val="0"/>
              </a:spcAft>
              <a:buClr>
                <a:schemeClr val="dk1"/>
              </a:buClr>
              <a:buSzPts val="2200"/>
              <a:buFont typeface="Calibri"/>
              <a:buAutoNum type="arabicPeriod"/>
            </a:pPr>
            <a:r>
              <a:rPr b="1" lang="en-US" sz="2200">
                <a:latin typeface="Arial"/>
                <a:ea typeface="Arial"/>
                <a:cs typeface="Arial"/>
                <a:sym typeface="Arial"/>
              </a:rPr>
              <a:t>Architecture </a:t>
            </a:r>
            <a:r>
              <a:rPr lang="en-US" sz="2200">
                <a:latin typeface="Arial"/>
                <a:ea typeface="Arial"/>
                <a:cs typeface="Arial"/>
                <a:sym typeface="Arial"/>
              </a:rPr>
              <a:t>should be resilient (built for business continuity).</a:t>
            </a:r>
            <a:endParaRPr/>
          </a:p>
          <a:p>
            <a:pPr indent="-457200" lvl="1" marL="457200" rtl="0" algn="l">
              <a:lnSpc>
                <a:spcPct val="110000"/>
              </a:lnSpc>
              <a:spcBef>
                <a:spcPts val="600"/>
              </a:spcBef>
              <a:spcAft>
                <a:spcPts val="0"/>
              </a:spcAft>
              <a:buClr>
                <a:schemeClr val="dk1"/>
              </a:buClr>
              <a:buSzPts val="2200"/>
              <a:buFont typeface="Calibri"/>
              <a:buAutoNum type="arabicPeriod"/>
            </a:pPr>
            <a:r>
              <a:rPr b="1" lang="en-US" sz="2200">
                <a:latin typeface="Arial"/>
                <a:ea typeface="Arial"/>
                <a:cs typeface="Arial"/>
                <a:sym typeface="Arial"/>
              </a:rPr>
              <a:t>Configuring</a:t>
            </a:r>
            <a:r>
              <a:rPr lang="en-US" sz="2200">
                <a:latin typeface="Arial"/>
                <a:ea typeface="Arial"/>
                <a:cs typeface="Arial"/>
                <a:sym typeface="Arial"/>
              </a:rPr>
              <a:t> auditing to track all user actions.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1"/>
          <p:cNvSpPr txBox="1"/>
          <p:nvPr>
            <p:ph type="title"/>
          </p:nvPr>
        </p:nvSpPr>
        <p:spPr>
          <a:xfrm>
            <a:off x="238539" y="263527"/>
            <a:ext cx="11115261" cy="779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Project Objectives</a:t>
            </a:r>
            <a:endParaRPr/>
          </a:p>
        </p:txBody>
      </p:sp>
      <p:sp>
        <p:nvSpPr>
          <p:cNvPr id="81" name="Google Shape;81;p11"/>
          <p:cNvSpPr txBox="1"/>
          <p:nvPr>
            <p:ph idx="1" type="body"/>
          </p:nvPr>
        </p:nvSpPr>
        <p:spPr>
          <a:xfrm>
            <a:off x="76816" y="924460"/>
            <a:ext cx="11276984" cy="4504314"/>
          </a:xfrm>
          <a:prstGeom prst="rect">
            <a:avLst/>
          </a:prstGeom>
          <a:noFill/>
          <a:ln>
            <a:noFill/>
          </a:ln>
        </p:spPr>
        <p:txBody>
          <a:bodyPr anchorCtr="0" anchor="ctr" bIns="45700" lIns="91425" spcFirstLastPara="1" rIns="91425" wrap="square" tIns="45700">
            <a:noAutofit/>
          </a:bodyPr>
          <a:lstStyle/>
          <a:p>
            <a:pPr indent="0" lvl="1" marL="219075" rtl="0" algn="l">
              <a:lnSpc>
                <a:spcPct val="150000"/>
              </a:lnSpc>
              <a:spcBef>
                <a:spcPts val="0"/>
              </a:spcBef>
              <a:spcAft>
                <a:spcPts val="0"/>
              </a:spcAft>
              <a:buClr>
                <a:schemeClr val="accent1"/>
              </a:buClr>
              <a:buSzPts val="2800"/>
              <a:buNone/>
            </a:pPr>
            <a:r>
              <a:rPr lang="en-US" sz="2800"/>
              <a:t>Upon completion of this project, you will be able to:</a:t>
            </a:r>
            <a:endParaRPr/>
          </a:p>
          <a:p>
            <a:pPr indent="-463550" lvl="1" marL="682625" rtl="0" algn="l">
              <a:lnSpc>
                <a:spcPct val="100000"/>
              </a:lnSpc>
              <a:spcBef>
                <a:spcPts val="600"/>
              </a:spcBef>
              <a:spcAft>
                <a:spcPts val="0"/>
              </a:spcAft>
              <a:buClr>
                <a:schemeClr val="accent1"/>
              </a:buClr>
              <a:buSzPts val="2800"/>
              <a:buChar char="•"/>
            </a:pPr>
            <a:r>
              <a:rPr lang="en-US" sz="2800"/>
              <a:t>Experience the communication challenges faced when attempting to apply technology as the solution to business problems.</a:t>
            </a:r>
            <a:endParaRPr/>
          </a:p>
          <a:p>
            <a:pPr indent="-463550" lvl="1" marL="682625" rtl="0" algn="l">
              <a:lnSpc>
                <a:spcPct val="100000"/>
              </a:lnSpc>
              <a:spcBef>
                <a:spcPts val="0"/>
              </a:spcBef>
              <a:spcAft>
                <a:spcPts val="0"/>
              </a:spcAft>
              <a:buClr>
                <a:schemeClr val="accent1"/>
              </a:buClr>
              <a:buSzPts val="2800"/>
              <a:buChar char="•"/>
            </a:pPr>
            <a:r>
              <a:rPr lang="en-US" sz="2800"/>
              <a:t>Translate customer requirements into a proposed technical solution.</a:t>
            </a:r>
            <a:endParaRPr/>
          </a:p>
          <a:p>
            <a:pPr indent="-463550" lvl="1" marL="682625" rtl="0" algn="l">
              <a:lnSpc>
                <a:spcPct val="100000"/>
              </a:lnSpc>
              <a:spcBef>
                <a:spcPts val="0"/>
              </a:spcBef>
              <a:spcAft>
                <a:spcPts val="0"/>
              </a:spcAft>
              <a:buClr>
                <a:schemeClr val="accent1"/>
              </a:buClr>
              <a:buSzPts val="2800"/>
              <a:buChar char="•"/>
            </a:pPr>
            <a:r>
              <a:rPr lang="en-US" sz="2800"/>
              <a:t>Present the proposed solution to the customer.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29"/>
          <p:cNvPicPr preferRelativeResize="0"/>
          <p:nvPr/>
        </p:nvPicPr>
        <p:blipFill rotWithShape="1">
          <a:blip r:embed="rId3">
            <a:alphaModFix/>
          </a:blip>
          <a:srcRect b="0" l="0" r="0" t="0"/>
          <a:stretch/>
        </p:blipFill>
        <p:spPr>
          <a:xfrm>
            <a:off x="6443546" y="2128083"/>
            <a:ext cx="4157472" cy="3960835"/>
          </a:xfrm>
          <a:prstGeom prst="rect">
            <a:avLst/>
          </a:prstGeom>
          <a:noFill/>
          <a:ln>
            <a:noFill/>
          </a:ln>
        </p:spPr>
      </p:pic>
      <p:sp>
        <p:nvSpPr>
          <p:cNvPr id="247" name="Google Shape;247;p29"/>
          <p:cNvSpPr txBox="1"/>
          <p:nvPr/>
        </p:nvSpPr>
        <p:spPr>
          <a:xfrm>
            <a:off x="5043950" y="1761425"/>
            <a:ext cx="6956700" cy="4810800"/>
          </a:xfrm>
          <a:prstGeom prst="rect">
            <a:avLst/>
          </a:prstGeom>
          <a:solidFill>
            <a:schemeClr val="lt1">
              <a:alpha val="69803"/>
            </a:schemeClr>
          </a:solid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AWS EC2 (To Construct The Architecture) </a:t>
            </a:r>
            <a:endParaRPr/>
          </a:p>
          <a:p>
            <a:pPr indent="-285750" lvl="0" marL="285750" marR="0" rtl="0" algn="l">
              <a:spcBef>
                <a:spcPts val="22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AWS RDS (Database Service) </a:t>
            </a:r>
            <a:endParaRPr sz="2000">
              <a:solidFill>
                <a:schemeClr val="dk1"/>
              </a:solidFill>
              <a:latin typeface="Calibri"/>
              <a:ea typeface="Calibri"/>
              <a:cs typeface="Calibri"/>
              <a:sym typeface="Calibri"/>
            </a:endParaRPr>
          </a:p>
          <a:p>
            <a:pPr indent="-285750" lvl="0" marL="285750" marR="0" rtl="0" algn="l">
              <a:spcBef>
                <a:spcPts val="22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VPC (Virtual Private Connections For Demoing) </a:t>
            </a:r>
            <a:endParaRPr/>
          </a:p>
          <a:p>
            <a:pPr indent="-285750" lvl="0" marL="285750" marR="0" rtl="0" algn="l">
              <a:spcBef>
                <a:spcPts val="22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AWS S3 (For Storage and Securing Data) </a:t>
            </a:r>
            <a:endParaRPr/>
          </a:p>
          <a:p>
            <a:pPr indent="-285750" lvl="0" marL="285750" marR="0" rtl="0" algn="l">
              <a:spcBef>
                <a:spcPts val="22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Elastic Load Balancing (For Automatic Distribution of Incoming Application Traffic) </a:t>
            </a:r>
            <a:endParaRPr/>
          </a:p>
          <a:p>
            <a:pPr indent="-285750" lvl="0" marL="285750" marR="0" rtl="0" algn="l">
              <a:spcBef>
                <a:spcPts val="22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AWS Key Management Services (for password encryption)</a:t>
            </a:r>
            <a:endParaRPr sz="2000">
              <a:solidFill>
                <a:schemeClr val="dk1"/>
              </a:solidFill>
              <a:latin typeface="Calibri"/>
              <a:ea typeface="Calibri"/>
              <a:cs typeface="Calibri"/>
              <a:sym typeface="Calibri"/>
            </a:endParaRPr>
          </a:p>
          <a:p>
            <a:pPr indent="-285750" lvl="0" marL="285750" marR="0" rtl="0" algn="l">
              <a:spcBef>
                <a:spcPts val="22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AWS Systems Manager</a:t>
            </a:r>
            <a:endParaRPr sz="2000">
              <a:solidFill>
                <a:schemeClr val="dk1"/>
              </a:solidFill>
              <a:latin typeface="Calibri"/>
              <a:ea typeface="Calibri"/>
              <a:cs typeface="Calibri"/>
              <a:sym typeface="Calibri"/>
            </a:endParaRPr>
          </a:p>
          <a:p>
            <a:pPr indent="-285750" lvl="0" marL="285750" marR="0" rtl="0" algn="l">
              <a:spcBef>
                <a:spcPts val="22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AWS CloudTrail</a:t>
            </a:r>
            <a:endParaRPr sz="2000">
              <a:solidFill>
                <a:schemeClr val="dk1"/>
              </a:solidFill>
              <a:latin typeface="Calibri"/>
              <a:ea typeface="Calibri"/>
              <a:cs typeface="Calibri"/>
              <a:sym typeface="Calibri"/>
            </a:endParaRPr>
          </a:p>
          <a:p>
            <a:pPr indent="0" lvl="0" marL="457200" marR="0" rtl="0" algn="l">
              <a:spcBef>
                <a:spcPts val="2200"/>
              </a:spcBef>
              <a:spcAft>
                <a:spcPts val="0"/>
              </a:spcAft>
              <a:buNone/>
            </a:pPr>
            <a:r>
              <a:t/>
            </a:r>
            <a:endParaRPr/>
          </a:p>
        </p:txBody>
      </p:sp>
      <p:sp>
        <p:nvSpPr>
          <p:cNvPr id="248" name="Google Shape;248;p29"/>
          <p:cNvSpPr txBox="1"/>
          <p:nvPr>
            <p:ph idx="12" type="sldNum"/>
          </p:nvPr>
        </p:nvSpPr>
        <p:spPr>
          <a:xfrm>
            <a:off x="913942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9" name="Google Shape;249;p29"/>
          <p:cNvSpPr txBox="1"/>
          <p:nvPr/>
        </p:nvSpPr>
        <p:spPr>
          <a:xfrm>
            <a:off x="390939" y="382060"/>
            <a:ext cx="11115261" cy="7794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b="0" i="0" lang="en-US" sz="3600">
                <a:solidFill>
                  <a:schemeClr val="lt1"/>
                </a:solidFill>
                <a:latin typeface="Arial"/>
                <a:ea typeface="Arial"/>
                <a:cs typeface="Arial"/>
                <a:sym typeface="Arial"/>
              </a:rPr>
              <a:t>Solution – Identify AWS Services </a:t>
            </a:r>
            <a:endParaRPr/>
          </a:p>
        </p:txBody>
      </p:sp>
      <p:sp>
        <p:nvSpPr>
          <p:cNvPr id="250" name="Google Shape;250;p29"/>
          <p:cNvSpPr txBox="1"/>
          <p:nvPr/>
        </p:nvSpPr>
        <p:spPr>
          <a:xfrm>
            <a:off x="390937" y="1990941"/>
            <a:ext cx="4535023" cy="31085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Identify the</a:t>
            </a:r>
            <a:r>
              <a:rPr lang="en-US" sz="2800">
                <a:solidFill>
                  <a:srgbClr val="C00000"/>
                </a:solidFill>
                <a:latin typeface="Arial"/>
                <a:ea typeface="Arial"/>
                <a:cs typeface="Arial"/>
                <a:sym typeface="Arial"/>
              </a:rPr>
              <a:t> POTENTIAL </a:t>
            </a:r>
            <a:r>
              <a:rPr lang="en-US" sz="2800">
                <a:solidFill>
                  <a:schemeClr val="dk1"/>
                </a:solidFill>
                <a:latin typeface="Arial"/>
                <a:ea typeface="Arial"/>
                <a:cs typeface="Arial"/>
                <a:sym typeface="Arial"/>
              </a:rPr>
              <a:t>services needed and the purpose for each service that will be used to move </a:t>
            </a:r>
            <a:r>
              <a:rPr lang="en-US" sz="2800">
                <a:solidFill>
                  <a:srgbClr val="C55A11"/>
                </a:solidFill>
                <a:latin typeface="Arial"/>
                <a:ea typeface="Arial"/>
                <a:cs typeface="Arial"/>
                <a:sym typeface="Arial"/>
              </a:rPr>
              <a:t>A Medical Company’s </a:t>
            </a:r>
            <a:r>
              <a:rPr lang="en-US" sz="2800">
                <a:solidFill>
                  <a:schemeClr val="dk1"/>
                </a:solidFill>
                <a:latin typeface="Arial"/>
                <a:ea typeface="Arial"/>
                <a:cs typeface="Arial"/>
                <a:sym typeface="Arial"/>
              </a:rPr>
              <a:t>current environment to AWS.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238539" y="263527"/>
            <a:ext cx="11115261" cy="779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sz="3600"/>
              <a:t>Detailed Requirements – User Authentication</a:t>
            </a:r>
            <a:endParaRPr/>
          </a:p>
        </p:txBody>
      </p:sp>
      <p:sp>
        <p:nvSpPr>
          <p:cNvPr id="257" name="Google Shape;257;p30"/>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58" name="Google Shape;258;p30"/>
          <p:cNvGrpSpPr/>
          <p:nvPr/>
        </p:nvGrpSpPr>
        <p:grpSpPr>
          <a:xfrm>
            <a:off x="100040" y="2797684"/>
            <a:ext cx="11649053" cy="2171814"/>
            <a:chOff x="100040" y="6377390"/>
            <a:chExt cx="11649053" cy="2171814"/>
          </a:xfrm>
        </p:grpSpPr>
        <p:grpSp>
          <p:nvGrpSpPr>
            <p:cNvPr id="259" name="Google Shape;259;p30"/>
            <p:cNvGrpSpPr/>
            <p:nvPr/>
          </p:nvGrpSpPr>
          <p:grpSpPr>
            <a:xfrm>
              <a:off x="100040" y="6377390"/>
              <a:ext cx="11649053" cy="2171813"/>
              <a:chOff x="2683882" y="5277456"/>
              <a:chExt cx="6991720" cy="1174906"/>
            </a:xfrm>
          </p:grpSpPr>
          <p:grpSp>
            <p:nvGrpSpPr>
              <p:cNvPr id="260" name="Google Shape;260;p30"/>
              <p:cNvGrpSpPr/>
              <p:nvPr/>
            </p:nvGrpSpPr>
            <p:grpSpPr>
              <a:xfrm>
                <a:off x="4010232" y="5664890"/>
                <a:ext cx="4339945" cy="0"/>
                <a:chOff x="5366763" y="5672764"/>
                <a:chExt cx="4339945" cy="0"/>
              </a:xfrm>
            </p:grpSpPr>
            <p:cxnSp>
              <p:nvCxnSpPr>
                <p:cNvPr id="261" name="Google Shape;261;p30"/>
                <p:cNvCxnSpPr/>
                <p:nvPr/>
              </p:nvCxnSpPr>
              <p:spPr>
                <a:xfrm>
                  <a:off x="8880231" y="5672764"/>
                  <a:ext cx="826477" cy="0"/>
                </a:xfrm>
                <a:prstGeom prst="straightConnector1">
                  <a:avLst/>
                </a:prstGeom>
                <a:noFill/>
                <a:ln cap="flat" cmpd="sng" w="127000">
                  <a:solidFill>
                    <a:srgbClr val="C55A11"/>
                  </a:solidFill>
                  <a:prstDash val="solid"/>
                  <a:miter lim="800000"/>
                  <a:headEnd len="sm" w="sm" type="none"/>
                  <a:tailEnd len="med" w="med" type="triangle"/>
                </a:ln>
              </p:spPr>
            </p:cxnSp>
            <p:cxnSp>
              <p:nvCxnSpPr>
                <p:cNvPr id="262" name="Google Shape;262;p30"/>
                <p:cNvCxnSpPr/>
                <p:nvPr/>
              </p:nvCxnSpPr>
              <p:spPr>
                <a:xfrm rot="10800000">
                  <a:off x="5366763" y="5672764"/>
                  <a:ext cx="856309" cy="0"/>
                </a:xfrm>
                <a:prstGeom prst="straightConnector1">
                  <a:avLst/>
                </a:prstGeom>
                <a:noFill/>
                <a:ln cap="flat" cmpd="sng" w="127000">
                  <a:solidFill>
                    <a:srgbClr val="C55A11"/>
                  </a:solidFill>
                  <a:prstDash val="solid"/>
                  <a:miter lim="800000"/>
                  <a:headEnd len="sm" w="sm" type="none"/>
                  <a:tailEnd len="med" w="med" type="triangle"/>
                </a:ln>
              </p:spPr>
            </p:cxnSp>
          </p:grpSp>
          <p:pic>
            <p:nvPicPr>
              <p:cNvPr id="263" name="Google Shape;263;p30"/>
              <p:cNvPicPr preferRelativeResize="0"/>
              <p:nvPr/>
            </p:nvPicPr>
            <p:blipFill rotWithShape="1">
              <a:blip r:embed="rId3">
                <a:alphaModFix/>
              </a:blip>
              <a:srcRect b="0" l="0" r="0" t="0"/>
              <a:stretch/>
            </p:blipFill>
            <p:spPr>
              <a:xfrm>
                <a:off x="3135419" y="5277456"/>
                <a:ext cx="761234" cy="789426"/>
              </a:xfrm>
              <a:prstGeom prst="rect">
                <a:avLst/>
              </a:prstGeom>
              <a:noFill/>
              <a:ln>
                <a:noFill/>
              </a:ln>
            </p:spPr>
          </p:pic>
          <p:pic>
            <p:nvPicPr>
              <p:cNvPr id="264" name="Google Shape;264;p30"/>
              <p:cNvPicPr preferRelativeResize="0"/>
              <p:nvPr/>
            </p:nvPicPr>
            <p:blipFill rotWithShape="1">
              <a:blip r:embed="rId3">
                <a:alphaModFix/>
              </a:blip>
              <a:srcRect b="0" l="0" r="0" t="0"/>
              <a:stretch/>
            </p:blipFill>
            <p:spPr>
              <a:xfrm>
                <a:off x="8482220" y="5277456"/>
                <a:ext cx="761234" cy="789426"/>
              </a:xfrm>
              <a:prstGeom prst="rect">
                <a:avLst/>
              </a:prstGeom>
              <a:noFill/>
              <a:ln>
                <a:noFill/>
              </a:ln>
            </p:spPr>
          </p:pic>
          <p:pic>
            <p:nvPicPr>
              <p:cNvPr descr="Multimedia.png" id="265" name="Google Shape;265;p30"/>
              <p:cNvPicPr preferRelativeResize="0"/>
              <p:nvPr/>
            </p:nvPicPr>
            <p:blipFill rotWithShape="1">
              <a:blip r:embed="rId4">
                <a:alphaModFix/>
              </a:blip>
              <a:srcRect b="0" l="0" r="0" t="0"/>
              <a:stretch/>
            </p:blipFill>
            <p:spPr>
              <a:xfrm>
                <a:off x="2683882" y="5528318"/>
                <a:ext cx="924044" cy="924044"/>
              </a:xfrm>
              <a:prstGeom prst="rect">
                <a:avLst/>
              </a:prstGeom>
              <a:noFill/>
              <a:ln>
                <a:noFill/>
              </a:ln>
            </p:spPr>
          </p:pic>
          <p:pic>
            <p:nvPicPr>
              <p:cNvPr descr="Multimedia.png" id="266" name="Google Shape;266;p30"/>
              <p:cNvPicPr preferRelativeResize="0"/>
              <p:nvPr/>
            </p:nvPicPr>
            <p:blipFill rotWithShape="1">
              <a:blip r:embed="rId4">
                <a:alphaModFix/>
              </a:blip>
              <a:srcRect b="0" l="0" r="0" t="0"/>
              <a:stretch/>
            </p:blipFill>
            <p:spPr>
              <a:xfrm>
                <a:off x="8751558" y="5528318"/>
                <a:ext cx="924044" cy="924044"/>
              </a:xfrm>
              <a:prstGeom prst="rect">
                <a:avLst/>
              </a:prstGeom>
              <a:noFill/>
              <a:ln>
                <a:noFill/>
              </a:ln>
            </p:spPr>
          </p:pic>
        </p:grpSp>
        <p:pic>
          <p:nvPicPr>
            <p:cNvPr id="267" name="Google Shape;267;p30"/>
            <p:cNvPicPr preferRelativeResize="0"/>
            <p:nvPr/>
          </p:nvPicPr>
          <p:blipFill rotWithShape="1">
            <a:blip r:embed="rId5">
              <a:alphaModFix/>
            </a:blip>
            <a:srcRect b="0" l="0" r="0" t="0"/>
            <a:stretch/>
          </p:blipFill>
          <p:spPr>
            <a:xfrm>
              <a:off x="4773864" y="6377390"/>
              <a:ext cx="2175714" cy="2145496"/>
            </a:xfrm>
            <a:prstGeom prst="rect">
              <a:avLst/>
            </a:prstGeom>
            <a:noFill/>
            <a:ln>
              <a:noFill/>
            </a:ln>
          </p:spPr>
        </p:pic>
      </p:grpSp>
      <p:sp>
        <p:nvSpPr>
          <p:cNvPr id="268" name="Google Shape;268;p30"/>
          <p:cNvSpPr/>
          <p:nvPr/>
        </p:nvSpPr>
        <p:spPr>
          <a:xfrm>
            <a:off x="6130927" y="1375212"/>
            <a:ext cx="5857875" cy="5016758"/>
          </a:xfrm>
          <a:prstGeom prst="rect">
            <a:avLst/>
          </a:prstGeom>
          <a:solidFill>
            <a:schemeClr val="lt1">
              <a:alpha val="84705"/>
            </a:schemeClr>
          </a:solidFill>
          <a:ln>
            <a:noFill/>
          </a:ln>
        </p:spPr>
        <p:txBody>
          <a:bodyPr anchorCtr="0" anchor="t" bIns="45700" lIns="91425" spcFirstLastPara="1" rIns="91425" wrap="square" tIns="45700">
            <a:noAutofit/>
          </a:bodyPr>
          <a:lstStyle/>
          <a:p>
            <a:pPr indent="0" lvl="1" marL="456696" marR="0" rtl="0" algn="l">
              <a:spcBef>
                <a:spcPts val="0"/>
              </a:spcBef>
              <a:spcAft>
                <a:spcPts val="0"/>
              </a:spcAft>
              <a:buNone/>
            </a:pPr>
            <a:r>
              <a:rPr b="1" i="0" lang="en-US" sz="2000" u="none" cap="none" strike="noStrike">
                <a:solidFill>
                  <a:srgbClr val="C55A11"/>
                </a:solidFill>
                <a:latin typeface="Arial"/>
                <a:ea typeface="Arial"/>
                <a:cs typeface="Arial"/>
                <a:sym typeface="Arial"/>
              </a:rPr>
              <a:t>All other users </a:t>
            </a:r>
            <a:r>
              <a:rPr b="0" i="0" lang="en-US" sz="2000" u="none" cap="none" strike="noStrike">
                <a:solidFill>
                  <a:schemeClr val="dk1"/>
                </a:solidFill>
                <a:latin typeface="Arial"/>
                <a:ea typeface="Arial"/>
                <a:cs typeface="Arial"/>
                <a:sym typeface="Arial"/>
              </a:rPr>
              <a:t>should only have AWS Management Console access, using a combination of username and password.</a:t>
            </a:r>
            <a:endParaRPr/>
          </a:p>
          <a:p>
            <a:pPr indent="0" lvl="1" marL="456696" marR="0" rtl="0" algn="l">
              <a:spcBef>
                <a:spcPts val="1200"/>
              </a:spcBef>
              <a:spcAft>
                <a:spcPts val="0"/>
              </a:spcAft>
              <a:buNone/>
            </a:pPr>
            <a:r>
              <a:rPr b="1" i="0" lang="en-US" sz="2000" u="none" cap="none" strike="noStrike">
                <a:solidFill>
                  <a:srgbClr val="C55A11"/>
                </a:solidFill>
                <a:latin typeface="Arial"/>
                <a:ea typeface="Arial"/>
                <a:cs typeface="Arial"/>
                <a:sym typeface="Arial"/>
              </a:rPr>
              <a:t>Password Policy:</a:t>
            </a:r>
            <a:endParaRPr/>
          </a:p>
          <a:p>
            <a:pPr indent="-342900" lvl="2" marL="1256295" marR="0" rtl="0" algn="l">
              <a:spcBef>
                <a:spcPts val="1200"/>
              </a:spcBef>
              <a:spcAft>
                <a:spcPts val="0"/>
              </a:spcAft>
              <a:buClr>
                <a:srgbClr val="3F3F3F"/>
              </a:buClr>
              <a:buSzPts val="1800"/>
              <a:buFont typeface="Arial"/>
              <a:buChar char="•"/>
            </a:pPr>
            <a:r>
              <a:rPr b="0" i="0" lang="en-US" sz="1800" u="none" cap="none" strike="noStrike">
                <a:solidFill>
                  <a:srgbClr val="3F3F3F"/>
                </a:solidFill>
                <a:latin typeface="Arial"/>
                <a:ea typeface="Arial"/>
                <a:cs typeface="Arial"/>
                <a:sym typeface="Arial"/>
              </a:rPr>
              <a:t>A </a:t>
            </a:r>
            <a:r>
              <a:rPr b="0" i="0" lang="en-US" sz="1800" u="none" cap="none" strike="noStrike">
                <a:solidFill>
                  <a:schemeClr val="dk1"/>
                </a:solidFill>
                <a:latin typeface="Arial"/>
                <a:ea typeface="Arial"/>
                <a:cs typeface="Arial"/>
                <a:sym typeface="Arial"/>
              </a:rPr>
              <a:t>password with at least 8 characters, 1 uppercase and 1 lowercase letter, 1 number, and 1 special character</a:t>
            </a:r>
            <a:endParaRPr/>
          </a:p>
          <a:p>
            <a:pPr indent="-342900" lvl="2" marL="1256295" marR="0" rtl="0" algn="l">
              <a:spcBef>
                <a:spcPts val="12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Forced password change every 90 days</a:t>
            </a:r>
            <a:endParaRPr/>
          </a:p>
          <a:p>
            <a:pPr indent="-342900" lvl="2" marL="1256295" marR="0" rtl="0" algn="l">
              <a:spcBef>
                <a:spcPts val="12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No re-use of previous three passwords </a:t>
            </a:r>
            <a:endParaRPr/>
          </a:p>
          <a:p>
            <a:pPr indent="0" lvl="1" marL="456696" marR="0" rtl="0" algn="l">
              <a:spcBef>
                <a:spcPts val="1200"/>
              </a:spcBef>
              <a:spcAft>
                <a:spcPts val="0"/>
              </a:spcAft>
              <a:buNone/>
            </a:pPr>
            <a:r>
              <a:t/>
            </a:r>
            <a:endParaRPr b="1" i="0" sz="2000" u="none" cap="none" strike="noStrike">
              <a:solidFill>
                <a:srgbClr val="3F3F3F"/>
              </a:solidFill>
              <a:latin typeface="Arial"/>
              <a:ea typeface="Arial"/>
              <a:cs typeface="Arial"/>
              <a:sym typeface="Arial"/>
            </a:endParaRPr>
          </a:p>
          <a:p>
            <a:pPr indent="0" lvl="1" marL="456696" marR="0" rtl="0" algn="l">
              <a:spcBef>
                <a:spcPts val="1200"/>
              </a:spcBef>
              <a:spcAft>
                <a:spcPts val="0"/>
              </a:spcAft>
              <a:buNone/>
            </a:pPr>
            <a:r>
              <a:rPr b="1" i="0" lang="en-US" sz="2000" u="none" cap="none" strike="noStrike">
                <a:solidFill>
                  <a:srgbClr val="C55A11"/>
                </a:solidFill>
                <a:latin typeface="Arial"/>
                <a:ea typeface="Arial"/>
                <a:cs typeface="Arial"/>
                <a:sym typeface="Arial"/>
              </a:rPr>
              <a:t>The </a:t>
            </a:r>
            <a:r>
              <a:rPr b="1" i="1" lang="en-US" sz="2000" u="none" cap="none" strike="noStrike">
                <a:solidFill>
                  <a:srgbClr val="C55A11"/>
                </a:solidFill>
                <a:latin typeface="Arial"/>
                <a:ea typeface="Arial"/>
                <a:cs typeface="Arial"/>
                <a:sym typeface="Arial"/>
              </a:rPr>
              <a:t>A Medical Company </a:t>
            </a:r>
            <a:r>
              <a:rPr b="1" i="0" lang="en-US" sz="2000" u="none" cap="none" strike="noStrike">
                <a:solidFill>
                  <a:srgbClr val="C55A11"/>
                </a:solidFill>
                <a:latin typeface="Arial"/>
                <a:ea typeface="Arial"/>
                <a:cs typeface="Arial"/>
                <a:sym typeface="Arial"/>
              </a:rPr>
              <a:t>application must read and write to S3 buckets.</a:t>
            </a:r>
            <a:endParaRPr/>
          </a:p>
          <a:p>
            <a:pPr indent="0" lvl="1" marL="456696" marR="0" rtl="0" algn="l">
              <a:spcBef>
                <a:spcPts val="1200"/>
              </a:spcBef>
              <a:spcAft>
                <a:spcPts val="0"/>
              </a:spcAft>
              <a:buNone/>
            </a:pPr>
            <a:r>
              <a:t/>
            </a:r>
            <a:endParaRPr b="1" i="0" sz="2000" u="none" cap="none" strike="noStrike">
              <a:solidFill>
                <a:srgbClr val="C55A11"/>
              </a:solidFill>
              <a:latin typeface="Arial"/>
              <a:ea typeface="Arial"/>
              <a:cs typeface="Arial"/>
              <a:sym typeface="Arial"/>
            </a:endParaRPr>
          </a:p>
        </p:txBody>
      </p:sp>
      <p:sp>
        <p:nvSpPr>
          <p:cNvPr id="269" name="Google Shape;269;p30"/>
          <p:cNvSpPr/>
          <p:nvPr/>
        </p:nvSpPr>
        <p:spPr>
          <a:xfrm>
            <a:off x="4" y="1375192"/>
            <a:ext cx="6346200" cy="4924500"/>
          </a:xfrm>
          <a:prstGeom prst="rect">
            <a:avLst/>
          </a:prstGeom>
          <a:solidFill>
            <a:schemeClr val="lt1">
              <a:alpha val="84705"/>
            </a:schemeClr>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2000" u="none" cap="none" strike="noStrike">
                <a:solidFill>
                  <a:srgbClr val="C55A11"/>
                </a:solidFill>
                <a:latin typeface="Arial"/>
                <a:ea typeface="Arial"/>
                <a:cs typeface="Arial"/>
                <a:sym typeface="Arial"/>
              </a:rPr>
              <a:t>Follow AWS best practices for assigning permissions.</a:t>
            </a:r>
            <a:endParaRPr/>
          </a:p>
          <a:p>
            <a:pPr indent="0" lvl="1" marL="456696" marR="0" rtl="0" algn="l">
              <a:spcBef>
                <a:spcPts val="1200"/>
              </a:spcBef>
              <a:spcAft>
                <a:spcPts val="0"/>
              </a:spcAft>
              <a:buNone/>
            </a:pPr>
            <a:r>
              <a:rPr b="1" i="0" lang="en-US" sz="2000" u="none" cap="none" strike="noStrike">
                <a:solidFill>
                  <a:srgbClr val="C55A11"/>
                </a:solidFill>
                <a:latin typeface="Arial"/>
                <a:ea typeface="Arial"/>
                <a:cs typeface="Arial"/>
                <a:sym typeface="Arial"/>
              </a:rPr>
              <a:t>Three user groups with AWS access: </a:t>
            </a:r>
            <a:endParaRPr/>
          </a:p>
          <a:p>
            <a:pPr indent="-342900" lvl="2" marL="1256295" marR="0" rtl="0" algn="l">
              <a:spcBef>
                <a:spcPts val="120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System Administrator Group: 2 users(</a:t>
            </a:r>
            <a:r>
              <a:rPr lang="en-US" sz="1800">
                <a:solidFill>
                  <a:schemeClr val="dk1"/>
                </a:solidFill>
              </a:rPr>
              <a:t>ADMIN!)</a:t>
            </a:r>
            <a:endParaRPr/>
          </a:p>
          <a:p>
            <a:pPr indent="-342900" lvl="2" marL="1256295" marR="0" rtl="0" algn="l">
              <a:spcBef>
                <a:spcPts val="120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Database Administrator Group: 2 users(user) </a:t>
            </a:r>
            <a:endParaRPr/>
          </a:p>
          <a:p>
            <a:pPr indent="-342900" lvl="2" marL="1256295" marR="0" rtl="0" algn="l">
              <a:spcBef>
                <a:spcPts val="120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Monitoring Group: (monitors 4 users</a:t>
            </a:r>
            <a:endParaRPr/>
          </a:p>
          <a:p>
            <a:pPr indent="-285750" lvl="3" marL="1657350" marR="0" rtl="0" algn="l">
              <a:spcBef>
                <a:spcPts val="12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infrastructure resources (EC2, S3, RDS for the app) (User and </a:t>
            </a:r>
            <a:r>
              <a:rPr lang="en-US" sz="1800">
                <a:solidFill>
                  <a:schemeClr val="dk1"/>
                </a:solidFill>
              </a:rPr>
              <a:t>Security group!!!)</a:t>
            </a:r>
            <a:endParaRPr/>
          </a:p>
          <a:p>
            <a:pPr indent="0" lvl="1" marL="456696" marR="0" rtl="0" algn="l">
              <a:spcBef>
                <a:spcPts val="1200"/>
              </a:spcBef>
              <a:spcAft>
                <a:spcPts val="0"/>
              </a:spcAft>
              <a:buNone/>
            </a:pPr>
            <a:r>
              <a:rPr b="1" i="0" lang="en-US" sz="2000" u="none" cap="none" strike="noStrike">
                <a:solidFill>
                  <a:srgbClr val="C55A11"/>
                </a:solidFill>
                <a:latin typeface="Arial"/>
                <a:ea typeface="Arial"/>
                <a:cs typeface="Arial"/>
                <a:sym typeface="Arial"/>
              </a:rPr>
              <a:t>Administrators require programmatic access and AWS Management Console access. </a:t>
            </a:r>
            <a:endParaRPr/>
          </a:p>
          <a:p>
            <a:pPr indent="0" lvl="1" marL="456696" marR="0" rtl="0" algn="l">
              <a:spcBef>
                <a:spcPts val="1200"/>
              </a:spcBef>
              <a:spcAft>
                <a:spcPts val="0"/>
              </a:spcAft>
              <a:buNone/>
            </a:pPr>
            <a:r>
              <a:rPr b="0" i="0" lang="en-US" sz="1800" u="none" cap="none" strike="noStrike">
                <a:solidFill>
                  <a:schemeClr val="dk1"/>
                </a:solidFill>
                <a:latin typeface="Arial"/>
                <a:ea typeface="Arial"/>
                <a:cs typeface="Arial"/>
                <a:sym typeface="Arial"/>
              </a:rPr>
              <a:t>When signing in to the console, each administrator is required to </a:t>
            </a:r>
            <a:r>
              <a:rPr b="1" i="0" lang="en-US" sz="1800" u="none" cap="none" strike="noStrike">
                <a:solidFill>
                  <a:schemeClr val="dk1"/>
                </a:solidFill>
                <a:latin typeface="Arial"/>
                <a:ea typeface="Arial"/>
                <a:cs typeface="Arial"/>
                <a:sym typeface="Arial"/>
              </a:rPr>
              <a:t>provide a user name, a password</a:t>
            </a:r>
            <a:r>
              <a:rPr b="0" i="0" lang="en-US" sz="1800" u="none" cap="none" strike="noStrike">
                <a:solidFill>
                  <a:schemeClr val="dk1"/>
                </a:solidFill>
                <a:latin typeface="Arial"/>
                <a:ea typeface="Arial"/>
                <a:cs typeface="Arial"/>
                <a:sym typeface="Arial"/>
              </a:rPr>
              <a:t>, and a </a:t>
            </a:r>
            <a:r>
              <a:rPr b="1" i="0" lang="en-US" sz="1800" u="none" cap="none" strike="noStrike">
                <a:solidFill>
                  <a:schemeClr val="dk1"/>
                </a:solidFill>
                <a:latin typeface="Arial"/>
                <a:ea typeface="Arial"/>
                <a:cs typeface="Arial"/>
                <a:sym typeface="Arial"/>
              </a:rPr>
              <a:t>random generated code </a:t>
            </a:r>
            <a:r>
              <a:rPr b="0" i="0" lang="en-US" sz="1800" u="none" cap="none" strike="noStrike">
                <a:solidFill>
                  <a:schemeClr val="dk1"/>
                </a:solidFill>
                <a:latin typeface="Arial"/>
                <a:ea typeface="Arial"/>
                <a:cs typeface="Arial"/>
                <a:sym typeface="Arial"/>
              </a:rPr>
              <a:t>provided by the Virtual MFA.</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idx="12" type="sldNum"/>
          </p:nvPr>
        </p:nvSpPr>
        <p:spPr>
          <a:xfrm>
            <a:off x="913942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6" name="Google Shape;276;p31"/>
          <p:cNvSpPr txBox="1"/>
          <p:nvPr/>
        </p:nvSpPr>
        <p:spPr>
          <a:xfrm>
            <a:off x="390939" y="382060"/>
            <a:ext cx="11115261" cy="7794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b="0" i="0" lang="en-US" sz="3600">
                <a:solidFill>
                  <a:schemeClr val="lt1"/>
                </a:solidFill>
                <a:latin typeface="Arial"/>
                <a:ea typeface="Arial"/>
                <a:cs typeface="Arial"/>
                <a:sym typeface="Arial"/>
              </a:rPr>
              <a:t>Solution – User Authentication</a:t>
            </a:r>
            <a:endParaRPr/>
          </a:p>
        </p:txBody>
      </p:sp>
      <p:sp>
        <p:nvSpPr>
          <p:cNvPr id="277" name="Google Shape;277;p31"/>
          <p:cNvSpPr txBox="1"/>
          <p:nvPr/>
        </p:nvSpPr>
        <p:spPr>
          <a:xfrm>
            <a:off x="390949" y="1413987"/>
            <a:ext cx="107307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Use this chart to document users, groups, and roles that need to be created.</a:t>
            </a:r>
            <a:endParaRPr/>
          </a:p>
        </p:txBody>
      </p:sp>
      <p:grpSp>
        <p:nvGrpSpPr>
          <p:cNvPr id="278" name="Google Shape;278;p31"/>
          <p:cNvGrpSpPr/>
          <p:nvPr/>
        </p:nvGrpSpPr>
        <p:grpSpPr>
          <a:xfrm>
            <a:off x="136214" y="2198744"/>
            <a:ext cx="11919572" cy="3834523"/>
            <a:chOff x="867231" y="2204771"/>
            <a:chExt cx="8673195" cy="3651579"/>
          </a:xfrm>
        </p:grpSpPr>
        <p:cxnSp>
          <p:nvCxnSpPr>
            <p:cNvPr id="279" name="Google Shape;279;p31"/>
            <p:cNvCxnSpPr>
              <a:stCxn id="280" idx="2"/>
              <a:endCxn id="281" idx="0"/>
            </p:cNvCxnSpPr>
            <p:nvPr/>
          </p:nvCxnSpPr>
          <p:spPr>
            <a:xfrm rot="5400000">
              <a:off x="3355533" y="1353671"/>
              <a:ext cx="330900" cy="3478500"/>
            </a:xfrm>
            <a:prstGeom prst="bentConnector3">
              <a:avLst>
                <a:gd fmla="val 49972" name="adj1"/>
              </a:avLst>
            </a:prstGeom>
            <a:noFill/>
            <a:ln cap="flat" cmpd="sng" w="9525">
              <a:solidFill>
                <a:srgbClr val="7F7F7F"/>
              </a:solidFill>
              <a:prstDash val="solid"/>
              <a:miter lim="800000"/>
              <a:headEnd len="sm" w="sm" type="none"/>
              <a:tailEnd len="sm" w="sm" type="none"/>
            </a:ln>
          </p:spPr>
        </p:cxnSp>
        <p:cxnSp>
          <p:nvCxnSpPr>
            <p:cNvPr id="282" name="Google Shape;282;p31"/>
            <p:cNvCxnSpPr>
              <a:stCxn id="280" idx="2"/>
              <a:endCxn id="283" idx="0"/>
            </p:cNvCxnSpPr>
            <p:nvPr/>
          </p:nvCxnSpPr>
          <p:spPr>
            <a:xfrm flipH="1" rot="-5400000">
              <a:off x="5689083" y="2498621"/>
              <a:ext cx="315600" cy="1173300"/>
            </a:xfrm>
            <a:prstGeom prst="bentConnector3">
              <a:avLst>
                <a:gd fmla="val 49991" name="adj1"/>
              </a:avLst>
            </a:prstGeom>
            <a:noFill/>
            <a:ln cap="flat" cmpd="sng" w="9525">
              <a:solidFill>
                <a:srgbClr val="7F7F7F"/>
              </a:solidFill>
              <a:prstDash val="solid"/>
              <a:miter lim="800000"/>
              <a:headEnd len="sm" w="sm" type="none"/>
              <a:tailEnd len="sm" w="sm" type="none"/>
            </a:ln>
          </p:spPr>
        </p:cxnSp>
        <p:grpSp>
          <p:nvGrpSpPr>
            <p:cNvPr id="284" name="Google Shape;284;p31"/>
            <p:cNvGrpSpPr/>
            <p:nvPr/>
          </p:nvGrpSpPr>
          <p:grpSpPr>
            <a:xfrm>
              <a:off x="867231" y="3258485"/>
              <a:ext cx="1828881" cy="1534289"/>
              <a:chOff x="219654" y="1753274"/>
              <a:chExt cx="1765500" cy="1534289"/>
            </a:xfrm>
          </p:grpSpPr>
          <p:sp>
            <p:nvSpPr>
              <p:cNvPr id="281" name="Google Shape;281;p31"/>
              <p:cNvSpPr txBox="1"/>
              <p:nvPr/>
            </p:nvSpPr>
            <p:spPr>
              <a:xfrm>
                <a:off x="219654" y="1753274"/>
                <a:ext cx="1765500" cy="3387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Group: System Admin</a:t>
                </a:r>
                <a:endParaRPr/>
              </a:p>
            </p:txBody>
          </p:sp>
          <p:sp>
            <p:nvSpPr>
              <p:cNvPr id="285" name="Google Shape;285;p31"/>
              <p:cNvSpPr txBox="1"/>
              <p:nvPr/>
            </p:nvSpPr>
            <p:spPr>
              <a:xfrm>
                <a:off x="298711" y="2351063"/>
                <a:ext cx="1607400" cy="338700"/>
              </a:xfrm>
              <a:prstGeom prst="rect">
                <a:avLst/>
              </a:prstGeom>
              <a:solidFill>
                <a:schemeClr val="lt1"/>
              </a:solid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a:solidFill>
                      <a:schemeClr val="dk1"/>
                    </a:solidFill>
                  </a:rPr>
                  <a:t>SAUser1</a:t>
                </a:r>
                <a:endParaRPr>
                  <a:solidFill>
                    <a:schemeClr val="dk1"/>
                  </a:solidFill>
                  <a:latin typeface="Arial"/>
                  <a:ea typeface="Arial"/>
                  <a:cs typeface="Arial"/>
                  <a:sym typeface="Arial"/>
                </a:endParaRPr>
              </a:p>
            </p:txBody>
          </p:sp>
          <p:sp>
            <p:nvSpPr>
              <p:cNvPr id="286" name="Google Shape;286;p31"/>
              <p:cNvSpPr txBox="1"/>
              <p:nvPr/>
            </p:nvSpPr>
            <p:spPr>
              <a:xfrm>
                <a:off x="289230" y="2948863"/>
                <a:ext cx="1625700" cy="338700"/>
              </a:xfrm>
              <a:prstGeom prst="rect">
                <a:avLst/>
              </a:prstGeom>
              <a:solidFill>
                <a:schemeClr val="lt1"/>
              </a:solid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rPr>
                  <a:t>SAUser2</a:t>
                </a:r>
                <a:endParaRPr sz="1500">
                  <a:solidFill>
                    <a:schemeClr val="dk1"/>
                  </a:solidFill>
                  <a:latin typeface="Arial"/>
                  <a:ea typeface="Arial"/>
                  <a:cs typeface="Arial"/>
                  <a:sym typeface="Arial"/>
                </a:endParaRPr>
              </a:p>
            </p:txBody>
          </p:sp>
          <p:cxnSp>
            <p:nvCxnSpPr>
              <p:cNvPr id="287" name="Google Shape;287;p31"/>
              <p:cNvCxnSpPr>
                <a:stCxn id="281" idx="2"/>
                <a:endCxn id="285" idx="0"/>
              </p:cNvCxnSpPr>
              <p:nvPr/>
            </p:nvCxnSpPr>
            <p:spPr>
              <a:xfrm>
                <a:off x="1102404" y="2091974"/>
                <a:ext cx="0" cy="259200"/>
              </a:xfrm>
              <a:prstGeom prst="straightConnector1">
                <a:avLst/>
              </a:prstGeom>
              <a:noFill/>
              <a:ln cap="flat" cmpd="sng" w="9525">
                <a:solidFill>
                  <a:srgbClr val="7F7F7F"/>
                </a:solidFill>
                <a:prstDash val="solid"/>
                <a:miter lim="800000"/>
                <a:headEnd len="sm" w="sm" type="none"/>
                <a:tailEnd len="sm" w="sm" type="none"/>
              </a:ln>
            </p:spPr>
          </p:cxnSp>
          <p:cxnSp>
            <p:nvCxnSpPr>
              <p:cNvPr id="288" name="Google Shape;288;p31"/>
              <p:cNvCxnSpPr>
                <a:stCxn id="285" idx="2"/>
                <a:endCxn id="286" idx="0"/>
              </p:cNvCxnSpPr>
              <p:nvPr/>
            </p:nvCxnSpPr>
            <p:spPr>
              <a:xfrm flipH="1">
                <a:off x="1102111" y="2689763"/>
                <a:ext cx="300" cy="259200"/>
              </a:xfrm>
              <a:prstGeom prst="straightConnector1">
                <a:avLst/>
              </a:prstGeom>
              <a:noFill/>
              <a:ln cap="flat" cmpd="sng" w="9525">
                <a:solidFill>
                  <a:srgbClr val="7F7F7F"/>
                </a:solidFill>
                <a:prstDash val="solid"/>
                <a:miter lim="800000"/>
                <a:headEnd len="sm" w="sm" type="none"/>
                <a:tailEnd len="sm" w="sm" type="none"/>
              </a:ln>
            </p:spPr>
          </p:cxnSp>
        </p:grpSp>
        <p:grpSp>
          <p:nvGrpSpPr>
            <p:cNvPr id="289" name="Google Shape;289;p31"/>
            <p:cNvGrpSpPr/>
            <p:nvPr/>
          </p:nvGrpSpPr>
          <p:grpSpPr>
            <a:xfrm>
              <a:off x="3213962" y="3214672"/>
              <a:ext cx="1828860" cy="1529249"/>
              <a:chOff x="3121025" y="1709461"/>
              <a:chExt cx="1951200" cy="1529249"/>
            </a:xfrm>
          </p:grpSpPr>
          <p:sp>
            <p:nvSpPr>
              <p:cNvPr id="290" name="Google Shape;290;p31"/>
              <p:cNvSpPr txBox="1"/>
              <p:nvPr/>
            </p:nvSpPr>
            <p:spPr>
              <a:xfrm>
                <a:off x="3121025" y="1709461"/>
                <a:ext cx="1951200" cy="338700"/>
              </a:xfrm>
              <a:prstGeom prst="rect">
                <a:avLst/>
              </a:prstGeom>
              <a:solidFill>
                <a:srgbClr val="C55A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Group: Database Admin</a:t>
                </a:r>
                <a:endParaRPr/>
              </a:p>
            </p:txBody>
          </p:sp>
          <p:sp>
            <p:nvSpPr>
              <p:cNvPr id="291" name="Google Shape;291;p31"/>
              <p:cNvSpPr txBox="1"/>
              <p:nvPr/>
            </p:nvSpPr>
            <p:spPr>
              <a:xfrm>
                <a:off x="3241348" y="2363307"/>
                <a:ext cx="1710600" cy="338700"/>
              </a:xfrm>
              <a:prstGeom prst="rect">
                <a:avLst/>
              </a:prstGeom>
              <a:solidFill>
                <a:schemeClr val="lt1"/>
              </a:solid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a:solidFill>
                      <a:schemeClr val="dk1"/>
                    </a:solidFill>
                  </a:rPr>
                  <a:t>DA</a:t>
                </a:r>
                <a:r>
                  <a:rPr lang="en-US">
                    <a:solidFill>
                      <a:schemeClr val="dk1"/>
                    </a:solidFill>
                  </a:rPr>
                  <a:t>User1 </a:t>
                </a:r>
                <a:endParaRPr>
                  <a:solidFill>
                    <a:schemeClr val="dk1"/>
                  </a:solidFill>
                  <a:latin typeface="Arial"/>
                  <a:ea typeface="Arial"/>
                  <a:cs typeface="Arial"/>
                  <a:sym typeface="Arial"/>
                </a:endParaRPr>
              </a:p>
            </p:txBody>
          </p:sp>
          <p:sp>
            <p:nvSpPr>
              <p:cNvPr id="292" name="Google Shape;292;p31"/>
              <p:cNvSpPr txBox="1"/>
              <p:nvPr/>
            </p:nvSpPr>
            <p:spPr>
              <a:xfrm>
                <a:off x="3241348" y="2900010"/>
                <a:ext cx="1710600" cy="338700"/>
              </a:xfrm>
              <a:prstGeom prst="rect">
                <a:avLst/>
              </a:prstGeom>
              <a:solidFill>
                <a:schemeClr val="lt1"/>
              </a:solid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rPr>
                  <a:t>DAUser2</a:t>
                </a:r>
                <a:endParaRPr sz="1500">
                  <a:solidFill>
                    <a:schemeClr val="dk1"/>
                  </a:solidFill>
                  <a:latin typeface="Arial"/>
                  <a:ea typeface="Arial"/>
                  <a:cs typeface="Arial"/>
                  <a:sym typeface="Arial"/>
                </a:endParaRPr>
              </a:p>
            </p:txBody>
          </p:sp>
          <p:cxnSp>
            <p:nvCxnSpPr>
              <p:cNvPr id="293" name="Google Shape;293;p31"/>
              <p:cNvCxnSpPr>
                <a:stCxn id="290" idx="2"/>
                <a:endCxn id="291" idx="0"/>
              </p:cNvCxnSpPr>
              <p:nvPr/>
            </p:nvCxnSpPr>
            <p:spPr>
              <a:xfrm>
                <a:off x="4096625" y="2048161"/>
                <a:ext cx="0" cy="315000"/>
              </a:xfrm>
              <a:prstGeom prst="straightConnector1">
                <a:avLst/>
              </a:prstGeom>
              <a:noFill/>
              <a:ln cap="flat" cmpd="sng" w="9525">
                <a:solidFill>
                  <a:srgbClr val="7F7F7F"/>
                </a:solidFill>
                <a:prstDash val="solid"/>
                <a:miter lim="800000"/>
                <a:headEnd len="sm" w="sm" type="none"/>
                <a:tailEnd len="sm" w="sm" type="none"/>
              </a:ln>
            </p:spPr>
          </p:cxnSp>
          <p:cxnSp>
            <p:nvCxnSpPr>
              <p:cNvPr id="294" name="Google Shape;294;p31"/>
              <p:cNvCxnSpPr>
                <a:stCxn id="291" idx="2"/>
                <a:endCxn id="292" idx="0"/>
              </p:cNvCxnSpPr>
              <p:nvPr/>
            </p:nvCxnSpPr>
            <p:spPr>
              <a:xfrm>
                <a:off x="4096648" y="2702007"/>
                <a:ext cx="0" cy="198000"/>
              </a:xfrm>
              <a:prstGeom prst="straightConnector1">
                <a:avLst/>
              </a:prstGeom>
              <a:noFill/>
              <a:ln cap="flat" cmpd="sng" w="9525">
                <a:solidFill>
                  <a:srgbClr val="7F7F7F"/>
                </a:solidFill>
                <a:prstDash val="solid"/>
                <a:miter lim="800000"/>
                <a:headEnd len="sm" w="sm" type="none"/>
                <a:tailEnd len="sm" w="sm" type="none"/>
              </a:ln>
            </p:spPr>
          </p:cxnSp>
        </p:grpSp>
        <p:grpSp>
          <p:nvGrpSpPr>
            <p:cNvPr id="295" name="Google Shape;295;p31"/>
            <p:cNvGrpSpPr/>
            <p:nvPr/>
          </p:nvGrpSpPr>
          <p:grpSpPr>
            <a:xfrm>
              <a:off x="5519163" y="3243014"/>
              <a:ext cx="1828869" cy="2613336"/>
              <a:chOff x="6149944" y="1725555"/>
              <a:chExt cx="1800600" cy="2613336"/>
            </a:xfrm>
          </p:grpSpPr>
          <p:sp>
            <p:nvSpPr>
              <p:cNvPr id="283" name="Google Shape;283;p31"/>
              <p:cNvSpPr txBox="1"/>
              <p:nvPr/>
            </p:nvSpPr>
            <p:spPr>
              <a:xfrm>
                <a:off x="6149944" y="1725555"/>
                <a:ext cx="1800600" cy="338700"/>
              </a:xfrm>
              <a:prstGeom prst="rect">
                <a:avLst/>
              </a:prstGeom>
              <a:solidFill>
                <a:srgbClr val="C55A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Group: Monitoring </a:t>
                </a:r>
                <a:r>
                  <a:rPr lang="en-US" sz="1600">
                    <a:solidFill>
                      <a:schemeClr val="lt1"/>
                    </a:solidFill>
                  </a:rPr>
                  <a:t>G</a:t>
                </a:r>
                <a:r>
                  <a:rPr lang="en-US" sz="1600">
                    <a:solidFill>
                      <a:schemeClr val="lt1"/>
                    </a:solidFill>
                    <a:latin typeface="Arial"/>
                    <a:ea typeface="Arial"/>
                    <a:cs typeface="Arial"/>
                    <a:sym typeface="Arial"/>
                  </a:rPr>
                  <a:t>roup</a:t>
                </a:r>
                <a:endParaRPr/>
              </a:p>
            </p:txBody>
          </p:sp>
          <p:sp>
            <p:nvSpPr>
              <p:cNvPr id="296" name="Google Shape;296;p31"/>
              <p:cNvSpPr txBox="1"/>
              <p:nvPr/>
            </p:nvSpPr>
            <p:spPr>
              <a:xfrm>
                <a:off x="6262473" y="4000191"/>
                <a:ext cx="1575600" cy="338700"/>
              </a:xfrm>
              <a:prstGeom prst="rect">
                <a:avLst/>
              </a:prstGeom>
              <a:solidFill>
                <a:schemeClr val="lt1"/>
              </a:solid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rPr>
                  <a:t>MGUser4</a:t>
                </a:r>
                <a:endParaRPr sz="1500">
                  <a:solidFill>
                    <a:schemeClr val="dk1"/>
                  </a:solidFill>
                  <a:latin typeface="Arial"/>
                  <a:ea typeface="Arial"/>
                  <a:cs typeface="Arial"/>
                  <a:sym typeface="Arial"/>
                </a:endParaRPr>
              </a:p>
            </p:txBody>
          </p:sp>
          <p:sp>
            <p:nvSpPr>
              <p:cNvPr id="297" name="Google Shape;297;p31"/>
              <p:cNvSpPr txBox="1"/>
              <p:nvPr/>
            </p:nvSpPr>
            <p:spPr>
              <a:xfrm>
                <a:off x="6262473" y="2849194"/>
                <a:ext cx="1575600" cy="338700"/>
              </a:xfrm>
              <a:prstGeom prst="rect">
                <a:avLst/>
              </a:prstGeom>
              <a:solidFill>
                <a:schemeClr val="lt1"/>
              </a:solid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rPr>
                  <a:t>MGUser2</a:t>
                </a:r>
                <a:endParaRPr>
                  <a:solidFill>
                    <a:schemeClr val="dk1"/>
                  </a:solidFill>
                  <a:latin typeface="Arial"/>
                  <a:ea typeface="Arial"/>
                  <a:cs typeface="Arial"/>
                  <a:sym typeface="Arial"/>
                </a:endParaRPr>
              </a:p>
            </p:txBody>
          </p:sp>
          <p:sp>
            <p:nvSpPr>
              <p:cNvPr id="298" name="Google Shape;298;p31"/>
              <p:cNvSpPr txBox="1"/>
              <p:nvPr/>
            </p:nvSpPr>
            <p:spPr>
              <a:xfrm>
                <a:off x="6262464" y="2391578"/>
                <a:ext cx="1575600" cy="338700"/>
              </a:xfrm>
              <a:prstGeom prst="rect">
                <a:avLst/>
              </a:prstGeom>
              <a:solidFill>
                <a:schemeClr val="lt1"/>
              </a:solid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a:solidFill>
                      <a:schemeClr val="dk1"/>
                    </a:solidFill>
                  </a:rPr>
                  <a:t>MG</a:t>
                </a:r>
                <a:r>
                  <a:rPr lang="en-US">
                    <a:solidFill>
                      <a:schemeClr val="dk1"/>
                    </a:solidFill>
                  </a:rPr>
                  <a:t>User1</a:t>
                </a:r>
                <a:endParaRPr>
                  <a:solidFill>
                    <a:schemeClr val="dk1"/>
                  </a:solidFill>
                  <a:latin typeface="Arial"/>
                  <a:ea typeface="Arial"/>
                  <a:cs typeface="Arial"/>
                  <a:sym typeface="Arial"/>
                </a:endParaRPr>
              </a:p>
            </p:txBody>
          </p:sp>
          <p:sp>
            <p:nvSpPr>
              <p:cNvPr id="299" name="Google Shape;299;p31"/>
              <p:cNvSpPr txBox="1"/>
              <p:nvPr/>
            </p:nvSpPr>
            <p:spPr>
              <a:xfrm>
                <a:off x="6262509" y="3424689"/>
                <a:ext cx="1575600" cy="338700"/>
              </a:xfrm>
              <a:prstGeom prst="rect">
                <a:avLst/>
              </a:prstGeom>
              <a:solidFill>
                <a:schemeClr val="lt1"/>
              </a:solid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rPr>
                  <a:t>MGUser3</a:t>
                </a:r>
                <a:endParaRPr sz="1500">
                  <a:solidFill>
                    <a:schemeClr val="dk1"/>
                  </a:solidFill>
                  <a:latin typeface="Arial"/>
                  <a:ea typeface="Arial"/>
                  <a:cs typeface="Arial"/>
                  <a:sym typeface="Arial"/>
                </a:endParaRPr>
              </a:p>
            </p:txBody>
          </p:sp>
          <p:cxnSp>
            <p:nvCxnSpPr>
              <p:cNvPr id="300" name="Google Shape;300;p31"/>
              <p:cNvCxnSpPr>
                <a:stCxn id="283" idx="2"/>
                <a:endCxn id="298" idx="0"/>
              </p:cNvCxnSpPr>
              <p:nvPr/>
            </p:nvCxnSpPr>
            <p:spPr>
              <a:xfrm>
                <a:off x="7050244" y="2064255"/>
                <a:ext cx="0" cy="327300"/>
              </a:xfrm>
              <a:prstGeom prst="straightConnector1">
                <a:avLst/>
              </a:prstGeom>
              <a:noFill/>
              <a:ln cap="flat" cmpd="sng" w="9525">
                <a:solidFill>
                  <a:srgbClr val="7F7F7F"/>
                </a:solidFill>
                <a:prstDash val="solid"/>
                <a:miter lim="800000"/>
                <a:headEnd len="sm" w="sm" type="none"/>
                <a:tailEnd len="sm" w="sm" type="none"/>
              </a:ln>
            </p:spPr>
          </p:cxnSp>
          <p:cxnSp>
            <p:nvCxnSpPr>
              <p:cNvPr id="301" name="Google Shape;301;p31"/>
              <p:cNvCxnSpPr>
                <a:stCxn id="297" idx="0"/>
                <a:endCxn id="298" idx="2"/>
              </p:cNvCxnSpPr>
              <p:nvPr/>
            </p:nvCxnSpPr>
            <p:spPr>
              <a:xfrm rot="10800000">
                <a:off x="7050273" y="2730394"/>
                <a:ext cx="0" cy="118800"/>
              </a:xfrm>
              <a:prstGeom prst="straightConnector1">
                <a:avLst/>
              </a:prstGeom>
              <a:noFill/>
              <a:ln cap="flat" cmpd="sng" w="9525">
                <a:solidFill>
                  <a:srgbClr val="7F7F7F"/>
                </a:solidFill>
                <a:prstDash val="solid"/>
                <a:miter lim="800000"/>
                <a:headEnd len="sm" w="sm" type="none"/>
                <a:tailEnd len="sm" w="sm" type="none"/>
              </a:ln>
            </p:spPr>
          </p:cxnSp>
          <p:cxnSp>
            <p:nvCxnSpPr>
              <p:cNvPr id="302" name="Google Shape;302;p31"/>
              <p:cNvCxnSpPr>
                <a:stCxn id="297" idx="2"/>
                <a:endCxn id="299" idx="0"/>
              </p:cNvCxnSpPr>
              <p:nvPr/>
            </p:nvCxnSpPr>
            <p:spPr>
              <a:xfrm>
                <a:off x="7050273" y="3187894"/>
                <a:ext cx="0" cy="236700"/>
              </a:xfrm>
              <a:prstGeom prst="straightConnector1">
                <a:avLst/>
              </a:prstGeom>
              <a:noFill/>
              <a:ln cap="flat" cmpd="sng" w="9525">
                <a:solidFill>
                  <a:srgbClr val="7F7F7F"/>
                </a:solidFill>
                <a:prstDash val="solid"/>
                <a:miter lim="800000"/>
                <a:headEnd len="sm" w="sm" type="none"/>
                <a:tailEnd len="sm" w="sm" type="none"/>
              </a:ln>
            </p:spPr>
          </p:cxnSp>
          <p:cxnSp>
            <p:nvCxnSpPr>
              <p:cNvPr id="303" name="Google Shape;303;p31"/>
              <p:cNvCxnSpPr>
                <a:stCxn id="299" idx="2"/>
                <a:endCxn id="296" idx="0"/>
              </p:cNvCxnSpPr>
              <p:nvPr/>
            </p:nvCxnSpPr>
            <p:spPr>
              <a:xfrm>
                <a:off x="7050309" y="3763389"/>
                <a:ext cx="0" cy="236700"/>
              </a:xfrm>
              <a:prstGeom prst="straightConnector1">
                <a:avLst/>
              </a:prstGeom>
              <a:noFill/>
              <a:ln cap="flat" cmpd="sng" w="9525">
                <a:solidFill>
                  <a:srgbClr val="7F7F7F"/>
                </a:solidFill>
                <a:prstDash val="solid"/>
                <a:miter lim="800000"/>
                <a:headEnd len="sm" w="sm" type="none"/>
                <a:tailEnd len="sm" w="sm" type="none"/>
              </a:ln>
            </p:spPr>
          </p:cxnSp>
        </p:grpSp>
        <p:sp>
          <p:nvSpPr>
            <p:cNvPr id="280" name="Google Shape;280;p31"/>
            <p:cNvSpPr/>
            <p:nvPr/>
          </p:nvSpPr>
          <p:spPr>
            <a:xfrm>
              <a:off x="4206483" y="2204771"/>
              <a:ext cx="2107500" cy="722700"/>
            </a:xfrm>
            <a:prstGeom prst="rect">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31"/>
            <p:cNvSpPr txBox="1"/>
            <p:nvPr/>
          </p:nvSpPr>
          <p:spPr>
            <a:xfrm>
              <a:off x="4290326" y="2259604"/>
              <a:ext cx="19398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A Medical Company </a:t>
              </a:r>
              <a:r>
                <a:rPr lang="en-US" sz="1600">
                  <a:solidFill>
                    <a:schemeClr val="lt1"/>
                  </a:solidFill>
                  <a:latin typeface="Arial"/>
                  <a:ea typeface="Arial"/>
                  <a:cs typeface="Arial"/>
                  <a:sym typeface="Arial"/>
                </a:rPr>
                <a:t> </a:t>
              </a:r>
              <a:r>
                <a:rPr b="1" lang="en-US" sz="1600">
                  <a:solidFill>
                    <a:schemeClr val="lt1"/>
                  </a:solidFill>
                  <a:latin typeface="Arial"/>
                  <a:ea typeface="Arial"/>
                  <a:cs typeface="Arial"/>
                  <a:sym typeface="Arial"/>
                </a:rPr>
                <a:t>Account</a:t>
              </a:r>
              <a:endParaRPr/>
            </a:p>
          </p:txBody>
        </p:sp>
        <p:cxnSp>
          <p:nvCxnSpPr>
            <p:cNvPr id="305" name="Google Shape;305;p31"/>
            <p:cNvCxnSpPr>
              <a:stCxn id="280" idx="2"/>
              <a:endCxn id="290" idx="0"/>
            </p:cNvCxnSpPr>
            <p:nvPr/>
          </p:nvCxnSpPr>
          <p:spPr>
            <a:xfrm rot="5400000">
              <a:off x="4550733" y="2505071"/>
              <a:ext cx="287100" cy="1131900"/>
            </a:xfrm>
            <a:prstGeom prst="bentConnector3">
              <a:avLst>
                <a:gd fmla="val 50018" name="adj1"/>
              </a:avLst>
            </a:prstGeom>
            <a:noFill/>
            <a:ln cap="flat" cmpd="sng" w="9525">
              <a:solidFill>
                <a:srgbClr val="A5A5A5"/>
              </a:solidFill>
              <a:prstDash val="solid"/>
              <a:miter lim="800000"/>
              <a:headEnd len="sm" w="sm" type="none"/>
              <a:tailEnd len="sm" w="sm" type="none"/>
            </a:ln>
          </p:spPr>
        </p:cxnSp>
        <p:cxnSp>
          <p:nvCxnSpPr>
            <p:cNvPr id="306" name="Google Shape;306;p31"/>
            <p:cNvCxnSpPr>
              <a:stCxn id="280" idx="2"/>
              <a:endCxn id="307" idx="0"/>
            </p:cNvCxnSpPr>
            <p:nvPr/>
          </p:nvCxnSpPr>
          <p:spPr>
            <a:xfrm flipH="1" rot="-5400000">
              <a:off x="6807333" y="1380371"/>
              <a:ext cx="271500" cy="3365700"/>
            </a:xfrm>
            <a:prstGeom prst="bentConnector3">
              <a:avLst>
                <a:gd fmla="val 49969" name="adj1"/>
              </a:avLst>
            </a:prstGeom>
            <a:noFill/>
            <a:ln cap="flat" cmpd="sng" w="9525">
              <a:solidFill>
                <a:srgbClr val="7F7F7F"/>
              </a:solidFill>
              <a:prstDash val="solid"/>
              <a:miter lim="800000"/>
              <a:headEnd len="sm" w="sm" type="none"/>
              <a:tailEnd len="sm" w="sm" type="none"/>
            </a:ln>
          </p:spPr>
        </p:cxnSp>
        <p:grpSp>
          <p:nvGrpSpPr>
            <p:cNvPr id="308" name="Google Shape;308;p31"/>
            <p:cNvGrpSpPr/>
            <p:nvPr/>
          </p:nvGrpSpPr>
          <p:grpSpPr>
            <a:xfrm>
              <a:off x="7711566" y="3199102"/>
              <a:ext cx="1828860" cy="1000807"/>
              <a:chOff x="3577442" y="1681642"/>
              <a:chExt cx="1951200" cy="1000807"/>
            </a:xfrm>
          </p:grpSpPr>
          <p:sp>
            <p:nvSpPr>
              <p:cNvPr id="307" name="Google Shape;307;p31"/>
              <p:cNvSpPr txBox="1"/>
              <p:nvPr/>
            </p:nvSpPr>
            <p:spPr>
              <a:xfrm>
                <a:off x="3577442" y="1681642"/>
                <a:ext cx="1951200" cy="338700"/>
              </a:xfrm>
              <a:prstGeom prst="rect">
                <a:avLst/>
              </a:prstGeom>
              <a:solidFill>
                <a:srgbClr val="C55A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Role: Major Role</a:t>
                </a:r>
                <a:endParaRPr/>
              </a:p>
            </p:txBody>
          </p:sp>
          <p:sp>
            <p:nvSpPr>
              <p:cNvPr id="309" name="Google Shape;309;p31"/>
              <p:cNvSpPr txBox="1"/>
              <p:nvPr/>
            </p:nvSpPr>
            <p:spPr>
              <a:xfrm>
                <a:off x="3697736" y="2343749"/>
                <a:ext cx="1710600" cy="338700"/>
              </a:xfrm>
              <a:prstGeom prst="rect">
                <a:avLst/>
              </a:prstGeom>
              <a:solidFill>
                <a:schemeClr val="lt1"/>
              </a:solid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rPr>
                  <a:t>MainRole</a:t>
                </a:r>
                <a:endParaRPr sz="1600">
                  <a:solidFill>
                    <a:schemeClr val="dk1"/>
                  </a:solidFill>
                  <a:latin typeface="Arial"/>
                  <a:ea typeface="Arial"/>
                  <a:cs typeface="Arial"/>
                  <a:sym typeface="Arial"/>
                </a:endParaRPr>
              </a:p>
            </p:txBody>
          </p:sp>
          <p:cxnSp>
            <p:nvCxnSpPr>
              <p:cNvPr id="310" name="Google Shape;310;p31"/>
              <p:cNvCxnSpPr>
                <a:stCxn id="307" idx="2"/>
                <a:endCxn id="309" idx="0"/>
              </p:cNvCxnSpPr>
              <p:nvPr/>
            </p:nvCxnSpPr>
            <p:spPr>
              <a:xfrm>
                <a:off x="4553042" y="2020342"/>
                <a:ext cx="0" cy="323400"/>
              </a:xfrm>
              <a:prstGeom prst="straightConnector1">
                <a:avLst/>
              </a:prstGeom>
              <a:noFill/>
              <a:ln cap="flat" cmpd="sng" w="9525">
                <a:solidFill>
                  <a:srgbClr val="7F7F7F"/>
                </a:solidFill>
                <a:prstDash val="solid"/>
                <a:miter lim="800000"/>
                <a:headEnd len="sm" w="sm" type="none"/>
                <a:tailEnd len="sm" w="sm" type="none"/>
              </a:ln>
            </p:spPr>
          </p:cxn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2"/>
          <p:cNvSpPr txBox="1"/>
          <p:nvPr>
            <p:ph idx="12" type="sldNum"/>
          </p:nvPr>
        </p:nvSpPr>
        <p:spPr>
          <a:xfrm>
            <a:off x="913942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7" name="Google Shape;317;p32"/>
          <p:cNvSpPr txBox="1"/>
          <p:nvPr/>
        </p:nvSpPr>
        <p:spPr>
          <a:xfrm>
            <a:off x="390939" y="382060"/>
            <a:ext cx="11115261" cy="7794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b="0" i="0" lang="en-US" sz="3600">
                <a:solidFill>
                  <a:schemeClr val="lt1"/>
                </a:solidFill>
                <a:latin typeface="Arial"/>
                <a:ea typeface="Arial"/>
                <a:cs typeface="Arial"/>
                <a:sym typeface="Arial"/>
              </a:rPr>
              <a:t>Solution – User Authentication</a:t>
            </a:r>
            <a:endParaRPr/>
          </a:p>
        </p:txBody>
      </p:sp>
      <p:sp>
        <p:nvSpPr>
          <p:cNvPr id="318" name="Google Shape;318;p32"/>
          <p:cNvSpPr txBox="1"/>
          <p:nvPr/>
        </p:nvSpPr>
        <p:spPr>
          <a:xfrm>
            <a:off x="419100" y="1423837"/>
            <a:ext cx="1026795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Use this chart to document the groups and their associated permissions</a:t>
            </a:r>
            <a:r>
              <a:rPr lang="en-US" sz="2400">
                <a:solidFill>
                  <a:schemeClr val="dk1"/>
                </a:solidFill>
                <a:latin typeface="Arial"/>
                <a:ea typeface="Arial"/>
                <a:cs typeface="Arial"/>
                <a:sym typeface="Arial"/>
              </a:rPr>
              <a:t>.</a:t>
            </a:r>
            <a:endParaRPr/>
          </a:p>
        </p:txBody>
      </p:sp>
      <p:graphicFrame>
        <p:nvGraphicFramePr>
          <p:cNvPr id="319" name="Google Shape;319;p32"/>
          <p:cNvGraphicFramePr/>
          <p:nvPr/>
        </p:nvGraphicFramePr>
        <p:xfrm>
          <a:off x="1275899" y="2403997"/>
          <a:ext cx="3000000" cy="3000000"/>
        </p:xfrm>
        <a:graphic>
          <a:graphicData uri="http://schemas.openxmlformats.org/drawingml/2006/table">
            <a:tbl>
              <a:tblPr>
                <a:noFill/>
                <a:tableStyleId>{F01F1CDD-1576-47C8-8C1B-6952911BD457}</a:tableStyleId>
              </a:tblPr>
              <a:tblGrid>
                <a:gridCol w="2089400"/>
                <a:gridCol w="3061700"/>
                <a:gridCol w="4125025"/>
              </a:tblGrid>
              <a:tr h="542775">
                <a:tc>
                  <a:txBody>
                    <a:bodyPr/>
                    <a:lstStyle/>
                    <a:p>
                      <a:pPr indent="0" lvl="0" marL="0" marR="0" rtl="0" algn="ctr">
                        <a:spcBef>
                          <a:spcPts val="0"/>
                        </a:spcBef>
                        <a:spcAft>
                          <a:spcPts val="0"/>
                        </a:spcAft>
                        <a:buNone/>
                      </a:pPr>
                      <a:r>
                        <a:rPr b="1" lang="en-US" sz="1600" u="none" cap="none" strike="noStrike">
                          <a:solidFill>
                            <a:schemeClr val="lt1"/>
                          </a:solidFill>
                          <a:latin typeface="Arial"/>
                          <a:ea typeface="Arial"/>
                          <a:cs typeface="Arial"/>
                          <a:sym typeface="Arial"/>
                        </a:rPr>
                        <a:t>Group/Role #</a:t>
                      </a:r>
                      <a:endParaRPr b="1" sz="1600" u="none" cap="none" strike="noStrike">
                        <a:solidFill>
                          <a:schemeClr val="lt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alpha val="80000"/>
                      </a:srgbClr>
                    </a:solidFill>
                  </a:tcPr>
                </a:tc>
                <a:tc>
                  <a:txBody>
                    <a:bodyPr/>
                    <a:lstStyle/>
                    <a:p>
                      <a:pPr indent="0" lvl="0" marL="0" marR="0" rtl="0" algn="ctr">
                        <a:spcBef>
                          <a:spcPts val="0"/>
                        </a:spcBef>
                        <a:spcAft>
                          <a:spcPts val="0"/>
                        </a:spcAft>
                        <a:buNone/>
                      </a:pPr>
                      <a:r>
                        <a:rPr b="1" lang="en-US" sz="1600" u="none" cap="none" strike="noStrike">
                          <a:solidFill>
                            <a:schemeClr val="lt1"/>
                          </a:solidFill>
                          <a:latin typeface="Arial"/>
                          <a:ea typeface="Arial"/>
                          <a:cs typeface="Arial"/>
                          <a:sym typeface="Arial"/>
                        </a:rPr>
                        <a:t>Group/Role Name</a:t>
                      </a:r>
                      <a:endParaRPr b="1" sz="1600" u="none" cap="none" strike="noStrike">
                        <a:solidFill>
                          <a:schemeClr val="lt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alpha val="80000"/>
                      </a:srgbClr>
                    </a:solidFill>
                  </a:tcPr>
                </a:tc>
                <a:tc>
                  <a:txBody>
                    <a:bodyPr/>
                    <a:lstStyle/>
                    <a:p>
                      <a:pPr indent="0" lvl="0" marL="0" marR="0" rtl="0" algn="ctr">
                        <a:spcBef>
                          <a:spcPts val="0"/>
                        </a:spcBef>
                        <a:spcAft>
                          <a:spcPts val="0"/>
                        </a:spcAft>
                        <a:buNone/>
                      </a:pPr>
                      <a:r>
                        <a:rPr b="1" lang="en-US" sz="1600" u="none" cap="none" strike="noStrike">
                          <a:solidFill>
                            <a:schemeClr val="lt1"/>
                          </a:solidFill>
                          <a:latin typeface="Arial"/>
                          <a:ea typeface="Arial"/>
                          <a:cs typeface="Arial"/>
                          <a:sym typeface="Arial"/>
                        </a:rPr>
                        <a:t>Permissions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alpha val="80000"/>
                      </a:srgbClr>
                    </a:solidFill>
                  </a:tcPr>
                </a:tc>
              </a:tr>
              <a:tr h="504225">
                <a:tc>
                  <a:txBody>
                    <a:bodyPr/>
                    <a:lstStyle/>
                    <a:p>
                      <a:pPr indent="0" lvl="0" marL="0" marR="0" rtl="0" algn="ctr">
                        <a:spcBef>
                          <a:spcPts val="0"/>
                        </a:spcBef>
                        <a:spcAft>
                          <a:spcPts val="0"/>
                        </a:spcAft>
                        <a:buNone/>
                      </a:pPr>
                      <a:r>
                        <a:rPr b="1" lang="en-US" sz="1600" u="none" cap="none" strike="noStrike">
                          <a:solidFill>
                            <a:schemeClr val="lt1"/>
                          </a:solidFill>
                          <a:latin typeface="Arial"/>
                          <a:ea typeface="Arial"/>
                          <a:cs typeface="Arial"/>
                          <a:sym typeface="Arial"/>
                        </a:rPr>
                        <a:t>Group</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alpha val="69803"/>
                      </a:srgbClr>
                    </a:solidFill>
                  </a:tcPr>
                </a:tc>
                <a:tc>
                  <a:txBody>
                    <a:bodyPr/>
                    <a:lstStyle/>
                    <a:p>
                      <a:pPr indent="0" lvl="0" marL="0" marR="0" rtl="0" algn="l">
                        <a:spcBef>
                          <a:spcPts val="0"/>
                        </a:spcBef>
                        <a:spcAft>
                          <a:spcPts val="0"/>
                        </a:spcAft>
                        <a:buNone/>
                      </a:pPr>
                      <a:r>
                        <a:rPr lang="en-US" sz="1600">
                          <a:solidFill>
                            <a:srgbClr val="474746"/>
                          </a:solidFill>
                        </a:rPr>
                        <a:t>System Administrator</a:t>
                      </a:r>
                      <a:endParaRPr sz="1600" u="none" cap="none" strike="noStrike">
                        <a:solidFill>
                          <a:srgbClr val="474746"/>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Full administrative privileges in all sections of the network.</a:t>
                      </a:r>
                      <a:endParaRPr sz="1600" u="none" cap="none" strike="noStrike">
                        <a:latin typeface="Arial"/>
                        <a:ea typeface="Arial"/>
                        <a:cs typeface="Arial"/>
                        <a:sym typeface="Arial"/>
                      </a:endParaRPr>
                    </a:p>
                  </a:txBody>
                  <a:tcPr marT="45725" marB="45725" marR="182875"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7150">
                <a:tc>
                  <a:txBody>
                    <a:bodyPr/>
                    <a:lstStyle/>
                    <a:p>
                      <a:pPr indent="0" lvl="0" marL="0" marR="0" rtl="0" algn="ctr">
                        <a:spcBef>
                          <a:spcPts val="0"/>
                        </a:spcBef>
                        <a:spcAft>
                          <a:spcPts val="0"/>
                        </a:spcAft>
                        <a:buNone/>
                      </a:pPr>
                      <a:r>
                        <a:rPr b="1" lang="en-US" sz="1600" u="none" cap="none" strike="noStrike">
                          <a:solidFill>
                            <a:schemeClr val="lt1"/>
                          </a:solidFill>
                          <a:latin typeface="Arial"/>
                          <a:ea typeface="Arial"/>
                          <a:cs typeface="Arial"/>
                          <a:sym typeface="Arial"/>
                        </a:rPr>
                        <a:t>Group</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alpha val="69803"/>
                      </a:srgbClr>
                    </a:solidFill>
                  </a:tcPr>
                </a:tc>
                <a:tc>
                  <a:txBody>
                    <a:bodyPr/>
                    <a:lstStyle/>
                    <a:p>
                      <a:pPr indent="0" lvl="0" marL="0" marR="0" rtl="0" algn="l">
                        <a:lnSpc>
                          <a:spcPct val="100000"/>
                        </a:lnSpc>
                        <a:spcBef>
                          <a:spcPts val="0"/>
                        </a:spcBef>
                        <a:spcAft>
                          <a:spcPts val="0"/>
                        </a:spcAft>
                        <a:buClr>
                          <a:schemeClr val="dk1"/>
                        </a:buClr>
                        <a:buSzPts val="1600"/>
                        <a:buFont typeface="Calibri"/>
                        <a:buNone/>
                      </a:pPr>
                      <a:r>
                        <a:rPr lang="en-US" sz="1600">
                          <a:solidFill>
                            <a:srgbClr val="474746"/>
                          </a:solidFill>
                        </a:rPr>
                        <a:t>Database Administrator</a:t>
                      </a:r>
                      <a:endParaRPr sz="1600" u="none" cap="none" strike="noStrike">
                        <a:solidFill>
                          <a:srgbClr val="474746"/>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rgbClr val="474746"/>
                          </a:solidFill>
                        </a:rPr>
                        <a:t>Have administrative </a:t>
                      </a:r>
                      <a:r>
                        <a:rPr lang="en-US" sz="1600">
                          <a:solidFill>
                            <a:srgbClr val="474746"/>
                          </a:solidFill>
                        </a:rPr>
                        <a:t>privileges in regards to database control.</a:t>
                      </a:r>
                      <a:endParaRPr sz="1600" u="none" cap="none" strike="noStrike">
                        <a:solidFill>
                          <a:srgbClr val="474746"/>
                        </a:solidFill>
                        <a:latin typeface="Arial"/>
                        <a:ea typeface="Arial"/>
                        <a:cs typeface="Arial"/>
                        <a:sym typeface="Arial"/>
                      </a:endParaRPr>
                    </a:p>
                  </a:txBody>
                  <a:tcPr marT="45725" marB="45725" marR="182875"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7150">
                <a:tc>
                  <a:txBody>
                    <a:bodyPr/>
                    <a:lstStyle/>
                    <a:p>
                      <a:pPr indent="0" lvl="0" marL="0" marR="0" rtl="0" algn="ctr">
                        <a:spcBef>
                          <a:spcPts val="0"/>
                        </a:spcBef>
                        <a:spcAft>
                          <a:spcPts val="0"/>
                        </a:spcAft>
                        <a:buNone/>
                      </a:pPr>
                      <a:r>
                        <a:rPr b="1" lang="en-US" sz="1600" u="none" cap="none" strike="noStrike">
                          <a:solidFill>
                            <a:schemeClr val="lt1"/>
                          </a:solidFill>
                          <a:latin typeface="Arial"/>
                          <a:ea typeface="Arial"/>
                          <a:cs typeface="Arial"/>
                          <a:sym typeface="Arial"/>
                        </a:rPr>
                        <a:t>Group</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alpha val="69803"/>
                      </a:srgbClr>
                    </a:solidFill>
                  </a:tcPr>
                </a:tc>
                <a:tc>
                  <a:txBody>
                    <a:bodyPr/>
                    <a:lstStyle/>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rPr>
                        <a:t>Monitoring Group</a:t>
                      </a:r>
                      <a:endParaRPr sz="1600" u="none" cap="none" strike="noStrike">
                        <a:solidFill>
                          <a:schemeClr val="dk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rPr lang="en-US" sz="1600">
                          <a:solidFill>
                            <a:srgbClr val="474746"/>
                          </a:solidFill>
                        </a:rPr>
                        <a:t>Have administrative privileges to view all parts of the network, but will have set privileges in regards to the ALCs and Security settings.</a:t>
                      </a:r>
                      <a:endParaRPr sz="1600" u="none" cap="none" strike="noStrike">
                        <a:solidFill>
                          <a:srgbClr val="474746"/>
                        </a:solidFill>
                        <a:latin typeface="Arial"/>
                        <a:ea typeface="Arial"/>
                        <a:cs typeface="Arial"/>
                        <a:sym typeface="Arial"/>
                      </a:endParaRPr>
                    </a:p>
                  </a:txBody>
                  <a:tcPr marT="45725" marB="45725" marR="182875"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7150">
                <a:tc>
                  <a:txBody>
                    <a:bodyPr/>
                    <a:lstStyle/>
                    <a:p>
                      <a:pPr indent="0" lvl="0" marL="0" marR="0" rtl="0" algn="ctr">
                        <a:spcBef>
                          <a:spcPts val="0"/>
                        </a:spcBef>
                        <a:spcAft>
                          <a:spcPts val="0"/>
                        </a:spcAft>
                        <a:buNone/>
                      </a:pPr>
                      <a:r>
                        <a:rPr b="1" lang="en-US" sz="1600" u="none" cap="none" strike="noStrike">
                          <a:solidFill>
                            <a:schemeClr val="lt1"/>
                          </a:solidFill>
                          <a:latin typeface="Arial"/>
                          <a:ea typeface="Arial"/>
                          <a:cs typeface="Arial"/>
                          <a:sym typeface="Arial"/>
                        </a:rPr>
                        <a:t>Role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alpha val="69803"/>
                      </a:srgbClr>
                    </a:solidFill>
                  </a:tcPr>
                </a:tc>
                <a:tc>
                  <a:txBody>
                    <a:bodyPr/>
                    <a:lstStyle/>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rPr>
                        <a:t>Main Role</a:t>
                      </a:r>
                      <a:endParaRPr sz="1600" u="none" cap="none" strike="noStrike">
                        <a:solidFill>
                          <a:schemeClr val="dk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rPr>
                        <a:t>Anything that a user needs can be used</a:t>
                      </a:r>
                      <a:endParaRPr sz="1600" u="none" cap="none" strike="noStrike">
                        <a:solidFill>
                          <a:schemeClr val="dk1"/>
                        </a:solidFill>
                        <a:latin typeface="Arial"/>
                        <a:ea typeface="Arial"/>
                        <a:cs typeface="Arial"/>
                        <a:sym typeface="Arial"/>
                      </a:endParaRPr>
                    </a:p>
                  </a:txBody>
                  <a:tcPr marT="45725" marB="45725" marR="182875"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3"/>
          <p:cNvSpPr txBox="1"/>
          <p:nvPr>
            <p:ph idx="12" type="sldNum"/>
          </p:nvPr>
        </p:nvSpPr>
        <p:spPr>
          <a:xfrm>
            <a:off x="913942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6" name="Google Shape;326;p33"/>
          <p:cNvSpPr txBox="1"/>
          <p:nvPr/>
        </p:nvSpPr>
        <p:spPr>
          <a:xfrm>
            <a:off x="390939" y="382060"/>
            <a:ext cx="11115261" cy="7794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b="0" i="0" lang="en-US" sz="3600">
                <a:solidFill>
                  <a:schemeClr val="lt1"/>
                </a:solidFill>
                <a:latin typeface="Arial"/>
                <a:ea typeface="Arial"/>
                <a:cs typeface="Arial"/>
                <a:sym typeface="Arial"/>
              </a:rPr>
              <a:t>Solution – User Authentication</a:t>
            </a:r>
            <a:endParaRPr/>
          </a:p>
        </p:txBody>
      </p:sp>
      <p:sp>
        <p:nvSpPr>
          <p:cNvPr id="327" name="Google Shape;327;p33"/>
          <p:cNvSpPr txBox="1"/>
          <p:nvPr/>
        </p:nvSpPr>
        <p:spPr>
          <a:xfrm>
            <a:off x="0" y="1058737"/>
            <a:ext cx="10268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Use this chart to identify solutions for each requirement.</a:t>
            </a:r>
            <a:endParaRPr sz="2400">
              <a:solidFill>
                <a:schemeClr val="dk1"/>
              </a:solidFill>
              <a:latin typeface="Arial"/>
              <a:ea typeface="Arial"/>
              <a:cs typeface="Arial"/>
              <a:sym typeface="Arial"/>
            </a:endParaRPr>
          </a:p>
        </p:txBody>
      </p:sp>
      <p:graphicFrame>
        <p:nvGraphicFramePr>
          <p:cNvPr id="328" name="Google Shape;328;p33"/>
          <p:cNvGraphicFramePr/>
          <p:nvPr/>
        </p:nvGraphicFramePr>
        <p:xfrm>
          <a:off x="44400" y="1520427"/>
          <a:ext cx="3000000" cy="3000000"/>
        </p:xfrm>
        <a:graphic>
          <a:graphicData uri="http://schemas.openxmlformats.org/drawingml/2006/table">
            <a:tbl>
              <a:tblPr>
                <a:noFill/>
                <a:tableStyleId>{F01F1CDD-1576-47C8-8C1B-6952911BD457}</a:tableStyleId>
              </a:tblPr>
              <a:tblGrid>
                <a:gridCol w="5338700"/>
                <a:gridCol w="6598150"/>
              </a:tblGrid>
              <a:tr h="523950">
                <a:tc>
                  <a:txBody>
                    <a:bodyPr/>
                    <a:lstStyle/>
                    <a:p>
                      <a:pPr indent="0" lvl="0" marL="0" marR="0" rtl="0" algn="ctr">
                        <a:spcBef>
                          <a:spcPts val="0"/>
                        </a:spcBef>
                        <a:spcAft>
                          <a:spcPts val="0"/>
                        </a:spcAft>
                        <a:buNone/>
                      </a:pPr>
                      <a:r>
                        <a:rPr b="1" lang="en-US" sz="2800" u="none" cap="none" strike="noStrike">
                          <a:solidFill>
                            <a:schemeClr val="lt1"/>
                          </a:solidFill>
                          <a:latin typeface="Arial"/>
                          <a:ea typeface="Arial"/>
                          <a:cs typeface="Arial"/>
                          <a:sym typeface="Arial"/>
                        </a:rPr>
                        <a:t>Requirement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alpha val="69803"/>
                      </a:srgbClr>
                    </a:solidFill>
                  </a:tcPr>
                </a:tc>
                <a:tc>
                  <a:txBody>
                    <a:bodyPr/>
                    <a:lstStyle/>
                    <a:p>
                      <a:pPr indent="0" lvl="0" marL="0" marR="0" rtl="0" algn="ctr">
                        <a:spcBef>
                          <a:spcPts val="0"/>
                        </a:spcBef>
                        <a:spcAft>
                          <a:spcPts val="0"/>
                        </a:spcAft>
                        <a:buNone/>
                      </a:pPr>
                      <a:r>
                        <a:rPr b="1" lang="en-US" sz="2800" u="none" cap="none" strike="noStrike">
                          <a:solidFill>
                            <a:schemeClr val="lt1"/>
                          </a:solidFill>
                          <a:latin typeface="Arial"/>
                          <a:ea typeface="Arial"/>
                          <a:cs typeface="Arial"/>
                          <a:sym typeface="Arial"/>
                        </a:rPr>
                        <a:t>Solution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alpha val="69803"/>
                      </a:srgbClr>
                    </a:solidFill>
                  </a:tcPr>
                </a:tc>
              </a:tr>
              <a:tr h="1117900">
                <a:tc>
                  <a:txBody>
                    <a:bodyPr/>
                    <a:lstStyle/>
                    <a:p>
                      <a:pPr indent="0" lvl="1" marL="0" marR="0" rtl="0" algn="l">
                        <a:lnSpc>
                          <a:spcPct val="100000"/>
                        </a:lnSpc>
                        <a:spcBef>
                          <a:spcPts val="0"/>
                        </a:spcBef>
                        <a:spcAft>
                          <a:spcPts val="0"/>
                        </a:spcAft>
                        <a:buClr>
                          <a:schemeClr val="lt1"/>
                        </a:buClr>
                        <a:buSzPts val="2000"/>
                        <a:buFont typeface="Arial"/>
                        <a:buNone/>
                      </a:pPr>
                      <a:r>
                        <a:rPr lang="en-US" sz="1800" u="none" cap="none" strike="noStrike">
                          <a:solidFill>
                            <a:schemeClr val="lt1"/>
                          </a:solidFill>
                          <a:latin typeface="Arial"/>
                          <a:ea typeface="Arial"/>
                          <a:cs typeface="Arial"/>
                          <a:sym typeface="Arial"/>
                        </a:rPr>
                        <a:t>Should be at least 8 characters and have 1 uppercase, 1 lowercase, 1 special character, and a number.</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alpha val="69803"/>
                      </a:srgbClr>
                    </a:solidFill>
                  </a:tcPr>
                </a:tc>
                <a:tc>
                  <a:txBody>
                    <a:bodyPr/>
                    <a:lstStyle/>
                    <a:p>
                      <a:pPr indent="0" lvl="0" marL="0" marR="0" rtl="0" algn="l">
                        <a:spcBef>
                          <a:spcPts val="0"/>
                        </a:spcBef>
                        <a:spcAft>
                          <a:spcPts val="0"/>
                        </a:spcAft>
                        <a:buNone/>
                      </a:pPr>
                      <a:r>
                        <a:rPr lang="en-US" sz="1500"/>
                        <a:t>Have an </a:t>
                      </a:r>
                      <a:r>
                        <a:rPr lang="en-US" sz="1500"/>
                        <a:t>algorithm</a:t>
                      </a:r>
                      <a:r>
                        <a:rPr lang="en-US" sz="1500"/>
                        <a:t> that will create a randomised password that will have does features and will be </a:t>
                      </a:r>
                      <a:r>
                        <a:rPr lang="en-US" sz="1500"/>
                        <a:t>available</a:t>
                      </a:r>
                      <a:r>
                        <a:rPr lang="en-US" sz="1500"/>
                        <a:t> with the use of Amazon RDS and using AWS key management services. Example if user is </a:t>
                      </a:r>
                      <a:r>
                        <a:rPr lang="en-US" sz="1500"/>
                        <a:t>creating</a:t>
                      </a:r>
                      <a:r>
                        <a:rPr lang="en-US" sz="1500"/>
                        <a:t> a password they must follow a “rule” such as a certain characters within the password and perhaps special characters.</a:t>
                      </a:r>
                      <a:endParaRPr sz="1500" u="none" cap="none" strike="noStrike">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17900">
                <a:tc>
                  <a:txBody>
                    <a:bodyPr/>
                    <a:lstStyle/>
                    <a:p>
                      <a:pPr indent="0" lvl="1" marL="0" marR="0" rtl="0" algn="l">
                        <a:lnSpc>
                          <a:spcPct val="100000"/>
                        </a:lnSpc>
                        <a:spcBef>
                          <a:spcPts val="0"/>
                        </a:spcBef>
                        <a:spcAft>
                          <a:spcPts val="0"/>
                        </a:spcAft>
                        <a:buClr>
                          <a:schemeClr val="lt1"/>
                        </a:buClr>
                        <a:buSzPts val="2000"/>
                        <a:buFont typeface="Arial"/>
                        <a:buNone/>
                      </a:pPr>
                      <a:r>
                        <a:rPr lang="en-US" sz="1700" u="none" cap="none" strike="noStrike">
                          <a:solidFill>
                            <a:schemeClr val="lt1"/>
                          </a:solidFill>
                          <a:latin typeface="Arial"/>
                          <a:ea typeface="Arial"/>
                          <a:cs typeface="Arial"/>
                          <a:sym typeface="Arial"/>
                        </a:rPr>
                        <a:t>Change passwords every 90 days and ensure that the previous three passwords can’t be re-used.</a:t>
                      </a:r>
                      <a:endParaRPr sz="1700" u="none" cap="none" strike="noStrike">
                        <a:solidFill>
                          <a:schemeClr val="lt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alpha val="69803"/>
                      </a:srgbClr>
                    </a:solidFill>
                  </a:tcPr>
                </a:tc>
                <a:tc>
                  <a:txBody>
                    <a:bodyPr/>
                    <a:lstStyle/>
                    <a:p>
                      <a:pPr indent="0" lvl="0" marL="0" marR="0" rtl="0" algn="l">
                        <a:spcBef>
                          <a:spcPts val="0"/>
                        </a:spcBef>
                        <a:spcAft>
                          <a:spcPts val="0"/>
                        </a:spcAft>
                        <a:buNone/>
                      </a:pPr>
                      <a:r>
                        <a:rPr lang="en-US" sz="1500"/>
                        <a:t>With the use of AWS key management service and with the use of the RDS we can </a:t>
                      </a:r>
                      <a:r>
                        <a:rPr lang="en-US" sz="1500"/>
                        <a:t>allocate</a:t>
                      </a:r>
                      <a:r>
                        <a:rPr lang="en-US" sz="1500"/>
                        <a:t> a 90 day key and then store the previous keys on the secure database, so that keys aren’t reused. Once they keys are stored the </a:t>
                      </a:r>
                      <a:r>
                        <a:rPr lang="en-US" sz="1500"/>
                        <a:t>algorithm</a:t>
                      </a:r>
                      <a:r>
                        <a:rPr lang="en-US" sz="1500"/>
                        <a:t> will have a check that will run through the database and check for keys.</a:t>
                      </a:r>
                      <a:endParaRPr sz="15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4525">
                <a:tc>
                  <a:txBody>
                    <a:bodyPr/>
                    <a:lstStyle/>
                    <a:p>
                      <a:pPr indent="0" lvl="1" marL="0" marR="0" rtl="0" algn="l">
                        <a:lnSpc>
                          <a:spcPct val="100000"/>
                        </a:lnSpc>
                        <a:spcBef>
                          <a:spcPts val="0"/>
                        </a:spcBef>
                        <a:spcAft>
                          <a:spcPts val="0"/>
                        </a:spcAft>
                        <a:buClr>
                          <a:schemeClr val="lt1"/>
                        </a:buClr>
                        <a:buSzPts val="2000"/>
                        <a:buFont typeface="Arial"/>
                        <a:buNone/>
                      </a:pPr>
                      <a:r>
                        <a:rPr lang="en-US" sz="1800" u="none" cap="none" strike="noStrike">
                          <a:solidFill>
                            <a:schemeClr val="lt1"/>
                          </a:solidFill>
                          <a:latin typeface="Arial"/>
                          <a:ea typeface="Arial"/>
                          <a:cs typeface="Arial"/>
                          <a:sym typeface="Arial"/>
                        </a:rPr>
                        <a:t>All administrators require programmatic access</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alpha val="69803"/>
                      </a:srgbClr>
                    </a:solidFill>
                  </a:tcPr>
                </a:tc>
                <a:tc>
                  <a:txBody>
                    <a:bodyPr/>
                    <a:lstStyle/>
                    <a:p>
                      <a:pPr indent="0" lvl="0" marL="0" marR="0" rtl="0" algn="l">
                        <a:spcBef>
                          <a:spcPts val="0"/>
                        </a:spcBef>
                        <a:spcAft>
                          <a:spcPts val="0"/>
                        </a:spcAft>
                        <a:buNone/>
                      </a:pPr>
                      <a:r>
                        <a:rPr lang="en-US" sz="1500"/>
                        <a:t>The administrators will be allowed to the AWS root account and will be able to access and console into the aws management console and the aws command line interface which will give them access to  programmatic type access. It will also be secured and passwords will also be included within the 90 day inclusion.</a:t>
                      </a:r>
                      <a:endParaRPr sz="1500" u="none" cap="none" strike="noStrike">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10275">
                <a:tc>
                  <a:txBody>
                    <a:bodyPr/>
                    <a:lstStyle/>
                    <a:p>
                      <a:pPr indent="0" lvl="1" marL="0" marR="0" rtl="0" algn="l">
                        <a:lnSpc>
                          <a:spcPct val="100000"/>
                        </a:lnSpc>
                        <a:spcBef>
                          <a:spcPts val="0"/>
                        </a:spcBef>
                        <a:spcAft>
                          <a:spcPts val="0"/>
                        </a:spcAft>
                        <a:buClr>
                          <a:schemeClr val="lt1"/>
                        </a:buClr>
                        <a:buSzPts val="2000"/>
                        <a:buFont typeface="Arial"/>
                        <a:buNone/>
                      </a:pPr>
                      <a:r>
                        <a:rPr lang="en-US" sz="2000" u="none" cap="none" strike="noStrike">
                          <a:solidFill>
                            <a:schemeClr val="lt1"/>
                          </a:solidFill>
                          <a:latin typeface="Arial"/>
                          <a:ea typeface="Arial"/>
                          <a:cs typeface="Arial"/>
                          <a:sym typeface="Arial"/>
                        </a:rPr>
                        <a:t>Administrator sign-in to the AWS Management Console requires the use of Virtual MFA.</a:t>
                      </a:r>
                      <a:endParaRPr sz="2000" u="none" cap="none" strike="noStrike">
                        <a:solidFill>
                          <a:schemeClr val="lt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alpha val="69803"/>
                      </a:srgbClr>
                    </a:solidFill>
                  </a:tcPr>
                </a:tc>
                <a:tc>
                  <a:txBody>
                    <a:bodyPr/>
                    <a:lstStyle/>
                    <a:p>
                      <a:pPr indent="0" lvl="0" marL="0" marR="0" rtl="0" algn="l">
                        <a:spcBef>
                          <a:spcPts val="0"/>
                        </a:spcBef>
                        <a:spcAft>
                          <a:spcPts val="0"/>
                        </a:spcAft>
                        <a:buNone/>
                      </a:pPr>
                      <a:r>
                        <a:rPr lang="en-US" sz="1500"/>
                        <a:t>For this we can use a phone or an email device to allow multi-factor authentication and the admin can install the mobile app which is involved with AWS and will allow the algorithm to generate the 6 digit authentication code and will then allow the user to sign into  the AWS management console.</a:t>
                      </a:r>
                      <a:endParaRPr sz="1500" u="none" cap="none" strike="noStrike">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4"/>
          <p:cNvSpPr txBox="1"/>
          <p:nvPr>
            <p:ph idx="12" type="sldNum"/>
          </p:nvPr>
        </p:nvSpPr>
        <p:spPr>
          <a:xfrm>
            <a:off x="913942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5" name="Google Shape;335;p34"/>
          <p:cNvSpPr txBox="1"/>
          <p:nvPr/>
        </p:nvSpPr>
        <p:spPr>
          <a:xfrm>
            <a:off x="390939" y="382060"/>
            <a:ext cx="11115261" cy="7794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b="0" i="0" lang="en-US" sz="3600">
                <a:solidFill>
                  <a:schemeClr val="lt1"/>
                </a:solidFill>
                <a:latin typeface="Arial"/>
                <a:ea typeface="Arial"/>
                <a:cs typeface="Arial"/>
                <a:sym typeface="Arial"/>
              </a:rPr>
              <a:t>Detailed Requirements – Architecture</a:t>
            </a:r>
            <a:endParaRPr/>
          </a:p>
        </p:txBody>
      </p:sp>
      <p:sp>
        <p:nvSpPr>
          <p:cNvPr id="336" name="Google Shape;336;p34"/>
          <p:cNvSpPr/>
          <p:nvPr/>
        </p:nvSpPr>
        <p:spPr>
          <a:xfrm>
            <a:off x="5066409" y="1535812"/>
            <a:ext cx="6956256" cy="4754891"/>
          </a:xfrm>
          <a:prstGeom prst="rect">
            <a:avLst/>
          </a:prstGeom>
          <a:solidFill>
            <a:schemeClr val="lt1">
              <a:alpha val="84705"/>
            </a:schemeClr>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2000" u="none" cap="none" strike="noStrike">
                <a:solidFill>
                  <a:srgbClr val="C55A11"/>
                </a:solidFill>
                <a:latin typeface="Arial"/>
                <a:ea typeface="Arial"/>
                <a:cs typeface="Arial"/>
                <a:sym typeface="Arial"/>
              </a:rPr>
              <a:t>Design a AWS solution with:</a:t>
            </a:r>
            <a:endParaRPr/>
          </a:p>
          <a:p>
            <a:pPr indent="-457200" lvl="1" marL="914400" marR="0" rtl="0" algn="l">
              <a:lnSpc>
                <a:spcPct val="110000"/>
              </a:lnSpc>
              <a:spcBef>
                <a:spcPts val="600"/>
              </a:spcBef>
              <a:spcAft>
                <a:spcPts val="0"/>
              </a:spcAft>
              <a:buClr>
                <a:schemeClr val="dk1"/>
              </a:buClr>
              <a:buSzPts val="2000"/>
              <a:buFont typeface="Calibri"/>
              <a:buAutoNum type="arabicPeriod"/>
            </a:pPr>
            <a:r>
              <a:rPr b="1" i="0" lang="en-US" sz="2000" u="none" cap="none" strike="noStrike">
                <a:solidFill>
                  <a:schemeClr val="dk1"/>
                </a:solidFill>
                <a:latin typeface="Arial"/>
                <a:ea typeface="Arial"/>
                <a:cs typeface="Arial"/>
                <a:sym typeface="Arial"/>
              </a:rPr>
              <a:t>Networks</a:t>
            </a:r>
            <a:r>
              <a:rPr b="0" i="0" lang="en-US" sz="2000" u="none" cap="none" strike="noStrike">
                <a:solidFill>
                  <a:schemeClr val="dk1"/>
                </a:solidFill>
                <a:latin typeface="Arial"/>
                <a:ea typeface="Arial"/>
                <a:cs typeface="Arial"/>
                <a:sym typeface="Arial"/>
              </a:rPr>
              <a:t> that conform to AWS best practices while providing all the necessary network services to the application in their different environments.</a:t>
            </a:r>
            <a:endParaRPr/>
          </a:p>
          <a:p>
            <a:pPr indent="-457200" lvl="1" marL="914400" marR="0" rtl="0" algn="l">
              <a:lnSpc>
                <a:spcPct val="110000"/>
              </a:lnSpc>
              <a:spcBef>
                <a:spcPts val="600"/>
              </a:spcBef>
              <a:spcAft>
                <a:spcPts val="0"/>
              </a:spcAft>
              <a:buClr>
                <a:schemeClr val="dk1"/>
              </a:buClr>
              <a:buSzPts val="2000"/>
              <a:buFont typeface="Calibri"/>
              <a:buAutoNum type="arabicPeriod"/>
            </a:pPr>
            <a:r>
              <a:rPr b="0" i="0" lang="en-US" sz="2000" u="none" cap="none" strike="noStrike">
                <a:solidFill>
                  <a:schemeClr val="dk1"/>
                </a:solidFill>
                <a:latin typeface="Arial"/>
                <a:ea typeface="Arial"/>
                <a:cs typeface="Arial"/>
                <a:sym typeface="Arial"/>
              </a:rPr>
              <a:t>An</a:t>
            </a:r>
            <a:r>
              <a:rPr b="1" i="0" lang="en-US" sz="2000" u="none" cap="none" strike="noStrike">
                <a:solidFill>
                  <a:schemeClr val="dk1"/>
                </a:solidFill>
                <a:latin typeface="Arial"/>
                <a:ea typeface="Arial"/>
                <a:cs typeface="Arial"/>
                <a:sym typeface="Arial"/>
              </a:rPr>
              <a:t> architecture</a:t>
            </a:r>
            <a:r>
              <a:rPr b="0" i="0" lang="en-US" sz="2000" u="none" cap="none" strike="noStrike">
                <a:solidFill>
                  <a:schemeClr val="dk1"/>
                </a:solidFill>
                <a:latin typeface="Arial"/>
                <a:ea typeface="Arial"/>
                <a:cs typeface="Arial"/>
                <a:sym typeface="Arial"/>
              </a:rPr>
              <a:t> that matches the current architecture at the server hosting company and that can handle doubling the number of servers.</a:t>
            </a:r>
            <a:endParaRPr/>
          </a:p>
          <a:p>
            <a:pPr indent="-457200" lvl="1" marL="914400" marR="0" rtl="0" algn="l">
              <a:lnSpc>
                <a:spcPct val="110000"/>
              </a:lnSpc>
              <a:spcBef>
                <a:spcPts val="600"/>
              </a:spcBef>
              <a:spcAft>
                <a:spcPts val="0"/>
              </a:spcAft>
              <a:buClr>
                <a:schemeClr val="dk1"/>
              </a:buClr>
              <a:buSzPts val="2000"/>
              <a:buFont typeface="Calibri"/>
              <a:buAutoNum type="arabicPeriod"/>
            </a:pPr>
            <a:r>
              <a:rPr b="1" i="0" lang="en-US" sz="2000" u="none" cap="none" strike="noStrike">
                <a:solidFill>
                  <a:schemeClr val="dk1"/>
                </a:solidFill>
                <a:latin typeface="Arial"/>
                <a:ea typeface="Arial"/>
                <a:cs typeface="Arial"/>
                <a:sym typeface="Arial"/>
              </a:rPr>
              <a:t>Security </a:t>
            </a:r>
            <a:r>
              <a:rPr b="0" i="0" lang="en-US" sz="2000" u="none" cap="none" strike="noStrike">
                <a:solidFill>
                  <a:schemeClr val="dk1"/>
                </a:solidFill>
                <a:latin typeface="Arial"/>
                <a:ea typeface="Arial"/>
                <a:cs typeface="Arial"/>
                <a:sym typeface="Arial"/>
              </a:rPr>
              <a:t>for all medical information, as medical information usually contains highly sensitive personally identifiable information (PII). </a:t>
            </a:r>
            <a:endParaRPr/>
          </a:p>
          <a:p>
            <a:pPr indent="-457200" lvl="1" marL="914400" marR="0" rtl="0" algn="l">
              <a:lnSpc>
                <a:spcPct val="110000"/>
              </a:lnSpc>
              <a:spcBef>
                <a:spcPts val="600"/>
              </a:spcBef>
              <a:spcAft>
                <a:spcPts val="0"/>
              </a:spcAft>
              <a:buClr>
                <a:schemeClr val="dk1"/>
              </a:buClr>
              <a:buSzPts val="2000"/>
              <a:buFont typeface="Calibri"/>
              <a:buAutoNum type="arabicPeriod"/>
            </a:pPr>
            <a:r>
              <a:rPr b="1" i="0" lang="en-US" sz="2000" u="none" cap="none" strike="noStrike">
                <a:solidFill>
                  <a:schemeClr val="dk1"/>
                </a:solidFill>
                <a:latin typeface="Arial"/>
                <a:ea typeface="Arial"/>
                <a:cs typeface="Arial"/>
                <a:sym typeface="Arial"/>
              </a:rPr>
              <a:t>Load balancers </a:t>
            </a:r>
            <a:r>
              <a:rPr b="0" i="0" lang="en-US" sz="2000" u="none" cap="none" strike="noStrike">
                <a:solidFill>
                  <a:schemeClr val="dk1"/>
                </a:solidFill>
                <a:latin typeface="Arial"/>
                <a:ea typeface="Arial"/>
                <a:cs typeface="Arial"/>
                <a:sym typeface="Arial"/>
              </a:rPr>
              <a:t>for web tier and application tier that must support </a:t>
            </a:r>
            <a:r>
              <a:rPr b="1" i="0" lang="en-US" sz="2000" u="none" cap="none" strike="noStrike">
                <a:solidFill>
                  <a:schemeClr val="dk1"/>
                </a:solidFill>
                <a:latin typeface="Arial"/>
                <a:ea typeface="Arial"/>
                <a:cs typeface="Arial"/>
                <a:sym typeface="Arial"/>
              </a:rPr>
              <a:t>HTTP, HTTPS, TCP protocols</a:t>
            </a:r>
            <a:r>
              <a:rPr b="0" i="0" lang="en-US" sz="2000" u="none" cap="none" strike="noStrike">
                <a:solidFill>
                  <a:schemeClr val="dk1"/>
                </a:solidFill>
                <a:latin typeface="Arial"/>
                <a:ea typeface="Arial"/>
                <a:cs typeface="Arial"/>
                <a:sym typeface="Arial"/>
              </a:rPr>
              <a:t> </a:t>
            </a:r>
            <a:r>
              <a:rPr b="1" i="0" lang="en-US" sz="2000" u="none" cap="none" strike="noStrike">
                <a:solidFill>
                  <a:schemeClr val="dk1"/>
                </a:solidFill>
                <a:latin typeface="Arial"/>
                <a:ea typeface="Arial"/>
                <a:cs typeface="Arial"/>
                <a:sym typeface="Arial"/>
              </a:rPr>
              <a:t>plans to move their application into AWS.</a:t>
            </a:r>
            <a:endParaRPr/>
          </a:p>
        </p:txBody>
      </p:sp>
      <p:grpSp>
        <p:nvGrpSpPr>
          <p:cNvPr id="337" name="Google Shape;337;p34"/>
          <p:cNvGrpSpPr/>
          <p:nvPr/>
        </p:nvGrpSpPr>
        <p:grpSpPr>
          <a:xfrm>
            <a:off x="139867" y="1269463"/>
            <a:ext cx="5477596" cy="5086888"/>
            <a:chOff x="7468380" y="1221556"/>
            <a:chExt cx="4459538" cy="5436421"/>
          </a:xfrm>
        </p:grpSpPr>
        <p:cxnSp>
          <p:nvCxnSpPr>
            <p:cNvPr id="338" name="Google Shape;338;p34"/>
            <p:cNvCxnSpPr>
              <a:stCxn id="339" idx="1"/>
              <a:endCxn id="340" idx="0"/>
            </p:cNvCxnSpPr>
            <p:nvPr/>
          </p:nvCxnSpPr>
          <p:spPr>
            <a:xfrm flipH="1">
              <a:off x="8340162" y="1983542"/>
              <a:ext cx="1179000" cy="362700"/>
            </a:xfrm>
            <a:prstGeom prst="straightConnector1">
              <a:avLst/>
            </a:prstGeom>
            <a:noFill/>
            <a:ln cap="flat" cmpd="sng" w="12700">
              <a:solidFill>
                <a:schemeClr val="dk1"/>
              </a:solidFill>
              <a:prstDash val="solid"/>
              <a:miter lim="800000"/>
              <a:headEnd len="sm" w="sm" type="none"/>
              <a:tailEnd len="sm" w="sm" type="none"/>
            </a:ln>
          </p:spPr>
        </p:cxnSp>
        <p:cxnSp>
          <p:nvCxnSpPr>
            <p:cNvPr id="341" name="Google Shape;341;p34"/>
            <p:cNvCxnSpPr>
              <a:stCxn id="339" idx="3"/>
              <a:endCxn id="342" idx="0"/>
            </p:cNvCxnSpPr>
            <p:nvPr/>
          </p:nvCxnSpPr>
          <p:spPr>
            <a:xfrm>
              <a:off x="9947552" y="1983542"/>
              <a:ext cx="1159800" cy="362700"/>
            </a:xfrm>
            <a:prstGeom prst="straightConnector1">
              <a:avLst/>
            </a:prstGeom>
            <a:noFill/>
            <a:ln cap="flat" cmpd="sng" w="12700">
              <a:solidFill>
                <a:schemeClr val="dk1"/>
              </a:solidFill>
              <a:prstDash val="solid"/>
              <a:miter lim="800000"/>
              <a:headEnd len="sm" w="sm" type="none"/>
              <a:tailEnd len="sm" w="sm" type="none"/>
            </a:ln>
          </p:spPr>
        </p:cxnSp>
        <p:pic>
          <p:nvPicPr>
            <p:cNvPr descr="Amazon-Elastic-Load-Balacing.png" id="339" name="Google Shape;339;p34"/>
            <p:cNvPicPr preferRelativeResize="0"/>
            <p:nvPr/>
          </p:nvPicPr>
          <p:blipFill rotWithShape="1">
            <a:blip r:embed="rId3">
              <a:alphaModFix/>
            </a:blip>
            <a:srcRect b="0" l="0" r="0" t="0"/>
            <a:stretch/>
          </p:blipFill>
          <p:spPr>
            <a:xfrm>
              <a:off x="9519162" y="1769347"/>
              <a:ext cx="428390" cy="428390"/>
            </a:xfrm>
            <a:prstGeom prst="rect">
              <a:avLst/>
            </a:prstGeom>
            <a:noFill/>
            <a:ln>
              <a:noFill/>
            </a:ln>
          </p:spPr>
        </p:pic>
        <p:sp>
          <p:nvSpPr>
            <p:cNvPr id="343" name="Google Shape;343;p34"/>
            <p:cNvSpPr txBox="1"/>
            <p:nvPr/>
          </p:nvSpPr>
          <p:spPr>
            <a:xfrm>
              <a:off x="7672807" y="3146356"/>
              <a:ext cx="1449771" cy="74391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rgbClr val="414042"/>
                  </a:solidFill>
                  <a:latin typeface="Arial"/>
                  <a:ea typeface="Arial"/>
                  <a:cs typeface="Arial"/>
                  <a:sym typeface="Arial"/>
                </a:rPr>
                <a:t>Web Tier –</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2 CPUs,</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 4-GB memory,</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MS Windows</a:t>
              </a:r>
              <a:endParaRPr/>
            </a:p>
          </p:txBody>
        </p:sp>
        <p:sp>
          <p:nvSpPr>
            <p:cNvPr id="344" name="Google Shape;344;p34"/>
            <p:cNvSpPr txBox="1"/>
            <p:nvPr/>
          </p:nvSpPr>
          <p:spPr>
            <a:xfrm>
              <a:off x="10457315" y="3146356"/>
              <a:ext cx="1470600" cy="74391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rgbClr val="414042"/>
                  </a:solidFill>
                  <a:latin typeface="Arial"/>
                  <a:ea typeface="Arial"/>
                  <a:cs typeface="Arial"/>
                  <a:sym typeface="Arial"/>
                </a:rPr>
                <a:t>Web Tier – </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2 CPUs,</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 4-GB memory,</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MS Windows</a:t>
              </a:r>
              <a:endParaRPr/>
            </a:p>
          </p:txBody>
        </p:sp>
        <p:cxnSp>
          <p:nvCxnSpPr>
            <p:cNvPr id="345" name="Google Shape;345;p34"/>
            <p:cNvCxnSpPr>
              <a:stCxn id="346" idx="1"/>
              <a:endCxn id="347" idx="0"/>
            </p:cNvCxnSpPr>
            <p:nvPr/>
          </p:nvCxnSpPr>
          <p:spPr>
            <a:xfrm flipH="1">
              <a:off x="8340162" y="3553767"/>
              <a:ext cx="1179000" cy="336600"/>
            </a:xfrm>
            <a:prstGeom prst="straightConnector1">
              <a:avLst/>
            </a:prstGeom>
            <a:noFill/>
            <a:ln cap="flat" cmpd="sng" w="12700">
              <a:solidFill>
                <a:schemeClr val="dk1"/>
              </a:solidFill>
              <a:prstDash val="solid"/>
              <a:miter lim="800000"/>
              <a:headEnd len="sm" w="sm" type="none"/>
              <a:tailEnd len="sm" w="sm" type="none"/>
            </a:ln>
          </p:spPr>
        </p:cxnSp>
        <p:cxnSp>
          <p:nvCxnSpPr>
            <p:cNvPr id="348" name="Google Shape;348;p34"/>
            <p:cNvCxnSpPr>
              <a:stCxn id="346" idx="3"/>
              <a:endCxn id="349" idx="0"/>
            </p:cNvCxnSpPr>
            <p:nvPr/>
          </p:nvCxnSpPr>
          <p:spPr>
            <a:xfrm>
              <a:off x="9947552" y="3553767"/>
              <a:ext cx="1159800" cy="336600"/>
            </a:xfrm>
            <a:prstGeom prst="straightConnector1">
              <a:avLst/>
            </a:prstGeom>
            <a:noFill/>
            <a:ln cap="flat" cmpd="sng" w="12700">
              <a:solidFill>
                <a:schemeClr val="dk1"/>
              </a:solidFill>
              <a:prstDash val="solid"/>
              <a:miter lim="800000"/>
              <a:headEnd len="sm" w="sm" type="none"/>
              <a:tailEnd len="sm" w="sm" type="none"/>
            </a:ln>
          </p:spPr>
        </p:cxnSp>
        <p:pic>
          <p:nvPicPr>
            <p:cNvPr descr="Amazon-Elastic-Load-Balacing.png" id="346" name="Google Shape;346;p34"/>
            <p:cNvPicPr preferRelativeResize="0"/>
            <p:nvPr/>
          </p:nvPicPr>
          <p:blipFill rotWithShape="1">
            <a:blip r:embed="rId3">
              <a:alphaModFix/>
            </a:blip>
            <a:srcRect b="0" l="0" r="0" t="0"/>
            <a:stretch/>
          </p:blipFill>
          <p:spPr>
            <a:xfrm>
              <a:off x="9519162" y="3339572"/>
              <a:ext cx="428390" cy="428390"/>
            </a:xfrm>
            <a:prstGeom prst="rect">
              <a:avLst/>
            </a:prstGeom>
            <a:noFill/>
            <a:ln>
              <a:noFill/>
            </a:ln>
          </p:spPr>
        </p:pic>
        <p:pic>
          <p:nvPicPr>
            <p:cNvPr id="340" name="Google Shape;340;p34"/>
            <p:cNvPicPr preferRelativeResize="0"/>
            <p:nvPr/>
          </p:nvPicPr>
          <p:blipFill rotWithShape="1">
            <a:blip r:embed="rId4">
              <a:alphaModFix/>
            </a:blip>
            <a:srcRect b="0" l="0" r="0" t="0"/>
            <a:stretch/>
          </p:blipFill>
          <p:spPr>
            <a:xfrm>
              <a:off x="8075318" y="2346360"/>
              <a:ext cx="529721" cy="731520"/>
            </a:xfrm>
            <a:prstGeom prst="rect">
              <a:avLst/>
            </a:prstGeom>
            <a:noFill/>
            <a:ln>
              <a:noFill/>
            </a:ln>
          </p:spPr>
        </p:pic>
        <p:pic>
          <p:nvPicPr>
            <p:cNvPr id="342" name="Google Shape;342;p34"/>
            <p:cNvPicPr preferRelativeResize="0"/>
            <p:nvPr/>
          </p:nvPicPr>
          <p:blipFill rotWithShape="1">
            <a:blip r:embed="rId4">
              <a:alphaModFix/>
            </a:blip>
            <a:srcRect b="0" l="0" r="0" t="0"/>
            <a:stretch/>
          </p:blipFill>
          <p:spPr>
            <a:xfrm>
              <a:off x="10842521" y="2346360"/>
              <a:ext cx="529721" cy="731520"/>
            </a:xfrm>
            <a:prstGeom prst="rect">
              <a:avLst/>
            </a:prstGeom>
            <a:noFill/>
            <a:ln>
              <a:noFill/>
            </a:ln>
          </p:spPr>
        </p:pic>
        <p:sp>
          <p:nvSpPr>
            <p:cNvPr id="350" name="Google Shape;350;p34"/>
            <p:cNvSpPr txBox="1"/>
            <p:nvPr/>
          </p:nvSpPr>
          <p:spPr>
            <a:xfrm>
              <a:off x="7672810" y="4619011"/>
              <a:ext cx="1449771" cy="74391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rgbClr val="414042"/>
                  </a:solidFill>
                  <a:latin typeface="Arial"/>
                  <a:ea typeface="Arial"/>
                  <a:cs typeface="Arial"/>
                  <a:sym typeface="Arial"/>
                </a:rPr>
                <a:t>App Tier –</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4 CPUs,</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 16-GB memory,</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MS Windows</a:t>
              </a:r>
              <a:endParaRPr/>
            </a:p>
          </p:txBody>
        </p:sp>
        <p:sp>
          <p:nvSpPr>
            <p:cNvPr id="351" name="Google Shape;351;p34"/>
            <p:cNvSpPr txBox="1"/>
            <p:nvPr/>
          </p:nvSpPr>
          <p:spPr>
            <a:xfrm>
              <a:off x="10457318" y="4619011"/>
              <a:ext cx="1470600" cy="74391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rgbClr val="414042"/>
                  </a:solidFill>
                  <a:latin typeface="Arial"/>
                  <a:ea typeface="Arial"/>
                  <a:cs typeface="Arial"/>
                  <a:sym typeface="Arial"/>
                </a:rPr>
                <a:t>App Tier – </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4 CPUs,</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 16-GB memory,</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MS Windows</a:t>
              </a:r>
              <a:endParaRPr/>
            </a:p>
          </p:txBody>
        </p:sp>
        <p:pic>
          <p:nvPicPr>
            <p:cNvPr id="347" name="Google Shape;347;p34"/>
            <p:cNvPicPr preferRelativeResize="0"/>
            <p:nvPr/>
          </p:nvPicPr>
          <p:blipFill rotWithShape="1">
            <a:blip r:embed="rId4">
              <a:alphaModFix/>
            </a:blip>
            <a:srcRect b="0" l="0" r="0" t="0"/>
            <a:stretch/>
          </p:blipFill>
          <p:spPr>
            <a:xfrm>
              <a:off x="8075320" y="3890454"/>
              <a:ext cx="529721" cy="731520"/>
            </a:xfrm>
            <a:prstGeom prst="rect">
              <a:avLst/>
            </a:prstGeom>
            <a:noFill/>
            <a:ln>
              <a:noFill/>
            </a:ln>
          </p:spPr>
        </p:pic>
        <p:pic>
          <p:nvPicPr>
            <p:cNvPr id="349" name="Google Shape;349;p34"/>
            <p:cNvPicPr preferRelativeResize="0"/>
            <p:nvPr/>
          </p:nvPicPr>
          <p:blipFill rotWithShape="1">
            <a:blip r:embed="rId4">
              <a:alphaModFix/>
            </a:blip>
            <a:srcRect b="0" l="0" r="0" t="0"/>
            <a:stretch/>
          </p:blipFill>
          <p:spPr>
            <a:xfrm>
              <a:off x="10842523" y="3890454"/>
              <a:ext cx="529721" cy="731520"/>
            </a:xfrm>
            <a:prstGeom prst="rect">
              <a:avLst/>
            </a:prstGeom>
            <a:noFill/>
            <a:ln>
              <a:noFill/>
            </a:ln>
          </p:spPr>
        </p:pic>
        <p:sp>
          <p:nvSpPr>
            <p:cNvPr id="352" name="Google Shape;352;p34"/>
            <p:cNvSpPr txBox="1"/>
            <p:nvPr/>
          </p:nvSpPr>
          <p:spPr>
            <a:xfrm>
              <a:off x="7468380" y="5870501"/>
              <a:ext cx="4413075" cy="55793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rgbClr val="414042"/>
                  </a:solidFill>
                  <a:latin typeface="Arial"/>
                  <a:ea typeface="Arial"/>
                  <a:cs typeface="Arial"/>
                  <a:sym typeface="Arial"/>
                </a:rPr>
                <a:t>Database Tier –</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8 CPUs, 32-GB memory, 5-TB storage,</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MS Windows, SQL Server SE</a:t>
              </a:r>
              <a:endParaRPr/>
            </a:p>
          </p:txBody>
        </p:sp>
        <p:pic>
          <p:nvPicPr>
            <p:cNvPr id="353" name="Google Shape;353;p34"/>
            <p:cNvPicPr preferRelativeResize="0"/>
            <p:nvPr/>
          </p:nvPicPr>
          <p:blipFill rotWithShape="1">
            <a:blip r:embed="rId4">
              <a:alphaModFix/>
            </a:blip>
            <a:srcRect b="0" l="0" r="0" t="0"/>
            <a:stretch/>
          </p:blipFill>
          <p:spPr>
            <a:xfrm>
              <a:off x="9410058" y="5032166"/>
              <a:ext cx="529721" cy="731520"/>
            </a:xfrm>
            <a:prstGeom prst="rect">
              <a:avLst/>
            </a:prstGeom>
            <a:noFill/>
            <a:ln>
              <a:noFill/>
            </a:ln>
          </p:spPr>
        </p:pic>
        <p:cxnSp>
          <p:nvCxnSpPr>
            <p:cNvPr id="354" name="Google Shape;354;p34"/>
            <p:cNvCxnSpPr/>
            <p:nvPr/>
          </p:nvCxnSpPr>
          <p:spPr>
            <a:xfrm flipH="1">
              <a:off x="8605038" y="4588118"/>
              <a:ext cx="2237482" cy="1"/>
            </a:xfrm>
            <a:prstGeom prst="straightConnector1">
              <a:avLst/>
            </a:prstGeom>
            <a:noFill/>
            <a:ln cap="flat" cmpd="sng" w="12700">
              <a:solidFill>
                <a:schemeClr val="dk1"/>
              </a:solidFill>
              <a:prstDash val="solid"/>
              <a:miter lim="800000"/>
              <a:headEnd len="sm" w="sm" type="none"/>
              <a:tailEnd len="sm" w="sm" type="none"/>
            </a:ln>
          </p:spPr>
        </p:cxnSp>
        <p:cxnSp>
          <p:nvCxnSpPr>
            <p:cNvPr id="355" name="Google Shape;355;p34"/>
            <p:cNvCxnSpPr>
              <a:stCxn id="353" idx="0"/>
            </p:cNvCxnSpPr>
            <p:nvPr/>
          </p:nvCxnSpPr>
          <p:spPr>
            <a:xfrm rot="10800000">
              <a:off x="9674918" y="4584266"/>
              <a:ext cx="0" cy="447900"/>
            </a:xfrm>
            <a:prstGeom prst="straightConnector1">
              <a:avLst/>
            </a:prstGeom>
            <a:noFill/>
            <a:ln cap="flat" cmpd="sng" w="12700">
              <a:solidFill>
                <a:schemeClr val="dk1"/>
              </a:solidFill>
              <a:prstDash val="solid"/>
              <a:miter lim="800000"/>
              <a:headEnd len="sm" w="sm" type="none"/>
              <a:tailEnd len="sm" w="sm" type="none"/>
            </a:ln>
          </p:spPr>
        </p:cxnSp>
        <p:cxnSp>
          <p:nvCxnSpPr>
            <p:cNvPr id="356" name="Google Shape;356;p34"/>
            <p:cNvCxnSpPr/>
            <p:nvPr/>
          </p:nvCxnSpPr>
          <p:spPr>
            <a:xfrm rot="10800000">
              <a:off x="8605040" y="3077880"/>
              <a:ext cx="2237481" cy="0"/>
            </a:xfrm>
            <a:prstGeom prst="straightConnector1">
              <a:avLst/>
            </a:prstGeom>
            <a:noFill/>
            <a:ln cap="flat" cmpd="sng" w="12700">
              <a:solidFill>
                <a:schemeClr val="dk1"/>
              </a:solidFill>
              <a:prstDash val="solid"/>
              <a:miter lim="800000"/>
              <a:headEnd len="sm" w="sm" type="none"/>
              <a:tailEnd len="sm" w="sm" type="none"/>
            </a:ln>
          </p:spPr>
        </p:cxnSp>
        <p:cxnSp>
          <p:nvCxnSpPr>
            <p:cNvPr id="357" name="Google Shape;357;p34"/>
            <p:cNvCxnSpPr>
              <a:stCxn id="346" idx="0"/>
            </p:cNvCxnSpPr>
            <p:nvPr/>
          </p:nvCxnSpPr>
          <p:spPr>
            <a:xfrm rot="10800000">
              <a:off x="9733357" y="3077972"/>
              <a:ext cx="0" cy="261600"/>
            </a:xfrm>
            <a:prstGeom prst="straightConnector1">
              <a:avLst/>
            </a:prstGeom>
            <a:noFill/>
            <a:ln cap="flat" cmpd="sng" w="12700">
              <a:solidFill>
                <a:schemeClr val="dk1"/>
              </a:solidFill>
              <a:prstDash val="solid"/>
              <a:miter lim="800000"/>
              <a:headEnd len="sm" w="sm" type="none"/>
              <a:tailEnd len="sm" w="sm" type="none"/>
            </a:ln>
          </p:spPr>
        </p:cxnSp>
        <p:pic>
          <p:nvPicPr>
            <p:cNvPr id="358" name="Google Shape;358;p34"/>
            <p:cNvPicPr preferRelativeResize="0"/>
            <p:nvPr/>
          </p:nvPicPr>
          <p:blipFill rotWithShape="1">
            <a:blip r:embed="rId5">
              <a:alphaModFix/>
            </a:blip>
            <a:srcRect b="0" l="0" r="0" t="0"/>
            <a:stretch/>
          </p:blipFill>
          <p:spPr>
            <a:xfrm>
              <a:off x="9447723" y="1221556"/>
              <a:ext cx="502289" cy="496614"/>
            </a:xfrm>
            <a:prstGeom prst="rect">
              <a:avLst/>
            </a:prstGeom>
            <a:noFill/>
            <a:ln>
              <a:noFill/>
            </a:ln>
          </p:spPr>
        </p:pic>
        <p:sp>
          <p:nvSpPr>
            <p:cNvPr id="359" name="Google Shape;359;p34"/>
            <p:cNvSpPr/>
            <p:nvPr/>
          </p:nvSpPr>
          <p:spPr>
            <a:xfrm>
              <a:off x="7595113" y="1737515"/>
              <a:ext cx="4083839" cy="4920462"/>
            </a:xfrm>
            <a:prstGeom prst="roundRect">
              <a:avLst>
                <a:gd fmla="val 16667" name="adj"/>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5"/>
          <p:cNvSpPr txBox="1"/>
          <p:nvPr/>
        </p:nvSpPr>
        <p:spPr>
          <a:xfrm>
            <a:off x="390939" y="382060"/>
            <a:ext cx="11115261" cy="7794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400"/>
              <a:buFont typeface="Arial"/>
              <a:buNone/>
            </a:pPr>
            <a:r>
              <a:rPr b="0" i="0" lang="en-US" sz="3400">
                <a:solidFill>
                  <a:schemeClr val="lt1"/>
                </a:solidFill>
                <a:latin typeface="Arial"/>
                <a:ea typeface="Arial"/>
                <a:cs typeface="Arial"/>
                <a:sym typeface="Arial"/>
              </a:rPr>
              <a:t>Detailed Requirements – Network and Security</a:t>
            </a:r>
            <a:endParaRPr/>
          </a:p>
        </p:txBody>
      </p:sp>
      <p:pic>
        <p:nvPicPr>
          <p:cNvPr id="366" name="Google Shape;366;p35"/>
          <p:cNvPicPr preferRelativeResize="0"/>
          <p:nvPr/>
        </p:nvPicPr>
        <p:blipFill rotWithShape="1">
          <a:blip r:embed="rId3">
            <a:alphaModFix/>
          </a:blip>
          <a:srcRect b="0" l="0" r="0" t="0"/>
          <a:stretch/>
        </p:blipFill>
        <p:spPr>
          <a:xfrm>
            <a:off x="9910512" y="1389569"/>
            <a:ext cx="2562999" cy="2562999"/>
          </a:xfrm>
          <a:prstGeom prst="rect">
            <a:avLst/>
          </a:prstGeom>
          <a:noFill/>
          <a:ln>
            <a:noFill/>
          </a:ln>
        </p:spPr>
      </p:pic>
      <p:sp>
        <p:nvSpPr>
          <p:cNvPr id="367" name="Google Shape;367;p35"/>
          <p:cNvSpPr txBox="1"/>
          <p:nvPr>
            <p:ph idx="1" type="body"/>
          </p:nvPr>
        </p:nvSpPr>
        <p:spPr>
          <a:xfrm>
            <a:off x="160020" y="1380904"/>
            <a:ext cx="10075361" cy="5214845"/>
          </a:xfrm>
          <a:prstGeom prst="rect">
            <a:avLst/>
          </a:prstGeom>
          <a:solidFill>
            <a:schemeClr val="lt1">
              <a:alpha val="80000"/>
            </a:schemeClr>
          </a:solidFill>
          <a:ln>
            <a:noFill/>
          </a:ln>
        </p:spPr>
        <p:txBody>
          <a:bodyPr anchorCtr="0" anchor="t" bIns="45700" lIns="91425" spcFirstLastPara="1" rIns="91425" wrap="square" tIns="45700">
            <a:noAutofit/>
          </a:bodyPr>
          <a:lstStyle/>
          <a:p>
            <a:pPr indent="0" lvl="1" marL="0" rtl="0" algn="l">
              <a:lnSpc>
                <a:spcPct val="90000"/>
              </a:lnSpc>
              <a:spcBef>
                <a:spcPts val="0"/>
              </a:spcBef>
              <a:spcAft>
                <a:spcPts val="0"/>
              </a:spcAft>
              <a:buClr>
                <a:schemeClr val="dk1"/>
              </a:buClr>
              <a:buSzPts val="2400"/>
              <a:buNone/>
            </a:pPr>
            <a:r>
              <a:rPr b="1" lang="en-US">
                <a:latin typeface="Arial"/>
                <a:ea typeface="Arial"/>
                <a:cs typeface="Arial"/>
                <a:sym typeface="Arial"/>
              </a:rPr>
              <a:t>The new architecture must </a:t>
            </a:r>
            <a:r>
              <a:rPr b="1" lang="en-US">
                <a:solidFill>
                  <a:srgbClr val="C55A11"/>
                </a:solidFill>
                <a:latin typeface="Arial"/>
                <a:ea typeface="Arial"/>
                <a:cs typeface="Arial"/>
                <a:sym typeface="Arial"/>
              </a:rPr>
              <a:t>conform to AWS best practices </a:t>
            </a:r>
            <a:r>
              <a:rPr b="1" lang="en-US">
                <a:latin typeface="Arial"/>
                <a:ea typeface="Arial"/>
                <a:cs typeface="Arial"/>
                <a:sym typeface="Arial"/>
              </a:rPr>
              <a:t>including:</a:t>
            </a:r>
            <a:endParaRPr/>
          </a:p>
          <a:p>
            <a:pPr indent="-342900" lvl="1" marL="342900" rtl="0" algn="l">
              <a:lnSpc>
                <a:spcPct val="110000"/>
              </a:lnSpc>
              <a:spcBef>
                <a:spcPts val="600"/>
              </a:spcBef>
              <a:spcAft>
                <a:spcPts val="0"/>
              </a:spcAft>
              <a:buClr>
                <a:schemeClr val="dk1"/>
              </a:buClr>
              <a:buSzPts val="2000"/>
              <a:buChar char="•"/>
            </a:pPr>
            <a:r>
              <a:rPr lang="en-US" sz="2000">
                <a:latin typeface="Arial"/>
                <a:ea typeface="Arial"/>
                <a:cs typeface="Arial"/>
                <a:sym typeface="Arial"/>
              </a:rPr>
              <a:t>Achieve high availability for all tiers to reduce downtime.</a:t>
            </a:r>
            <a:endParaRPr/>
          </a:p>
          <a:p>
            <a:pPr indent="-342900" lvl="1" marL="342900" rtl="0" algn="l">
              <a:lnSpc>
                <a:spcPct val="110000"/>
              </a:lnSpc>
              <a:spcBef>
                <a:spcPts val="600"/>
              </a:spcBef>
              <a:spcAft>
                <a:spcPts val="0"/>
              </a:spcAft>
              <a:buClr>
                <a:schemeClr val="dk1"/>
              </a:buClr>
              <a:buSzPts val="2000"/>
              <a:buChar char="•"/>
            </a:pPr>
            <a:r>
              <a:rPr lang="en-US" sz="2000">
                <a:latin typeface="Arial"/>
                <a:ea typeface="Arial"/>
                <a:cs typeface="Arial"/>
                <a:sym typeface="Arial"/>
              </a:rPr>
              <a:t>Control access to the application and limit public entry points. </a:t>
            </a:r>
            <a:r>
              <a:rPr i="1" lang="en-US" sz="2000">
                <a:latin typeface="Arial"/>
                <a:ea typeface="Arial"/>
                <a:cs typeface="Arial"/>
                <a:sym typeface="Arial"/>
              </a:rPr>
              <a:t>Note</a:t>
            </a:r>
            <a:r>
              <a:rPr lang="en-US" sz="2000">
                <a:latin typeface="Arial"/>
                <a:ea typeface="Arial"/>
                <a:cs typeface="Arial"/>
                <a:sym typeface="Arial"/>
              </a:rPr>
              <a:t>: There should be no external access to the application or database tiers.</a:t>
            </a:r>
            <a:endParaRPr/>
          </a:p>
          <a:p>
            <a:pPr indent="-342900" lvl="1" marL="342900" rtl="0" algn="l">
              <a:lnSpc>
                <a:spcPct val="110000"/>
              </a:lnSpc>
              <a:spcBef>
                <a:spcPts val="600"/>
              </a:spcBef>
              <a:spcAft>
                <a:spcPts val="0"/>
              </a:spcAft>
              <a:buClr>
                <a:schemeClr val="dk1"/>
              </a:buClr>
              <a:buSzPts val="2000"/>
              <a:buChar char="•"/>
            </a:pPr>
            <a:r>
              <a:rPr lang="en-US" sz="2000">
                <a:latin typeface="Arial"/>
                <a:ea typeface="Arial"/>
                <a:cs typeface="Arial"/>
                <a:sym typeface="Arial"/>
              </a:rPr>
              <a:t>Minimize IP address usage to reduce the attach surface.</a:t>
            </a:r>
            <a:endParaRPr/>
          </a:p>
          <a:p>
            <a:pPr indent="-342900" lvl="1" marL="342900" rtl="0" algn="l">
              <a:lnSpc>
                <a:spcPct val="110000"/>
              </a:lnSpc>
              <a:spcBef>
                <a:spcPts val="600"/>
              </a:spcBef>
              <a:spcAft>
                <a:spcPts val="0"/>
              </a:spcAft>
              <a:buClr>
                <a:schemeClr val="dk1"/>
              </a:buClr>
              <a:buSzPts val="2000"/>
              <a:buChar char="•"/>
            </a:pPr>
            <a:r>
              <a:rPr lang="en-US" sz="2000">
                <a:latin typeface="Arial"/>
                <a:ea typeface="Arial"/>
                <a:cs typeface="Arial"/>
                <a:sym typeface="Arial"/>
              </a:rPr>
              <a:t>Maintain separate networks for </a:t>
            </a:r>
            <a:r>
              <a:rPr i="1" lang="en-US" sz="2000">
                <a:latin typeface="Arial"/>
                <a:ea typeface="Arial"/>
                <a:cs typeface="Arial"/>
                <a:sym typeface="Arial"/>
              </a:rPr>
              <a:t>A Medical Company’s </a:t>
            </a:r>
            <a:r>
              <a:rPr lang="en-US" sz="2000">
                <a:latin typeface="Arial"/>
                <a:ea typeface="Arial"/>
                <a:cs typeface="Arial"/>
                <a:sym typeface="Arial"/>
              </a:rPr>
              <a:t>development/testing environment and the production environment.</a:t>
            </a:r>
            <a:endParaRPr/>
          </a:p>
          <a:p>
            <a:pPr indent="-342900" lvl="1" marL="342900" rtl="0" algn="l">
              <a:lnSpc>
                <a:spcPct val="110000"/>
              </a:lnSpc>
              <a:spcBef>
                <a:spcPts val="600"/>
              </a:spcBef>
              <a:spcAft>
                <a:spcPts val="0"/>
              </a:spcAft>
              <a:buClr>
                <a:schemeClr val="dk1"/>
              </a:buClr>
              <a:buSzPts val="2000"/>
              <a:buChar char="•"/>
            </a:pPr>
            <a:r>
              <a:rPr lang="en-US" sz="2000">
                <a:latin typeface="Arial"/>
                <a:ea typeface="Arial"/>
                <a:cs typeface="Arial"/>
                <a:sym typeface="Arial"/>
              </a:rPr>
              <a:t>The web tier load balancer can receive requests from the Internet on port 443.</a:t>
            </a:r>
            <a:endParaRPr/>
          </a:p>
          <a:p>
            <a:pPr indent="-342900" lvl="1" marL="342900" rtl="0" algn="l">
              <a:lnSpc>
                <a:spcPct val="110000"/>
              </a:lnSpc>
              <a:spcBef>
                <a:spcPts val="600"/>
              </a:spcBef>
              <a:spcAft>
                <a:spcPts val="0"/>
              </a:spcAft>
              <a:buClr>
                <a:schemeClr val="dk1"/>
              </a:buClr>
              <a:buSzPts val="2000"/>
              <a:buChar char="•"/>
            </a:pPr>
            <a:r>
              <a:rPr lang="en-US" sz="2000">
                <a:latin typeface="Arial"/>
                <a:ea typeface="Arial"/>
                <a:cs typeface="Arial"/>
                <a:sym typeface="Arial"/>
              </a:rPr>
              <a:t>Web tier servers can receive request from the web tier load balancer only on port 443.</a:t>
            </a:r>
            <a:endParaRPr/>
          </a:p>
          <a:p>
            <a:pPr indent="-342900" lvl="1" marL="342900" rtl="0" algn="l">
              <a:lnSpc>
                <a:spcPct val="110000"/>
              </a:lnSpc>
              <a:spcBef>
                <a:spcPts val="600"/>
              </a:spcBef>
              <a:spcAft>
                <a:spcPts val="0"/>
              </a:spcAft>
              <a:buClr>
                <a:schemeClr val="dk1"/>
              </a:buClr>
              <a:buSzPts val="2000"/>
              <a:buChar char="•"/>
            </a:pPr>
            <a:r>
              <a:rPr lang="en-US" sz="2000">
                <a:latin typeface="Arial"/>
                <a:ea typeface="Arial"/>
                <a:cs typeface="Arial"/>
                <a:sym typeface="Arial"/>
              </a:rPr>
              <a:t>The Application Load Balancer can receive requests from the application tier load balancer only on port 443.</a:t>
            </a:r>
            <a:endParaRPr/>
          </a:p>
          <a:p>
            <a:pPr indent="-342900" lvl="1" marL="342900" rtl="0" algn="l">
              <a:lnSpc>
                <a:spcPct val="110000"/>
              </a:lnSpc>
              <a:spcBef>
                <a:spcPts val="600"/>
              </a:spcBef>
              <a:spcAft>
                <a:spcPts val="0"/>
              </a:spcAft>
              <a:buClr>
                <a:schemeClr val="dk1"/>
              </a:buClr>
              <a:buSzPts val="2000"/>
              <a:buChar char="•"/>
            </a:pPr>
            <a:r>
              <a:rPr lang="en-US" sz="2000">
                <a:latin typeface="Arial"/>
                <a:ea typeface="Arial"/>
                <a:cs typeface="Arial"/>
                <a:sym typeface="Arial"/>
              </a:rPr>
              <a:t>Database servers can receive requests from application servers only on port 433.</a:t>
            </a:r>
            <a:endParaRPr/>
          </a:p>
          <a:p>
            <a:pPr indent="-190500" lvl="1" marL="342900" rtl="0" algn="l">
              <a:lnSpc>
                <a:spcPct val="110000"/>
              </a:lnSpc>
              <a:spcBef>
                <a:spcPts val="600"/>
              </a:spcBef>
              <a:spcAft>
                <a:spcPts val="0"/>
              </a:spcAft>
              <a:buClr>
                <a:schemeClr val="dk1"/>
              </a:buClr>
              <a:buSzPts val="24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6"/>
          <p:cNvSpPr txBox="1"/>
          <p:nvPr>
            <p:ph idx="12" type="sldNum"/>
          </p:nvPr>
        </p:nvSpPr>
        <p:spPr>
          <a:xfrm>
            <a:off x="913942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4" name="Google Shape;374;p36"/>
          <p:cNvSpPr txBox="1"/>
          <p:nvPr/>
        </p:nvSpPr>
        <p:spPr>
          <a:xfrm>
            <a:off x="390939" y="382060"/>
            <a:ext cx="11115261" cy="7794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b="0" i="0" lang="en-US" sz="3600">
                <a:solidFill>
                  <a:schemeClr val="lt1"/>
                </a:solidFill>
                <a:latin typeface="Arial"/>
                <a:ea typeface="Arial"/>
                <a:cs typeface="Arial"/>
                <a:sym typeface="Arial"/>
              </a:rPr>
              <a:t>Solution – Network and Security</a:t>
            </a:r>
            <a:endParaRPr/>
          </a:p>
        </p:txBody>
      </p:sp>
      <p:sp>
        <p:nvSpPr>
          <p:cNvPr id="375" name="Google Shape;375;p36"/>
          <p:cNvSpPr txBox="1"/>
          <p:nvPr/>
        </p:nvSpPr>
        <p:spPr>
          <a:xfrm>
            <a:off x="419100" y="1423837"/>
            <a:ext cx="1026795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Use this chart to document the VPC solution.</a:t>
            </a:r>
            <a:endParaRPr sz="2400">
              <a:solidFill>
                <a:schemeClr val="dk1"/>
              </a:solidFill>
              <a:latin typeface="Arial"/>
              <a:ea typeface="Arial"/>
              <a:cs typeface="Arial"/>
              <a:sym typeface="Arial"/>
            </a:endParaRPr>
          </a:p>
        </p:txBody>
      </p:sp>
      <p:graphicFrame>
        <p:nvGraphicFramePr>
          <p:cNvPr id="376" name="Google Shape;376;p36"/>
          <p:cNvGraphicFramePr/>
          <p:nvPr/>
        </p:nvGraphicFramePr>
        <p:xfrm>
          <a:off x="-36625" y="1885490"/>
          <a:ext cx="3000000" cy="3000000"/>
        </p:xfrm>
        <a:graphic>
          <a:graphicData uri="http://schemas.openxmlformats.org/drawingml/2006/table">
            <a:tbl>
              <a:tblPr>
                <a:noFill/>
                <a:tableStyleId>{F01F1CDD-1576-47C8-8C1B-6952911BD457}</a:tableStyleId>
              </a:tblPr>
              <a:tblGrid>
                <a:gridCol w="1284125"/>
                <a:gridCol w="2927525"/>
                <a:gridCol w="2624425"/>
                <a:gridCol w="1414350"/>
                <a:gridCol w="1245975"/>
                <a:gridCol w="2574000"/>
              </a:tblGrid>
              <a:tr h="968425">
                <a:tc>
                  <a:txBody>
                    <a:bodyPr/>
                    <a:lstStyle/>
                    <a:p>
                      <a:pPr indent="0" lvl="0" marL="0" marR="0" rtl="0" algn="ctr">
                        <a:spcBef>
                          <a:spcPts val="0"/>
                        </a:spcBef>
                        <a:spcAft>
                          <a:spcPts val="0"/>
                        </a:spcAft>
                        <a:buNone/>
                      </a:pPr>
                      <a:r>
                        <a:rPr b="1" lang="en-US" sz="2800" u="none" cap="none" strike="noStrike">
                          <a:solidFill>
                            <a:schemeClr val="lt1"/>
                          </a:solidFill>
                          <a:latin typeface="Arial"/>
                          <a:ea typeface="Arial"/>
                          <a:cs typeface="Arial"/>
                          <a:sym typeface="Arial"/>
                        </a:rPr>
                        <a:t>VPC</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800" u="none" cap="none" strike="noStrike">
                          <a:solidFill>
                            <a:schemeClr val="lt1"/>
                          </a:solidFill>
                          <a:latin typeface="Arial"/>
                          <a:ea typeface="Arial"/>
                          <a:cs typeface="Arial"/>
                          <a:sym typeface="Arial"/>
                        </a:rPr>
                        <a:t>Region</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800" u="none" cap="none" strike="noStrike">
                          <a:solidFill>
                            <a:schemeClr val="lt1"/>
                          </a:solidFill>
                          <a:latin typeface="Arial"/>
                          <a:ea typeface="Arial"/>
                          <a:cs typeface="Arial"/>
                          <a:sym typeface="Arial"/>
                        </a:rPr>
                        <a:t>Purpose</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800" u="none" cap="none" strike="noStrike">
                          <a:solidFill>
                            <a:schemeClr val="lt1"/>
                          </a:solidFill>
                          <a:latin typeface="Arial"/>
                          <a:ea typeface="Arial"/>
                          <a:cs typeface="Arial"/>
                          <a:sym typeface="Arial"/>
                        </a:rPr>
                        <a:t>Subnets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800" u="none" cap="none" strike="noStrike">
                          <a:solidFill>
                            <a:schemeClr val="lt1"/>
                          </a:solidFill>
                          <a:latin typeface="Arial"/>
                          <a:ea typeface="Arial"/>
                          <a:cs typeface="Arial"/>
                          <a:sym typeface="Arial"/>
                        </a:rPr>
                        <a:t>AZs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800" u="none" cap="none" strike="noStrike">
                          <a:solidFill>
                            <a:schemeClr val="lt1"/>
                          </a:solidFill>
                          <a:latin typeface="Arial"/>
                          <a:ea typeface="Arial"/>
                          <a:cs typeface="Arial"/>
                          <a:sym typeface="Arial"/>
                        </a:rPr>
                        <a:t>CIDR Range</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r>
              <a:tr h="338575">
                <a:tc>
                  <a:txBody>
                    <a:bodyPr/>
                    <a:lstStyle/>
                    <a:p>
                      <a:pPr indent="0" lvl="0" marL="0" marR="0" rtl="0" algn="ctr">
                        <a:spcBef>
                          <a:spcPts val="0"/>
                        </a:spcBef>
                        <a:spcAft>
                          <a:spcPts val="0"/>
                        </a:spcAft>
                        <a:buNone/>
                      </a:pPr>
                      <a:r>
                        <a:rPr b="1" lang="en-US" sz="2800" u="none" cap="none" strike="noStrike">
                          <a:solidFill>
                            <a:schemeClr val="lt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l">
                        <a:spcBef>
                          <a:spcPts val="0"/>
                        </a:spcBef>
                        <a:spcAft>
                          <a:spcPts val="0"/>
                        </a:spcAft>
                        <a:buNone/>
                      </a:pPr>
                      <a:r>
                        <a:rPr lang="en-US" sz="2800">
                          <a:solidFill>
                            <a:srgbClr val="474746"/>
                          </a:solidFill>
                        </a:rPr>
                        <a:t>USA-East-1</a:t>
                      </a:r>
                      <a:endParaRPr sz="2800" u="none" cap="none" strike="noStrike">
                        <a:solidFill>
                          <a:srgbClr val="474746"/>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2800">
                          <a:solidFill>
                            <a:schemeClr val="dk1"/>
                          </a:solidFill>
                        </a:rPr>
                        <a:t>App VPC</a:t>
                      </a:r>
                      <a:endParaRPr sz="2800" u="none" cap="none" strike="noStrike">
                        <a:solidFill>
                          <a:schemeClr val="dk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US" sz="2000"/>
                        <a:t>1 public Subnet</a:t>
                      </a:r>
                      <a:endParaRPr sz="2000"/>
                    </a:p>
                    <a:p>
                      <a:pPr indent="0" lvl="0" marL="0" marR="0" rtl="0" algn="r">
                        <a:spcBef>
                          <a:spcPts val="0"/>
                        </a:spcBef>
                        <a:spcAft>
                          <a:spcPts val="0"/>
                        </a:spcAft>
                        <a:buNone/>
                      </a:pPr>
                      <a:r>
                        <a:rPr lang="en-US" sz="2000"/>
                        <a:t>2 private Subnet</a:t>
                      </a:r>
                      <a:endParaRPr sz="2000"/>
                    </a:p>
                    <a:p>
                      <a:pPr indent="0" lvl="0" marL="0" marR="0" rtl="0" algn="r">
                        <a:spcBef>
                          <a:spcPts val="0"/>
                        </a:spcBef>
                        <a:spcAft>
                          <a:spcPts val="0"/>
                        </a:spcAft>
                        <a:buNone/>
                      </a:pPr>
                      <a:r>
                        <a:t/>
                      </a:r>
                      <a:endParaRPr sz="2800"/>
                    </a:p>
                  </a:txBody>
                  <a:tcPr marT="45725" marB="45725" marR="182875"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US" sz="2000"/>
                        <a:t>Zone A</a:t>
                      </a:r>
                      <a:endParaRPr sz="2000" u="none" cap="none" strike="noStrike">
                        <a:latin typeface="Arial"/>
                        <a:ea typeface="Arial"/>
                        <a:cs typeface="Arial"/>
                        <a:sym typeface="Arial"/>
                      </a:endParaRPr>
                    </a:p>
                  </a:txBody>
                  <a:tcPr marT="45725" marB="45725" marR="182875"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Public-10.0.2.0/16</a:t>
                      </a:r>
                      <a:endParaRPr sz="2000"/>
                    </a:p>
                    <a:p>
                      <a:pPr indent="0" lvl="0" marL="0" marR="0" rtl="0" algn="r">
                        <a:spcBef>
                          <a:spcPts val="0"/>
                        </a:spcBef>
                        <a:spcAft>
                          <a:spcPts val="0"/>
                        </a:spcAft>
                        <a:buNone/>
                      </a:pPr>
                      <a:r>
                        <a:rPr lang="en-US" sz="2000"/>
                        <a:t>Private1-10.0.3.0/16</a:t>
                      </a:r>
                      <a:endParaRPr sz="2000"/>
                    </a:p>
                    <a:p>
                      <a:pPr indent="0" lvl="0" marL="0" marR="0" rtl="0" algn="r">
                        <a:spcBef>
                          <a:spcPts val="0"/>
                        </a:spcBef>
                        <a:spcAft>
                          <a:spcPts val="0"/>
                        </a:spcAft>
                        <a:buNone/>
                      </a:pPr>
                      <a:r>
                        <a:rPr lang="en-US" sz="2000"/>
                        <a:t>Private2-10.0.4.0/16</a:t>
                      </a:r>
                      <a:endParaRPr sz="2000"/>
                    </a:p>
                  </a:txBody>
                  <a:tcPr marT="45725" marB="45725" marR="182875"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6700">
                <a:tc>
                  <a:txBody>
                    <a:bodyPr/>
                    <a:lstStyle/>
                    <a:p>
                      <a:pPr indent="0" lvl="0" marL="0" marR="0" rtl="0" algn="ctr">
                        <a:spcBef>
                          <a:spcPts val="0"/>
                        </a:spcBef>
                        <a:spcAft>
                          <a:spcPts val="0"/>
                        </a:spcAft>
                        <a:buNone/>
                      </a:pPr>
                      <a:r>
                        <a:rPr b="1" lang="en-US" sz="2800" u="none" cap="none" strike="noStrike">
                          <a:solidFill>
                            <a:schemeClr val="lt1"/>
                          </a:solidFill>
                          <a:latin typeface="Arial"/>
                          <a:ea typeface="Arial"/>
                          <a:cs typeface="Arial"/>
                          <a:sym typeface="Arial"/>
                        </a:rPr>
                        <a:t>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l">
                        <a:lnSpc>
                          <a:spcPct val="100000"/>
                        </a:lnSpc>
                        <a:spcBef>
                          <a:spcPts val="0"/>
                        </a:spcBef>
                        <a:spcAft>
                          <a:spcPts val="0"/>
                        </a:spcAft>
                        <a:buClr>
                          <a:schemeClr val="dk1"/>
                        </a:buClr>
                        <a:buSzPts val="2800"/>
                        <a:buFont typeface="Calibri"/>
                        <a:buNone/>
                      </a:pPr>
                      <a:r>
                        <a:rPr lang="en-US" sz="2800">
                          <a:solidFill>
                            <a:srgbClr val="474746"/>
                          </a:solidFill>
                        </a:rPr>
                        <a:t>USA-East-1</a:t>
                      </a:r>
                      <a:endParaRPr sz="2800" u="none" cap="none" strike="noStrike">
                        <a:solidFill>
                          <a:srgbClr val="474746"/>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2800">
                          <a:solidFill>
                            <a:schemeClr val="dk1"/>
                          </a:solidFill>
                        </a:rPr>
                        <a:t>Web VPC</a:t>
                      </a:r>
                      <a:endParaRPr sz="2800" u="none" cap="none" strike="noStrike">
                        <a:solidFill>
                          <a:schemeClr val="dk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US" sz="2000"/>
                        <a:t>1 Private Subnet</a:t>
                      </a:r>
                      <a:endParaRPr sz="2000"/>
                    </a:p>
                    <a:p>
                      <a:pPr indent="0" lvl="0" marL="0" marR="0" rtl="0" algn="r">
                        <a:spcBef>
                          <a:spcPts val="0"/>
                        </a:spcBef>
                        <a:spcAft>
                          <a:spcPts val="0"/>
                        </a:spcAft>
                        <a:buNone/>
                      </a:pPr>
                      <a:r>
                        <a:rPr lang="en-US" sz="2000"/>
                        <a:t> 1 Public Subnet</a:t>
                      </a:r>
                      <a:endParaRPr sz="2000" u="none" cap="none" strike="noStrike">
                        <a:latin typeface="Arial"/>
                        <a:ea typeface="Arial"/>
                        <a:cs typeface="Arial"/>
                        <a:sym typeface="Arial"/>
                      </a:endParaRPr>
                    </a:p>
                  </a:txBody>
                  <a:tcPr marT="45725" marB="45725" marR="182875"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US" sz="2000">
                          <a:solidFill>
                            <a:schemeClr val="dk1"/>
                          </a:solidFill>
                        </a:rPr>
                        <a:t>Zone B</a:t>
                      </a:r>
                      <a:endParaRPr sz="2000"/>
                    </a:p>
                  </a:txBody>
                  <a:tcPr marT="45725" marB="45725" marR="182875"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800"/>
                        <a:buFont typeface="Calibri"/>
                        <a:buNone/>
                      </a:pPr>
                      <a:r>
                        <a:rPr lang="en-US" sz="2000"/>
                        <a:t>Public-10.0.0.0/16</a:t>
                      </a:r>
                      <a:endParaRPr sz="2000"/>
                    </a:p>
                    <a:p>
                      <a:pPr indent="0" lvl="0" marL="0" marR="0" rtl="0" algn="r">
                        <a:lnSpc>
                          <a:spcPct val="100000"/>
                        </a:lnSpc>
                        <a:spcBef>
                          <a:spcPts val="0"/>
                        </a:spcBef>
                        <a:spcAft>
                          <a:spcPts val="0"/>
                        </a:spcAft>
                        <a:buClr>
                          <a:schemeClr val="dk1"/>
                        </a:buClr>
                        <a:buSzPts val="2800"/>
                        <a:buFont typeface="Calibri"/>
                        <a:buNone/>
                      </a:pPr>
                      <a:r>
                        <a:rPr lang="en-US" sz="2000"/>
                        <a:t>Private-10.0.1.0/16 </a:t>
                      </a:r>
                      <a:endParaRPr sz="2000" u="none" cap="none" strike="noStrike">
                        <a:latin typeface="Arial"/>
                        <a:ea typeface="Arial"/>
                        <a:cs typeface="Arial"/>
                        <a:sym typeface="Arial"/>
                      </a:endParaRPr>
                    </a:p>
                  </a:txBody>
                  <a:tcPr marT="45725" marB="45725" marR="182875"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7"/>
          <p:cNvSpPr txBox="1"/>
          <p:nvPr>
            <p:ph idx="12" type="sldNum"/>
          </p:nvPr>
        </p:nvSpPr>
        <p:spPr>
          <a:xfrm>
            <a:off x="913942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3" name="Google Shape;383;p37"/>
          <p:cNvSpPr txBox="1"/>
          <p:nvPr/>
        </p:nvSpPr>
        <p:spPr>
          <a:xfrm>
            <a:off x="390939" y="382060"/>
            <a:ext cx="11115261" cy="7794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b="0" i="0" lang="en-US" sz="3600">
                <a:solidFill>
                  <a:schemeClr val="lt1"/>
                </a:solidFill>
                <a:latin typeface="Arial"/>
                <a:ea typeface="Arial"/>
                <a:cs typeface="Arial"/>
                <a:sym typeface="Arial"/>
              </a:rPr>
              <a:t>Solution – Network and Security</a:t>
            </a:r>
            <a:endParaRPr/>
          </a:p>
        </p:txBody>
      </p:sp>
      <p:sp>
        <p:nvSpPr>
          <p:cNvPr id="384" name="Google Shape;384;p37"/>
          <p:cNvSpPr txBox="1"/>
          <p:nvPr/>
        </p:nvSpPr>
        <p:spPr>
          <a:xfrm>
            <a:off x="419100" y="1423837"/>
            <a:ext cx="1026795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Use this chart to document the DEV subnet solution.</a:t>
            </a:r>
            <a:endParaRPr sz="2400">
              <a:solidFill>
                <a:schemeClr val="dk1"/>
              </a:solidFill>
              <a:latin typeface="Arial"/>
              <a:ea typeface="Arial"/>
              <a:cs typeface="Arial"/>
              <a:sym typeface="Arial"/>
            </a:endParaRPr>
          </a:p>
        </p:txBody>
      </p:sp>
      <p:graphicFrame>
        <p:nvGraphicFramePr>
          <p:cNvPr id="385" name="Google Shape;385;p37"/>
          <p:cNvGraphicFramePr/>
          <p:nvPr/>
        </p:nvGraphicFramePr>
        <p:xfrm>
          <a:off x="1073150" y="2286000"/>
          <a:ext cx="3000000" cy="3000000"/>
        </p:xfrm>
        <a:graphic>
          <a:graphicData uri="http://schemas.openxmlformats.org/drawingml/2006/table">
            <a:tbl>
              <a:tblPr>
                <a:noFill/>
                <a:tableStyleId>{F01F1CDD-1576-47C8-8C1B-6952911BD457}</a:tableStyleId>
              </a:tblPr>
              <a:tblGrid>
                <a:gridCol w="1860575"/>
                <a:gridCol w="1108050"/>
                <a:gridCol w="3335475"/>
                <a:gridCol w="2054950"/>
                <a:gridCol w="2054950"/>
              </a:tblGrid>
              <a:tr h="824975">
                <a:tc>
                  <a:txBody>
                    <a:bodyPr/>
                    <a:lstStyle/>
                    <a:p>
                      <a:pPr indent="0" lvl="0" marL="0" marR="0" rtl="0" algn="ctr">
                        <a:spcBef>
                          <a:spcPts val="0"/>
                        </a:spcBef>
                        <a:spcAft>
                          <a:spcPts val="0"/>
                        </a:spcAft>
                        <a:buNone/>
                      </a:pPr>
                      <a:r>
                        <a:rPr b="1" lang="en-US" sz="2000" u="none" cap="none" strike="noStrike">
                          <a:solidFill>
                            <a:schemeClr val="lt1"/>
                          </a:solidFill>
                          <a:latin typeface="Arial"/>
                          <a:ea typeface="Arial"/>
                          <a:cs typeface="Arial"/>
                          <a:sym typeface="Arial"/>
                        </a:rPr>
                        <a:t>Subnet Name</a:t>
                      </a:r>
                      <a:endParaRPr b="1" sz="2000" u="none" cap="none" strike="noStrike">
                        <a:solidFill>
                          <a:schemeClr val="lt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u="none" cap="none" strike="noStrike">
                          <a:solidFill>
                            <a:schemeClr val="lt1"/>
                          </a:solidFill>
                          <a:latin typeface="Arial"/>
                          <a:ea typeface="Arial"/>
                          <a:cs typeface="Arial"/>
                          <a:sym typeface="Arial"/>
                        </a:rPr>
                        <a:t>VPC</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u="none" cap="none" strike="noStrike">
                          <a:solidFill>
                            <a:schemeClr val="lt1"/>
                          </a:solidFill>
                          <a:latin typeface="Arial"/>
                          <a:ea typeface="Arial"/>
                          <a:cs typeface="Arial"/>
                          <a:sym typeface="Arial"/>
                        </a:rPr>
                        <a:t>Subnet Type (Public/private)</a:t>
                      </a:r>
                      <a:endParaRPr b="1" sz="2000" u="none" cap="none" strike="noStrike">
                        <a:solidFill>
                          <a:schemeClr val="lt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u="none" cap="none" strike="noStrike">
                          <a:solidFill>
                            <a:schemeClr val="lt1"/>
                          </a:solidFill>
                          <a:latin typeface="Arial"/>
                          <a:ea typeface="Arial"/>
                          <a:cs typeface="Arial"/>
                          <a:sym typeface="Arial"/>
                        </a:rPr>
                        <a:t>AZ</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u="none" cap="none" strike="noStrike">
                          <a:solidFill>
                            <a:schemeClr val="lt1"/>
                          </a:solidFill>
                          <a:latin typeface="Arial"/>
                          <a:ea typeface="Arial"/>
                          <a:cs typeface="Arial"/>
                          <a:sym typeface="Arial"/>
                        </a:rPr>
                        <a:t>Subnet Address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r>
              <a:tr h="394550">
                <a:tc>
                  <a:txBody>
                    <a:bodyPr/>
                    <a:lstStyle/>
                    <a:p>
                      <a:pPr indent="0" lvl="0" marL="0" rtl="0" algn="l">
                        <a:spcBef>
                          <a:spcPts val="0"/>
                        </a:spcBef>
                        <a:spcAft>
                          <a:spcPts val="0"/>
                        </a:spcAft>
                        <a:buClr>
                          <a:schemeClr val="dk1"/>
                        </a:buClr>
                        <a:buFont typeface="Arial"/>
                        <a:buNone/>
                      </a:pPr>
                      <a:r>
                        <a:rPr lang="en-US" sz="1800">
                          <a:solidFill>
                            <a:schemeClr val="dk1"/>
                          </a:solidFill>
                        </a:rPr>
                        <a:t>App</a:t>
                      </a:r>
                      <a:r>
                        <a:rPr lang="en-US" sz="1800">
                          <a:solidFill>
                            <a:schemeClr val="dk1"/>
                          </a:solidFill>
                        </a:rPr>
                        <a:t>1</a:t>
                      </a:r>
                      <a:endParaRPr sz="18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rPr lang="en-US" sz="1600">
                          <a:solidFill>
                            <a:srgbClr val="474746"/>
                          </a:solidFill>
                        </a:rPr>
                        <a:t>Public</a:t>
                      </a:r>
                      <a:endParaRPr sz="1600" u="none">
                        <a:solidFill>
                          <a:srgbClr val="474746"/>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Zone A</a:t>
                      </a:r>
                      <a:endParaRPr sz="16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10.0.2.0/16</a:t>
                      </a:r>
                      <a:endParaRPr sz="16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4550">
                <a:tc>
                  <a:txBody>
                    <a:bodyPr/>
                    <a:lstStyle/>
                    <a:p>
                      <a:pPr indent="0" lvl="0" marL="0" rtl="0" algn="l">
                        <a:spcBef>
                          <a:spcPts val="0"/>
                        </a:spcBef>
                        <a:spcAft>
                          <a:spcPts val="0"/>
                        </a:spcAft>
                        <a:buNone/>
                      </a:pPr>
                      <a:r>
                        <a:rPr lang="en-US" sz="1800">
                          <a:solidFill>
                            <a:schemeClr val="dk1"/>
                          </a:solidFill>
                        </a:rPr>
                        <a:t>App</a:t>
                      </a:r>
                      <a:r>
                        <a:rPr lang="en-US" sz="1800">
                          <a:solidFill>
                            <a:schemeClr val="dk1"/>
                          </a:solidFill>
                        </a:rPr>
                        <a:t>2</a:t>
                      </a:r>
                      <a:endParaRPr sz="1600">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latin typeface="Arial"/>
                          <a:ea typeface="Arial"/>
                          <a:cs typeface="Arial"/>
                          <a:sym typeface="Arial"/>
                        </a:rPr>
                        <a:t>#</a:t>
                      </a:r>
                      <a:r>
                        <a:rPr lang="en-US" sz="1800"/>
                        <a:t>1</a:t>
                      </a:r>
                      <a:endParaRPr sz="1800">
                        <a:solidFill>
                          <a:schemeClr val="dk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rgbClr val="474746"/>
                          </a:solidFill>
                        </a:rPr>
                        <a:t>Private</a:t>
                      </a:r>
                      <a:endParaRPr sz="1600" u="none">
                        <a:solidFill>
                          <a:srgbClr val="474746"/>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Zone A</a:t>
                      </a:r>
                      <a:endParaRPr sz="1600">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rPr lang="en-US" sz="1600"/>
                        <a:t>10.0.3.0/16</a:t>
                      </a:r>
                      <a:endParaRPr sz="16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4550">
                <a:tc>
                  <a:txBody>
                    <a:bodyPr/>
                    <a:lstStyle/>
                    <a:p>
                      <a:pPr indent="0" lvl="0" marL="0" rtl="0" algn="l">
                        <a:spcBef>
                          <a:spcPts val="0"/>
                        </a:spcBef>
                        <a:spcAft>
                          <a:spcPts val="0"/>
                        </a:spcAft>
                        <a:buNone/>
                      </a:pPr>
                      <a:r>
                        <a:rPr lang="en-US" sz="1800">
                          <a:solidFill>
                            <a:schemeClr val="dk1"/>
                          </a:solidFill>
                        </a:rPr>
                        <a:t>Database1</a:t>
                      </a:r>
                      <a:endParaRPr sz="16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latin typeface="Arial"/>
                          <a:ea typeface="Arial"/>
                          <a:cs typeface="Arial"/>
                          <a:sym typeface="Arial"/>
                        </a:rPr>
                        <a:t>#</a:t>
                      </a:r>
                      <a:r>
                        <a:rPr lang="en-US" sz="1800"/>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Private</a:t>
                      </a:r>
                      <a:endParaRPr sz="16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Zone A</a:t>
                      </a:r>
                      <a:endParaRPr sz="16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10.0.4.0/16</a:t>
                      </a:r>
                      <a:endParaRPr sz="16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4550">
                <a:tc>
                  <a:txBody>
                    <a:bodyPr/>
                    <a:lstStyle/>
                    <a:p>
                      <a:pPr indent="0" lvl="0" marL="0" marR="0" rtl="0" algn="l">
                        <a:spcBef>
                          <a:spcPts val="0"/>
                        </a:spcBef>
                        <a:spcAft>
                          <a:spcPts val="0"/>
                        </a:spcAft>
                        <a:buNone/>
                      </a:pPr>
                      <a:r>
                        <a:rPr lang="en-US" sz="1800"/>
                        <a:t>Website1</a:t>
                      </a:r>
                      <a:endParaRPr sz="18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latin typeface="Arial"/>
                          <a:ea typeface="Arial"/>
                          <a:cs typeface="Arial"/>
                          <a:sym typeface="Arial"/>
                        </a:rPr>
                        <a:t>#</a:t>
                      </a:r>
                      <a:r>
                        <a:rPr lang="en-US" sz="1800"/>
                        <a:t>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Public</a:t>
                      </a:r>
                      <a:endParaRPr sz="16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Zone B</a:t>
                      </a:r>
                      <a:endParaRPr sz="16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rPr lang="en-US" sz="1600"/>
                        <a:t>10.0.0.0/16</a:t>
                      </a:r>
                      <a:endParaRPr sz="16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4550">
                <a:tc>
                  <a:txBody>
                    <a:bodyPr/>
                    <a:lstStyle/>
                    <a:p>
                      <a:pPr indent="0" lvl="0" marL="0" rtl="0" algn="l">
                        <a:spcBef>
                          <a:spcPts val="0"/>
                        </a:spcBef>
                        <a:spcAft>
                          <a:spcPts val="0"/>
                        </a:spcAft>
                        <a:buClr>
                          <a:schemeClr val="dk1"/>
                        </a:buClr>
                        <a:buFont typeface="Arial"/>
                        <a:buNone/>
                      </a:pPr>
                      <a:r>
                        <a:rPr lang="en-US" sz="1800">
                          <a:solidFill>
                            <a:schemeClr val="dk1"/>
                          </a:solidFill>
                        </a:rPr>
                        <a:t>Website2</a:t>
                      </a:r>
                      <a:endParaRPr sz="18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latin typeface="Arial"/>
                          <a:ea typeface="Arial"/>
                          <a:cs typeface="Arial"/>
                          <a:sym typeface="Arial"/>
                        </a:rPr>
                        <a:t>#</a:t>
                      </a:r>
                      <a:r>
                        <a:rPr lang="en-US" sz="1800"/>
                        <a:t>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rPr lang="en-US" sz="1600"/>
                        <a:t>Private</a:t>
                      </a:r>
                      <a:endParaRPr sz="16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Zone B</a:t>
                      </a:r>
                      <a:endParaRPr sz="16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10.0.1.0/16</a:t>
                      </a:r>
                      <a:endParaRPr sz="16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8"/>
          <p:cNvSpPr txBox="1"/>
          <p:nvPr>
            <p:ph type="title"/>
          </p:nvPr>
        </p:nvSpPr>
        <p:spPr>
          <a:xfrm>
            <a:off x="238539" y="263527"/>
            <a:ext cx="11115300" cy="779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Simple Monthly Calculation</a:t>
            </a:r>
            <a:endParaRPr/>
          </a:p>
        </p:txBody>
      </p:sp>
      <p:sp>
        <p:nvSpPr>
          <p:cNvPr id="392" name="Google Shape;392;p38"/>
          <p:cNvSpPr txBox="1"/>
          <p:nvPr>
            <p:ph idx="1" type="body"/>
          </p:nvPr>
        </p:nvSpPr>
        <p:spPr>
          <a:xfrm>
            <a:off x="238539" y="1440305"/>
            <a:ext cx="11352600" cy="491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93" name="Google Shape;393;p38"/>
          <p:cNvSpPr txBox="1"/>
          <p:nvPr>
            <p:ph idx="12" type="sldNum"/>
          </p:nvPr>
        </p:nvSpPr>
        <p:spPr>
          <a:xfrm>
            <a:off x="90297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94" name="Google Shape;394;p38"/>
          <p:cNvPicPr preferRelativeResize="0"/>
          <p:nvPr/>
        </p:nvPicPr>
        <p:blipFill rotWithShape="1">
          <a:blip r:embed="rId3">
            <a:alphaModFix/>
          </a:blip>
          <a:srcRect b="8958" l="0" r="0" t="0"/>
          <a:stretch/>
        </p:blipFill>
        <p:spPr>
          <a:xfrm>
            <a:off x="0" y="857275"/>
            <a:ext cx="12191998" cy="549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2"/>
          <p:cNvSpPr txBox="1"/>
          <p:nvPr>
            <p:ph type="title"/>
          </p:nvPr>
        </p:nvSpPr>
        <p:spPr>
          <a:xfrm>
            <a:off x="238539" y="263527"/>
            <a:ext cx="11115261" cy="779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Project Instructions</a:t>
            </a:r>
            <a:endParaRPr/>
          </a:p>
        </p:txBody>
      </p:sp>
      <p:sp>
        <p:nvSpPr>
          <p:cNvPr id="87" name="Google Shape;87;p12"/>
          <p:cNvSpPr txBox="1"/>
          <p:nvPr>
            <p:ph idx="1" type="body"/>
          </p:nvPr>
        </p:nvSpPr>
        <p:spPr>
          <a:xfrm>
            <a:off x="238539" y="1440305"/>
            <a:ext cx="11352570" cy="491330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t>Some thoughts on this project:</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t>This project can be done individually or in in groups of 2-3 students.</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t>The high level and detailed customer requirements should be reviewed.</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t>A solution should be designed to address each of the requirements identified.</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t>Worksheets have been included to guide the documentation process.</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t>Upon completion of solution design, a presentation of the results should be prepared and given to the class. </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t>The class can be involved to evaluate the solution in terms of requirement fulfillment and solution accuracy.</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t>It may be helpful to review the Academy Cloud Foundations service introduction slides as you work through the solution details.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9"/>
          <p:cNvSpPr txBox="1"/>
          <p:nvPr>
            <p:ph type="title"/>
          </p:nvPr>
        </p:nvSpPr>
        <p:spPr>
          <a:xfrm>
            <a:off x="238539" y="263527"/>
            <a:ext cx="11115300" cy="779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Simple Monthly Calculation</a:t>
            </a:r>
            <a:endParaRPr/>
          </a:p>
        </p:txBody>
      </p:sp>
      <p:sp>
        <p:nvSpPr>
          <p:cNvPr id="401" name="Google Shape;401;p39"/>
          <p:cNvSpPr txBox="1"/>
          <p:nvPr>
            <p:ph idx="1" type="body"/>
          </p:nvPr>
        </p:nvSpPr>
        <p:spPr>
          <a:xfrm>
            <a:off x="538350" y="3493150"/>
            <a:ext cx="10888200" cy="2407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US" sz="1800"/>
              <a:t>This would be the estimate monthly charge on the EC2 instances if </a:t>
            </a:r>
            <a:r>
              <a:rPr lang="en-US" sz="1800"/>
              <a:t>they </a:t>
            </a:r>
            <a:r>
              <a:rPr lang="en-US" sz="1800"/>
              <a:t>opted for the monthly charge instead of the three year up-front payment.</a:t>
            </a:r>
            <a:endParaRPr sz="1800"/>
          </a:p>
        </p:txBody>
      </p:sp>
      <p:sp>
        <p:nvSpPr>
          <p:cNvPr id="402" name="Google Shape;402;p39"/>
          <p:cNvSpPr txBox="1"/>
          <p:nvPr>
            <p:ph idx="12" type="sldNum"/>
          </p:nvPr>
        </p:nvSpPr>
        <p:spPr>
          <a:xfrm>
            <a:off x="90297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03" name="Google Shape;403;p39"/>
          <p:cNvPicPr preferRelativeResize="0"/>
          <p:nvPr/>
        </p:nvPicPr>
        <p:blipFill>
          <a:blip r:embed="rId3">
            <a:alphaModFix/>
          </a:blip>
          <a:stretch>
            <a:fillRect/>
          </a:stretch>
        </p:blipFill>
        <p:spPr>
          <a:xfrm>
            <a:off x="350875" y="1210763"/>
            <a:ext cx="11115301" cy="256773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0"/>
          <p:cNvSpPr txBox="1"/>
          <p:nvPr>
            <p:ph type="title"/>
          </p:nvPr>
        </p:nvSpPr>
        <p:spPr>
          <a:xfrm>
            <a:off x="238539" y="263527"/>
            <a:ext cx="11115300" cy="779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Simple Monthly Calculation</a:t>
            </a:r>
            <a:endParaRPr/>
          </a:p>
        </p:txBody>
      </p:sp>
      <p:sp>
        <p:nvSpPr>
          <p:cNvPr id="410" name="Google Shape;410;p40"/>
          <p:cNvSpPr txBox="1"/>
          <p:nvPr>
            <p:ph idx="1" type="body"/>
          </p:nvPr>
        </p:nvSpPr>
        <p:spPr>
          <a:xfrm>
            <a:off x="238539" y="1440305"/>
            <a:ext cx="11352600" cy="491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000"/>
              <a:t>A </a:t>
            </a:r>
            <a:r>
              <a:rPr lang="en-US" sz="2000"/>
              <a:t>three year upfront payment of 4,332.90 dollars with all the necessary equipment will result in the monthly payment of 4,901.69 dollars for all standard services, the website the key encryption and all the </a:t>
            </a:r>
            <a:r>
              <a:rPr lang="en-US" sz="2000"/>
              <a:t>necessary</a:t>
            </a:r>
            <a:r>
              <a:rPr lang="en-US" sz="2000"/>
              <a:t> aws tools with their necessary required </a:t>
            </a:r>
            <a:r>
              <a:rPr lang="en-US" sz="2000"/>
              <a:t>peripherals</a:t>
            </a:r>
            <a:r>
              <a:rPr lang="en-US" sz="2000"/>
              <a:t> as stated in the document provided with extra </a:t>
            </a:r>
            <a:r>
              <a:rPr lang="en-US" sz="2000"/>
              <a:t>security</a:t>
            </a:r>
            <a:r>
              <a:rPr lang="en-US" sz="2000"/>
              <a:t> features. If the decision is to not pay up-front, the payment in total will cost 5,515 dollars for the three years of running with aws. This turns out to be more expensive and you will be saving an estimate of 1,182.10 dollars for those three years.</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rPr lang="en-US" sz="2000"/>
              <a:t>Equipment used includes:</a:t>
            </a:r>
            <a:endParaRPr sz="2000"/>
          </a:p>
          <a:p>
            <a:pPr indent="-355600" lvl="0" marL="457200" rtl="0" algn="l">
              <a:spcBef>
                <a:spcPts val="1000"/>
              </a:spcBef>
              <a:spcAft>
                <a:spcPts val="0"/>
              </a:spcAft>
              <a:buSzPts val="2000"/>
              <a:buChar char="-"/>
            </a:pPr>
            <a:r>
              <a:rPr lang="en-US" sz="2000"/>
              <a:t>EC2 servers.</a:t>
            </a:r>
            <a:endParaRPr sz="2000"/>
          </a:p>
          <a:p>
            <a:pPr indent="-355600" lvl="0" marL="457200" rtl="0" algn="l">
              <a:spcBef>
                <a:spcPts val="0"/>
              </a:spcBef>
              <a:spcAft>
                <a:spcPts val="0"/>
              </a:spcAft>
              <a:buSzPts val="2000"/>
              <a:buChar char="-"/>
            </a:pPr>
            <a:r>
              <a:rPr lang="en-US" sz="2000"/>
              <a:t>Database</a:t>
            </a:r>
            <a:endParaRPr sz="2000"/>
          </a:p>
          <a:p>
            <a:pPr indent="-355600" lvl="0" marL="457200" rtl="0" algn="l">
              <a:spcBef>
                <a:spcPts val="0"/>
              </a:spcBef>
              <a:spcAft>
                <a:spcPts val="0"/>
              </a:spcAft>
              <a:buSzPts val="2000"/>
              <a:buChar char="-"/>
            </a:pPr>
            <a:r>
              <a:rPr lang="en-US" sz="2000"/>
              <a:t>VPC for internal communications with a VPN connection for workers outside of building due to Covid19 pandemic.</a:t>
            </a:r>
            <a:endParaRPr sz="2000"/>
          </a:p>
          <a:p>
            <a:pPr indent="-355600" lvl="0" marL="457200" rtl="0" algn="l">
              <a:spcBef>
                <a:spcPts val="0"/>
              </a:spcBef>
              <a:spcAft>
                <a:spcPts val="0"/>
              </a:spcAft>
              <a:buSzPts val="2000"/>
              <a:buChar char="-"/>
            </a:pPr>
            <a:r>
              <a:rPr lang="en-US" sz="2000"/>
              <a:t>AWS </a:t>
            </a:r>
            <a:r>
              <a:rPr lang="en-US" sz="2000"/>
              <a:t>business</a:t>
            </a:r>
            <a:r>
              <a:rPr lang="en-US" sz="2000"/>
              <a:t> support.</a:t>
            </a:r>
            <a:endParaRPr sz="2000"/>
          </a:p>
          <a:p>
            <a:pPr indent="-355600" lvl="0" marL="457200" rtl="0" algn="l">
              <a:spcBef>
                <a:spcPts val="0"/>
              </a:spcBef>
              <a:spcAft>
                <a:spcPts val="0"/>
              </a:spcAft>
              <a:buSzPts val="2000"/>
              <a:buChar char="-"/>
            </a:pPr>
            <a:r>
              <a:rPr lang="en-US" sz="2000"/>
              <a:t>Data Storage including 1TB of backup storage.</a:t>
            </a:r>
            <a:endParaRPr sz="2000"/>
          </a:p>
          <a:p>
            <a:pPr indent="0" lvl="0" marL="457200" rtl="0" algn="l">
              <a:spcBef>
                <a:spcPts val="1000"/>
              </a:spcBef>
              <a:spcAft>
                <a:spcPts val="0"/>
              </a:spcAft>
              <a:buNone/>
            </a:pPr>
            <a:r>
              <a:t/>
            </a:r>
            <a:endParaRPr sz="2000"/>
          </a:p>
          <a:p>
            <a:pPr indent="0" lvl="0" marL="0" rtl="0" algn="l">
              <a:spcBef>
                <a:spcPts val="1000"/>
              </a:spcBef>
              <a:spcAft>
                <a:spcPts val="0"/>
              </a:spcAft>
              <a:buNone/>
            </a:pPr>
            <a:r>
              <a:t/>
            </a:r>
            <a:endParaRPr sz="2000"/>
          </a:p>
        </p:txBody>
      </p:sp>
      <p:sp>
        <p:nvSpPr>
          <p:cNvPr id="411" name="Google Shape;411;p40"/>
          <p:cNvSpPr txBox="1"/>
          <p:nvPr>
            <p:ph idx="12" type="sldNum"/>
          </p:nvPr>
        </p:nvSpPr>
        <p:spPr>
          <a:xfrm>
            <a:off x="90297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1"/>
          <p:cNvSpPr txBox="1"/>
          <p:nvPr>
            <p:ph type="title"/>
          </p:nvPr>
        </p:nvSpPr>
        <p:spPr>
          <a:xfrm>
            <a:off x="238539" y="263527"/>
            <a:ext cx="11115261" cy="779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Solution – Web and Application Tier</a:t>
            </a:r>
            <a:endParaRPr/>
          </a:p>
        </p:txBody>
      </p:sp>
      <p:sp>
        <p:nvSpPr>
          <p:cNvPr id="418" name="Google Shape;418;p41"/>
          <p:cNvSpPr txBox="1"/>
          <p:nvPr>
            <p:ph idx="12" type="sldNum"/>
          </p:nvPr>
        </p:nvSpPr>
        <p:spPr>
          <a:xfrm>
            <a:off x="9341809" y="6408653"/>
            <a:ext cx="2216351" cy="3128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9" name="Google Shape;419;p41"/>
          <p:cNvSpPr/>
          <p:nvPr/>
        </p:nvSpPr>
        <p:spPr>
          <a:xfrm flipH="1">
            <a:off x="9146506" y="3643747"/>
            <a:ext cx="2446357" cy="1798481"/>
          </a:xfrm>
          <a:prstGeom prst="rightArrow">
            <a:avLst>
              <a:gd fmla="val 50000" name="adj1"/>
              <a:gd fmla="val 50000" name="adj2"/>
            </a:avLst>
          </a:prstGeom>
          <a:solidFill>
            <a:srgbClr val="833C0B"/>
          </a:solid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0" name="Google Shape;420;p41"/>
          <p:cNvSpPr/>
          <p:nvPr/>
        </p:nvSpPr>
        <p:spPr>
          <a:xfrm>
            <a:off x="559645" y="1990298"/>
            <a:ext cx="2645047" cy="1836706"/>
          </a:xfrm>
          <a:prstGeom prst="rightArrow">
            <a:avLst>
              <a:gd fmla="val 50000" name="adj1"/>
              <a:gd fmla="val 50000" name="adj2"/>
            </a:avLst>
          </a:prstGeom>
          <a:solidFill>
            <a:srgbClr val="833C0B"/>
          </a:solid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21" name="Google Shape;421;p41"/>
          <p:cNvGrpSpPr/>
          <p:nvPr/>
        </p:nvGrpSpPr>
        <p:grpSpPr>
          <a:xfrm>
            <a:off x="4212948" y="2096715"/>
            <a:ext cx="4633014" cy="4624763"/>
            <a:chOff x="7468380" y="1221556"/>
            <a:chExt cx="4459538" cy="5436421"/>
          </a:xfrm>
        </p:grpSpPr>
        <p:cxnSp>
          <p:nvCxnSpPr>
            <p:cNvPr id="422" name="Google Shape;422;p41"/>
            <p:cNvCxnSpPr>
              <a:stCxn id="423" idx="1"/>
              <a:endCxn id="424" idx="0"/>
            </p:cNvCxnSpPr>
            <p:nvPr/>
          </p:nvCxnSpPr>
          <p:spPr>
            <a:xfrm flipH="1">
              <a:off x="8340162" y="1983542"/>
              <a:ext cx="1179000" cy="362700"/>
            </a:xfrm>
            <a:prstGeom prst="straightConnector1">
              <a:avLst/>
            </a:prstGeom>
            <a:noFill/>
            <a:ln cap="flat" cmpd="sng" w="12700">
              <a:solidFill>
                <a:schemeClr val="dk1"/>
              </a:solidFill>
              <a:prstDash val="solid"/>
              <a:miter lim="800000"/>
              <a:headEnd len="sm" w="sm" type="none"/>
              <a:tailEnd len="sm" w="sm" type="none"/>
            </a:ln>
          </p:spPr>
        </p:cxnSp>
        <p:cxnSp>
          <p:nvCxnSpPr>
            <p:cNvPr id="425" name="Google Shape;425;p41"/>
            <p:cNvCxnSpPr>
              <a:stCxn id="423" idx="3"/>
              <a:endCxn id="426" idx="0"/>
            </p:cNvCxnSpPr>
            <p:nvPr/>
          </p:nvCxnSpPr>
          <p:spPr>
            <a:xfrm>
              <a:off x="9947552" y="1983542"/>
              <a:ext cx="1159800" cy="362700"/>
            </a:xfrm>
            <a:prstGeom prst="straightConnector1">
              <a:avLst/>
            </a:prstGeom>
            <a:noFill/>
            <a:ln cap="flat" cmpd="sng" w="12700">
              <a:solidFill>
                <a:schemeClr val="dk1"/>
              </a:solidFill>
              <a:prstDash val="solid"/>
              <a:miter lim="800000"/>
              <a:headEnd len="sm" w="sm" type="none"/>
              <a:tailEnd len="sm" w="sm" type="none"/>
            </a:ln>
          </p:spPr>
        </p:cxnSp>
        <p:pic>
          <p:nvPicPr>
            <p:cNvPr descr="Amazon-Elastic-Load-Balacing.png" id="423" name="Google Shape;423;p41"/>
            <p:cNvPicPr preferRelativeResize="0"/>
            <p:nvPr/>
          </p:nvPicPr>
          <p:blipFill rotWithShape="1">
            <a:blip r:embed="rId3">
              <a:alphaModFix/>
            </a:blip>
            <a:srcRect b="0" l="0" r="0" t="0"/>
            <a:stretch/>
          </p:blipFill>
          <p:spPr>
            <a:xfrm>
              <a:off x="9519162" y="1769347"/>
              <a:ext cx="428390" cy="428390"/>
            </a:xfrm>
            <a:prstGeom prst="rect">
              <a:avLst/>
            </a:prstGeom>
            <a:noFill/>
            <a:ln>
              <a:noFill/>
            </a:ln>
          </p:spPr>
        </p:pic>
        <p:sp>
          <p:nvSpPr>
            <p:cNvPr id="427" name="Google Shape;427;p41"/>
            <p:cNvSpPr txBox="1"/>
            <p:nvPr/>
          </p:nvSpPr>
          <p:spPr>
            <a:xfrm>
              <a:off x="7672807" y="3146356"/>
              <a:ext cx="1449771" cy="74391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rgbClr val="414042"/>
                  </a:solidFill>
                  <a:latin typeface="Arial"/>
                  <a:ea typeface="Arial"/>
                  <a:cs typeface="Arial"/>
                  <a:sym typeface="Arial"/>
                </a:rPr>
                <a:t>Web Tier –</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2 CPUs,</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 4-GB memory,</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MS Windows</a:t>
              </a:r>
              <a:endParaRPr/>
            </a:p>
          </p:txBody>
        </p:sp>
        <p:sp>
          <p:nvSpPr>
            <p:cNvPr id="428" name="Google Shape;428;p41"/>
            <p:cNvSpPr txBox="1"/>
            <p:nvPr/>
          </p:nvSpPr>
          <p:spPr>
            <a:xfrm>
              <a:off x="10457315" y="3146356"/>
              <a:ext cx="1470600" cy="74391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rgbClr val="414042"/>
                  </a:solidFill>
                  <a:latin typeface="Arial"/>
                  <a:ea typeface="Arial"/>
                  <a:cs typeface="Arial"/>
                  <a:sym typeface="Arial"/>
                </a:rPr>
                <a:t>Web Tier – </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2 CPUs,</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 4-GB memory,</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MS Windows</a:t>
              </a:r>
              <a:endParaRPr/>
            </a:p>
          </p:txBody>
        </p:sp>
        <p:cxnSp>
          <p:nvCxnSpPr>
            <p:cNvPr id="429" name="Google Shape;429;p41"/>
            <p:cNvCxnSpPr>
              <a:stCxn id="430" idx="1"/>
              <a:endCxn id="431" idx="0"/>
            </p:cNvCxnSpPr>
            <p:nvPr/>
          </p:nvCxnSpPr>
          <p:spPr>
            <a:xfrm flipH="1">
              <a:off x="8340162" y="3553767"/>
              <a:ext cx="1179000" cy="336600"/>
            </a:xfrm>
            <a:prstGeom prst="straightConnector1">
              <a:avLst/>
            </a:prstGeom>
            <a:noFill/>
            <a:ln cap="flat" cmpd="sng" w="12700">
              <a:solidFill>
                <a:schemeClr val="dk1"/>
              </a:solidFill>
              <a:prstDash val="solid"/>
              <a:miter lim="800000"/>
              <a:headEnd len="sm" w="sm" type="none"/>
              <a:tailEnd len="sm" w="sm" type="none"/>
            </a:ln>
          </p:spPr>
        </p:cxnSp>
        <p:cxnSp>
          <p:nvCxnSpPr>
            <p:cNvPr id="432" name="Google Shape;432;p41"/>
            <p:cNvCxnSpPr>
              <a:stCxn id="430" idx="3"/>
              <a:endCxn id="433" idx="0"/>
            </p:cNvCxnSpPr>
            <p:nvPr/>
          </p:nvCxnSpPr>
          <p:spPr>
            <a:xfrm>
              <a:off x="9947552" y="3553767"/>
              <a:ext cx="1159800" cy="336600"/>
            </a:xfrm>
            <a:prstGeom prst="straightConnector1">
              <a:avLst/>
            </a:prstGeom>
            <a:noFill/>
            <a:ln cap="flat" cmpd="sng" w="12700">
              <a:solidFill>
                <a:schemeClr val="dk1"/>
              </a:solidFill>
              <a:prstDash val="solid"/>
              <a:miter lim="800000"/>
              <a:headEnd len="sm" w="sm" type="none"/>
              <a:tailEnd len="sm" w="sm" type="none"/>
            </a:ln>
          </p:spPr>
        </p:cxnSp>
        <p:pic>
          <p:nvPicPr>
            <p:cNvPr descr="Amazon-Elastic-Load-Balacing.png" id="430" name="Google Shape;430;p41"/>
            <p:cNvPicPr preferRelativeResize="0"/>
            <p:nvPr/>
          </p:nvPicPr>
          <p:blipFill rotWithShape="1">
            <a:blip r:embed="rId3">
              <a:alphaModFix/>
            </a:blip>
            <a:srcRect b="0" l="0" r="0" t="0"/>
            <a:stretch/>
          </p:blipFill>
          <p:spPr>
            <a:xfrm>
              <a:off x="9519162" y="3339572"/>
              <a:ext cx="428390" cy="428390"/>
            </a:xfrm>
            <a:prstGeom prst="rect">
              <a:avLst/>
            </a:prstGeom>
            <a:noFill/>
            <a:ln>
              <a:noFill/>
            </a:ln>
          </p:spPr>
        </p:pic>
        <p:pic>
          <p:nvPicPr>
            <p:cNvPr id="424" name="Google Shape;424;p41"/>
            <p:cNvPicPr preferRelativeResize="0"/>
            <p:nvPr/>
          </p:nvPicPr>
          <p:blipFill rotWithShape="1">
            <a:blip r:embed="rId4">
              <a:alphaModFix/>
            </a:blip>
            <a:srcRect b="0" l="0" r="0" t="0"/>
            <a:stretch/>
          </p:blipFill>
          <p:spPr>
            <a:xfrm>
              <a:off x="8075318" y="2346360"/>
              <a:ext cx="529721" cy="731520"/>
            </a:xfrm>
            <a:prstGeom prst="rect">
              <a:avLst/>
            </a:prstGeom>
            <a:noFill/>
            <a:ln>
              <a:noFill/>
            </a:ln>
          </p:spPr>
        </p:pic>
        <p:pic>
          <p:nvPicPr>
            <p:cNvPr id="426" name="Google Shape;426;p41"/>
            <p:cNvPicPr preferRelativeResize="0"/>
            <p:nvPr/>
          </p:nvPicPr>
          <p:blipFill rotWithShape="1">
            <a:blip r:embed="rId4">
              <a:alphaModFix/>
            </a:blip>
            <a:srcRect b="0" l="0" r="0" t="0"/>
            <a:stretch/>
          </p:blipFill>
          <p:spPr>
            <a:xfrm>
              <a:off x="10842521" y="2346360"/>
              <a:ext cx="529721" cy="731520"/>
            </a:xfrm>
            <a:prstGeom prst="rect">
              <a:avLst/>
            </a:prstGeom>
            <a:noFill/>
            <a:ln>
              <a:noFill/>
            </a:ln>
          </p:spPr>
        </p:pic>
        <p:sp>
          <p:nvSpPr>
            <p:cNvPr id="434" name="Google Shape;434;p41"/>
            <p:cNvSpPr txBox="1"/>
            <p:nvPr/>
          </p:nvSpPr>
          <p:spPr>
            <a:xfrm>
              <a:off x="7672810" y="4619011"/>
              <a:ext cx="1449771" cy="74391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rgbClr val="414042"/>
                  </a:solidFill>
                  <a:latin typeface="Arial"/>
                  <a:ea typeface="Arial"/>
                  <a:cs typeface="Arial"/>
                  <a:sym typeface="Arial"/>
                </a:rPr>
                <a:t>App Tier –</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4 CPUs,</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 16-GB memory,</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MS Windows</a:t>
              </a:r>
              <a:endParaRPr/>
            </a:p>
          </p:txBody>
        </p:sp>
        <p:sp>
          <p:nvSpPr>
            <p:cNvPr id="435" name="Google Shape;435;p41"/>
            <p:cNvSpPr txBox="1"/>
            <p:nvPr/>
          </p:nvSpPr>
          <p:spPr>
            <a:xfrm>
              <a:off x="10457318" y="4619011"/>
              <a:ext cx="1470600" cy="74391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rgbClr val="414042"/>
                  </a:solidFill>
                  <a:latin typeface="Arial"/>
                  <a:ea typeface="Arial"/>
                  <a:cs typeface="Arial"/>
                  <a:sym typeface="Arial"/>
                </a:rPr>
                <a:t>App Tier – </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4 CPUs,</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 16-GB memory,</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MS Windows</a:t>
              </a:r>
              <a:endParaRPr/>
            </a:p>
          </p:txBody>
        </p:sp>
        <p:pic>
          <p:nvPicPr>
            <p:cNvPr id="431" name="Google Shape;431;p41"/>
            <p:cNvPicPr preferRelativeResize="0"/>
            <p:nvPr/>
          </p:nvPicPr>
          <p:blipFill rotWithShape="1">
            <a:blip r:embed="rId4">
              <a:alphaModFix/>
            </a:blip>
            <a:srcRect b="0" l="0" r="0" t="0"/>
            <a:stretch/>
          </p:blipFill>
          <p:spPr>
            <a:xfrm>
              <a:off x="8075320" y="3890454"/>
              <a:ext cx="529721" cy="731520"/>
            </a:xfrm>
            <a:prstGeom prst="rect">
              <a:avLst/>
            </a:prstGeom>
            <a:noFill/>
            <a:ln>
              <a:noFill/>
            </a:ln>
          </p:spPr>
        </p:pic>
        <p:pic>
          <p:nvPicPr>
            <p:cNvPr id="433" name="Google Shape;433;p41"/>
            <p:cNvPicPr preferRelativeResize="0"/>
            <p:nvPr/>
          </p:nvPicPr>
          <p:blipFill rotWithShape="1">
            <a:blip r:embed="rId4">
              <a:alphaModFix/>
            </a:blip>
            <a:srcRect b="0" l="0" r="0" t="0"/>
            <a:stretch/>
          </p:blipFill>
          <p:spPr>
            <a:xfrm>
              <a:off x="10842523" y="3890454"/>
              <a:ext cx="529721" cy="731520"/>
            </a:xfrm>
            <a:prstGeom prst="rect">
              <a:avLst/>
            </a:prstGeom>
            <a:noFill/>
            <a:ln>
              <a:noFill/>
            </a:ln>
          </p:spPr>
        </p:pic>
        <p:sp>
          <p:nvSpPr>
            <p:cNvPr id="436" name="Google Shape;436;p41"/>
            <p:cNvSpPr txBox="1"/>
            <p:nvPr/>
          </p:nvSpPr>
          <p:spPr>
            <a:xfrm>
              <a:off x="7468380" y="5870501"/>
              <a:ext cx="4413075" cy="55793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rgbClr val="414042"/>
                  </a:solidFill>
                  <a:latin typeface="Arial"/>
                  <a:ea typeface="Arial"/>
                  <a:cs typeface="Arial"/>
                  <a:sym typeface="Arial"/>
                </a:rPr>
                <a:t>Database Tier –</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8 CPUs, 32-GB memory, 5-TB storage,</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MS Windows, SQL Server SE</a:t>
              </a:r>
              <a:endParaRPr/>
            </a:p>
          </p:txBody>
        </p:sp>
        <p:pic>
          <p:nvPicPr>
            <p:cNvPr id="437" name="Google Shape;437;p41"/>
            <p:cNvPicPr preferRelativeResize="0"/>
            <p:nvPr/>
          </p:nvPicPr>
          <p:blipFill rotWithShape="1">
            <a:blip r:embed="rId4">
              <a:alphaModFix/>
            </a:blip>
            <a:srcRect b="0" l="0" r="0" t="0"/>
            <a:stretch/>
          </p:blipFill>
          <p:spPr>
            <a:xfrm>
              <a:off x="9410058" y="5032166"/>
              <a:ext cx="529721" cy="731520"/>
            </a:xfrm>
            <a:prstGeom prst="rect">
              <a:avLst/>
            </a:prstGeom>
            <a:noFill/>
            <a:ln>
              <a:noFill/>
            </a:ln>
          </p:spPr>
        </p:pic>
        <p:cxnSp>
          <p:nvCxnSpPr>
            <p:cNvPr id="438" name="Google Shape;438;p41"/>
            <p:cNvCxnSpPr/>
            <p:nvPr/>
          </p:nvCxnSpPr>
          <p:spPr>
            <a:xfrm flipH="1">
              <a:off x="8605038" y="4588118"/>
              <a:ext cx="2237482" cy="1"/>
            </a:xfrm>
            <a:prstGeom prst="straightConnector1">
              <a:avLst/>
            </a:prstGeom>
            <a:noFill/>
            <a:ln cap="flat" cmpd="sng" w="12700">
              <a:solidFill>
                <a:schemeClr val="dk1"/>
              </a:solidFill>
              <a:prstDash val="solid"/>
              <a:miter lim="800000"/>
              <a:headEnd len="sm" w="sm" type="none"/>
              <a:tailEnd len="sm" w="sm" type="none"/>
            </a:ln>
          </p:spPr>
        </p:cxnSp>
        <p:cxnSp>
          <p:nvCxnSpPr>
            <p:cNvPr id="439" name="Google Shape;439;p41"/>
            <p:cNvCxnSpPr>
              <a:stCxn id="437" idx="0"/>
            </p:cNvCxnSpPr>
            <p:nvPr/>
          </p:nvCxnSpPr>
          <p:spPr>
            <a:xfrm rot="10800000">
              <a:off x="9674918" y="4584266"/>
              <a:ext cx="0" cy="447900"/>
            </a:xfrm>
            <a:prstGeom prst="straightConnector1">
              <a:avLst/>
            </a:prstGeom>
            <a:noFill/>
            <a:ln cap="flat" cmpd="sng" w="12700">
              <a:solidFill>
                <a:schemeClr val="dk1"/>
              </a:solidFill>
              <a:prstDash val="solid"/>
              <a:miter lim="800000"/>
              <a:headEnd len="sm" w="sm" type="none"/>
              <a:tailEnd len="sm" w="sm" type="none"/>
            </a:ln>
          </p:spPr>
        </p:cxnSp>
        <p:cxnSp>
          <p:nvCxnSpPr>
            <p:cNvPr id="440" name="Google Shape;440;p41"/>
            <p:cNvCxnSpPr/>
            <p:nvPr/>
          </p:nvCxnSpPr>
          <p:spPr>
            <a:xfrm rot="10800000">
              <a:off x="8605040" y="3077880"/>
              <a:ext cx="2237481" cy="0"/>
            </a:xfrm>
            <a:prstGeom prst="straightConnector1">
              <a:avLst/>
            </a:prstGeom>
            <a:noFill/>
            <a:ln cap="flat" cmpd="sng" w="12700">
              <a:solidFill>
                <a:schemeClr val="dk1"/>
              </a:solidFill>
              <a:prstDash val="solid"/>
              <a:miter lim="800000"/>
              <a:headEnd len="sm" w="sm" type="none"/>
              <a:tailEnd len="sm" w="sm" type="none"/>
            </a:ln>
          </p:spPr>
        </p:cxnSp>
        <p:cxnSp>
          <p:nvCxnSpPr>
            <p:cNvPr id="441" name="Google Shape;441;p41"/>
            <p:cNvCxnSpPr>
              <a:stCxn id="430" idx="0"/>
            </p:cNvCxnSpPr>
            <p:nvPr/>
          </p:nvCxnSpPr>
          <p:spPr>
            <a:xfrm rot="10800000">
              <a:off x="9733357" y="3077972"/>
              <a:ext cx="0" cy="261600"/>
            </a:xfrm>
            <a:prstGeom prst="straightConnector1">
              <a:avLst/>
            </a:prstGeom>
            <a:noFill/>
            <a:ln cap="flat" cmpd="sng" w="12700">
              <a:solidFill>
                <a:schemeClr val="dk1"/>
              </a:solidFill>
              <a:prstDash val="solid"/>
              <a:miter lim="800000"/>
              <a:headEnd len="sm" w="sm" type="none"/>
              <a:tailEnd len="sm" w="sm" type="none"/>
            </a:ln>
          </p:spPr>
        </p:cxnSp>
        <p:pic>
          <p:nvPicPr>
            <p:cNvPr id="442" name="Google Shape;442;p41"/>
            <p:cNvPicPr preferRelativeResize="0"/>
            <p:nvPr/>
          </p:nvPicPr>
          <p:blipFill rotWithShape="1">
            <a:blip r:embed="rId5">
              <a:alphaModFix/>
            </a:blip>
            <a:srcRect b="0" l="0" r="0" t="0"/>
            <a:stretch/>
          </p:blipFill>
          <p:spPr>
            <a:xfrm>
              <a:off x="9447723" y="1221556"/>
              <a:ext cx="502289" cy="496614"/>
            </a:xfrm>
            <a:prstGeom prst="rect">
              <a:avLst/>
            </a:prstGeom>
            <a:noFill/>
            <a:ln>
              <a:noFill/>
            </a:ln>
          </p:spPr>
        </p:pic>
        <p:sp>
          <p:nvSpPr>
            <p:cNvPr id="443" name="Google Shape;443;p41"/>
            <p:cNvSpPr/>
            <p:nvPr/>
          </p:nvSpPr>
          <p:spPr>
            <a:xfrm>
              <a:off x="7595113" y="1737515"/>
              <a:ext cx="4083839" cy="4920462"/>
            </a:xfrm>
            <a:prstGeom prst="roundRect">
              <a:avLst>
                <a:gd fmla="val 16667" name="adj"/>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44" name="Google Shape;444;p41"/>
          <p:cNvSpPr/>
          <p:nvPr/>
        </p:nvSpPr>
        <p:spPr>
          <a:xfrm>
            <a:off x="9142068" y="3632958"/>
            <a:ext cx="2735943" cy="2523768"/>
          </a:xfrm>
          <a:prstGeom prst="rect">
            <a:avLst/>
          </a:prstGeom>
          <a:solidFill>
            <a:schemeClr val="lt1">
              <a:alpha val="88627"/>
            </a:schemeClr>
          </a:solidFill>
          <a:ln>
            <a:noFill/>
          </a:ln>
        </p:spPr>
        <p:txBody>
          <a:bodyPr anchorCtr="0" anchor="t" bIns="45700" lIns="91425" spcFirstLastPara="1" rIns="91425" wrap="square" tIns="45700">
            <a:noAutofit/>
          </a:bodyPr>
          <a:lstStyle/>
          <a:p>
            <a:pPr indent="0" lvl="1" marL="0" marR="0" rtl="0" algn="l">
              <a:spcBef>
                <a:spcPts val="0"/>
              </a:spcBef>
              <a:spcAft>
                <a:spcPts val="0"/>
              </a:spcAft>
              <a:buNone/>
            </a:pPr>
            <a:r>
              <a:rPr b="1" i="0" lang="en-US" sz="1800" u="none" cap="none" strike="noStrike">
                <a:solidFill>
                  <a:srgbClr val="C55A11"/>
                </a:solidFill>
                <a:latin typeface="Arial"/>
                <a:ea typeface="Arial"/>
                <a:cs typeface="Arial"/>
                <a:sym typeface="Arial"/>
              </a:rPr>
              <a:t>Application Tier:</a:t>
            </a:r>
            <a:endParaRPr/>
          </a:p>
          <a:p>
            <a:pPr indent="-342900" lvl="2" marL="571500" marR="0" rtl="0" algn="l">
              <a:spcBef>
                <a:spcPts val="0"/>
              </a:spcBef>
              <a:spcAft>
                <a:spcPts val="0"/>
              </a:spcAft>
              <a:buClr>
                <a:srgbClr val="3F3F3F"/>
              </a:buClr>
              <a:buSzPts val="1400"/>
              <a:buFont typeface="Arial"/>
              <a:buChar char="•"/>
            </a:pPr>
            <a:r>
              <a:rPr b="0" i="0" lang="en-US" sz="1400" u="none" cap="none" strike="noStrike">
                <a:solidFill>
                  <a:srgbClr val="3F3F3F"/>
                </a:solidFill>
                <a:latin typeface="Arial"/>
                <a:ea typeface="Arial"/>
                <a:cs typeface="Arial"/>
                <a:sym typeface="Arial"/>
              </a:rPr>
              <a:t>Two physical servers (Four CPUs / 16-GB memory)</a:t>
            </a:r>
            <a:endParaRPr/>
          </a:p>
          <a:p>
            <a:pPr indent="-342900" lvl="2" marL="571500" marR="0" rtl="0" algn="l">
              <a:spcBef>
                <a:spcPts val="0"/>
              </a:spcBef>
              <a:spcAft>
                <a:spcPts val="0"/>
              </a:spcAft>
              <a:buClr>
                <a:srgbClr val="3F3F3F"/>
              </a:buClr>
              <a:buSzPts val="1400"/>
              <a:buFont typeface="Arial"/>
              <a:buChar char="•"/>
            </a:pPr>
            <a:r>
              <a:rPr b="0" i="0" lang="en-US" sz="1400" u="none" cap="none" strike="noStrike">
                <a:solidFill>
                  <a:srgbClr val="3F3F3F"/>
                </a:solidFill>
                <a:latin typeface="Arial"/>
                <a:ea typeface="Arial"/>
                <a:cs typeface="Arial"/>
                <a:sym typeface="Arial"/>
              </a:rPr>
              <a:t>Microsoft Windows 2016 Base with Internet Information Services (IIS)</a:t>
            </a:r>
            <a:endParaRPr b="0" i="0" sz="1400" u="none" cap="none" strike="noStrike">
              <a:solidFill>
                <a:srgbClr val="3F3F3F"/>
              </a:solidFill>
              <a:latin typeface="Arial"/>
              <a:ea typeface="Arial"/>
              <a:cs typeface="Arial"/>
              <a:sym typeface="Arial"/>
            </a:endParaRPr>
          </a:p>
          <a:p>
            <a:pPr indent="-342900" lvl="2" marL="571500" marR="0" rtl="0" algn="l">
              <a:spcBef>
                <a:spcPts val="0"/>
              </a:spcBef>
              <a:spcAft>
                <a:spcPts val="0"/>
              </a:spcAft>
              <a:buClr>
                <a:srgbClr val="3F3F3F"/>
              </a:buClr>
              <a:buSzPts val="1400"/>
              <a:buFont typeface="Arial"/>
              <a:buChar char="•"/>
            </a:pPr>
            <a:r>
              <a:rPr b="0" i="0" lang="en-US" sz="1400" u="none" cap="none" strike="noStrike">
                <a:solidFill>
                  <a:srgbClr val="3F3F3F"/>
                </a:solidFill>
                <a:latin typeface="Arial"/>
                <a:ea typeface="Arial"/>
                <a:cs typeface="Arial"/>
                <a:sym typeface="Arial"/>
              </a:rPr>
              <a:t>High Availability Proxy load balancer used to balance traffic between app servers</a:t>
            </a:r>
            <a:endParaRPr/>
          </a:p>
        </p:txBody>
      </p:sp>
      <p:sp>
        <p:nvSpPr>
          <p:cNvPr id="445" name="Google Shape;445;p41"/>
          <p:cNvSpPr/>
          <p:nvPr/>
        </p:nvSpPr>
        <p:spPr>
          <a:xfrm>
            <a:off x="471945" y="1740310"/>
            <a:ext cx="2733559" cy="3139321"/>
          </a:xfrm>
          <a:prstGeom prst="rect">
            <a:avLst/>
          </a:prstGeom>
          <a:solidFill>
            <a:schemeClr val="lt1">
              <a:alpha val="88627"/>
            </a:schemeClr>
          </a:solidFill>
          <a:ln>
            <a:noFill/>
          </a:ln>
        </p:spPr>
        <p:txBody>
          <a:bodyPr anchorCtr="0" anchor="t" bIns="45700" lIns="91425" spcFirstLastPara="1" rIns="91425" wrap="square" tIns="45700">
            <a:noAutofit/>
          </a:bodyPr>
          <a:lstStyle/>
          <a:p>
            <a:pPr indent="0" lvl="1" marL="57150" marR="0" rtl="0" algn="l">
              <a:spcBef>
                <a:spcPts val="0"/>
              </a:spcBef>
              <a:spcAft>
                <a:spcPts val="0"/>
              </a:spcAft>
              <a:buNone/>
            </a:pPr>
            <a:r>
              <a:rPr b="1" i="0" lang="en-US" sz="1800" u="none" cap="none" strike="noStrike">
                <a:solidFill>
                  <a:srgbClr val="C55A11"/>
                </a:solidFill>
                <a:latin typeface="Arial"/>
                <a:ea typeface="Arial"/>
                <a:cs typeface="Arial"/>
                <a:sym typeface="Arial"/>
              </a:rPr>
              <a:t>Web Tier:</a:t>
            </a:r>
            <a:endParaRPr/>
          </a:p>
          <a:p>
            <a:pPr indent="-342900" lvl="2" marL="571500" marR="0" rtl="0" algn="l">
              <a:spcBef>
                <a:spcPts val="0"/>
              </a:spcBef>
              <a:spcAft>
                <a:spcPts val="0"/>
              </a:spcAft>
              <a:buClr>
                <a:srgbClr val="3F3F3F"/>
              </a:buClr>
              <a:buSzPts val="1500"/>
              <a:buFont typeface="Arial"/>
              <a:buChar char="•"/>
            </a:pPr>
            <a:r>
              <a:rPr b="0" i="0" lang="en-US" sz="1500" u="none" cap="none" strike="noStrike">
                <a:solidFill>
                  <a:srgbClr val="3F3F3F"/>
                </a:solidFill>
                <a:latin typeface="Arial"/>
                <a:ea typeface="Arial"/>
                <a:cs typeface="Arial"/>
                <a:sym typeface="Arial"/>
              </a:rPr>
              <a:t>Two physical servers (Two CPUs / 4-GB memory)</a:t>
            </a:r>
            <a:endParaRPr/>
          </a:p>
          <a:p>
            <a:pPr indent="-342900" lvl="2" marL="571500" marR="0" rtl="0" algn="l">
              <a:spcBef>
                <a:spcPts val="0"/>
              </a:spcBef>
              <a:spcAft>
                <a:spcPts val="0"/>
              </a:spcAft>
              <a:buClr>
                <a:srgbClr val="3F3F3F"/>
              </a:buClr>
              <a:buSzPts val="1500"/>
              <a:buFont typeface="Arial"/>
              <a:buChar char="•"/>
            </a:pPr>
            <a:r>
              <a:rPr b="0" i="0" lang="en-US" sz="1500" u="none" cap="none" strike="noStrike">
                <a:solidFill>
                  <a:srgbClr val="3F3F3F"/>
                </a:solidFill>
                <a:latin typeface="Arial"/>
                <a:ea typeface="Arial"/>
                <a:cs typeface="Arial"/>
                <a:sym typeface="Arial"/>
              </a:rPr>
              <a:t>Microsoft Windows 2016 Base with Internet Information Services (IIS)</a:t>
            </a:r>
            <a:endParaRPr/>
          </a:p>
          <a:p>
            <a:pPr indent="-342900" lvl="2" marL="571500" marR="0" rtl="0" algn="l">
              <a:spcBef>
                <a:spcPts val="0"/>
              </a:spcBef>
              <a:spcAft>
                <a:spcPts val="0"/>
              </a:spcAft>
              <a:buClr>
                <a:srgbClr val="3F3F3F"/>
              </a:buClr>
              <a:buSzPts val="1500"/>
              <a:buFont typeface="Arial"/>
              <a:buChar char="•"/>
            </a:pPr>
            <a:r>
              <a:rPr b="0" i="0" lang="en-US" sz="1500" u="none" cap="none" strike="noStrike">
                <a:solidFill>
                  <a:srgbClr val="3F3F3F"/>
                </a:solidFill>
                <a:latin typeface="Arial"/>
                <a:ea typeface="Arial"/>
                <a:cs typeface="Arial"/>
                <a:sym typeface="Arial"/>
              </a:rPr>
              <a:t>High Availability Proxy load balancer used to balance traffic between the web servers</a:t>
            </a:r>
            <a:endParaRPr/>
          </a:p>
        </p:txBody>
      </p:sp>
      <p:sp>
        <p:nvSpPr>
          <p:cNvPr id="446" name="Google Shape;446;p41"/>
          <p:cNvSpPr txBox="1"/>
          <p:nvPr/>
        </p:nvSpPr>
        <p:spPr>
          <a:xfrm>
            <a:off x="2956167" y="1275800"/>
            <a:ext cx="6982315"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Identify the type, size, and justification for the instances you will use for the web and application tiers.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2"/>
          <p:cNvSpPr txBox="1"/>
          <p:nvPr/>
        </p:nvSpPr>
        <p:spPr>
          <a:xfrm>
            <a:off x="390939" y="382060"/>
            <a:ext cx="11115261" cy="7794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0" i="0" lang="en-US" sz="3200">
                <a:solidFill>
                  <a:schemeClr val="lt1"/>
                </a:solidFill>
                <a:latin typeface="Arial"/>
                <a:ea typeface="Arial"/>
                <a:cs typeface="Arial"/>
                <a:sym typeface="Arial"/>
              </a:rPr>
              <a:t>Detailed Requirements – Web and Application Tier</a:t>
            </a:r>
            <a:endParaRPr/>
          </a:p>
        </p:txBody>
      </p:sp>
      <p:pic>
        <p:nvPicPr>
          <p:cNvPr id="453" name="Google Shape;453;p42"/>
          <p:cNvPicPr preferRelativeResize="0"/>
          <p:nvPr/>
        </p:nvPicPr>
        <p:blipFill rotWithShape="1">
          <a:blip r:embed="rId3">
            <a:alphaModFix/>
          </a:blip>
          <a:srcRect b="0" l="0" r="0" t="0"/>
          <a:stretch/>
        </p:blipFill>
        <p:spPr>
          <a:xfrm>
            <a:off x="9910512" y="1389569"/>
            <a:ext cx="2562999" cy="2562999"/>
          </a:xfrm>
          <a:prstGeom prst="rect">
            <a:avLst/>
          </a:prstGeom>
          <a:noFill/>
          <a:ln>
            <a:noFill/>
          </a:ln>
        </p:spPr>
      </p:pic>
      <p:sp>
        <p:nvSpPr>
          <p:cNvPr id="454" name="Google Shape;454;p42"/>
          <p:cNvSpPr/>
          <p:nvPr/>
        </p:nvSpPr>
        <p:spPr>
          <a:xfrm>
            <a:off x="-57150" y="1389569"/>
            <a:ext cx="10177096" cy="2831544"/>
          </a:xfrm>
          <a:prstGeom prst="rect">
            <a:avLst/>
          </a:prstGeom>
          <a:noFill/>
          <a:ln>
            <a:noFill/>
          </a:ln>
        </p:spPr>
        <p:txBody>
          <a:bodyPr anchorCtr="0" anchor="t" bIns="45700" lIns="91425" spcFirstLastPara="1" rIns="91425" wrap="square" tIns="45700">
            <a:noAutofit/>
          </a:bodyPr>
          <a:lstStyle/>
          <a:p>
            <a:pPr indent="0" lvl="1" marL="456696" marR="0" rtl="0" algn="l">
              <a:spcBef>
                <a:spcPts val="0"/>
              </a:spcBef>
              <a:spcAft>
                <a:spcPts val="0"/>
              </a:spcAft>
              <a:buNone/>
            </a:pPr>
            <a:r>
              <a:rPr b="1" i="0" lang="en-US" sz="2800" u="none" cap="none" strike="noStrike">
                <a:solidFill>
                  <a:srgbClr val="833C0B"/>
                </a:solidFill>
                <a:latin typeface="Arial"/>
                <a:ea typeface="Arial"/>
                <a:cs typeface="Arial"/>
                <a:sym typeface="Arial"/>
              </a:rPr>
              <a:t>Instance Names:</a:t>
            </a:r>
            <a:endParaRPr/>
          </a:p>
          <a:p>
            <a:pPr indent="-342900" lvl="2" marL="1256295" marR="0" rtl="0" algn="l">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All </a:t>
            </a:r>
            <a:r>
              <a:rPr b="1" i="0" lang="en-US" sz="2400" u="none" cap="none" strike="noStrike">
                <a:solidFill>
                  <a:schemeClr val="dk1"/>
                </a:solidFill>
                <a:latin typeface="Arial"/>
                <a:ea typeface="Arial"/>
                <a:cs typeface="Arial"/>
                <a:sym typeface="Arial"/>
              </a:rPr>
              <a:t>web</a:t>
            </a:r>
            <a:r>
              <a:rPr b="0" i="0" lang="en-US" sz="2400" u="none" cap="none" strike="noStrike">
                <a:solidFill>
                  <a:schemeClr val="dk1"/>
                </a:solidFill>
                <a:latin typeface="Arial"/>
                <a:ea typeface="Arial"/>
                <a:cs typeface="Arial"/>
                <a:sym typeface="Arial"/>
              </a:rPr>
              <a:t> tier instance names should be tagged as Key = Name and value = web-tier.</a:t>
            </a:r>
            <a:endParaRPr/>
          </a:p>
          <a:p>
            <a:pPr indent="-342900" lvl="2" marL="1256295" marR="0" rtl="0" algn="l">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All </a:t>
            </a:r>
            <a:r>
              <a:rPr b="1" i="0" lang="en-US" sz="2400" u="none" cap="none" strike="noStrike">
                <a:solidFill>
                  <a:schemeClr val="dk1"/>
                </a:solidFill>
                <a:latin typeface="Arial"/>
                <a:ea typeface="Arial"/>
                <a:cs typeface="Arial"/>
                <a:sym typeface="Arial"/>
              </a:rPr>
              <a:t>application</a:t>
            </a:r>
            <a:r>
              <a:rPr b="0" i="0" lang="en-US" sz="2400" u="none" cap="none" strike="noStrike">
                <a:solidFill>
                  <a:schemeClr val="dk1"/>
                </a:solidFill>
                <a:latin typeface="Arial"/>
                <a:ea typeface="Arial"/>
                <a:cs typeface="Arial"/>
                <a:sym typeface="Arial"/>
              </a:rPr>
              <a:t> tier instance names should be tagged as Key = Name and value = app-tier.</a:t>
            </a:r>
            <a:endParaRPr/>
          </a:p>
          <a:p>
            <a:pPr indent="0" lvl="1" marL="456696" marR="0" rtl="0" algn="l">
              <a:spcBef>
                <a:spcPts val="1200"/>
              </a:spcBef>
              <a:spcAft>
                <a:spcPts val="0"/>
              </a:spcAft>
              <a:buNone/>
            </a:pPr>
            <a:r>
              <a:rPr b="0" i="0" lang="en-US" sz="2400" u="none" cap="none" strike="noStrike">
                <a:solidFill>
                  <a:schemeClr val="dk1"/>
                </a:solidFill>
                <a:latin typeface="Arial"/>
                <a:ea typeface="Arial"/>
                <a:cs typeface="Arial"/>
                <a:sym typeface="Arial"/>
              </a:rPr>
              <a:t>All instances in the application tier </a:t>
            </a:r>
            <a:r>
              <a:rPr b="1" i="0" lang="en-US" sz="2400" u="none" cap="none" strike="noStrike">
                <a:solidFill>
                  <a:schemeClr val="dk1"/>
                </a:solidFill>
                <a:latin typeface="Arial"/>
                <a:ea typeface="Arial"/>
                <a:cs typeface="Arial"/>
                <a:sym typeface="Arial"/>
              </a:rPr>
              <a:t>must support EBS optimization</a:t>
            </a:r>
            <a:r>
              <a:rPr b="0" i="0" lang="en-US" sz="2400" u="none" cap="none" strike="noStrike">
                <a:solidFill>
                  <a:schemeClr val="dk1"/>
                </a:solidFill>
                <a:latin typeface="Arial"/>
                <a:ea typeface="Arial"/>
                <a:cs typeface="Arial"/>
                <a:sym typeface="Arial"/>
              </a:rPr>
              <a:t>.</a:t>
            </a:r>
            <a:endParaRPr/>
          </a:p>
        </p:txBody>
      </p:sp>
      <p:sp>
        <p:nvSpPr>
          <p:cNvPr id="455" name="Google Shape;455;p42"/>
          <p:cNvSpPr/>
          <p:nvPr/>
        </p:nvSpPr>
        <p:spPr>
          <a:xfrm>
            <a:off x="419100" y="4509959"/>
            <a:ext cx="9772650"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Load balancers for web tier and application tier </a:t>
            </a:r>
            <a:r>
              <a:rPr b="1" lang="en-US" sz="2400">
                <a:solidFill>
                  <a:schemeClr val="dk1"/>
                </a:solidFill>
                <a:latin typeface="Arial"/>
                <a:ea typeface="Arial"/>
                <a:cs typeface="Arial"/>
                <a:sym typeface="Arial"/>
              </a:rPr>
              <a:t>must support: </a:t>
            </a:r>
            <a:endParaRPr/>
          </a:p>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HTTP</a:t>
            </a:r>
            <a:endParaRPr/>
          </a:p>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HTTPS </a:t>
            </a:r>
            <a:endParaRPr/>
          </a:p>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TCP protocols</a:t>
            </a:r>
            <a:endParaRPr sz="24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3"/>
          <p:cNvSpPr txBox="1"/>
          <p:nvPr/>
        </p:nvSpPr>
        <p:spPr>
          <a:xfrm>
            <a:off x="390939" y="382060"/>
            <a:ext cx="11115261" cy="7794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0" i="0" lang="en-US" sz="3200">
                <a:solidFill>
                  <a:schemeClr val="lt1"/>
                </a:solidFill>
                <a:latin typeface="Arial"/>
                <a:ea typeface="Arial"/>
                <a:cs typeface="Arial"/>
                <a:sym typeface="Arial"/>
              </a:rPr>
              <a:t>Solution – Web and Application Tier</a:t>
            </a:r>
            <a:endParaRPr/>
          </a:p>
        </p:txBody>
      </p:sp>
      <p:sp>
        <p:nvSpPr>
          <p:cNvPr id="462" name="Google Shape;462;p43"/>
          <p:cNvSpPr txBox="1"/>
          <p:nvPr/>
        </p:nvSpPr>
        <p:spPr>
          <a:xfrm>
            <a:off x="419099" y="5587479"/>
            <a:ext cx="62103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463" name="Google Shape;463;p43"/>
          <p:cNvSpPr txBox="1"/>
          <p:nvPr/>
        </p:nvSpPr>
        <p:spPr>
          <a:xfrm>
            <a:off x="419100" y="1423837"/>
            <a:ext cx="110871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Use this chart to describe the type, size, and justification for the instances you will use for each tier.</a:t>
            </a:r>
            <a:endParaRPr sz="2400">
              <a:solidFill>
                <a:schemeClr val="dk1"/>
              </a:solidFill>
              <a:latin typeface="Arial"/>
              <a:ea typeface="Arial"/>
              <a:cs typeface="Arial"/>
              <a:sym typeface="Arial"/>
            </a:endParaRPr>
          </a:p>
        </p:txBody>
      </p:sp>
      <p:graphicFrame>
        <p:nvGraphicFramePr>
          <p:cNvPr id="464" name="Google Shape;464;p43"/>
          <p:cNvGraphicFramePr/>
          <p:nvPr/>
        </p:nvGraphicFramePr>
        <p:xfrm>
          <a:off x="228599" y="2420007"/>
          <a:ext cx="3000000" cy="3000000"/>
        </p:xfrm>
        <a:graphic>
          <a:graphicData uri="http://schemas.openxmlformats.org/drawingml/2006/table">
            <a:tbl>
              <a:tblPr>
                <a:noFill/>
                <a:tableStyleId>{F01F1CDD-1576-47C8-8C1B-6952911BD457}</a:tableStyleId>
              </a:tblPr>
              <a:tblGrid>
                <a:gridCol w="833550"/>
                <a:gridCol w="1685175"/>
                <a:gridCol w="1480700"/>
                <a:gridCol w="1340850"/>
                <a:gridCol w="1060525"/>
                <a:gridCol w="2600025"/>
                <a:gridCol w="1405450"/>
                <a:gridCol w="1290425"/>
              </a:tblGrid>
              <a:tr h="649000">
                <a:tc>
                  <a:txBody>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Tier</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u="none">
                          <a:solidFill>
                            <a:schemeClr val="lt1"/>
                          </a:solidFill>
                          <a:latin typeface="Arial"/>
                          <a:ea typeface="Arial"/>
                          <a:cs typeface="Arial"/>
                          <a:sym typeface="Arial"/>
                        </a:rPr>
                        <a:t>Tag</a:t>
                      </a:r>
                      <a:r>
                        <a:rPr b="1" lang="en-US" sz="2000">
                          <a:solidFill>
                            <a:schemeClr val="lt1"/>
                          </a:solidFill>
                          <a:latin typeface="Arial"/>
                          <a:ea typeface="Arial"/>
                          <a:cs typeface="Arial"/>
                          <a:sym typeface="Arial"/>
                        </a:rPr>
                        <a:t>*</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OS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u="none">
                          <a:solidFill>
                            <a:schemeClr val="lt1"/>
                          </a:solidFill>
                          <a:latin typeface="Arial"/>
                          <a:ea typeface="Arial"/>
                          <a:cs typeface="Arial"/>
                          <a:sym typeface="Arial"/>
                        </a:rPr>
                        <a:t>Type</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Size </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Justification</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 of </a:t>
                      </a:r>
                      <a:r>
                        <a:rPr b="1" lang="en-US" sz="2000" u="none">
                          <a:solidFill>
                            <a:schemeClr val="lt1"/>
                          </a:solidFill>
                          <a:latin typeface="Arial"/>
                          <a:ea typeface="Arial"/>
                          <a:cs typeface="Arial"/>
                          <a:sym typeface="Arial"/>
                        </a:rPr>
                        <a:t>instances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u="none">
                          <a:solidFill>
                            <a:schemeClr val="lt1"/>
                          </a:solidFill>
                          <a:latin typeface="Arial"/>
                          <a:ea typeface="Arial"/>
                          <a:cs typeface="Arial"/>
                          <a:sym typeface="Arial"/>
                        </a:rPr>
                        <a:t>User Data?</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r>
              <a:tr h="771525">
                <a:tc>
                  <a:txBody>
                    <a:bodyPr/>
                    <a:lstStyle/>
                    <a:p>
                      <a:pPr indent="0" lvl="0" marL="0" marR="0" rtl="0" algn="ctr">
                        <a:spcBef>
                          <a:spcPts val="0"/>
                        </a:spcBef>
                        <a:spcAft>
                          <a:spcPts val="0"/>
                        </a:spcAft>
                        <a:buNone/>
                      </a:pPr>
                      <a:r>
                        <a:rPr lang="en-US" sz="1800" u="none">
                          <a:solidFill>
                            <a:schemeClr val="lt1"/>
                          </a:solidFill>
                          <a:latin typeface="Arial"/>
                          <a:ea typeface="Arial"/>
                          <a:cs typeface="Arial"/>
                          <a:sym typeface="Arial"/>
                        </a:rPr>
                        <a:t>Web</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l">
                        <a:spcBef>
                          <a:spcPts val="0"/>
                        </a:spcBef>
                        <a:spcAft>
                          <a:spcPts val="0"/>
                        </a:spcAft>
                        <a:buNone/>
                      </a:pPr>
                      <a:r>
                        <a:rPr lang="en-US" sz="1600" u="none">
                          <a:solidFill>
                            <a:schemeClr val="dk1"/>
                          </a:solidFill>
                          <a:latin typeface="Arial"/>
                          <a:ea typeface="Arial"/>
                          <a:cs typeface="Arial"/>
                          <a:sym typeface="Arial"/>
                        </a:rPr>
                        <a:t>Key</a:t>
                      </a:r>
                      <a:r>
                        <a:rPr lang="en-US" sz="1600">
                          <a:solidFill>
                            <a:schemeClr val="dk1"/>
                          </a:solidFill>
                          <a:latin typeface="Arial"/>
                          <a:ea typeface="Arial"/>
                          <a:cs typeface="Arial"/>
                          <a:sym typeface="Arial"/>
                        </a:rPr>
                        <a:t> = Name</a:t>
                      </a:r>
                      <a:endParaRPr/>
                    </a:p>
                    <a:p>
                      <a:pPr indent="0" lvl="0" marL="0" marR="0" rtl="0" algn="l">
                        <a:spcBef>
                          <a:spcPts val="0"/>
                        </a:spcBef>
                        <a:spcAft>
                          <a:spcPts val="0"/>
                        </a:spcAft>
                        <a:buNone/>
                      </a:pPr>
                      <a:r>
                        <a:rPr lang="en-US" sz="1600" u="none">
                          <a:solidFill>
                            <a:schemeClr val="dk1"/>
                          </a:solidFill>
                          <a:latin typeface="Arial"/>
                          <a:ea typeface="Arial"/>
                          <a:cs typeface="Arial"/>
                          <a:sym typeface="Arial"/>
                        </a:rPr>
                        <a:t>Value</a:t>
                      </a:r>
                      <a:r>
                        <a:rPr lang="en-US" sz="1600">
                          <a:solidFill>
                            <a:schemeClr val="dk1"/>
                          </a:solidFill>
                          <a:latin typeface="Arial"/>
                          <a:ea typeface="Arial"/>
                          <a:cs typeface="Arial"/>
                          <a:sym typeface="Arial"/>
                        </a:rPr>
                        <a:t> = web-tier</a:t>
                      </a:r>
                      <a:endParaRPr sz="16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b="1" lang="en-US" sz="1150">
                          <a:solidFill>
                            <a:srgbClr val="444444"/>
                          </a:solidFill>
                          <a:highlight>
                            <a:srgbClr val="FFFFFF"/>
                          </a:highlight>
                          <a:latin typeface="Helvetica Neue"/>
                          <a:ea typeface="Helvetica Neue"/>
                          <a:cs typeface="Helvetica Neue"/>
                          <a:sym typeface="Helvetica Neue"/>
                        </a:rPr>
                        <a:t>Microsoft Windows Server 2016 with Base Containers</a:t>
                      </a:r>
                      <a:endParaRPr sz="18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t2.medium</a:t>
                      </a:r>
                      <a:endParaRPr sz="18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8GB</a:t>
                      </a:r>
                      <a:endParaRPr sz="18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Usage low</a:t>
                      </a:r>
                      <a:endParaRPr sz="18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2</a:t>
                      </a:r>
                      <a:endParaRPr sz="18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Download IIS</a:t>
                      </a:r>
                      <a:endParaRPr sz="18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81050">
                <a:tc>
                  <a:txBody>
                    <a:bodyPr/>
                    <a:lstStyle/>
                    <a:p>
                      <a:pPr indent="0" lvl="0" marL="0" marR="0" rtl="0" algn="ctr">
                        <a:spcBef>
                          <a:spcPts val="0"/>
                        </a:spcBef>
                        <a:spcAft>
                          <a:spcPts val="0"/>
                        </a:spcAft>
                        <a:buNone/>
                      </a:pPr>
                      <a:r>
                        <a:rPr lang="en-US" sz="1800" u="none">
                          <a:solidFill>
                            <a:schemeClr val="lt1"/>
                          </a:solidFill>
                          <a:latin typeface="Arial"/>
                          <a:ea typeface="Arial"/>
                          <a:cs typeface="Arial"/>
                          <a:sym typeface="Arial"/>
                        </a:rPr>
                        <a:t>App</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Key = Name</a:t>
                      </a:r>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Value = app-tier</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b="1" lang="en-US" sz="1150">
                          <a:solidFill>
                            <a:srgbClr val="444444"/>
                          </a:solidFill>
                          <a:highlight>
                            <a:srgbClr val="FFFFFF"/>
                          </a:highlight>
                          <a:latin typeface="Helvetica Neue"/>
                          <a:ea typeface="Helvetica Neue"/>
                          <a:cs typeface="Helvetica Neue"/>
                          <a:sym typeface="Helvetica Neue"/>
                        </a:rPr>
                        <a:t>Microsoft Windows Server 2016 with Base Containers</a:t>
                      </a:r>
                      <a:endParaRPr sz="1800">
                        <a:solidFill>
                          <a:schemeClr val="dk1"/>
                        </a:solidFill>
                      </a:endParaRPr>
                    </a:p>
                    <a:p>
                      <a:pPr indent="0" lvl="0" marL="0" rtl="0" algn="l">
                        <a:spcBef>
                          <a:spcPts val="0"/>
                        </a:spcBef>
                        <a:spcAft>
                          <a:spcPts val="0"/>
                        </a:spcAft>
                        <a:buClr>
                          <a:schemeClr val="dk1"/>
                        </a:buClr>
                        <a:buFont typeface="Arial"/>
                        <a:buNone/>
                      </a:pPr>
                      <a:r>
                        <a:t/>
                      </a:r>
                      <a:endParaRPr sz="1800">
                        <a:solidFill>
                          <a:schemeClr val="dk1"/>
                        </a:solidFil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t2.xlarge</a:t>
                      </a:r>
                      <a:endParaRPr sz="18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32GB</a:t>
                      </a:r>
                      <a:endParaRPr sz="1800" u="non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rPr>
                        <a:t>Usage high</a:t>
                      </a:r>
                      <a:endParaRPr sz="18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rPr>
                        <a:t>2</a:t>
                      </a:r>
                      <a:endParaRPr sz="18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lang="en-US" sz="1800">
                          <a:solidFill>
                            <a:schemeClr val="dk1"/>
                          </a:solidFill>
                        </a:rPr>
                        <a:t>Download IIS</a:t>
                      </a:r>
                      <a:endParaRPr sz="1800">
                        <a:solidFill>
                          <a:schemeClr val="dk1"/>
                        </a:solidFill>
                      </a:endParaRPr>
                    </a:p>
                    <a:p>
                      <a:pPr indent="0" lvl="0" marL="0" marR="0" rtl="0" algn="l">
                        <a:lnSpc>
                          <a:spcPct val="100000"/>
                        </a:lnSpc>
                        <a:spcBef>
                          <a:spcPts val="0"/>
                        </a:spcBef>
                        <a:spcAft>
                          <a:spcPts val="0"/>
                        </a:spcAft>
                        <a:buClr>
                          <a:schemeClr val="dk1"/>
                        </a:buClr>
                        <a:buSzPts val="1800"/>
                        <a:buFont typeface="Calibri"/>
                        <a:buNone/>
                      </a:pPr>
                      <a:r>
                        <a:t/>
                      </a:r>
                      <a:endParaRPr sz="1800">
                        <a:solidFill>
                          <a:schemeClr val="dk1"/>
                        </a:solidFil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9625">
                <a:tc>
                  <a:txBody>
                    <a:bodyPr/>
                    <a:lstStyle/>
                    <a:p>
                      <a:pPr indent="0" lvl="0" marL="0" marR="0" rtl="0" algn="ctr">
                        <a:spcBef>
                          <a:spcPts val="0"/>
                        </a:spcBef>
                        <a:spcAft>
                          <a:spcPts val="0"/>
                        </a:spcAft>
                        <a:buNone/>
                      </a:pPr>
                      <a:r>
                        <a:rPr lang="en-US" sz="1800" u="none">
                          <a:solidFill>
                            <a:schemeClr val="lt1"/>
                          </a:solidFill>
                          <a:latin typeface="Arial"/>
                          <a:ea typeface="Arial"/>
                          <a:cs typeface="Arial"/>
                          <a:sym typeface="Arial"/>
                        </a:rPr>
                        <a:t>DB</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Key = Name</a:t>
                      </a:r>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Value = db-tier</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Font typeface="Arial"/>
                        <a:buNone/>
                      </a:pPr>
                      <a:r>
                        <a:rPr b="1" lang="en-US" sz="1150">
                          <a:solidFill>
                            <a:srgbClr val="444444"/>
                          </a:solidFill>
                          <a:highlight>
                            <a:srgbClr val="FFFFFF"/>
                          </a:highlight>
                          <a:latin typeface="Helvetica Neue"/>
                          <a:ea typeface="Helvetica Neue"/>
                          <a:cs typeface="Helvetica Neue"/>
                          <a:sym typeface="Helvetica Neue"/>
                        </a:rPr>
                        <a:t>Microsoft Windows Server 2019 with SQL Server 2019 Standard</a:t>
                      </a:r>
                      <a:endParaRPr sz="18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t2.2xlarge</a:t>
                      </a:r>
                      <a:endParaRPr sz="18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32GB &amp; 5TB storage</a:t>
                      </a:r>
                      <a:endParaRPr sz="18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Large storage and interaction volumes with the database would require the size. </a:t>
                      </a:r>
                      <a:endParaRPr sz="1800" u="non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1</a:t>
                      </a:r>
                      <a:endParaRPr sz="18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N/A</a:t>
                      </a:r>
                      <a:endParaRPr sz="18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4"/>
          <p:cNvSpPr txBox="1"/>
          <p:nvPr/>
        </p:nvSpPr>
        <p:spPr>
          <a:xfrm>
            <a:off x="390939" y="382060"/>
            <a:ext cx="11115261" cy="7794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0" i="0" lang="en-US" sz="3200">
                <a:solidFill>
                  <a:schemeClr val="lt1"/>
                </a:solidFill>
                <a:latin typeface="Arial"/>
                <a:ea typeface="Arial"/>
                <a:cs typeface="Arial"/>
                <a:sym typeface="Arial"/>
              </a:rPr>
              <a:t>Solution – Web and Application Tier</a:t>
            </a:r>
            <a:endParaRPr/>
          </a:p>
        </p:txBody>
      </p:sp>
      <p:sp>
        <p:nvSpPr>
          <p:cNvPr id="471" name="Google Shape;471;p44"/>
          <p:cNvSpPr txBox="1"/>
          <p:nvPr/>
        </p:nvSpPr>
        <p:spPr>
          <a:xfrm>
            <a:off x="419100" y="1423837"/>
            <a:ext cx="110871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Use this chart to describe the load balancer and instance security group details.</a:t>
            </a:r>
            <a:endParaRPr sz="2400">
              <a:solidFill>
                <a:schemeClr val="dk1"/>
              </a:solidFill>
              <a:latin typeface="Arial"/>
              <a:ea typeface="Arial"/>
              <a:cs typeface="Arial"/>
              <a:sym typeface="Arial"/>
            </a:endParaRPr>
          </a:p>
        </p:txBody>
      </p:sp>
      <p:graphicFrame>
        <p:nvGraphicFramePr>
          <p:cNvPr id="472" name="Google Shape;472;p44"/>
          <p:cNvGraphicFramePr/>
          <p:nvPr/>
        </p:nvGraphicFramePr>
        <p:xfrm>
          <a:off x="606479" y="1943884"/>
          <a:ext cx="3000000" cy="3000000"/>
        </p:xfrm>
        <a:graphic>
          <a:graphicData uri="http://schemas.openxmlformats.org/drawingml/2006/table">
            <a:tbl>
              <a:tblPr>
                <a:noFill/>
                <a:tableStyleId>{F01F1CDD-1576-47C8-8C1B-6952911BD457}</a:tableStyleId>
              </a:tblPr>
              <a:tblGrid>
                <a:gridCol w="1218375"/>
                <a:gridCol w="1059800"/>
                <a:gridCol w="1150425"/>
                <a:gridCol w="2060925"/>
                <a:gridCol w="1574800"/>
                <a:gridCol w="2369875"/>
                <a:gridCol w="1009725"/>
              </a:tblGrid>
              <a:tr h="553325">
                <a:tc>
                  <a:txBody>
                    <a:bodyPr/>
                    <a:lstStyle/>
                    <a:p>
                      <a:pPr indent="0" lvl="0" marL="0" marR="0" rtl="0" algn="ctr">
                        <a:spcBef>
                          <a:spcPts val="0"/>
                        </a:spcBef>
                        <a:spcAft>
                          <a:spcPts val="0"/>
                        </a:spcAft>
                        <a:buNone/>
                      </a:pPr>
                      <a:r>
                        <a:rPr b="1" lang="en-US" sz="1800" u="none">
                          <a:solidFill>
                            <a:schemeClr val="lt1"/>
                          </a:solidFill>
                          <a:latin typeface="Arial"/>
                          <a:ea typeface="Arial"/>
                          <a:cs typeface="Arial"/>
                          <a:sym typeface="Arial"/>
                        </a:rPr>
                        <a:t>Load Balancer</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Name*</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External/Internal</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1800" u="none">
                          <a:solidFill>
                            <a:schemeClr val="lt1"/>
                          </a:solidFill>
                          <a:latin typeface="Arial"/>
                          <a:ea typeface="Arial"/>
                          <a:cs typeface="Arial"/>
                          <a:sym typeface="Arial"/>
                        </a:rPr>
                        <a:t>Subnets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SG</a:t>
                      </a:r>
                      <a:r>
                        <a:rPr b="1" lang="en-US" sz="1800">
                          <a:solidFill>
                            <a:schemeClr val="lt1"/>
                          </a:solidFill>
                          <a:latin typeface="Arial"/>
                          <a:ea typeface="Arial"/>
                          <a:cs typeface="Arial"/>
                          <a:sym typeface="Arial"/>
                        </a:rPr>
                        <a:t> Name*</a:t>
                      </a:r>
                      <a:endParaRPr b="1" sz="1800">
                        <a:solidFill>
                          <a:schemeClr val="lt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1800" u="none">
                          <a:solidFill>
                            <a:schemeClr val="lt1"/>
                          </a:solidFill>
                          <a:latin typeface="Arial"/>
                          <a:ea typeface="Arial"/>
                          <a:cs typeface="Arial"/>
                          <a:sym typeface="Arial"/>
                        </a:rPr>
                        <a:t>Rule</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Source</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r>
              <a:tr h="321525">
                <a:tc>
                  <a:txBody>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For </a:t>
                      </a:r>
                      <a:r>
                        <a:rPr lang="en-US" sz="1800" u="none">
                          <a:solidFill>
                            <a:schemeClr val="lt1"/>
                          </a:solidFill>
                          <a:latin typeface="Arial"/>
                          <a:ea typeface="Arial"/>
                          <a:cs typeface="Arial"/>
                          <a:sym typeface="Arial"/>
                        </a:rPr>
                        <a:t>Web</a:t>
                      </a:r>
                      <a:r>
                        <a:rPr lang="en-US" sz="1800">
                          <a:solidFill>
                            <a:schemeClr val="lt1"/>
                          </a:solidFill>
                          <a:latin typeface="Arial"/>
                          <a:ea typeface="Arial"/>
                          <a:cs typeface="Arial"/>
                          <a:sym typeface="Arial"/>
                        </a:rPr>
                        <a:t> Tier</a:t>
                      </a:r>
                      <a:endParaRPr sz="1800">
                        <a:solidFill>
                          <a:schemeClr val="lt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l">
                        <a:spcBef>
                          <a:spcPts val="0"/>
                        </a:spcBef>
                        <a:spcAft>
                          <a:spcPts val="0"/>
                        </a:spcAft>
                        <a:buNone/>
                      </a:pPr>
                      <a:r>
                        <a:rPr lang="en-US" sz="1800" u="none">
                          <a:solidFill>
                            <a:srgbClr val="474746"/>
                          </a:solidFill>
                          <a:latin typeface="Arial"/>
                          <a:ea typeface="Arial"/>
                          <a:cs typeface="Arial"/>
                          <a:sym typeface="Arial"/>
                        </a:rPr>
                        <a:t>web-elb</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Internal</a:t>
                      </a:r>
                      <a:endParaRPr sz="1800">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600"/>
                        <a:buFont typeface="Arial"/>
                        <a:buNone/>
                      </a:pPr>
                      <a:r>
                        <a:rPr lang="en-US" sz="1600">
                          <a:solidFill>
                            <a:schemeClr val="dk1"/>
                          </a:solidFill>
                        </a:rPr>
                        <a:t>10.0.0.0/16</a:t>
                      </a:r>
                      <a:endParaRPr sz="1600">
                        <a:solidFill>
                          <a:schemeClr val="dk1"/>
                        </a:solidFill>
                      </a:endParaRPr>
                    </a:p>
                    <a:p>
                      <a:pPr indent="0" lvl="0" marL="0" rtl="0" algn="l">
                        <a:spcBef>
                          <a:spcPts val="0"/>
                        </a:spcBef>
                        <a:spcAft>
                          <a:spcPts val="0"/>
                        </a:spcAft>
                        <a:buNone/>
                      </a:pPr>
                      <a:r>
                        <a:rPr lang="en-US" sz="1600">
                          <a:solidFill>
                            <a:schemeClr val="dk1"/>
                          </a:solidFill>
                        </a:rPr>
                        <a:t>10.0.1.0/16</a:t>
                      </a:r>
                      <a:endParaRPr sz="1600">
                        <a:solidFill>
                          <a:schemeClr val="dk1"/>
                        </a:solidFil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a:solidFill>
                            <a:srgbClr val="474746"/>
                          </a:solidFill>
                          <a:latin typeface="Arial"/>
                          <a:ea typeface="Arial"/>
                          <a:cs typeface="Arial"/>
                          <a:sym typeface="Arial"/>
                        </a:rPr>
                        <a:t>web-elb-sg</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HTTP,Custom TCP</a:t>
                      </a:r>
                      <a:endParaRPr sz="18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80</a:t>
                      </a:r>
                      <a:endParaRPr sz="18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3100">
                <a:tc>
                  <a:txBody>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For </a:t>
                      </a:r>
                      <a:r>
                        <a:rPr lang="en-US" sz="1800" u="none">
                          <a:solidFill>
                            <a:schemeClr val="lt1"/>
                          </a:solidFill>
                          <a:latin typeface="Arial"/>
                          <a:ea typeface="Arial"/>
                          <a:cs typeface="Arial"/>
                          <a:sym typeface="Arial"/>
                        </a:rPr>
                        <a:t>App</a:t>
                      </a:r>
                      <a:r>
                        <a:rPr lang="en-US" sz="1800">
                          <a:solidFill>
                            <a:schemeClr val="lt1"/>
                          </a:solidFill>
                          <a:latin typeface="Arial"/>
                          <a:ea typeface="Arial"/>
                          <a:cs typeface="Arial"/>
                          <a:sym typeface="Arial"/>
                        </a:rPr>
                        <a:t> Tier</a:t>
                      </a:r>
                      <a:endParaRPr sz="1800">
                        <a:solidFill>
                          <a:schemeClr val="lt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l">
                        <a:spcBef>
                          <a:spcPts val="0"/>
                        </a:spcBef>
                        <a:spcAft>
                          <a:spcPts val="0"/>
                        </a:spcAft>
                        <a:buNone/>
                      </a:pPr>
                      <a:r>
                        <a:rPr lang="en-US" sz="1800" u="none">
                          <a:solidFill>
                            <a:srgbClr val="474746"/>
                          </a:solidFill>
                          <a:latin typeface="Arial"/>
                          <a:ea typeface="Arial"/>
                          <a:cs typeface="Arial"/>
                          <a:sym typeface="Arial"/>
                        </a:rPr>
                        <a:t>app-elb</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Internal</a:t>
                      </a:r>
                      <a:endParaRPr sz="1800">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10.0.2.0/16</a:t>
                      </a:r>
                      <a:endParaRPr sz="1600">
                        <a:solidFill>
                          <a:schemeClr val="dk1"/>
                        </a:solidFill>
                      </a:endParaRPr>
                    </a:p>
                    <a:p>
                      <a:pPr indent="0" lvl="0" marL="0" rtl="0" algn="l">
                        <a:spcBef>
                          <a:spcPts val="0"/>
                        </a:spcBef>
                        <a:spcAft>
                          <a:spcPts val="0"/>
                        </a:spcAft>
                        <a:buSzPts val="1600"/>
                        <a:buNone/>
                      </a:pPr>
                      <a:r>
                        <a:rPr lang="en-US" sz="1600">
                          <a:solidFill>
                            <a:schemeClr val="dk1"/>
                          </a:solidFill>
                        </a:rPr>
                        <a:t>10.0.3.0/16</a:t>
                      </a:r>
                      <a:endParaRPr sz="1600">
                        <a:solidFill>
                          <a:schemeClr val="dk1"/>
                        </a:solidFil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a:solidFill>
                            <a:srgbClr val="474746"/>
                          </a:solidFill>
                          <a:latin typeface="Arial"/>
                          <a:ea typeface="Arial"/>
                          <a:cs typeface="Arial"/>
                          <a:sym typeface="Arial"/>
                        </a:rPr>
                        <a:t>app-elb-sg</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HTTP</a:t>
                      </a:r>
                      <a:endParaRPr sz="1800">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solidFill>
                            <a:srgbClr val="474746"/>
                          </a:solidFill>
                        </a:rPr>
                        <a:t>8080</a:t>
                      </a:r>
                      <a:endParaRPr sz="1800" u="none">
                        <a:solidFill>
                          <a:srgbClr val="474746"/>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473" name="Google Shape;473;p44"/>
          <p:cNvGraphicFramePr/>
          <p:nvPr/>
        </p:nvGraphicFramePr>
        <p:xfrm>
          <a:off x="606478" y="4128378"/>
          <a:ext cx="3000000" cy="3000000"/>
        </p:xfrm>
        <a:graphic>
          <a:graphicData uri="http://schemas.openxmlformats.org/drawingml/2006/table">
            <a:tbl>
              <a:tblPr>
                <a:noFill/>
                <a:tableStyleId>{F01F1CDD-1576-47C8-8C1B-6952911BD457}</a:tableStyleId>
              </a:tblPr>
              <a:tblGrid>
                <a:gridCol w="1921325"/>
                <a:gridCol w="1829725"/>
                <a:gridCol w="4595675"/>
                <a:gridCol w="2097175"/>
              </a:tblGrid>
              <a:tr h="671800">
                <a:tc>
                  <a:txBody>
                    <a:bodyPr/>
                    <a:lstStyle/>
                    <a:p>
                      <a:pPr indent="0" lvl="0" marL="0" marR="0" rtl="0" algn="ctr">
                        <a:spcBef>
                          <a:spcPts val="0"/>
                        </a:spcBef>
                        <a:spcAft>
                          <a:spcPts val="0"/>
                        </a:spcAft>
                        <a:buNone/>
                      </a:pPr>
                      <a:r>
                        <a:rPr b="1" lang="en-US" sz="1800" u="none">
                          <a:solidFill>
                            <a:schemeClr val="lt1"/>
                          </a:solidFill>
                          <a:latin typeface="Arial"/>
                          <a:ea typeface="Arial"/>
                          <a:cs typeface="Arial"/>
                          <a:sym typeface="Arial"/>
                        </a:rPr>
                        <a:t>Instance</a:t>
                      </a:r>
                      <a:r>
                        <a:rPr b="1" lang="en-US" sz="1800">
                          <a:solidFill>
                            <a:schemeClr val="lt1"/>
                          </a:solidFill>
                          <a:latin typeface="Arial"/>
                          <a:ea typeface="Arial"/>
                          <a:cs typeface="Arial"/>
                          <a:sym typeface="Arial"/>
                        </a:rPr>
                        <a:t> Tier</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SG</a:t>
                      </a:r>
                      <a:r>
                        <a:rPr b="1" lang="en-US" sz="1800">
                          <a:solidFill>
                            <a:schemeClr val="lt1"/>
                          </a:solidFill>
                          <a:latin typeface="Arial"/>
                          <a:ea typeface="Arial"/>
                          <a:cs typeface="Arial"/>
                          <a:sym typeface="Arial"/>
                        </a:rPr>
                        <a:t> Name*</a:t>
                      </a:r>
                      <a:endParaRPr b="1" sz="1800">
                        <a:solidFill>
                          <a:schemeClr val="lt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1800" u="none">
                          <a:solidFill>
                            <a:schemeClr val="lt1"/>
                          </a:solidFill>
                          <a:latin typeface="Arial"/>
                          <a:ea typeface="Arial"/>
                          <a:cs typeface="Arial"/>
                          <a:sym typeface="Arial"/>
                        </a:rPr>
                        <a:t>Rule</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Source</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r>
              <a:tr h="381750">
                <a:tc>
                  <a:txBody>
                    <a:bodyPr/>
                    <a:lstStyle/>
                    <a:p>
                      <a:pPr indent="0" lvl="0" marL="0" marR="0" rtl="0" algn="ctr">
                        <a:spcBef>
                          <a:spcPts val="0"/>
                        </a:spcBef>
                        <a:spcAft>
                          <a:spcPts val="0"/>
                        </a:spcAft>
                        <a:buNone/>
                      </a:pPr>
                      <a:r>
                        <a:rPr lang="en-US" sz="1600" u="none">
                          <a:solidFill>
                            <a:schemeClr val="lt1"/>
                          </a:solidFill>
                          <a:latin typeface="Arial"/>
                          <a:ea typeface="Arial"/>
                          <a:cs typeface="Arial"/>
                          <a:sym typeface="Arial"/>
                        </a:rPr>
                        <a:t>Web</a:t>
                      </a:r>
                      <a:r>
                        <a:rPr lang="en-US" sz="1600">
                          <a:solidFill>
                            <a:schemeClr val="lt1"/>
                          </a:solidFill>
                          <a:latin typeface="Arial"/>
                          <a:ea typeface="Arial"/>
                          <a:cs typeface="Arial"/>
                          <a:sym typeface="Arial"/>
                        </a:rPr>
                        <a:t> Tier</a:t>
                      </a:r>
                      <a:endParaRPr sz="1600">
                        <a:solidFill>
                          <a:schemeClr val="lt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lang="en-US" sz="1600" u="none">
                          <a:solidFill>
                            <a:schemeClr val="dk1"/>
                          </a:solidFill>
                          <a:latin typeface="Arial"/>
                          <a:ea typeface="Arial"/>
                          <a:cs typeface="Arial"/>
                          <a:sym typeface="Arial"/>
                        </a:rPr>
                        <a:t>web-tier</a:t>
                      </a:r>
                      <a:r>
                        <a:rPr lang="en-US" sz="1600" u="none">
                          <a:solidFill>
                            <a:schemeClr val="dk1"/>
                          </a:solidFill>
                          <a:latin typeface="Arial"/>
                          <a:ea typeface="Arial"/>
                          <a:cs typeface="Arial"/>
                          <a:sym typeface="Arial"/>
                        </a:rPr>
                        <a:t>-sg</a:t>
                      </a:r>
                      <a:endParaRPr sz="1600" u="non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solidFill>
                            <a:schemeClr val="dk1"/>
                          </a:solidFill>
                        </a:rPr>
                        <a:t>HTTP</a:t>
                      </a:r>
                      <a:endParaRPr sz="16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solidFill>
                            <a:schemeClr val="dk1"/>
                          </a:solidFill>
                        </a:rPr>
                        <a:t>80</a:t>
                      </a:r>
                      <a:endParaRPr sz="1600" u="non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1900">
                <a:tc>
                  <a:txBody>
                    <a:bodyPr/>
                    <a:lstStyle/>
                    <a:p>
                      <a:pPr indent="0" lvl="0" marL="0" marR="0" rtl="0" algn="ctr">
                        <a:spcBef>
                          <a:spcPts val="0"/>
                        </a:spcBef>
                        <a:spcAft>
                          <a:spcPts val="0"/>
                        </a:spcAft>
                        <a:buNone/>
                      </a:pPr>
                      <a:r>
                        <a:rPr lang="en-US" sz="1600" u="none">
                          <a:solidFill>
                            <a:schemeClr val="lt1"/>
                          </a:solidFill>
                          <a:latin typeface="Arial"/>
                          <a:ea typeface="Arial"/>
                          <a:cs typeface="Arial"/>
                          <a:sym typeface="Arial"/>
                        </a:rPr>
                        <a:t>App</a:t>
                      </a:r>
                      <a:r>
                        <a:rPr lang="en-US" sz="1600">
                          <a:solidFill>
                            <a:schemeClr val="lt1"/>
                          </a:solidFill>
                          <a:latin typeface="Arial"/>
                          <a:ea typeface="Arial"/>
                          <a:cs typeface="Arial"/>
                          <a:sym typeface="Arial"/>
                        </a:rPr>
                        <a:t> Tier</a:t>
                      </a:r>
                      <a:endParaRPr sz="1600">
                        <a:solidFill>
                          <a:schemeClr val="lt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lang="en-US" sz="1600" u="none">
                          <a:solidFill>
                            <a:schemeClr val="dk1"/>
                          </a:solidFill>
                          <a:latin typeface="Arial"/>
                          <a:ea typeface="Arial"/>
                          <a:cs typeface="Arial"/>
                          <a:sym typeface="Arial"/>
                        </a:rPr>
                        <a:t>app-tier-sg</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chemeClr val="dk1"/>
                          </a:solidFill>
                        </a:rPr>
                        <a:t>HTTP</a:t>
                      </a:r>
                      <a:endParaRPr sz="16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solidFill>
                            <a:schemeClr val="dk1"/>
                          </a:solidFill>
                        </a:rPr>
                        <a:t>80</a:t>
                      </a:r>
                      <a:endParaRPr sz="1600" u="non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3625">
                <a:tc>
                  <a:txBody>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Database Tier</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lang="en-US" sz="1600" u="none">
                          <a:solidFill>
                            <a:schemeClr val="dk1"/>
                          </a:solidFill>
                          <a:latin typeface="Arial"/>
                          <a:ea typeface="Arial"/>
                          <a:cs typeface="Arial"/>
                          <a:sym typeface="Arial"/>
                        </a:rPr>
                        <a:t>db-tier-sg</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solidFill>
                            <a:schemeClr val="dk1"/>
                          </a:solidFill>
                        </a:rPr>
                        <a:t>MYSQL</a:t>
                      </a:r>
                      <a:endParaRPr sz="16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solidFill>
                            <a:schemeClr val="dk1"/>
                          </a:solidFill>
                        </a:rPr>
                        <a:t>433</a:t>
                      </a:r>
                      <a:endParaRPr sz="1600" u="non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74" name="Google Shape;474;p44"/>
          <p:cNvSpPr txBox="1"/>
          <p:nvPr/>
        </p:nvSpPr>
        <p:spPr>
          <a:xfrm>
            <a:off x="606479" y="5939770"/>
            <a:ext cx="62103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 Names must be configured as shown to meet the lab objectives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5"/>
          <p:cNvSpPr/>
          <p:nvPr/>
        </p:nvSpPr>
        <p:spPr>
          <a:xfrm>
            <a:off x="419100" y="1473885"/>
            <a:ext cx="4381500" cy="483209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C55A11"/>
                </a:solidFill>
                <a:latin typeface="Calibri"/>
                <a:ea typeface="Calibri"/>
                <a:cs typeface="Calibri"/>
                <a:sym typeface="Calibri"/>
              </a:rPr>
              <a:t>The new architecture should be designed for business continuity and resiliency.</a:t>
            </a:r>
            <a:endParaRPr/>
          </a:p>
        </p:txBody>
      </p:sp>
      <p:sp>
        <p:nvSpPr>
          <p:cNvPr id="481" name="Google Shape;481;p45"/>
          <p:cNvSpPr txBox="1"/>
          <p:nvPr>
            <p:ph type="title"/>
          </p:nvPr>
        </p:nvSpPr>
        <p:spPr>
          <a:xfrm>
            <a:off x="238539" y="263527"/>
            <a:ext cx="11115261" cy="779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sz="3600"/>
              <a:t>Detailed Requirements – Business Continuity</a:t>
            </a:r>
            <a:endParaRPr/>
          </a:p>
        </p:txBody>
      </p:sp>
      <p:sp>
        <p:nvSpPr>
          <p:cNvPr id="482" name="Google Shape;482;p45"/>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3" name="Google Shape;483;p45"/>
          <p:cNvSpPr/>
          <p:nvPr/>
        </p:nvSpPr>
        <p:spPr>
          <a:xfrm>
            <a:off x="4400550" y="1365691"/>
            <a:ext cx="7505700" cy="5509200"/>
          </a:xfrm>
          <a:prstGeom prst="rect">
            <a:avLst/>
          </a:prstGeom>
          <a:solidFill>
            <a:schemeClr val="lt1">
              <a:alpha val="49803"/>
            </a:schemeClr>
          </a:solidFill>
          <a:ln>
            <a:noFill/>
          </a:ln>
        </p:spPr>
        <p:txBody>
          <a:bodyPr anchorCtr="0" anchor="t" bIns="45700" lIns="91425" spcFirstLastPara="1" rIns="91425" wrap="square" tIns="45700">
            <a:noAutofit/>
          </a:bodyPr>
          <a:lstStyle/>
          <a:p>
            <a:pPr indent="-342900" lvl="2" marL="1256295"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web and application tiers should be </a:t>
            </a:r>
            <a:r>
              <a:rPr b="1" i="0" lang="en-US" sz="2400" u="none" cap="none" strike="noStrike">
                <a:solidFill>
                  <a:schemeClr val="dk1"/>
                </a:solidFill>
                <a:latin typeface="Arial"/>
                <a:ea typeface="Arial"/>
                <a:cs typeface="Arial"/>
                <a:sym typeface="Arial"/>
              </a:rPr>
              <a:t>resilient and designed for business continuity</a:t>
            </a:r>
            <a:r>
              <a:rPr b="0" i="0" lang="en-US" sz="2400" u="none" cap="none" strike="noStrike">
                <a:solidFill>
                  <a:schemeClr val="dk1"/>
                </a:solidFill>
                <a:latin typeface="Arial"/>
                <a:ea typeface="Arial"/>
                <a:cs typeface="Arial"/>
                <a:sym typeface="Arial"/>
              </a:rPr>
              <a:t>.</a:t>
            </a:r>
            <a:endParaRPr/>
          </a:p>
          <a:p>
            <a:pPr indent="-342900" lvl="3" marL="1712991" marR="0" rtl="0" algn="l">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If a server becomes unavailable it will be </a:t>
            </a:r>
            <a:r>
              <a:rPr b="1" i="0" lang="en-US" sz="2400" u="none" cap="none" strike="noStrike">
                <a:solidFill>
                  <a:schemeClr val="dk1"/>
                </a:solidFill>
                <a:latin typeface="Arial"/>
                <a:ea typeface="Arial"/>
                <a:cs typeface="Arial"/>
                <a:sym typeface="Arial"/>
              </a:rPr>
              <a:t>replaced by a new server</a:t>
            </a:r>
            <a:r>
              <a:rPr b="0" i="0" lang="en-US" sz="2400" u="none" cap="none" strike="noStrike">
                <a:solidFill>
                  <a:schemeClr val="dk1"/>
                </a:solidFill>
                <a:latin typeface="Arial"/>
                <a:ea typeface="Arial"/>
                <a:cs typeface="Arial"/>
                <a:sym typeface="Arial"/>
              </a:rPr>
              <a:t>.</a:t>
            </a:r>
            <a:endParaRPr/>
          </a:p>
          <a:p>
            <a:pPr indent="-342900" lvl="3" marL="1712991" marR="0" rtl="0" algn="l">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 </a:t>
            </a:r>
            <a:r>
              <a:rPr b="1" i="0" lang="en-US" sz="2400" u="none" cap="none" strike="noStrike">
                <a:solidFill>
                  <a:schemeClr val="dk1"/>
                </a:solidFill>
                <a:latin typeface="Arial"/>
                <a:ea typeface="Arial"/>
                <a:cs typeface="Arial"/>
                <a:sym typeface="Arial"/>
              </a:rPr>
              <a:t>server is considered to be unavailable </a:t>
            </a:r>
            <a:r>
              <a:rPr b="0" i="0" lang="en-US" sz="2400" u="none" cap="none" strike="noStrike">
                <a:solidFill>
                  <a:schemeClr val="dk1"/>
                </a:solidFill>
                <a:latin typeface="Arial"/>
                <a:ea typeface="Arial"/>
                <a:cs typeface="Arial"/>
                <a:sym typeface="Arial"/>
              </a:rPr>
              <a:t>if the operating system or application fails to respond.</a:t>
            </a:r>
            <a:endParaRPr/>
          </a:p>
          <a:p>
            <a:pPr indent="-342900" lvl="2" marL="1256295" marR="0" rtl="0" algn="l">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database tier should </a:t>
            </a:r>
            <a:r>
              <a:rPr b="1" i="0" lang="en-US" sz="2400" u="none" cap="none" strike="noStrike">
                <a:solidFill>
                  <a:schemeClr val="dk1"/>
                </a:solidFill>
                <a:latin typeface="Arial"/>
                <a:ea typeface="Arial"/>
                <a:cs typeface="Arial"/>
                <a:sym typeface="Arial"/>
              </a:rPr>
              <a:t>support Multi-AZ deployment</a:t>
            </a:r>
            <a:r>
              <a:rPr b="0" i="0" lang="en-US" sz="2400" u="none" cap="none" strike="noStrike">
                <a:solidFill>
                  <a:schemeClr val="dk1"/>
                </a:solidFill>
                <a:latin typeface="Arial"/>
                <a:ea typeface="Arial"/>
                <a:cs typeface="Arial"/>
                <a:sym typeface="Arial"/>
              </a:rPr>
              <a:t>.</a:t>
            </a:r>
            <a:endParaRPr/>
          </a:p>
          <a:p>
            <a:pPr indent="-342900" lvl="2" marL="1256295" marR="0" rtl="0" algn="l">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architecture should handle doubling the number of servers to </a:t>
            </a:r>
            <a:r>
              <a:rPr b="1" i="0" lang="en-US" sz="2400" u="none" cap="none" strike="noStrike">
                <a:solidFill>
                  <a:schemeClr val="dk1"/>
                </a:solidFill>
                <a:latin typeface="Arial"/>
                <a:ea typeface="Arial"/>
                <a:cs typeface="Arial"/>
                <a:sym typeface="Arial"/>
              </a:rPr>
              <a:t>support its rapid growth</a:t>
            </a:r>
            <a:r>
              <a:rPr b="0" i="0" lang="en-US" sz="2400" u="none" cap="none" strike="noStrike">
                <a:solidFill>
                  <a:srgbClr val="3F3F3F"/>
                </a:solidFill>
                <a:latin typeface="Arial"/>
                <a:ea typeface="Arial"/>
                <a:cs typeface="Arial"/>
                <a:sym typeface="Arial"/>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6"/>
          <p:cNvSpPr txBox="1"/>
          <p:nvPr/>
        </p:nvSpPr>
        <p:spPr>
          <a:xfrm>
            <a:off x="390939" y="382060"/>
            <a:ext cx="11115261" cy="7794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0" i="0" lang="en-US" sz="3200">
                <a:solidFill>
                  <a:schemeClr val="lt1"/>
                </a:solidFill>
                <a:latin typeface="Arial"/>
                <a:ea typeface="Arial"/>
                <a:cs typeface="Arial"/>
                <a:sym typeface="Arial"/>
              </a:rPr>
              <a:t>Solution – Business Continuity</a:t>
            </a:r>
            <a:endParaRPr/>
          </a:p>
        </p:txBody>
      </p:sp>
      <p:sp>
        <p:nvSpPr>
          <p:cNvPr id="490" name="Google Shape;490;p46"/>
          <p:cNvSpPr txBox="1"/>
          <p:nvPr/>
        </p:nvSpPr>
        <p:spPr>
          <a:xfrm>
            <a:off x="419100" y="1423837"/>
            <a:ext cx="110871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Use this chart to describe the automatic scaling launch configuration.</a:t>
            </a:r>
            <a:endParaRPr/>
          </a:p>
        </p:txBody>
      </p:sp>
      <p:sp>
        <p:nvSpPr>
          <p:cNvPr id="491" name="Google Shape;491;p46"/>
          <p:cNvSpPr txBox="1"/>
          <p:nvPr/>
        </p:nvSpPr>
        <p:spPr>
          <a:xfrm>
            <a:off x="511149" y="4925216"/>
            <a:ext cx="62103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 Names must be configured as shown to meet the lab objectives</a:t>
            </a:r>
            <a:endParaRPr/>
          </a:p>
        </p:txBody>
      </p:sp>
      <p:graphicFrame>
        <p:nvGraphicFramePr>
          <p:cNvPr id="492" name="Google Shape;492;p46"/>
          <p:cNvGraphicFramePr/>
          <p:nvPr/>
        </p:nvGraphicFramePr>
        <p:xfrm>
          <a:off x="595180" y="2047778"/>
          <a:ext cx="3000000" cy="3000000"/>
        </p:xfrm>
        <a:graphic>
          <a:graphicData uri="http://schemas.openxmlformats.org/drawingml/2006/table">
            <a:tbl>
              <a:tblPr>
                <a:noFill/>
                <a:tableStyleId>{F01F1CDD-1576-47C8-8C1B-6952911BD457}</a:tableStyleId>
              </a:tblPr>
              <a:tblGrid>
                <a:gridCol w="1020450"/>
                <a:gridCol w="1315600"/>
                <a:gridCol w="1505925"/>
                <a:gridCol w="1191400"/>
                <a:gridCol w="2092625"/>
                <a:gridCol w="1472950"/>
                <a:gridCol w="1828650"/>
              </a:tblGrid>
              <a:tr h="611550">
                <a:tc>
                  <a:txBody>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Tier</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OS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u="none">
                          <a:solidFill>
                            <a:schemeClr val="lt1"/>
                          </a:solidFill>
                          <a:latin typeface="Arial"/>
                          <a:ea typeface="Arial"/>
                          <a:cs typeface="Arial"/>
                          <a:sym typeface="Arial"/>
                        </a:rPr>
                        <a:t>Type</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Size </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Configuration</a:t>
                      </a:r>
                      <a:r>
                        <a:rPr b="1" lang="en-US" sz="2000">
                          <a:solidFill>
                            <a:schemeClr val="lt1"/>
                          </a:solidFill>
                          <a:latin typeface="Arial"/>
                          <a:ea typeface="Arial"/>
                          <a:cs typeface="Arial"/>
                          <a:sym typeface="Arial"/>
                        </a:rPr>
                        <a:t> Name*</a:t>
                      </a:r>
                      <a:endParaRPr b="1" sz="2000">
                        <a:solidFill>
                          <a:schemeClr val="lt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u="none">
                          <a:solidFill>
                            <a:schemeClr val="lt1"/>
                          </a:solidFill>
                          <a:latin typeface="Arial"/>
                          <a:ea typeface="Arial"/>
                          <a:cs typeface="Arial"/>
                          <a:sym typeface="Arial"/>
                        </a:rPr>
                        <a:t>Role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u="none">
                          <a:solidFill>
                            <a:schemeClr val="lt1"/>
                          </a:solidFill>
                          <a:latin typeface="Arial"/>
                          <a:ea typeface="Arial"/>
                          <a:cs typeface="Arial"/>
                          <a:sym typeface="Arial"/>
                        </a:rPr>
                        <a:t>Security Group</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r>
              <a:tr h="997800">
                <a:tc>
                  <a:txBody>
                    <a:bodyPr/>
                    <a:lstStyle/>
                    <a:p>
                      <a:pPr indent="0" lvl="0" marL="0" marR="0" rtl="0" algn="l">
                        <a:spcBef>
                          <a:spcPts val="0"/>
                        </a:spcBef>
                        <a:spcAft>
                          <a:spcPts val="0"/>
                        </a:spcAft>
                        <a:buNone/>
                      </a:pPr>
                      <a:r>
                        <a:rPr lang="en-US" sz="2000" u="none">
                          <a:solidFill>
                            <a:schemeClr val="lt1"/>
                          </a:solidFill>
                          <a:latin typeface="Arial"/>
                          <a:ea typeface="Arial"/>
                          <a:cs typeface="Arial"/>
                          <a:sym typeface="Arial"/>
                        </a:rPr>
                        <a:t>Web</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rtl="0" algn="l">
                        <a:spcBef>
                          <a:spcPts val="0"/>
                        </a:spcBef>
                        <a:spcAft>
                          <a:spcPts val="0"/>
                        </a:spcAft>
                        <a:buClr>
                          <a:schemeClr val="dk1"/>
                        </a:buClr>
                        <a:buFont typeface="Arial"/>
                        <a:buNone/>
                      </a:pPr>
                      <a:r>
                        <a:rPr b="1" lang="en-US" sz="1150">
                          <a:solidFill>
                            <a:srgbClr val="444444"/>
                          </a:solidFill>
                          <a:highlight>
                            <a:srgbClr val="FFFFFF"/>
                          </a:highlight>
                          <a:latin typeface="Helvetica Neue"/>
                          <a:ea typeface="Helvetica Neue"/>
                          <a:cs typeface="Helvetica Neue"/>
                          <a:sym typeface="Helvetica Neue"/>
                        </a:rPr>
                        <a:t>Microsoft Windows Server 2016 with Base Containers</a:t>
                      </a:r>
                      <a:endParaRPr sz="20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solidFill>
                            <a:schemeClr val="dk1"/>
                          </a:solidFill>
                        </a:rPr>
                        <a:t>t2.medium</a:t>
                      </a:r>
                      <a:endParaRPr sz="20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solidFill>
                            <a:schemeClr val="dk1"/>
                          </a:solidFill>
                        </a:rPr>
                        <a:t>8GB</a:t>
                      </a:r>
                      <a:endParaRPr sz="20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a:solidFill>
                            <a:schemeClr val="dk1"/>
                          </a:solidFill>
                          <a:latin typeface="Arial"/>
                          <a:ea typeface="Arial"/>
                          <a:cs typeface="Arial"/>
                          <a:sym typeface="Arial"/>
                        </a:rPr>
                        <a:t>WebTier</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solidFill>
                            <a:schemeClr val="dk1"/>
                          </a:solidFill>
                        </a:rPr>
                        <a:t>MainRole</a:t>
                      </a:r>
                      <a:endParaRPr sz="2000">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rPr lang="en-US" sz="2000">
                          <a:solidFill>
                            <a:schemeClr val="dk1"/>
                          </a:solidFill>
                        </a:rPr>
                        <a:t>Web-Security</a:t>
                      </a:r>
                      <a:endParaRPr sz="2000">
                        <a:solidFill>
                          <a:schemeClr val="dk1"/>
                        </a:solidFil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97800">
                <a:tc>
                  <a:txBody>
                    <a:bodyPr/>
                    <a:lstStyle/>
                    <a:p>
                      <a:pPr indent="0" lvl="0" marL="0" marR="0" rtl="0" algn="l">
                        <a:spcBef>
                          <a:spcPts val="0"/>
                        </a:spcBef>
                        <a:spcAft>
                          <a:spcPts val="0"/>
                        </a:spcAft>
                        <a:buNone/>
                      </a:pPr>
                      <a:r>
                        <a:rPr lang="en-US" sz="2000" u="none">
                          <a:solidFill>
                            <a:schemeClr val="lt1"/>
                          </a:solidFill>
                          <a:latin typeface="Arial"/>
                          <a:ea typeface="Arial"/>
                          <a:cs typeface="Arial"/>
                          <a:sym typeface="Arial"/>
                        </a:rPr>
                        <a:t>App</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rtl="0" algn="l">
                        <a:spcBef>
                          <a:spcPts val="0"/>
                        </a:spcBef>
                        <a:spcAft>
                          <a:spcPts val="0"/>
                        </a:spcAft>
                        <a:buClr>
                          <a:schemeClr val="dk1"/>
                        </a:buClr>
                        <a:buFont typeface="Arial"/>
                        <a:buNone/>
                      </a:pPr>
                      <a:r>
                        <a:rPr b="1" lang="en-US" sz="1150">
                          <a:solidFill>
                            <a:srgbClr val="444444"/>
                          </a:solidFill>
                          <a:highlight>
                            <a:srgbClr val="FFFFFF"/>
                          </a:highlight>
                          <a:latin typeface="Helvetica Neue"/>
                          <a:ea typeface="Helvetica Neue"/>
                          <a:cs typeface="Helvetica Neue"/>
                          <a:sym typeface="Helvetica Neue"/>
                        </a:rPr>
                        <a:t>Microsoft Windows Server 2016 with Base Containers</a:t>
                      </a:r>
                      <a:endParaRPr sz="2000">
                        <a:solidFill>
                          <a:schemeClr val="dk1"/>
                        </a:solidFil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solidFill>
                            <a:schemeClr val="dk1"/>
                          </a:solidFill>
                        </a:rPr>
                        <a:t>t2.xlarge</a:t>
                      </a:r>
                      <a:endParaRPr sz="20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solidFill>
                            <a:schemeClr val="dk1"/>
                          </a:solidFill>
                        </a:rPr>
                        <a:t>32GB</a:t>
                      </a:r>
                      <a:endParaRPr sz="2000" u="non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AppTier</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rPr lang="en-US" sz="2000">
                          <a:solidFill>
                            <a:schemeClr val="dk1"/>
                          </a:solidFill>
                        </a:rPr>
                        <a:t>MainRole</a:t>
                      </a:r>
                      <a:endParaRPr b="0" i="0" sz="20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2000"/>
                        <a:buFont typeface="Calibri"/>
                        <a:buNone/>
                      </a:pPr>
                      <a:r>
                        <a:rPr lang="en-US" sz="2000">
                          <a:solidFill>
                            <a:schemeClr val="dk1"/>
                          </a:solidFill>
                        </a:rPr>
                        <a:t>App-Security</a:t>
                      </a:r>
                      <a:endParaRPr sz="2000">
                        <a:solidFill>
                          <a:schemeClr val="dk1"/>
                        </a:solidFil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7"/>
          <p:cNvSpPr txBox="1"/>
          <p:nvPr/>
        </p:nvSpPr>
        <p:spPr>
          <a:xfrm>
            <a:off x="390939" y="382060"/>
            <a:ext cx="11115261" cy="7794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0" i="0" lang="en-US" sz="3200">
                <a:solidFill>
                  <a:schemeClr val="lt1"/>
                </a:solidFill>
                <a:latin typeface="Arial"/>
                <a:ea typeface="Arial"/>
                <a:cs typeface="Arial"/>
                <a:sym typeface="Arial"/>
              </a:rPr>
              <a:t>Solution – Business Continuity</a:t>
            </a:r>
            <a:endParaRPr/>
          </a:p>
        </p:txBody>
      </p:sp>
      <p:sp>
        <p:nvSpPr>
          <p:cNvPr id="499" name="Google Shape;499;p47"/>
          <p:cNvSpPr txBox="1"/>
          <p:nvPr/>
        </p:nvSpPr>
        <p:spPr>
          <a:xfrm>
            <a:off x="321874" y="1233264"/>
            <a:ext cx="107808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Use this chart to describe the automatic scaling groups.</a:t>
            </a:r>
            <a:endParaRPr/>
          </a:p>
        </p:txBody>
      </p:sp>
      <p:sp>
        <p:nvSpPr>
          <p:cNvPr id="500" name="Google Shape;500;p47"/>
          <p:cNvSpPr txBox="1"/>
          <p:nvPr/>
        </p:nvSpPr>
        <p:spPr>
          <a:xfrm>
            <a:off x="390953" y="6099672"/>
            <a:ext cx="62103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 Names must be configured as shown to meet the lab objectives</a:t>
            </a:r>
            <a:endParaRPr/>
          </a:p>
        </p:txBody>
      </p:sp>
      <p:graphicFrame>
        <p:nvGraphicFramePr>
          <p:cNvPr id="501" name="Google Shape;501;p47"/>
          <p:cNvGraphicFramePr/>
          <p:nvPr/>
        </p:nvGraphicFramePr>
        <p:xfrm>
          <a:off x="321878" y="1907612"/>
          <a:ext cx="3000000" cy="3000000"/>
        </p:xfrm>
        <a:graphic>
          <a:graphicData uri="http://schemas.openxmlformats.org/drawingml/2006/table">
            <a:tbl>
              <a:tblPr>
                <a:noFill/>
                <a:tableStyleId>{F01F1CDD-1576-47C8-8C1B-6952911BD457}</a:tableStyleId>
              </a:tblPr>
              <a:tblGrid>
                <a:gridCol w="854750"/>
                <a:gridCol w="2251450"/>
                <a:gridCol w="1310350"/>
                <a:gridCol w="1319675"/>
                <a:gridCol w="1102575"/>
                <a:gridCol w="1789575"/>
                <a:gridCol w="1462950"/>
                <a:gridCol w="1681575"/>
              </a:tblGrid>
              <a:tr h="1022200">
                <a:tc>
                  <a:txBody>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Tier</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u="none">
                          <a:solidFill>
                            <a:schemeClr val="lt1"/>
                          </a:solidFill>
                          <a:latin typeface="Arial"/>
                          <a:ea typeface="Arial"/>
                          <a:cs typeface="Arial"/>
                          <a:sym typeface="Arial"/>
                        </a:rPr>
                        <a:t>Launch</a:t>
                      </a:r>
                      <a:r>
                        <a:rPr b="1" lang="en-US" sz="2000" u="none">
                          <a:solidFill>
                            <a:schemeClr val="lt1"/>
                          </a:solidFill>
                          <a:latin typeface="Arial"/>
                          <a:ea typeface="Arial"/>
                          <a:cs typeface="Arial"/>
                          <a:sym typeface="Arial"/>
                        </a:rPr>
                        <a:t> Configuration*</a:t>
                      </a:r>
                      <a:endParaRPr b="1" sz="2000" u="none">
                        <a:solidFill>
                          <a:schemeClr val="lt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u="none">
                          <a:solidFill>
                            <a:schemeClr val="lt1"/>
                          </a:solidFill>
                          <a:latin typeface="Arial"/>
                          <a:ea typeface="Arial"/>
                          <a:cs typeface="Arial"/>
                          <a:sym typeface="Arial"/>
                        </a:rPr>
                        <a:t>Group</a:t>
                      </a:r>
                      <a:r>
                        <a:rPr b="1" lang="en-US" sz="2000">
                          <a:solidFill>
                            <a:schemeClr val="lt1"/>
                          </a:solidFill>
                          <a:latin typeface="Arial"/>
                          <a:ea typeface="Arial"/>
                          <a:cs typeface="Arial"/>
                          <a:sym typeface="Arial"/>
                        </a:rPr>
                        <a:t> Name*</a:t>
                      </a:r>
                      <a:endParaRPr b="1" sz="2000">
                        <a:solidFill>
                          <a:schemeClr val="lt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u="none">
                          <a:solidFill>
                            <a:schemeClr val="lt1"/>
                          </a:solidFill>
                          <a:latin typeface="Arial"/>
                          <a:ea typeface="Arial"/>
                          <a:cs typeface="Arial"/>
                          <a:sym typeface="Arial"/>
                        </a:rPr>
                        <a:t>Group</a:t>
                      </a:r>
                      <a:r>
                        <a:rPr b="1" lang="en-US" sz="2000">
                          <a:solidFill>
                            <a:schemeClr val="lt1"/>
                          </a:solidFill>
                          <a:latin typeface="Arial"/>
                          <a:ea typeface="Arial"/>
                          <a:cs typeface="Arial"/>
                          <a:sym typeface="Arial"/>
                        </a:rPr>
                        <a:t> Size </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u="none">
                          <a:solidFill>
                            <a:schemeClr val="lt1"/>
                          </a:solidFill>
                          <a:latin typeface="Arial"/>
                          <a:ea typeface="Arial"/>
                          <a:cs typeface="Arial"/>
                          <a:sym typeface="Arial"/>
                        </a:rPr>
                        <a:t>VPC</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u="none">
                          <a:solidFill>
                            <a:schemeClr val="lt1"/>
                          </a:solidFill>
                          <a:latin typeface="Arial"/>
                          <a:ea typeface="Arial"/>
                          <a:cs typeface="Arial"/>
                          <a:sym typeface="Arial"/>
                        </a:rPr>
                        <a:t>Subnets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u="none">
                          <a:solidFill>
                            <a:schemeClr val="lt1"/>
                          </a:solidFill>
                          <a:latin typeface="Arial"/>
                          <a:ea typeface="Arial"/>
                          <a:cs typeface="Arial"/>
                          <a:sym typeface="Arial"/>
                        </a:rPr>
                        <a:t>ELB</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b="1" lang="en-US" sz="2000" u="none">
                          <a:solidFill>
                            <a:schemeClr val="lt1"/>
                          </a:solidFill>
                          <a:latin typeface="Arial"/>
                          <a:ea typeface="Arial"/>
                          <a:cs typeface="Arial"/>
                          <a:sym typeface="Arial"/>
                        </a:rPr>
                        <a:t>Tags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r>
              <a:tr h="1389500">
                <a:tc>
                  <a:txBody>
                    <a:bodyPr/>
                    <a:lstStyle/>
                    <a:p>
                      <a:pPr indent="0" lvl="0" marL="0" marR="0" rtl="0" algn="ctr">
                        <a:spcBef>
                          <a:spcPts val="0"/>
                        </a:spcBef>
                        <a:spcAft>
                          <a:spcPts val="0"/>
                        </a:spcAft>
                        <a:buNone/>
                      </a:pPr>
                      <a:r>
                        <a:rPr lang="en-US" sz="2000" u="none">
                          <a:solidFill>
                            <a:schemeClr val="lt1"/>
                          </a:solidFill>
                          <a:latin typeface="Arial"/>
                          <a:ea typeface="Arial"/>
                          <a:cs typeface="Arial"/>
                          <a:sym typeface="Arial"/>
                        </a:rPr>
                        <a:t>Web</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spcBef>
                          <a:spcPts val="0"/>
                        </a:spcBef>
                        <a:spcAft>
                          <a:spcPts val="0"/>
                        </a:spcAft>
                        <a:buNone/>
                      </a:pPr>
                      <a:r>
                        <a:rPr lang="en-US" sz="2000" u="none">
                          <a:solidFill>
                            <a:srgbClr val="474746"/>
                          </a:solidFill>
                          <a:latin typeface="Arial"/>
                          <a:ea typeface="Arial"/>
                          <a:cs typeface="Arial"/>
                          <a:sym typeface="Arial"/>
                        </a:rPr>
                        <a:t>WebTier</a:t>
                      </a:r>
                      <a:endParaRPr sz="2000" u="none">
                        <a:solidFill>
                          <a:srgbClr val="474746"/>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a:solidFill>
                            <a:srgbClr val="474746"/>
                          </a:solidFill>
                          <a:latin typeface="Arial"/>
                          <a:ea typeface="Arial"/>
                          <a:cs typeface="Arial"/>
                          <a:sym typeface="Arial"/>
                        </a:rPr>
                        <a:t>WebTier</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solidFill>
                            <a:srgbClr val="474746"/>
                          </a:solidFill>
                        </a:rPr>
                        <a:t>2</a:t>
                      </a:r>
                      <a:endParaRPr sz="2000" u="none">
                        <a:solidFill>
                          <a:srgbClr val="474746"/>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solidFill>
                            <a:schemeClr val="dk1"/>
                          </a:solidFill>
                        </a:rPr>
                        <a:t>Web VPC</a:t>
                      </a:r>
                      <a:endParaRPr sz="20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600"/>
                        <a:buFont typeface="Arial"/>
                        <a:buNone/>
                      </a:pPr>
                      <a:r>
                        <a:rPr lang="en-US" sz="1600">
                          <a:solidFill>
                            <a:schemeClr val="dk1"/>
                          </a:solidFill>
                        </a:rPr>
                        <a:t>10.0.0.0/16</a:t>
                      </a:r>
                      <a:endParaRPr sz="1600">
                        <a:solidFill>
                          <a:schemeClr val="dk1"/>
                        </a:solidFill>
                      </a:endParaRPr>
                    </a:p>
                    <a:p>
                      <a:pPr indent="0" lvl="0" marL="0" rtl="0" algn="l">
                        <a:spcBef>
                          <a:spcPts val="0"/>
                        </a:spcBef>
                        <a:spcAft>
                          <a:spcPts val="0"/>
                        </a:spcAft>
                        <a:buClr>
                          <a:schemeClr val="dk1"/>
                        </a:buClr>
                        <a:buFont typeface="Arial"/>
                        <a:buNone/>
                      </a:pPr>
                      <a:r>
                        <a:rPr lang="en-US" sz="1600">
                          <a:solidFill>
                            <a:schemeClr val="dk1"/>
                          </a:solidFill>
                        </a:rPr>
                        <a:t>10.0.1.0/16</a:t>
                      </a:r>
                      <a:endParaRPr sz="1600">
                        <a:solidFill>
                          <a:schemeClr val="dk1"/>
                        </a:solidFill>
                      </a:endParaRPr>
                    </a:p>
                    <a:p>
                      <a:pPr indent="0" lvl="0" marL="0" marR="0" rtl="0" algn="ctr">
                        <a:spcBef>
                          <a:spcPts val="0"/>
                        </a:spcBef>
                        <a:spcAft>
                          <a:spcPts val="0"/>
                        </a:spcAft>
                        <a:buNone/>
                      </a:pPr>
                      <a:r>
                        <a:t/>
                      </a:r>
                      <a:endParaRPr sz="1800">
                        <a:solidFill>
                          <a:schemeClr val="dk1"/>
                        </a:solidFil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rPr lang="en-US" sz="2000">
                          <a:solidFill>
                            <a:srgbClr val="474746"/>
                          </a:solidFill>
                        </a:rPr>
                        <a:t>TCP,TLS</a:t>
                      </a:r>
                      <a:endParaRPr sz="2000" u="none">
                        <a:solidFill>
                          <a:srgbClr val="474746"/>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a:solidFill>
                            <a:srgbClr val="16191F"/>
                          </a:solidFill>
                          <a:highlight>
                            <a:srgbClr val="F9F9F9"/>
                          </a:highlight>
                          <a:latin typeface="Courier New"/>
                          <a:ea typeface="Courier New"/>
                          <a:cs typeface="Courier New"/>
                          <a:sym typeface="Courier New"/>
                        </a:rPr>
                        <a:t>aws autoscaling describe-tags --filters Name=auto-scaling-group,Values=</a:t>
                      </a:r>
                      <a:r>
                        <a:rPr i="1" lang="en-US" sz="1100">
                          <a:solidFill>
                            <a:srgbClr val="F5001D"/>
                          </a:solidFill>
                          <a:latin typeface="Courier New"/>
                          <a:ea typeface="Courier New"/>
                          <a:cs typeface="Courier New"/>
                          <a:sym typeface="Courier New"/>
                        </a:rPr>
                        <a:t>my-asg</a:t>
                      </a:r>
                      <a:endParaRPr sz="2000">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89500">
                <a:tc>
                  <a:txBody>
                    <a:bodyPr/>
                    <a:lstStyle/>
                    <a:p>
                      <a:pPr indent="0" lvl="0" marL="0" marR="0" rtl="0" algn="ctr">
                        <a:spcBef>
                          <a:spcPts val="0"/>
                        </a:spcBef>
                        <a:spcAft>
                          <a:spcPts val="0"/>
                        </a:spcAft>
                        <a:buNone/>
                      </a:pPr>
                      <a:r>
                        <a:rPr lang="en-US" sz="2000" u="none">
                          <a:solidFill>
                            <a:schemeClr val="lt1"/>
                          </a:solidFill>
                          <a:latin typeface="Arial"/>
                          <a:ea typeface="Arial"/>
                          <a:cs typeface="Arial"/>
                          <a:sym typeface="Arial"/>
                        </a:rPr>
                        <a:t>App</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33C0B"/>
                    </a:solidFill>
                  </a:tcPr>
                </a:tc>
                <a:tc>
                  <a:txBody>
                    <a:bodyPr/>
                    <a:lstStyle/>
                    <a:p>
                      <a:pPr indent="0" lvl="0" marL="0" marR="0" rtl="0" algn="ctr">
                        <a:lnSpc>
                          <a:spcPct val="100000"/>
                        </a:lnSpc>
                        <a:spcBef>
                          <a:spcPts val="0"/>
                        </a:spcBef>
                        <a:spcAft>
                          <a:spcPts val="0"/>
                        </a:spcAft>
                        <a:buClr>
                          <a:srgbClr val="474746"/>
                        </a:buClr>
                        <a:buSzPts val="2000"/>
                        <a:buFont typeface="Arial"/>
                        <a:buNone/>
                      </a:pPr>
                      <a:r>
                        <a:rPr lang="en-US" sz="2000" u="none">
                          <a:solidFill>
                            <a:srgbClr val="474746"/>
                          </a:solidFill>
                          <a:latin typeface="Arial"/>
                          <a:ea typeface="Arial"/>
                          <a:cs typeface="Arial"/>
                          <a:sym typeface="Arial"/>
                        </a:rPr>
                        <a:t>AppTier</a:t>
                      </a:r>
                      <a:endParaRPr sz="2000" u="none">
                        <a:solidFill>
                          <a:srgbClr val="474746"/>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a:solidFill>
                            <a:srgbClr val="474746"/>
                          </a:solidFill>
                          <a:latin typeface="Arial"/>
                          <a:ea typeface="Arial"/>
                          <a:cs typeface="Arial"/>
                          <a:sym typeface="Arial"/>
                        </a:rPr>
                        <a:t>AppTier</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solidFill>
                            <a:srgbClr val="474746"/>
                          </a:solidFill>
                        </a:rPr>
                        <a:t>2</a:t>
                      </a:r>
                      <a:endParaRPr sz="2000" u="none">
                        <a:solidFill>
                          <a:srgbClr val="474746"/>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rPr lang="en-US" sz="2000">
                          <a:solidFill>
                            <a:srgbClr val="474746"/>
                          </a:solidFill>
                        </a:rPr>
                        <a:t>App VPC</a:t>
                      </a:r>
                      <a:endParaRPr b="0" i="0" sz="2000" u="none" cap="none" strike="noStrike">
                        <a:solidFill>
                          <a:srgbClr val="474746"/>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lang="en-US" sz="1600">
                          <a:solidFill>
                            <a:schemeClr val="dk1"/>
                          </a:solidFill>
                        </a:rPr>
                        <a:t>10.0.2.0/16</a:t>
                      </a:r>
                      <a:endParaRPr sz="1600">
                        <a:solidFill>
                          <a:schemeClr val="dk1"/>
                        </a:solidFill>
                      </a:endParaRPr>
                    </a:p>
                    <a:p>
                      <a:pPr indent="0" lvl="0" marL="0" rtl="0" algn="l">
                        <a:spcBef>
                          <a:spcPts val="0"/>
                        </a:spcBef>
                        <a:spcAft>
                          <a:spcPts val="0"/>
                        </a:spcAft>
                        <a:buClr>
                          <a:schemeClr val="dk1"/>
                        </a:buClr>
                        <a:buSzPts val="1600"/>
                        <a:buFont typeface="Arial"/>
                        <a:buNone/>
                      </a:pPr>
                      <a:r>
                        <a:rPr lang="en-US" sz="1600">
                          <a:solidFill>
                            <a:schemeClr val="dk1"/>
                          </a:solidFill>
                        </a:rPr>
                        <a:t>10.0.3.0/16</a:t>
                      </a:r>
                      <a:endParaRPr sz="1600">
                        <a:solidFill>
                          <a:schemeClr val="dk1"/>
                        </a:solidFill>
                      </a:endParaRPr>
                    </a:p>
                    <a:p>
                      <a:pPr indent="0" lvl="0" marL="0" marR="0" rtl="0" algn="ctr">
                        <a:lnSpc>
                          <a:spcPct val="100000"/>
                        </a:lnSpc>
                        <a:spcBef>
                          <a:spcPts val="0"/>
                        </a:spcBef>
                        <a:spcAft>
                          <a:spcPts val="0"/>
                        </a:spcAft>
                        <a:buClr>
                          <a:schemeClr val="dk1"/>
                        </a:buClr>
                        <a:buSzPts val="2000"/>
                        <a:buFont typeface="Calibri"/>
                        <a:buNone/>
                      </a:pPr>
                      <a:r>
                        <a:t/>
                      </a:r>
                      <a:endParaRPr sz="1800">
                        <a:solidFill>
                          <a:schemeClr val="dk1"/>
                        </a:solidFil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rPr lang="en-US" sz="2000">
                          <a:solidFill>
                            <a:srgbClr val="474746"/>
                          </a:solidFill>
                        </a:rPr>
                        <a:t>TCP,TLS</a:t>
                      </a:r>
                      <a:endParaRPr sz="2000" u="none">
                        <a:solidFill>
                          <a:srgbClr val="474746"/>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rPr lang="en-US" sz="1100">
                          <a:solidFill>
                            <a:srgbClr val="16191F"/>
                          </a:solidFill>
                          <a:highlight>
                            <a:srgbClr val="F9F9F9"/>
                          </a:highlight>
                          <a:latin typeface="Courier New"/>
                          <a:ea typeface="Courier New"/>
                          <a:cs typeface="Courier New"/>
                          <a:sym typeface="Courier New"/>
                        </a:rPr>
                        <a:t>aws autoscaling describe-tags --filters Name=auto-scaling-group,Values=</a:t>
                      </a:r>
                      <a:r>
                        <a:rPr i="1" lang="en-US" sz="1100">
                          <a:solidFill>
                            <a:srgbClr val="F5001D"/>
                          </a:solidFill>
                          <a:latin typeface="Courier New"/>
                          <a:ea typeface="Courier New"/>
                          <a:cs typeface="Courier New"/>
                          <a:sym typeface="Courier New"/>
                        </a:rPr>
                        <a:t>my-asg</a:t>
                      </a:r>
                      <a:endParaRPr b="0" i="0" sz="2000" u="none" cap="none" strike="noStrike">
                        <a:solidFill>
                          <a:srgbClr val="474746"/>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8"/>
          <p:cNvSpPr txBox="1"/>
          <p:nvPr>
            <p:ph type="title"/>
          </p:nvPr>
        </p:nvSpPr>
        <p:spPr>
          <a:xfrm>
            <a:off x="238539" y="263527"/>
            <a:ext cx="11115261" cy="779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sz="3600"/>
              <a:t>Detailed Requirements – Auditing</a:t>
            </a:r>
            <a:endParaRPr/>
          </a:p>
        </p:txBody>
      </p:sp>
      <p:sp>
        <p:nvSpPr>
          <p:cNvPr id="508" name="Google Shape;508;p48"/>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509" name="Google Shape;509;p48"/>
          <p:cNvGrpSpPr/>
          <p:nvPr/>
        </p:nvGrpSpPr>
        <p:grpSpPr>
          <a:xfrm>
            <a:off x="100040" y="2797684"/>
            <a:ext cx="11649053" cy="2171814"/>
            <a:chOff x="100040" y="6377390"/>
            <a:chExt cx="11649053" cy="2171814"/>
          </a:xfrm>
        </p:grpSpPr>
        <p:grpSp>
          <p:nvGrpSpPr>
            <p:cNvPr id="510" name="Google Shape;510;p48"/>
            <p:cNvGrpSpPr/>
            <p:nvPr/>
          </p:nvGrpSpPr>
          <p:grpSpPr>
            <a:xfrm>
              <a:off x="100040" y="6377390"/>
              <a:ext cx="11649053" cy="2171813"/>
              <a:chOff x="2683882" y="5277456"/>
              <a:chExt cx="6991720" cy="1174906"/>
            </a:xfrm>
          </p:grpSpPr>
          <p:grpSp>
            <p:nvGrpSpPr>
              <p:cNvPr id="511" name="Google Shape;511;p48"/>
              <p:cNvGrpSpPr/>
              <p:nvPr/>
            </p:nvGrpSpPr>
            <p:grpSpPr>
              <a:xfrm>
                <a:off x="4010232" y="5664890"/>
                <a:ext cx="4339945" cy="0"/>
                <a:chOff x="5366763" y="5672764"/>
                <a:chExt cx="4339945" cy="0"/>
              </a:xfrm>
            </p:grpSpPr>
            <p:cxnSp>
              <p:nvCxnSpPr>
                <p:cNvPr id="512" name="Google Shape;512;p48"/>
                <p:cNvCxnSpPr/>
                <p:nvPr/>
              </p:nvCxnSpPr>
              <p:spPr>
                <a:xfrm>
                  <a:off x="8880231" y="5672764"/>
                  <a:ext cx="826477" cy="0"/>
                </a:xfrm>
                <a:prstGeom prst="straightConnector1">
                  <a:avLst/>
                </a:prstGeom>
                <a:noFill/>
                <a:ln cap="flat" cmpd="sng" w="127000">
                  <a:solidFill>
                    <a:srgbClr val="C55A11"/>
                  </a:solidFill>
                  <a:prstDash val="solid"/>
                  <a:miter lim="800000"/>
                  <a:headEnd len="sm" w="sm" type="none"/>
                  <a:tailEnd len="med" w="med" type="triangle"/>
                </a:ln>
              </p:spPr>
            </p:cxnSp>
            <p:cxnSp>
              <p:nvCxnSpPr>
                <p:cNvPr id="513" name="Google Shape;513;p48"/>
                <p:cNvCxnSpPr/>
                <p:nvPr/>
              </p:nvCxnSpPr>
              <p:spPr>
                <a:xfrm rot="10800000">
                  <a:off x="5366763" y="5672764"/>
                  <a:ext cx="856309" cy="0"/>
                </a:xfrm>
                <a:prstGeom prst="straightConnector1">
                  <a:avLst/>
                </a:prstGeom>
                <a:noFill/>
                <a:ln cap="flat" cmpd="sng" w="127000">
                  <a:solidFill>
                    <a:srgbClr val="C55A11"/>
                  </a:solidFill>
                  <a:prstDash val="solid"/>
                  <a:miter lim="800000"/>
                  <a:headEnd len="sm" w="sm" type="none"/>
                  <a:tailEnd len="med" w="med" type="triangle"/>
                </a:ln>
              </p:spPr>
            </p:cxnSp>
          </p:grpSp>
          <p:pic>
            <p:nvPicPr>
              <p:cNvPr id="514" name="Google Shape;514;p48"/>
              <p:cNvPicPr preferRelativeResize="0"/>
              <p:nvPr/>
            </p:nvPicPr>
            <p:blipFill rotWithShape="1">
              <a:blip r:embed="rId3">
                <a:alphaModFix/>
              </a:blip>
              <a:srcRect b="0" l="0" r="0" t="0"/>
              <a:stretch/>
            </p:blipFill>
            <p:spPr>
              <a:xfrm>
                <a:off x="3135419" y="5277456"/>
                <a:ext cx="761234" cy="789426"/>
              </a:xfrm>
              <a:prstGeom prst="rect">
                <a:avLst/>
              </a:prstGeom>
              <a:noFill/>
              <a:ln>
                <a:noFill/>
              </a:ln>
            </p:spPr>
          </p:pic>
          <p:pic>
            <p:nvPicPr>
              <p:cNvPr id="515" name="Google Shape;515;p48"/>
              <p:cNvPicPr preferRelativeResize="0"/>
              <p:nvPr/>
            </p:nvPicPr>
            <p:blipFill rotWithShape="1">
              <a:blip r:embed="rId3">
                <a:alphaModFix/>
              </a:blip>
              <a:srcRect b="0" l="0" r="0" t="0"/>
              <a:stretch/>
            </p:blipFill>
            <p:spPr>
              <a:xfrm>
                <a:off x="8482220" y="5277456"/>
                <a:ext cx="761234" cy="789426"/>
              </a:xfrm>
              <a:prstGeom prst="rect">
                <a:avLst/>
              </a:prstGeom>
              <a:noFill/>
              <a:ln>
                <a:noFill/>
              </a:ln>
            </p:spPr>
          </p:pic>
          <p:pic>
            <p:nvPicPr>
              <p:cNvPr descr="Multimedia.png" id="516" name="Google Shape;516;p48"/>
              <p:cNvPicPr preferRelativeResize="0"/>
              <p:nvPr/>
            </p:nvPicPr>
            <p:blipFill rotWithShape="1">
              <a:blip r:embed="rId4">
                <a:alphaModFix/>
              </a:blip>
              <a:srcRect b="0" l="0" r="0" t="0"/>
              <a:stretch/>
            </p:blipFill>
            <p:spPr>
              <a:xfrm>
                <a:off x="2683882" y="5528318"/>
                <a:ext cx="924044" cy="924044"/>
              </a:xfrm>
              <a:prstGeom prst="rect">
                <a:avLst/>
              </a:prstGeom>
              <a:noFill/>
              <a:ln>
                <a:noFill/>
              </a:ln>
            </p:spPr>
          </p:pic>
          <p:pic>
            <p:nvPicPr>
              <p:cNvPr descr="Multimedia.png" id="517" name="Google Shape;517;p48"/>
              <p:cNvPicPr preferRelativeResize="0"/>
              <p:nvPr/>
            </p:nvPicPr>
            <p:blipFill rotWithShape="1">
              <a:blip r:embed="rId4">
                <a:alphaModFix/>
              </a:blip>
              <a:srcRect b="0" l="0" r="0" t="0"/>
              <a:stretch/>
            </p:blipFill>
            <p:spPr>
              <a:xfrm>
                <a:off x="8751558" y="5528318"/>
                <a:ext cx="924044" cy="924044"/>
              </a:xfrm>
              <a:prstGeom prst="rect">
                <a:avLst/>
              </a:prstGeom>
              <a:noFill/>
              <a:ln>
                <a:noFill/>
              </a:ln>
            </p:spPr>
          </p:pic>
        </p:grpSp>
        <p:pic>
          <p:nvPicPr>
            <p:cNvPr id="518" name="Google Shape;518;p48"/>
            <p:cNvPicPr preferRelativeResize="0"/>
            <p:nvPr/>
          </p:nvPicPr>
          <p:blipFill rotWithShape="1">
            <a:blip r:embed="rId5">
              <a:alphaModFix/>
            </a:blip>
            <a:srcRect b="0" l="0" r="0" t="0"/>
            <a:stretch/>
          </p:blipFill>
          <p:spPr>
            <a:xfrm>
              <a:off x="4773864" y="6377390"/>
              <a:ext cx="2175714" cy="2145496"/>
            </a:xfrm>
            <a:prstGeom prst="rect">
              <a:avLst/>
            </a:prstGeom>
            <a:noFill/>
            <a:ln>
              <a:noFill/>
            </a:ln>
          </p:spPr>
        </p:pic>
      </p:grpSp>
      <p:sp>
        <p:nvSpPr>
          <p:cNvPr id="519" name="Google Shape;519;p48"/>
          <p:cNvSpPr/>
          <p:nvPr/>
        </p:nvSpPr>
        <p:spPr>
          <a:xfrm>
            <a:off x="33704" y="1535812"/>
            <a:ext cx="11715389" cy="5232202"/>
          </a:xfrm>
          <a:prstGeom prst="rect">
            <a:avLst/>
          </a:prstGeom>
          <a:solidFill>
            <a:schemeClr val="lt1">
              <a:alpha val="84705"/>
            </a:schemeClr>
          </a:solid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2400" u="none" cap="none" strike="noStrike">
                <a:solidFill>
                  <a:srgbClr val="C55A11"/>
                </a:solidFill>
                <a:latin typeface="Arial"/>
                <a:ea typeface="Arial"/>
                <a:cs typeface="Arial"/>
                <a:sym typeface="Arial"/>
              </a:rPr>
              <a:t>Follow AWS best practices for implementing auditing of all user actions.</a:t>
            </a:r>
            <a:endParaRPr/>
          </a:p>
          <a:p>
            <a:pPr indent="0" lvl="1" marL="456696" marR="0" rtl="0" algn="l">
              <a:spcBef>
                <a:spcPts val="1200"/>
              </a:spcBef>
              <a:spcAft>
                <a:spcPts val="0"/>
              </a:spcAft>
              <a:buNone/>
            </a:pPr>
            <a:r>
              <a:rPr b="1" i="0" lang="en-US" sz="2400" u="none" cap="none" strike="noStrike">
                <a:solidFill>
                  <a:srgbClr val="C55A11"/>
                </a:solidFill>
                <a:latin typeface="Arial"/>
                <a:ea typeface="Arial"/>
                <a:cs typeface="Arial"/>
                <a:sym typeface="Arial"/>
              </a:rPr>
              <a:t>Three user groups with AWS access: </a:t>
            </a:r>
            <a:endParaRPr/>
          </a:p>
          <a:p>
            <a:pPr indent="-342900" lvl="2" marL="1256295" marR="0" rtl="0" algn="l">
              <a:spcBef>
                <a:spcPts val="120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 Continuously monitor, and retain account activity related to actions across your AWS infrastructure. </a:t>
            </a:r>
            <a:endParaRPr/>
          </a:p>
          <a:p>
            <a:pPr indent="-342900" lvl="2" marL="1256295" marR="0" rtl="0" algn="l">
              <a:spcBef>
                <a:spcPts val="120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Log the event history of AWS account activity, including actions taken through the AWS Management Console, AWS SDKs, command line tools, and other AWS services.</a:t>
            </a:r>
            <a:endParaRPr/>
          </a:p>
          <a:p>
            <a:pPr indent="-342900" lvl="2" marL="1256295" marR="0" rtl="0" algn="l">
              <a:spcBef>
                <a:spcPts val="120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Ensure that is an audit trail for all executed API calls.</a:t>
            </a:r>
            <a:endParaRPr/>
          </a:p>
          <a:p>
            <a:pPr indent="-342900" lvl="2" marL="1256295" marR="0" rtl="0" algn="l">
              <a:spcBef>
                <a:spcPts val="120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Ensure that logs are stored in a secure location.</a:t>
            </a:r>
            <a:endParaRPr/>
          </a:p>
          <a:p>
            <a:pPr indent="-190500" lvl="2" marL="1256295" marR="0" rtl="0" algn="l">
              <a:spcBef>
                <a:spcPts val="120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a:p>
            <a:pPr indent="0" lvl="2" marL="913395" marR="0" rtl="0" algn="l">
              <a:spcBef>
                <a:spcPts val="120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3"/>
          <p:cNvSpPr txBox="1"/>
          <p:nvPr>
            <p:ph type="title"/>
          </p:nvPr>
        </p:nvSpPr>
        <p:spPr>
          <a:xfrm>
            <a:off x="662608" y="2770243"/>
            <a:ext cx="11115261" cy="779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Arial"/>
              <a:buNone/>
            </a:pPr>
            <a:r>
              <a:rPr lang="en-US"/>
              <a:t>Introduction and Overview</a:t>
            </a:r>
            <a:endParaRPr/>
          </a:p>
        </p:txBody>
      </p:sp>
      <p:sp>
        <p:nvSpPr>
          <p:cNvPr id="94" name="Google Shape;94;p13"/>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 name="Google Shape;95;p13"/>
          <p:cNvSpPr txBox="1"/>
          <p:nvPr>
            <p:ph idx="11" type="ftr"/>
          </p:nvPr>
        </p:nvSpPr>
        <p:spPr>
          <a:xfrm>
            <a:off x="419100" y="6356350"/>
            <a:ext cx="68710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900">
                <a:solidFill>
                  <a:srgbClr val="888888"/>
                </a:solidFill>
                <a:latin typeface="Arial"/>
                <a:ea typeface="Arial"/>
                <a:cs typeface="Arial"/>
                <a:sym typeface="Arial"/>
              </a:rPr>
              <a:t>© 2018 Amazon Web Services, Inc. or its Affiliates. All rights reserved. Amazon confidential.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pic>
        <p:nvPicPr>
          <p:cNvPr id="525" name="Google Shape;525;p49"/>
          <p:cNvPicPr preferRelativeResize="0"/>
          <p:nvPr/>
        </p:nvPicPr>
        <p:blipFill rotWithShape="1">
          <a:blip r:embed="rId3">
            <a:alphaModFix/>
          </a:blip>
          <a:srcRect b="0" l="0" r="0" t="0"/>
          <a:stretch/>
        </p:blipFill>
        <p:spPr>
          <a:xfrm>
            <a:off x="6443546" y="2128083"/>
            <a:ext cx="4157472" cy="3960835"/>
          </a:xfrm>
          <a:prstGeom prst="rect">
            <a:avLst/>
          </a:prstGeom>
          <a:noFill/>
          <a:ln>
            <a:noFill/>
          </a:ln>
        </p:spPr>
      </p:pic>
      <p:sp>
        <p:nvSpPr>
          <p:cNvPr id="526" name="Google Shape;526;p49"/>
          <p:cNvSpPr txBox="1"/>
          <p:nvPr/>
        </p:nvSpPr>
        <p:spPr>
          <a:xfrm>
            <a:off x="5043948" y="1761424"/>
            <a:ext cx="6956668" cy="4529445"/>
          </a:xfrm>
          <a:prstGeom prst="rect">
            <a:avLst/>
          </a:prstGeom>
          <a:solidFill>
            <a:schemeClr val="lt1">
              <a:alpha val="69803"/>
            </a:schemeClr>
          </a:solidFill>
          <a:ln>
            <a:noFill/>
          </a:ln>
        </p:spPr>
        <p:txBody>
          <a:bodyPr anchorCtr="0" anchor="t" bIns="45700" lIns="91425" spcFirstLastPara="1" rIns="91425" wrap="square" tIns="45700">
            <a:noAutofit/>
          </a:bodyPr>
          <a:lstStyle/>
          <a:p>
            <a:pPr indent="-2730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AWS CloudTrail will allow the admins to monitor the system and retain the activity on the AWS infrastructure. It will also allow the admins to view the actions taken through the console and all other aws services.</a:t>
            </a:r>
            <a:endParaRPr sz="1800"/>
          </a:p>
          <a:p>
            <a:pPr indent="-273050" lvl="0" marL="285750" marR="0" rtl="0" algn="l">
              <a:spcBef>
                <a:spcPts val="2200"/>
              </a:spcBef>
              <a:spcAft>
                <a:spcPts val="0"/>
              </a:spcAft>
              <a:buClr>
                <a:schemeClr val="dk1"/>
              </a:buClr>
              <a:buSzPts val="1800"/>
              <a:buFont typeface="Calibri"/>
              <a:buChar char="❑"/>
            </a:pPr>
            <a:r>
              <a:rPr lang="en-US" sz="1800">
                <a:latin typeface="Calibri"/>
                <a:ea typeface="Calibri"/>
                <a:cs typeface="Calibri"/>
                <a:sym typeface="Calibri"/>
              </a:rPr>
              <a:t>The use of AWS CLoudTrail will allow the to track and capture all API calls from Systems Manager console.</a:t>
            </a:r>
            <a:endParaRPr sz="1800">
              <a:latin typeface="Calibri"/>
              <a:ea typeface="Calibri"/>
              <a:cs typeface="Calibri"/>
              <a:sym typeface="Calibri"/>
            </a:endParaRPr>
          </a:p>
          <a:p>
            <a:pPr indent="-273050" lvl="0" marL="285750" marR="0" rtl="0" algn="l">
              <a:spcBef>
                <a:spcPts val="220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Logs can be stored at an AWS S3 storage which will be on the cloud database secured by the security group/monitoring group.</a:t>
            </a:r>
            <a:endParaRPr sz="1800"/>
          </a:p>
          <a:p>
            <a:pPr indent="0" lvl="0" marL="0" marR="0" rtl="0" algn="l">
              <a:spcBef>
                <a:spcPts val="2200"/>
              </a:spcBef>
              <a:spcAft>
                <a:spcPts val="0"/>
              </a:spcAft>
              <a:buNone/>
            </a:pPr>
            <a:r>
              <a:t/>
            </a:r>
            <a:endParaRPr/>
          </a:p>
        </p:txBody>
      </p:sp>
      <p:sp>
        <p:nvSpPr>
          <p:cNvPr id="527" name="Google Shape;527;p49"/>
          <p:cNvSpPr txBox="1"/>
          <p:nvPr>
            <p:ph idx="12" type="sldNum"/>
          </p:nvPr>
        </p:nvSpPr>
        <p:spPr>
          <a:xfrm>
            <a:off x="913942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8" name="Google Shape;528;p49"/>
          <p:cNvSpPr txBox="1"/>
          <p:nvPr/>
        </p:nvSpPr>
        <p:spPr>
          <a:xfrm>
            <a:off x="390939" y="382060"/>
            <a:ext cx="11115261" cy="7794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b="0" i="0" lang="en-US" sz="3600">
                <a:solidFill>
                  <a:schemeClr val="lt1"/>
                </a:solidFill>
                <a:latin typeface="Arial"/>
                <a:ea typeface="Arial"/>
                <a:cs typeface="Arial"/>
                <a:sym typeface="Arial"/>
              </a:rPr>
              <a:t>Solution – Auditing</a:t>
            </a:r>
            <a:endParaRPr/>
          </a:p>
        </p:txBody>
      </p:sp>
      <p:sp>
        <p:nvSpPr>
          <p:cNvPr id="529" name="Google Shape;529;p49"/>
          <p:cNvSpPr txBox="1"/>
          <p:nvPr/>
        </p:nvSpPr>
        <p:spPr>
          <a:xfrm>
            <a:off x="390937" y="1990941"/>
            <a:ext cx="4535023" cy="3539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Administrators must be </a:t>
            </a:r>
            <a:r>
              <a:rPr lang="en-US" sz="2800">
                <a:solidFill>
                  <a:srgbClr val="C55A11"/>
                </a:solidFill>
                <a:latin typeface="Arial"/>
                <a:ea typeface="Arial"/>
                <a:cs typeface="Arial"/>
                <a:sym typeface="Arial"/>
              </a:rPr>
              <a:t>able to track every AWS service related action </a:t>
            </a:r>
            <a:r>
              <a:rPr lang="en-US" sz="2800">
                <a:solidFill>
                  <a:schemeClr val="dk1"/>
                </a:solidFill>
                <a:latin typeface="Arial"/>
                <a:ea typeface="Arial"/>
                <a:cs typeface="Arial"/>
                <a:sym typeface="Arial"/>
              </a:rPr>
              <a:t>in the account.</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n-US" sz="2800">
                <a:solidFill>
                  <a:schemeClr val="dk1"/>
                </a:solidFill>
                <a:latin typeface="Arial"/>
                <a:ea typeface="Arial"/>
                <a:cs typeface="Arial"/>
                <a:sym typeface="Arial"/>
              </a:rPr>
              <a:t>How can the these requirements be satisfied using AWS?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0"/>
          <p:cNvSpPr txBox="1"/>
          <p:nvPr>
            <p:ph type="title"/>
          </p:nvPr>
        </p:nvSpPr>
        <p:spPr>
          <a:xfrm>
            <a:off x="662610" y="2770243"/>
            <a:ext cx="7989022" cy="779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Arial"/>
              <a:buNone/>
            </a:pPr>
            <a:r>
              <a:rPr lang="en-US"/>
              <a:t>Solution Presentation</a:t>
            </a:r>
            <a:endParaRPr/>
          </a:p>
        </p:txBody>
      </p:sp>
      <p:sp>
        <p:nvSpPr>
          <p:cNvPr id="536" name="Google Shape;536;p50"/>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pic>
        <p:nvPicPr>
          <p:cNvPr id="541" name="Google Shape;541;p51"/>
          <p:cNvPicPr preferRelativeResize="0"/>
          <p:nvPr/>
        </p:nvPicPr>
        <p:blipFill rotWithShape="1">
          <a:blip r:embed="rId3">
            <a:alphaModFix/>
          </a:blip>
          <a:srcRect b="0" l="0" r="0" t="0"/>
          <a:stretch/>
        </p:blipFill>
        <p:spPr>
          <a:xfrm>
            <a:off x="7607808" y="1862610"/>
            <a:ext cx="4157472" cy="3960835"/>
          </a:xfrm>
          <a:prstGeom prst="rect">
            <a:avLst/>
          </a:prstGeom>
          <a:noFill/>
          <a:ln>
            <a:noFill/>
          </a:ln>
        </p:spPr>
      </p:pic>
      <p:sp>
        <p:nvSpPr>
          <p:cNvPr id="542" name="Google Shape;542;p51"/>
          <p:cNvSpPr txBox="1"/>
          <p:nvPr>
            <p:ph type="title"/>
          </p:nvPr>
        </p:nvSpPr>
        <p:spPr>
          <a:xfrm>
            <a:off x="238539" y="263527"/>
            <a:ext cx="11115261" cy="779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Presentation Instructions</a:t>
            </a:r>
            <a:endParaRPr/>
          </a:p>
        </p:txBody>
      </p:sp>
      <p:sp>
        <p:nvSpPr>
          <p:cNvPr id="543" name="Google Shape;543;p51"/>
          <p:cNvSpPr txBox="1"/>
          <p:nvPr>
            <p:ph idx="1" type="body"/>
          </p:nvPr>
        </p:nvSpPr>
        <p:spPr>
          <a:xfrm>
            <a:off x="238539" y="1440305"/>
            <a:ext cx="7369269" cy="4913308"/>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000"/>
              <a:buFont typeface="Calibri"/>
              <a:buAutoNum type="arabicPeriod"/>
            </a:pPr>
            <a:r>
              <a:rPr lang="en-US" sz="2000"/>
              <a:t>The presentation can be done individually or in in groups of 2-3 students.</a:t>
            </a:r>
            <a:endParaRPr/>
          </a:p>
          <a:p>
            <a:pPr indent="-514350" lvl="0" marL="514350" rtl="0" algn="l">
              <a:lnSpc>
                <a:spcPct val="90000"/>
              </a:lnSpc>
              <a:spcBef>
                <a:spcPts val="1000"/>
              </a:spcBef>
              <a:spcAft>
                <a:spcPts val="0"/>
              </a:spcAft>
              <a:buClr>
                <a:schemeClr val="dk1"/>
              </a:buClr>
              <a:buSzPts val="2000"/>
              <a:buFont typeface="Calibri"/>
              <a:buAutoNum type="arabicPeriod"/>
            </a:pPr>
            <a:r>
              <a:rPr lang="en-US" sz="2000"/>
              <a:t>The presentation simulates the experience of presenting to the actual customer</a:t>
            </a:r>
            <a:endParaRPr/>
          </a:p>
          <a:p>
            <a:pPr indent="-457200" lvl="1" marL="974725" rtl="0" algn="l">
              <a:lnSpc>
                <a:spcPct val="90000"/>
              </a:lnSpc>
              <a:spcBef>
                <a:spcPts val="500"/>
              </a:spcBef>
              <a:spcAft>
                <a:spcPts val="0"/>
              </a:spcAft>
              <a:buClr>
                <a:schemeClr val="dk1"/>
              </a:buClr>
              <a:buSzPts val="2000"/>
              <a:buFont typeface="Arial"/>
              <a:buChar char="•"/>
            </a:pPr>
            <a:r>
              <a:rPr lang="en-US" sz="2000"/>
              <a:t>Showcase your solution! Justify choices for your architectural decisions.</a:t>
            </a:r>
            <a:endParaRPr/>
          </a:p>
          <a:p>
            <a:pPr indent="-457200" lvl="1" marL="974725" rtl="0" algn="l">
              <a:lnSpc>
                <a:spcPct val="90000"/>
              </a:lnSpc>
              <a:spcBef>
                <a:spcPts val="500"/>
              </a:spcBef>
              <a:spcAft>
                <a:spcPts val="0"/>
              </a:spcAft>
              <a:buClr>
                <a:schemeClr val="dk1"/>
              </a:buClr>
              <a:buSzPts val="2000"/>
              <a:buFont typeface="Arial"/>
              <a:buChar char="•"/>
            </a:pPr>
            <a:r>
              <a:rPr lang="en-US" sz="2000"/>
              <a:t>Instructor and/or peer feedback will help you enhancing your strengths and improve your weaknesses for future design meetings with customers.</a:t>
            </a:r>
            <a:endParaRPr/>
          </a:p>
          <a:p>
            <a:pPr indent="-514350" lvl="0" marL="514350" rtl="0" algn="l">
              <a:lnSpc>
                <a:spcPct val="90000"/>
              </a:lnSpc>
              <a:spcBef>
                <a:spcPts val="1000"/>
              </a:spcBef>
              <a:spcAft>
                <a:spcPts val="0"/>
              </a:spcAft>
              <a:buClr>
                <a:schemeClr val="dk1"/>
              </a:buClr>
              <a:buSzPts val="2000"/>
              <a:buFont typeface="Calibri"/>
              <a:buAutoNum type="arabicPeriod"/>
            </a:pPr>
            <a:r>
              <a:rPr lang="en-US" sz="2000"/>
              <a:t>You will be allotted 20 minutes to present you solution and an additional 5 minutes for the instructor and/or class to ask questions regarding the design, the chosen services, and or how the solution was determined.</a:t>
            </a:r>
            <a:endParaRPr/>
          </a:p>
          <a:p>
            <a:pPr indent="-514350" lvl="0" marL="514350" rtl="0" algn="l">
              <a:lnSpc>
                <a:spcPct val="90000"/>
              </a:lnSpc>
              <a:spcBef>
                <a:spcPts val="1000"/>
              </a:spcBef>
              <a:spcAft>
                <a:spcPts val="0"/>
              </a:spcAft>
              <a:buClr>
                <a:schemeClr val="dk1"/>
              </a:buClr>
              <a:buSzPts val="2000"/>
              <a:buFont typeface="Calibri"/>
              <a:buAutoNum type="arabicPeriod"/>
            </a:pPr>
            <a:r>
              <a:rPr b="1" i="1" lang="en-US" sz="2000"/>
              <a:t>NOTE</a:t>
            </a:r>
            <a:r>
              <a:rPr lang="en-US" sz="2000"/>
              <a:t>: The presentations should follow the outline of the actual project. See the project guide for additional information.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pic>
        <p:nvPicPr>
          <p:cNvPr id="548" name="Google Shape;548;p52"/>
          <p:cNvPicPr preferRelativeResize="0"/>
          <p:nvPr/>
        </p:nvPicPr>
        <p:blipFill rotWithShape="1">
          <a:blip r:embed="rId3">
            <a:alphaModFix/>
          </a:blip>
          <a:srcRect b="0" l="0" r="0" t="0"/>
          <a:stretch/>
        </p:blipFill>
        <p:spPr>
          <a:xfrm>
            <a:off x="7607808" y="1862610"/>
            <a:ext cx="4157472" cy="3960835"/>
          </a:xfrm>
          <a:prstGeom prst="rect">
            <a:avLst/>
          </a:prstGeom>
          <a:noFill/>
          <a:ln>
            <a:noFill/>
          </a:ln>
        </p:spPr>
      </p:pic>
      <p:sp>
        <p:nvSpPr>
          <p:cNvPr id="549" name="Google Shape;549;p52"/>
          <p:cNvSpPr txBox="1"/>
          <p:nvPr>
            <p:ph type="title"/>
          </p:nvPr>
        </p:nvSpPr>
        <p:spPr>
          <a:xfrm>
            <a:off x="238539" y="263527"/>
            <a:ext cx="11115261" cy="779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Presentation Topics</a:t>
            </a:r>
            <a:endParaRPr/>
          </a:p>
        </p:txBody>
      </p:sp>
      <p:sp>
        <p:nvSpPr>
          <p:cNvPr id="550" name="Google Shape;550;p52"/>
          <p:cNvSpPr txBox="1"/>
          <p:nvPr>
            <p:ph idx="1" type="body"/>
          </p:nvPr>
        </p:nvSpPr>
        <p:spPr>
          <a:xfrm>
            <a:off x="238539" y="1440305"/>
            <a:ext cx="7369269" cy="491330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Include information about your solution for the following:</a:t>
            </a:r>
            <a:endParaRPr/>
          </a:p>
          <a:p>
            <a:pPr indent="-457200" lvl="0" marL="457200" rtl="0" algn="l">
              <a:lnSpc>
                <a:spcPct val="90000"/>
              </a:lnSpc>
              <a:spcBef>
                <a:spcPts val="1000"/>
              </a:spcBef>
              <a:spcAft>
                <a:spcPts val="0"/>
              </a:spcAft>
              <a:buClr>
                <a:schemeClr val="dk1"/>
              </a:buClr>
              <a:buSzPts val="2000"/>
              <a:buFont typeface="Arial"/>
              <a:buChar char="•"/>
            </a:pPr>
            <a:r>
              <a:rPr lang="en-US" sz="2000"/>
              <a:t>Configuring access permissions to conform to AWS best practices.</a:t>
            </a:r>
            <a:endParaRPr/>
          </a:p>
          <a:p>
            <a:pPr indent="-457200" lvl="0" marL="457200" rtl="0" algn="l">
              <a:lnSpc>
                <a:spcPct val="90000"/>
              </a:lnSpc>
              <a:spcBef>
                <a:spcPts val="1000"/>
              </a:spcBef>
              <a:spcAft>
                <a:spcPts val="0"/>
              </a:spcAft>
              <a:buClr>
                <a:schemeClr val="dk1"/>
              </a:buClr>
              <a:buSzPts val="2000"/>
              <a:buFont typeface="Arial"/>
              <a:buChar char="•"/>
            </a:pPr>
            <a:r>
              <a:rPr lang="en-US" sz="2000"/>
              <a:t>Network design features that conform to AWS best practices</a:t>
            </a:r>
            <a:endParaRPr/>
          </a:p>
          <a:p>
            <a:pPr indent="-457200" lvl="0" marL="457200" rtl="0" algn="l">
              <a:lnSpc>
                <a:spcPct val="90000"/>
              </a:lnSpc>
              <a:spcBef>
                <a:spcPts val="1000"/>
              </a:spcBef>
              <a:spcAft>
                <a:spcPts val="0"/>
              </a:spcAft>
              <a:buClr>
                <a:schemeClr val="dk1"/>
              </a:buClr>
              <a:buSzPts val="2000"/>
              <a:buFont typeface="Arial"/>
              <a:buChar char="•"/>
            </a:pPr>
            <a:r>
              <a:rPr lang="en-US" sz="2000"/>
              <a:t>Architecture alignment with and deviations from the current server hosting company.</a:t>
            </a:r>
            <a:endParaRPr/>
          </a:p>
          <a:p>
            <a:pPr indent="-457200" lvl="0" marL="457200" rtl="0" algn="l">
              <a:lnSpc>
                <a:spcPct val="90000"/>
              </a:lnSpc>
              <a:spcBef>
                <a:spcPts val="1000"/>
              </a:spcBef>
              <a:spcAft>
                <a:spcPts val="0"/>
              </a:spcAft>
              <a:buClr>
                <a:schemeClr val="dk1"/>
              </a:buClr>
              <a:buSzPts val="2000"/>
              <a:buFont typeface="Arial"/>
              <a:buChar char="•"/>
            </a:pPr>
            <a:r>
              <a:rPr lang="en-US" sz="2000"/>
              <a:t>Architecture's ability to accommodate future growth</a:t>
            </a:r>
            <a:endParaRPr/>
          </a:p>
          <a:p>
            <a:pPr indent="-457200" lvl="0" marL="457200" rtl="0" algn="l">
              <a:lnSpc>
                <a:spcPct val="90000"/>
              </a:lnSpc>
              <a:spcBef>
                <a:spcPts val="1000"/>
              </a:spcBef>
              <a:spcAft>
                <a:spcPts val="0"/>
              </a:spcAft>
              <a:buClr>
                <a:schemeClr val="dk1"/>
              </a:buClr>
              <a:buSzPts val="2000"/>
              <a:buFont typeface="Arial"/>
              <a:buChar char="•"/>
            </a:pPr>
            <a:r>
              <a:rPr lang="en-US" sz="2000"/>
              <a:t>Securing all sensitive information.</a:t>
            </a:r>
            <a:endParaRPr/>
          </a:p>
          <a:p>
            <a:pPr indent="-457200" lvl="0" marL="457200" rtl="0" algn="l">
              <a:lnSpc>
                <a:spcPct val="90000"/>
              </a:lnSpc>
              <a:spcBef>
                <a:spcPts val="1000"/>
              </a:spcBef>
              <a:spcAft>
                <a:spcPts val="0"/>
              </a:spcAft>
              <a:buClr>
                <a:schemeClr val="dk1"/>
              </a:buClr>
              <a:buSzPts val="2000"/>
              <a:buFont typeface="Arial"/>
              <a:buChar char="•"/>
            </a:pPr>
            <a:r>
              <a:rPr lang="en-US" sz="2000"/>
              <a:t>Utilizing load balancers for web tier and application tier that support HTTP, HTTPS, TCP protocols.</a:t>
            </a:r>
            <a:endParaRPr/>
          </a:p>
          <a:p>
            <a:pPr indent="-457200" lvl="0" marL="457200" rtl="0" algn="l">
              <a:lnSpc>
                <a:spcPct val="90000"/>
              </a:lnSpc>
              <a:spcBef>
                <a:spcPts val="1000"/>
              </a:spcBef>
              <a:spcAft>
                <a:spcPts val="0"/>
              </a:spcAft>
              <a:buClr>
                <a:schemeClr val="dk1"/>
              </a:buClr>
              <a:buSzPts val="2000"/>
              <a:buFont typeface="Arial"/>
              <a:buChar char="•"/>
            </a:pPr>
            <a:r>
              <a:rPr lang="en-US" sz="2000"/>
              <a:t>Architecture resiliency features.</a:t>
            </a:r>
            <a:endParaRPr/>
          </a:p>
          <a:p>
            <a:pPr indent="-457200" lvl="0" marL="457200" rtl="0" algn="l">
              <a:lnSpc>
                <a:spcPct val="90000"/>
              </a:lnSpc>
              <a:spcBef>
                <a:spcPts val="1000"/>
              </a:spcBef>
              <a:spcAft>
                <a:spcPts val="0"/>
              </a:spcAft>
              <a:buClr>
                <a:schemeClr val="dk1"/>
              </a:buClr>
              <a:buSzPts val="2000"/>
              <a:buFont typeface="Arial"/>
              <a:buChar char="•"/>
            </a:pPr>
            <a:r>
              <a:rPr lang="en-US" sz="2000"/>
              <a:t>Configuring auditing to track all user actions.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3"/>
          <p:cNvSpPr txBox="1"/>
          <p:nvPr>
            <p:ph type="title"/>
          </p:nvPr>
        </p:nvSpPr>
        <p:spPr>
          <a:xfrm>
            <a:off x="238539" y="263527"/>
            <a:ext cx="11115261" cy="779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Presentation Suggestions</a:t>
            </a:r>
            <a:endParaRPr/>
          </a:p>
        </p:txBody>
      </p:sp>
      <p:sp>
        <p:nvSpPr>
          <p:cNvPr id="556" name="Google Shape;556;p53"/>
          <p:cNvSpPr txBox="1"/>
          <p:nvPr>
            <p:ph idx="1" type="body"/>
          </p:nvPr>
        </p:nvSpPr>
        <p:spPr>
          <a:xfrm>
            <a:off x="238539" y="1440305"/>
            <a:ext cx="9237970" cy="4913308"/>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chemeClr val="dk1"/>
              </a:buClr>
              <a:buSzPts val="2000"/>
              <a:buFont typeface="Arial"/>
              <a:buChar char="•"/>
            </a:pPr>
            <a:r>
              <a:rPr lang="en-US" sz="2000"/>
              <a:t>Keep graphics simple and ensure that copyrights are not infringed</a:t>
            </a:r>
            <a:endParaRPr/>
          </a:p>
          <a:p>
            <a:pPr indent="-457200" lvl="0" marL="457200" rtl="0" algn="l">
              <a:lnSpc>
                <a:spcPct val="90000"/>
              </a:lnSpc>
              <a:spcBef>
                <a:spcPts val="1000"/>
              </a:spcBef>
              <a:spcAft>
                <a:spcPts val="0"/>
              </a:spcAft>
              <a:buClr>
                <a:schemeClr val="dk1"/>
              </a:buClr>
              <a:buSzPts val="2000"/>
              <a:buFont typeface="Arial"/>
              <a:buChar char="•"/>
            </a:pPr>
            <a:r>
              <a:rPr lang="en-US" sz="2000"/>
              <a:t>Leverage simple graphics and diagrams, when possible </a:t>
            </a:r>
            <a:endParaRPr/>
          </a:p>
          <a:p>
            <a:pPr indent="-457200" lvl="0" marL="457200" rtl="0" algn="l">
              <a:lnSpc>
                <a:spcPct val="90000"/>
              </a:lnSpc>
              <a:spcBef>
                <a:spcPts val="1000"/>
              </a:spcBef>
              <a:spcAft>
                <a:spcPts val="0"/>
              </a:spcAft>
              <a:buClr>
                <a:schemeClr val="dk1"/>
              </a:buClr>
              <a:buSzPts val="2000"/>
              <a:buFont typeface="Arial"/>
              <a:buChar char="•"/>
            </a:pPr>
            <a:r>
              <a:rPr lang="en-US" sz="2000"/>
              <a:t>Keep screen text concise and clear</a:t>
            </a:r>
            <a:endParaRPr/>
          </a:p>
          <a:p>
            <a:pPr indent="-457200" lvl="0" marL="457200" rtl="0" algn="l">
              <a:lnSpc>
                <a:spcPct val="90000"/>
              </a:lnSpc>
              <a:spcBef>
                <a:spcPts val="1000"/>
              </a:spcBef>
              <a:spcAft>
                <a:spcPts val="0"/>
              </a:spcAft>
              <a:buClr>
                <a:schemeClr val="dk1"/>
              </a:buClr>
              <a:buSzPts val="2000"/>
              <a:buFont typeface="Arial"/>
              <a:buChar char="•"/>
            </a:pPr>
            <a:r>
              <a:rPr lang="en-US" sz="2000"/>
              <a:t>Ensure headers align to the screen text</a:t>
            </a:r>
            <a:endParaRPr/>
          </a:p>
          <a:p>
            <a:pPr indent="-457200" lvl="0" marL="457200" rtl="0" algn="l">
              <a:lnSpc>
                <a:spcPct val="90000"/>
              </a:lnSpc>
              <a:spcBef>
                <a:spcPts val="1000"/>
              </a:spcBef>
              <a:spcAft>
                <a:spcPts val="0"/>
              </a:spcAft>
              <a:buClr>
                <a:schemeClr val="dk1"/>
              </a:buClr>
              <a:buSzPts val="2000"/>
              <a:buFont typeface="Arial"/>
              <a:buChar char="•"/>
            </a:pPr>
            <a:r>
              <a:rPr lang="en-US" sz="2000"/>
              <a:t>Contrasting colors provide an area of focus</a:t>
            </a:r>
            <a:endParaRPr/>
          </a:p>
          <a:p>
            <a:pPr indent="-457200" lvl="0" marL="457200" rtl="0" algn="l">
              <a:lnSpc>
                <a:spcPct val="90000"/>
              </a:lnSpc>
              <a:spcBef>
                <a:spcPts val="1000"/>
              </a:spcBef>
              <a:spcAft>
                <a:spcPts val="0"/>
              </a:spcAft>
              <a:buClr>
                <a:schemeClr val="dk1"/>
              </a:buClr>
              <a:buSzPts val="2000"/>
              <a:buFont typeface="Arial"/>
              <a:buChar char="•"/>
            </a:pPr>
            <a:r>
              <a:rPr lang="en-US" sz="2000"/>
              <a:t>Maintain consistency with font styles, sizes, and colors </a:t>
            </a:r>
            <a:endParaRPr/>
          </a:p>
          <a:p>
            <a:pPr indent="-457200" lvl="0" marL="457200" rtl="0" algn="l">
              <a:lnSpc>
                <a:spcPct val="90000"/>
              </a:lnSpc>
              <a:spcBef>
                <a:spcPts val="1000"/>
              </a:spcBef>
              <a:spcAft>
                <a:spcPts val="0"/>
              </a:spcAft>
              <a:buClr>
                <a:schemeClr val="dk1"/>
              </a:buClr>
              <a:buSzPts val="2000"/>
              <a:buFont typeface="Arial"/>
              <a:buChar char="•"/>
            </a:pPr>
            <a:r>
              <a:rPr lang="en-US" sz="2000"/>
              <a:t>Avoid repetitive slides and content</a:t>
            </a:r>
            <a:endParaRPr/>
          </a:p>
          <a:p>
            <a:pPr indent="-457200" lvl="0" marL="457200" rtl="0" algn="l">
              <a:lnSpc>
                <a:spcPct val="90000"/>
              </a:lnSpc>
              <a:spcBef>
                <a:spcPts val="1000"/>
              </a:spcBef>
              <a:spcAft>
                <a:spcPts val="0"/>
              </a:spcAft>
              <a:buClr>
                <a:schemeClr val="dk1"/>
              </a:buClr>
              <a:buSzPts val="2000"/>
              <a:buFont typeface="Arial"/>
              <a:buChar char="•"/>
            </a:pPr>
            <a:r>
              <a:rPr lang="en-US" sz="2000"/>
              <a:t>Ensure capitalization, punctuation, and grammar are applied</a:t>
            </a:r>
            <a:endParaRPr/>
          </a:p>
          <a:p>
            <a:pPr indent="-457200" lvl="0" marL="457200" rtl="0" algn="l">
              <a:lnSpc>
                <a:spcPct val="90000"/>
              </a:lnSpc>
              <a:spcBef>
                <a:spcPts val="1000"/>
              </a:spcBef>
              <a:spcAft>
                <a:spcPts val="0"/>
              </a:spcAft>
              <a:buClr>
                <a:schemeClr val="dk1"/>
              </a:buClr>
              <a:buSzPts val="2000"/>
              <a:buFont typeface="Arial"/>
              <a:buChar char="•"/>
            </a:pPr>
            <a:r>
              <a:rPr lang="en-US" sz="2000"/>
              <a:t>Apply text into the notes section that provide guidance for the presentation</a:t>
            </a:r>
            <a:endParaRPr/>
          </a:p>
          <a:p>
            <a:pPr indent="-457200" lvl="0" marL="457200" rtl="0" algn="l">
              <a:lnSpc>
                <a:spcPct val="90000"/>
              </a:lnSpc>
              <a:spcBef>
                <a:spcPts val="1000"/>
              </a:spcBef>
              <a:spcAft>
                <a:spcPts val="0"/>
              </a:spcAft>
              <a:buClr>
                <a:schemeClr val="dk1"/>
              </a:buClr>
              <a:buSzPts val="2000"/>
              <a:buFont typeface="Arial"/>
              <a:buChar char="•"/>
            </a:pPr>
            <a:r>
              <a:rPr lang="en-US" sz="2000"/>
              <a:t>Avoid distracting backgrounds</a:t>
            </a:r>
            <a:endParaRPr/>
          </a:p>
          <a:p>
            <a:pPr indent="-457200" lvl="0" marL="457200" rtl="0" algn="l">
              <a:lnSpc>
                <a:spcPct val="90000"/>
              </a:lnSpc>
              <a:spcBef>
                <a:spcPts val="1000"/>
              </a:spcBef>
              <a:spcAft>
                <a:spcPts val="0"/>
              </a:spcAft>
              <a:buClr>
                <a:schemeClr val="dk1"/>
              </a:buClr>
              <a:buSzPts val="2000"/>
              <a:buFont typeface="Arial"/>
              <a:buChar char="•"/>
            </a:pPr>
            <a:r>
              <a:rPr lang="en-US" sz="2000"/>
              <a:t>View your presentation in the final presentation mode to ensure everything appears on screen as intended</a:t>
            </a:r>
            <a:endParaRPr/>
          </a:p>
          <a:p>
            <a:pPr indent="-387350" lvl="0" marL="514350" rtl="0" algn="l">
              <a:lnSpc>
                <a:spcPct val="90000"/>
              </a:lnSpc>
              <a:spcBef>
                <a:spcPts val="1000"/>
              </a:spcBef>
              <a:spcAft>
                <a:spcPts val="0"/>
              </a:spcAft>
              <a:buClr>
                <a:schemeClr val="dk1"/>
              </a:buClr>
              <a:buSzPts val="2000"/>
              <a:buFont typeface="Calibri"/>
              <a:buNone/>
            </a:pPr>
            <a:r>
              <a:t/>
            </a: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4"/>
          <p:cNvSpPr txBox="1"/>
          <p:nvPr/>
        </p:nvSpPr>
        <p:spPr>
          <a:xfrm>
            <a:off x="1143000" y="3090447"/>
            <a:ext cx="9906000" cy="120032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000000"/>
                </a:solidFill>
                <a:latin typeface="Arial"/>
                <a:ea typeface="Arial"/>
                <a:cs typeface="Arial"/>
                <a:sym typeface="Arial"/>
              </a:rPr>
              <a:t>Questions?</a:t>
            </a:r>
            <a:endParaRPr b="1" i="0" sz="7200" u="sng"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5"/>
          <p:cNvSpPr txBox="1"/>
          <p:nvPr/>
        </p:nvSpPr>
        <p:spPr>
          <a:xfrm>
            <a:off x="609600" y="4967115"/>
            <a:ext cx="11294532" cy="124649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500">
                <a:solidFill>
                  <a:schemeClr val="lt1"/>
                </a:solidFill>
                <a:latin typeface="Arial"/>
                <a:ea typeface="Arial"/>
                <a:cs typeface="Arial"/>
                <a:sym typeface="Arial"/>
              </a:rPr>
              <a:t>© 2018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1500" u="sng">
                <a:solidFill>
                  <a:schemeClr val="lt1"/>
                </a:solidFill>
                <a:latin typeface="Arial"/>
                <a:ea typeface="Arial"/>
                <a:cs typeface="Arial"/>
                <a:sym typeface="Arial"/>
              </a:rPr>
              <a:t>aws-course-feedback@amazon.com</a:t>
            </a:r>
            <a:r>
              <a:rPr lang="en-US" sz="1500">
                <a:solidFill>
                  <a:schemeClr val="lt1"/>
                </a:solidFill>
                <a:latin typeface="Arial"/>
                <a:ea typeface="Arial"/>
                <a:cs typeface="Arial"/>
                <a:sym typeface="Arial"/>
              </a:rPr>
              <a:t>. For all other questions, contact us at: </a:t>
            </a:r>
            <a:r>
              <a:rPr lang="en-US" sz="1500" u="sng">
                <a:solidFill>
                  <a:schemeClr val="lt1"/>
                </a:solidFill>
                <a:latin typeface="Arial"/>
                <a:ea typeface="Arial"/>
                <a:cs typeface="Arial"/>
                <a:sym typeface="Arial"/>
              </a:rPr>
              <a:t>https://aws.amazon.com/contact-us/aws-training/</a:t>
            </a:r>
            <a:r>
              <a:rPr lang="en-US" sz="1500">
                <a:solidFill>
                  <a:schemeClr val="lt1"/>
                </a:solidFill>
                <a:latin typeface="Arial"/>
                <a:ea typeface="Arial"/>
                <a:cs typeface="Arial"/>
                <a:sym typeface="Arial"/>
              </a:rPr>
              <a:t>. All trademarks are the property of their owners.</a:t>
            </a:r>
            <a:endParaRPr/>
          </a:p>
          <a:p>
            <a:pPr indent="0" lvl="0" marL="0" marR="0" rtl="0" algn="just">
              <a:spcBef>
                <a:spcPts val="0"/>
              </a:spcBef>
              <a:spcAft>
                <a:spcPts val="0"/>
              </a:spcAft>
              <a:buNone/>
            </a:pPr>
            <a:r>
              <a:t/>
            </a:r>
            <a:endParaRPr sz="1500">
              <a:solidFill>
                <a:schemeClr val="dk1"/>
              </a:solidFill>
              <a:latin typeface="Calibri"/>
              <a:ea typeface="Calibri"/>
              <a:cs typeface="Calibri"/>
              <a:sym typeface="Calibri"/>
            </a:endParaRPr>
          </a:p>
        </p:txBody>
      </p:sp>
      <p:sp>
        <p:nvSpPr>
          <p:cNvPr id="567" name="Google Shape;567;p55"/>
          <p:cNvSpPr txBox="1"/>
          <p:nvPr>
            <p:ph type="ctrTitle"/>
          </p:nvPr>
        </p:nvSpPr>
        <p:spPr>
          <a:xfrm>
            <a:off x="5933197" y="2810934"/>
            <a:ext cx="6056583" cy="83449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Thanks for participating!</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4"/>
          <p:cNvPicPr preferRelativeResize="0"/>
          <p:nvPr/>
        </p:nvPicPr>
        <p:blipFill rotWithShape="1">
          <a:blip r:embed="rId3">
            <a:alphaModFix/>
          </a:blip>
          <a:srcRect b="0" l="0" r="0" t="0"/>
          <a:stretch/>
        </p:blipFill>
        <p:spPr>
          <a:xfrm>
            <a:off x="8453887" y="1643155"/>
            <a:ext cx="3044305" cy="4219829"/>
          </a:xfrm>
          <a:prstGeom prst="rect">
            <a:avLst/>
          </a:prstGeom>
          <a:noFill/>
          <a:ln>
            <a:noFill/>
          </a:ln>
        </p:spPr>
      </p:pic>
      <p:sp>
        <p:nvSpPr>
          <p:cNvPr id="102" name="Google Shape;102;p14"/>
          <p:cNvSpPr txBox="1"/>
          <p:nvPr>
            <p:ph type="title"/>
          </p:nvPr>
        </p:nvSpPr>
        <p:spPr>
          <a:xfrm>
            <a:off x="238539" y="263527"/>
            <a:ext cx="11115261" cy="779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800"/>
              <a:buFont typeface="Arial"/>
              <a:buNone/>
            </a:pPr>
            <a:r>
              <a:rPr lang="en-US" sz="3800"/>
              <a:t>Company Background: A Medical Company</a:t>
            </a:r>
            <a:endParaRPr/>
          </a:p>
        </p:txBody>
      </p:sp>
      <p:sp>
        <p:nvSpPr>
          <p:cNvPr id="103" name="Google Shape;103;p14"/>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 name="Google Shape;104;p14"/>
          <p:cNvSpPr txBox="1"/>
          <p:nvPr/>
        </p:nvSpPr>
        <p:spPr>
          <a:xfrm>
            <a:off x="621792" y="1480849"/>
            <a:ext cx="10876400" cy="4932651"/>
          </a:xfrm>
          <a:prstGeom prst="rect">
            <a:avLst/>
          </a:prstGeom>
          <a:solidFill>
            <a:schemeClr val="lt1">
              <a:alpha val="69803"/>
            </a:schemeClr>
          </a:solidFill>
          <a:ln>
            <a:noFill/>
          </a:ln>
        </p:spPr>
        <p:txBody>
          <a:bodyPr anchorCtr="0" anchor="t" bIns="45700" lIns="91425" spcFirstLastPara="1" rIns="91425" wrap="square" tIns="45700">
            <a:noAutofit/>
          </a:bodyPr>
          <a:lstStyle/>
          <a:p>
            <a:pPr indent="-330200" lvl="0" marL="330200" marR="0" rtl="0" algn="l">
              <a:lnSpc>
                <a:spcPct val="90000"/>
              </a:lnSpc>
              <a:spcBef>
                <a:spcPts val="0"/>
              </a:spcBef>
              <a:spcAft>
                <a:spcPts val="0"/>
              </a:spcAft>
              <a:buClr>
                <a:srgbClr val="C55A11"/>
              </a:buClr>
              <a:buSzPts val="2400"/>
              <a:buFont typeface="Arial"/>
              <a:buChar char="•"/>
            </a:pPr>
            <a:r>
              <a:rPr b="0" i="0" lang="en-US" sz="2400">
                <a:solidFill>
                  <a:srgbClr val="C55A11"/>
                </a:solidFill>
                <a:latin typeface="Arial"/>
                <a:ea typeface="Arial"/>
                <a:cs typeface="Arial"/>
                <a:sym typeface="Arial"/>
              </a:rPr>
              <a:t>A Medical Company </a:t>
            </a:r>
            <a:r>
              <a:rPr b="0" i="0" lang="en-US" sz="2400">
                <a:solidFill>
                  <a:schemeClr val="dk1"/>
                </a:solidFill>
                <a:latin typeface="Arial"/>
                <a:ea typeface="Arial"/>
                <a:cs typeface="Arial"/>
                <a:sym typeface="Arial"/>
              </a:rPr>
              <a:t>is </a:t>
            </a:r>
            <a:r>
              <a:rPr b="1" i="0" lang="en-US" sz="2400">
                <a:solidFill>
                  <a:schemeClr val="dk1"/>
                </a:solidFill>
                <a:latin typeface="Arial"/>
                <a:ea typeface="Arial"/>
                <a:cs typeface="Arial"/>
                <a:sym typeface="Arial"/>
              </a:rPr>
              <a:t>a startup software as a service (SaaS) company</a:t>
            </a:r>
            <a:r>
              <a:rPr b="0" i="0" lang="en-US" sz="2400">
                <a:solidFill>
                  <a:schemeClr val="dk1"/>
                </a:solidFill>
                <a:latin typeface="Arial"/>
                <a:ea typeface="Arial"/>
                <a:cs typeface="Arial"/>
                <a:sym typeface="Arial"/>
              </a:rPr>
              <a:t>.</a:t>
            </a:r>
            <a:endParaRPr/>
          </a:p>
          <a:p>
            <a:pPr indent="-330200" lvl="0" marL="330200" marR="0" rtl="0" algn="l">
              <a:lnSpc>
                <a:spcPct val="90000"/>
              </a:lnSpc>
              <a:spcBef>
                <a:spcPts val="1800"/>
              </a:spcBef>
              <a:spcAft>
                <a:spcPts val="0"/>
              </a:spcAft>
              <a:buClr>
                <a:schemeClr val="dk1"/>
              </a:buClr>
              <a:buSzPts val="2400"/>
              <a:buFont typeface="Arial"/>
              <a:buChar char="•"/>
            </a:pPr>
            <a:r>
              <a:rPr b="0" i="0" lang="en-US" sz="2400">
                <a:solidFill>
                  <a:schemeClr val="dk1"/>
                </a:solidFill>
                <a:latin typeface="Arial"/>
                <a:ea typeface="Arial"/>
                <a:cs typeface="Arial"/>
                <a:sym typeface="Arial"/>
              </a:rPr>
              <a:t>It has built </a:t>
            </a:r>
            <a:r>
              <a:rPr b="1" i="0" lang="en-US" sz="2400">
                <a:solidFill>
                  <a:schemeClr val="dk1"/>
                </a:solidFill>
                <a:latin typeface="Arial"/>
                <a:ea typeface="Arial"/>
                <a:cs typeface="Arial"/>
                <a:sym typeface="Arial"/>
              </a:rPr>
              <a:t>an online medical social networking and diagnosis assistance application </a:t>
            </a:r>
            <a:r>
              <a:rPr b="0" i="0" lang="en-US" sz="2400">
                <a:solidFill>
                  <a:schemeClr val="dk1"/>
                </a:solidFill>
                <a:latin typeface="Arial"/>
                <a:ea typeface="Arial"/>
                <a:cs typeface="Arial"/>
                <a:sym typeface="Arial"/>
              </a:rPr>
              <a:t>for users in APAC, the US, and Europe.</a:t>
            </a:r>
            <a:endParaRPr/>
          </a:p>
          <a:p>
            <a:pPr indent="-330200" lvl="0" marL="330200" marR="0" rtl="0" algn="l">
              <a:lnSpc>
                <a:spcPct val="90000"/>
              </a:lnSpc>
              <a:spcBef>
                <a:spcPts val="1800"/>
              </a:spcBef>
              <a:spcAft>
                <a:spcPts val="0"/>
              </a:spcAft>
              <a:buClr>
                <a:schemeClr val="dk1"/>
              </a:buClr>
              <a:buSzPts val="2400"/>
              <a:buFont typeface="Arial"/>
              <a:buChar char="•"/>
            </a:pPr>
            <a:r>
              <a:rPr b="0" i="0" lang="en-US" sz="2400">
                <a:solidFill>
                  <a:schemeClr val="dk1"/>
                </a:solidFill>
                <a:latin typeface="Arial"/>
                <a:ea typeface="Arial"/>
                <a:cs typeface="Arial"/>
                <a:sym typeface="Arial"/>
              </a:rPr>
              <a:t>The application </a:t>
            </a:r>
            <a:r>
              <a:rPr b="1" i="0" lang="en-US" sz="2400">
                <a:solidFill>
                  <a:schemeClr val="dk1"/>
                </a:solidFill>
                <a:latin typeface="Arial"/>
                <a:ea typeface="Arial"/>
                <a:cs typeface="Arial"/>
                <a:sym typeface="Arial"/>
              </a:rPr>
              <a:t>connects patients and doctors to</a:t>
            </a:r>
            <a:r>
              <a:rPr b="0" i="0" lang="en-US" sz="2400">
                <a:solidFill>
                  <a:schemeClr val="dk1"/>
                </a:solidFill>
                <a:latin typeface="Arial"/>
                <a:ea typeface="Arial"/>
                <a:cs typeface="Arial"/>
                <a:sym typeface="Arial"/>
              </a:rPr>
              <a:t>: </a:t>
            </a:r>
            <a:endParaRPr/>
          </a:p>
          <a:p>
            <a:pPr indent="-330200" lvl="1" marL="787400" marR="0" rtl="0" algn="l">
              <a:lnSpc>
                <a:spcPct val="90000"/>
              </a:lnSpc>
              <a:spcBef>
                <a:spcPts val="18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Allow online appointments, remote consultation, remote diagnosis, electronic prescription transfer, and payment services.</a:t>
            </a:r>
            <a:endParaRPr/>
          </a:p>
          <a:p>
            <a:pPr indent="-330200" lvl="1" marL="787400" marR="0" rtl="0" algn="l">
              <a:lnSpc>
                <a:spcPct val="90000"/>
              </a:lnSpc>
              <a:spcBef>
                <a:spcPts val="18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Allow customers to upload documents and images. Text is extracted from documents, and images are converted into multiple formats.</a:t>
            </a:r>
            <a:endParaRPr/>
          </a:p>
          <a:p>
            <a:pPr indent="-330200" lvl="0" marL="330200" marR="0" rtl="0" algn="l">
              <a:lnSpc>
                <a:spcPct val="90000"/>
              </a:lnSpc>
              <a:spcBef>
                <a:spcPts val="1800"/>
              </a:spcBef>
              <a:spcAft>
                <a:spcPts val="0"/>
              </a:spcAft>
              <a:buClr>
                <a:schemeClr val="dk1"/>
              </a:buClr>
              <a:buSzPts val="2400"/>
              <a:buFont typeface="Arial"/>
              <a:buChar char="•"/>
            </a:pPr>
            <a:r>
              <a:rPr b="0" i="0" lang="en-US" sz="2400">
                <a:solidFill>
                  <a:schemeClr val="dk1"/>
                </a:solidFill>
                <a:latin typeface="Arial"/>
                <a:ea typeface="Arial"/>
                <a:cs typeface="Arial"/>
                <a:sym typeface="Arial"/>
              </a:rPr>
              <a:t>The application has </a:t>
            </a:r>
            <a:r>
              <a:rPr b="1" i="0" lang="en-US" sz="2400">
                <a:solidFill>
                  <a:schemeClr val="dk1"/>
                </a:solidFill>
                <a:latin typeface="Arial"/>
                <a:ea typeface="Arial"/>
                <a:cs typeface="Arial"/>
                <a:sym typeface="Arial"/>
              </a:rPr>
              <a:t>not yet been launched publicly</a:t>
            </a:r>
            <a:r>
              <a:rPr b="0" i="0" lang="en-US" sz="2400">
                <a:solidFill>
                  <a:schemeClr val="dk1"/>
                </a:solidFill>
                <a:latin typeface="Arial"/>
                <a:ea typeface="Arial"/>
                <a:cs typeface="Arial"/>
                <a:sym typeface="Aria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5"/>
          <p:cNvPicPr preferRelativeResize="0"/>
          <p:nvPr/>
        </p:nvPicPr>
        <p:blipFill rotWithShape="1">
          <a:blip r:embed="rId3">
            <a:alphaModFix/>
          </a:blip>
          <a:srcRect b="0" l="0" r="0" t="0"/>
          <a:stretch/>
        </p:blipFill>
        <p:spPr>
          <a:xfrm>
            <a:off x="7607808" y="1862610"/>
            <a:ext cx="4157472" cy="3960835"/>
          </a:xfrm>
          <a:prstGeom prst="rect">
            <a:avLst/>
          </a:prstGeom>
          <a:noFill/>
          <a:ln>
            <a:noFill/>
          </a:ln>
        </p:spPr>
      </p:pic>
      <p:sp>
        <p:nvSpPr>
          <p:cNvPr id="111" name="Google Shape;111;p15"/>
          <p:cNvSpPr txBox="1"/>
          <p:nvPr>
            <p:ph type="title"/>
          </p:nvPr>
        </p:nvSpPr>
        <p:spPr>
          <a:xfrm>
            <a:off x="238539" y="263527"/>
            <a:ext cx="11115261" cy="779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The Request</a:t>
            </a:r>
            <a:endParaRPr/>
          </a:p>
        </p:txBody>
      </p:sp>
      <p:sp>
        <p:nvSpPr>
          <p:cNvPr id="112" name="Google Shape;112;p15"/>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 name="Google Shape;113;p15"/>
          <p:cNvSpPr txBox="1"/>
          <p:nvPr>
            <p:ph idx="1" type="body"/>
          </p:nvPr>
        </p:nvSpPr>
        <p:spPr>
          <a:xfrm>
            <a:off x="419100" y="1452655"/>
            <a:ext cx="7188708" cy="4903695"/>
          </a:xfrm>
          <a:prstGeom prst="rect">
            <a:avLst/>
          </a:prstGeom>
          <a:solidFill>
            <a:schemeClr val="lt1">
              <a:alpha val="80000"/>
            </a:schemeClr>
          </a:solidFill>
          <a:ln>
            <a:noFill/>
          </a:ln>
        </p:spPr>
        <p:txBody>
          <a:bodyPr anchorCtr="0" anchor="t" bIns="45700" lIns="91425" spcFirstLastPara="1" rIns="91425" wrap="square" tIns="45700">
            <a:noAutofit/>
          </a:bodyPr>
          <a:lstStyle/>
          <a:p>
            <a:pPr indent="0" lvl="1" marL="0" rtl="0" algn="l">
              <a:lnSpc>
                <a:spcPct val="90000"/>
              </a:lnSpc>
              <a:spcBef>
                <a:spcPts val="0"/>
              </a:spcBef>
              <a:spcAft>
                <a:spcPts val="0"/>
              </a:spcAft>
              <a:buClr>
                <a:schemeClr val="dk1"/>
              </a:buClr>
              <a:buSzPts val="2200"/>
              <a:buNone/>
            </a:pPr>
            <a:r>
              <a:t/>
            </a:r>
            <a:endParaRPr sz="2200"/>
          </a:p>
          <a:p>
            <a:pPr indent="0" lvl="1" marL="0" rtl="0" algn="l">
              <a:lnSpc>
                <a:spcPct val="90000"/>
              </a:lnSpc>
              <a:spcBef>
                <a:spcPts val="1200"/>
              </a:spcBef>
              <a:spcAft>
                <a:spcPts val="0"/>
              </a:spcAft>
              <a:buClr>
                <a:srgbClr val="C55A11"/>
              </a:buClr>
              <a:buSzPts val="2900"/>
              <a:buNone/>
            </a:pPr>
            <a:r>
              <a:rPr lang="en-US" sz="2900">
                <a:solidFill>
                  <a:srgbClr val="C55A11"/>
                </a:solidFill>
                <a:latin typeface="Arial"/>
                <a:ea typeface="Arial"/>
                <a:cs typeface="Arial"/>
                <a:sym typeface="Arial"/>
              </a:rPr>
              <a:t>A Medical Company </a:t>
            </a:r>
            <a:r>
              <a:rPr lang="en-US" sz="2900">
                <a:solidFill>
                  <a:schemeClr val="dk1"/>
                </a:solidFill>
                <a:latin typeface="Arial"/>
                <a:ea typeface="Arial"/>
                <a:cs typeface="Arial"/>
                <a:sym typeface="Arial"/>
              </a:rPr>
              <a:t>has hired </a:t>
            </a:r>
            <a:r>
              <a:rPr b="1" lang="en-US" sz="2900">
                <a:solidFill>
                  <a:schemeClr val="dk1"/>
                </a:solidFill>
                <a:latin typeface="Arial"/>
                <a:ea typeface="Arial"/>
                <a:cs typeface="Arial"/>
                <a:sym typeface="Arial"/>
              </a:rPr>
              <a:t>you</a:t>
            </a:r>
            <a:r>
              <a:rPr lang="en-US" sz="2900">
                <a:solidFill>
                  <a:schemeClr val="dk1"/>
                </a:solidFill>
                <a:latin typeface="Arial"/>
                <a:ea typeface="Arial"/>
                <a:cs typeface="Arial"/>
                <a:sym typeface="Arial"/>
              </a:rPr>
              <a:t> to architect an infrastructure in AWS to meet their application needs.</a:t>
            </a:r>
            <a:endParaRPr/>
          </a:p>
          <a:p>
            <a:pPr indent="0" lvl="1" marL="0" rtl="0" algn="l">
              <a:lnSpc>
                <a:spcPct val="90000"/>
              </a:lnSpc>
              <a:spcBef>
                <a:spcPts val="1200"/>
              </a:spcBef>
              <a:spcAft>
                <a:spcPts val="0"/>
              </a:spcAft>
              <a:buClr>
                <a:schemeClr val="dk1"/>
              </a:buClr>
              <a:buSzPts val="2900"/>
              <a:buNone/>
            </a:pPr>
            <a:r>
              <a:t/>
            </a:r>
            <a:endParaRPr sz="2900">
              <a:latin typeface="Arial"/>
              <a:ea typeface="Arial"/>
              <a:cs typeface="Arial"/>
              <a:sym typeface="Arial"/>
            </a:endParaRPr>
          </a:p>
          <a:p>
            <a:pPr indent="0" lvl="1" marL="0" rtl="0" algn="l">
              <a:lnSpc>
                <a:spcPct val="90000"/>
              </a:lnSpc>
              <a:spcBef>
                <a:spcPts val="1200"/>
              </a:spcBef>
              <a:spcAft>
                <a:spcPts val="0"/>
              </a:spcAft>
              <a:buClr>
                <a:schemeClr val="dk1"/>
              </a:buClr>
              <a:buSzPts val="2900"/>
              <a:buNone/>
            </a:pPr>
            <a:r>
              <a:rPr lang="en-US" sz="2900">
                <a:solidFill>
                  <a:schemeClr val="dk1"/>
                </a:solidFill>
                <a:latin typeface="Arial"/>
                <a:ea typeface="Arial"/>
                <a:cs typeface="Arial"/>
                <a:sym typeface="Arial"/>
              </a:rPr>
              <a:t>In preparation for your meeting with them, they provided </a:t>
            </a:r>
            <a:r>
              <a:rPr lang="en-US" sz="2900">
                <a:latin typeface="Arial"/>
                <a:ea typeface="Arial"/>
                <a:cs typeface="Arial"/>
                <a:sym typeface="Arial"/>
              </a:rPr>
              <a:t>information about </a:t>
            </a:r>
            <a:r>
              <a:rPr lang="en-US" sz="2900">
                <a:solidFill>
                  <a:schemeClr val="dk1"/>
                </a:solidFill>
                <a:latin typeface="Arial"/>
                <a:ea typeface="Arial"/>
                <a:cs typeface="Arial"/>
                <a:sym typeface="Arial"/>
              </a:rPr>
              <a:t>their current environment.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662609" y="2770243"/>
            <a:ext cx="9554054" cy="779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Arial"/>
              <a:buNone/>
            </a:pPr>
            <a:r>
              <a:rPr lang="en-US"/>
              <a:t>Preparation for the Customer Meeting</a:t>
            </a:r>
            <a:endParaRPr/>
          </a:p>
        </p:txBody>
      </p:sp>
      <p:sp>
        <p:nvSpPr>
          <p:cNvPr id="120" name="Google Shape;120;p16"/>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1" name="Google Shape;121;p16"/>
          <p:cNvSpPr txBox="1"/>
          <p:nvPr>
            <p:ph idx="11" type="ftr"/>
          </p:nvPr>
        </p:nvSpPr>
        <p:spPr>
          <a:xfrm>
            <a:off x="419100" y="6356350"/>
            <a:ext cx="68710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900">
                <a:solidFill>
                  <a:srgbClr val="888888"/>
                </a:solidFill>
                <a:latin typeface="Arial"/>
                <a:ea typeface="Arial"/>
                <a:cs typeface="Arial"/>
                <a:sym typeface="Arial"/>
              </a:rPr>
              <a:t>© 2018 Amazon Web Services, Inc. or its Affiliates. All rights reserved. Amazon confidential.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7"/>
          <p:cNvPicPr preferRelativeResize="0"/>
          <p:nvPr/>
        </p:nvPicPr>
        <p:blipFill rotWithShape="1">
          <a:blip r:embed="rId3">
            <a:alphaModFix/>
          </a:blip>
          <a:srcRect b="0" l="0" r="0" t="0"/>
          <a:stretch/>
        </p:blipFill>
        <p:spPr>
          <a:xfrm>
            <a:off x="7607808" y="1862610"/>
            <a:ext cx="4157472" cy="3960835"/>
          </a:xfrm>
          <a:prstGeom prst="rect">
            <a:avLst/>
          </a:prstGeom>
          <a:noFill/>
          <a:ln>
            <a:noFill/>
          </a:ln>
        </p:spPr>
      </p:pic>
      <p:sp>
        <p:nvSpPr>
          <p:cNvPr id="128" name="Google Shape;128;p17"/>
          <p:cNvSpPr txBox="1"/>
          <p:nvPr>
            <p:ph type="title"/>
          </p:nvPr>
        </p:nvSpPr>
        <p:spPr>
          <a:xfrm>
            <a:off x="238539" y="263527"/>
            <a:ext cx="11115261" cy="779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800"/>
              <a:buFont typeface="Arial"/>
              <a:buNone/>
            </a:pPr>
            <a:r>
              <a:rPr lang="en-US" sz="3800"/>
              <a:t>A Medical Company: Current Environment</a:t>
            </a:r>
            <a:endParaRPr/>
          </a:p>
        </p:txBody>
      </p:sp>
      <p:sp>
        <p:nvSpPr>
          <p:cNvPr id="129" name="Google Shape;129;p17"/>
          <p:cNvSpPr txBox="1"/>
          <p:nvPr>
            <p:ph idx="12" type="sldNum"/>
          </p:nvPr>
        </p:nvSpPr>
        <p:spPr>
          <a:xfrm>
            <a:off x="90297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0" name="Google Shape;130;p17"/>
          <p:cNvSpPr txBox="1"/>
          <p:nvPr>
            <p:ph idx="1" type="body"/>
          </p:nvPr>
        </p:nvSpPr>
        <p:spPr>
          <a:xfrm>
            <a:off x="419100" y="1366930"/>
            <a:ext cx="11346180" cy="5214845"/>
          </a:xfrm>
          <a:prstGeom prst="rect">
            <a:avLst/>
          </a:prstGeom>
          <a:solidFill>
            <a:schemeClr val="lt1">
              <a:alpha val="80000"/>
            </a:schemeClr>
          </a:solidFill>
          <a:ln>
            <a:noFill/>
          </a:ln>
        </p:spPr>
        <p:txBody>
          <a:bodyPr anchorCtr="0" anchor="t" bIns="45700" lIns="91425" spcFirstLastPara="1" rIns="91425" wrap="square" tIns="45700">
            <a:noAutofit/>
          </a:bodyPr>
          <a:lstStyle/>
          <a:p>
            <a:pPr indent="0" lvl="1" marL="0" rtl="0" algn="l">
              <a:lnSpc>
                <a:spcPct val="110000"/>
              </a:lnSpc>
              <a:spcBef>
                <a:spcPts val="0"/>
              </a:spcBef>
              <a:spcAft>
                <a:spcPts val="0"/>
              </a:spcAft>
              <a:buClr>
                <a:schemeClr val="dk1"/>
              </a:buClr>
              <a:buSzPts val="2400"/>
              <a:buNone/>
            </a:pPr>
            <a:r>
              <a:rPr lang="en-US"/>
              <a:t>For your preparations, the customer provided this information on their current environment. </a:t>
            </a:r>
            <a:r>
              <a:rPr lang="en-US">
                <a:solidFill>
                  <a:srgbClr val="C55A11"/>
                </a:solidFill>
                <a:latin typeface="Arial"/>
                <a:ea typeface="Arial"/>
                <a:cs typeface="Arial"/>
                <a:sym typeface="Arial"/>
              </a:rPr>
              <a:t>A Medical Company:</a:t>
            </a:r>
            <a:endParaRPr/>
          </a:p>
          <a:p>
            <a:pPr indent="-342900" lvl="1" marL="342900" rtl="0" algn="l">
              <a:lnSpc>
                <a:spcPct val="110000"/>
              </a:lnSpc>
              <a:spcBef>
                <a:spcPts val="600"/>
              </a:spcBef>
              <a:spcAft>
                <a:spcPts val="0"/>
              </a:spcAft>
              <a:buClr>
                <a:schemeClr val="dk1"/>
              </a:buClr>
              <a:buSzPts val="2400"/>
              <a:buChar char="•"/>
            </a:pPr>
            <a:r>
              <a:rPr lang="en-US">
                <a:solidFill>
                  <a:schemeClr val="dk1"/>
                </a:solidFill>
                <a:latin typeface="Arial"/>
                <a:ea typeface="Arial"/>
                <a:cs typeface="Arial"/>
                <a:sym typeface="Arial"/>
              </a:rPr>
              <a:t>Deployed it’s current development and test infrastructure </a:t>
            </a:r>
            <a:r>
              <a:rPr b="1" lang="en-US">
                <a:solidFill>
                  <a:schemeClr val="dk1"/>
                </a:solidFill>
                <a:latin typeface="Arial"/>
                <a:ea typeface="Arial"/>
                <a:cs typeface="Arial"/>
                <a:sym typeface="Arial"/>
              </a:rPr>
              <a:t>with a server hosting company</a:t>
            </a:r>
            <a:r>
              <a:rPr lang="en-US">
                <a:solidFill>
                  <a:schemeClr val="dk1"/>
                </a:solidFill>
                <a:latin typeface="Arial"/>
                <a:ea typeface="Arial"/>
                <a:cs typeface="Arial"/>
                <a:sym typeface="Arial"/>
              </a:rPr>
              <a:t>. </a:t>
            </a:r>
            <a:endParaRPr/>
          </a:p>
          <a:p>
            <a:pPr indent="-342900" lvl="1" marL="342900" rtl="0" algn="l">
              <a:lnSpc>
                <a:spcPct val="110000"/>
              </a:lnSpc>
              <a:spcBef>
                <a:spcPts val="600"/>
              </a:spcBef>
              <a:spcAft>
                <a:spcPts val="0"/>
              </a:spcAft>
              <a:buClr>
                <a:schemeClr val="dk1"/>
              </a:buClr>
              <a:buSzPts val="2400"/>
              <a:buChar char="•"/>
            </a:pPr>
            <a:r>
              <a:rPr lang="en-US">
                <a:latin typeface="Arial"/>
                <a:ea typeface="Arial"/>
                <a:cs typeface="Arial"/>
                <a:sym typeface="Arial"/>
              </a:rPr>
              <a:t>U</a:t>
            </a:r>
            <a:r>
              <a:rPr lang="en-US">
                <a:solidFill>
                  <a:schemeClr val="dk1"/>
                </a:solidFill>
                <a:latin typeface="Arial"/>
                <a:ea typeface="Arial"/>
                <a:cs typeface="Arial"/>
                <a:sym typeface="Arial"/>
              </a:rPr>
              <a:t>ses </a:t>
            </a:r>
            <a:r>
              <a:rPr b="1" lang="en-US">
                <a:solidFill>
                  <a:schemeClr val="dk1"/>
                </a:solidFill>
                <a:latin typeface="Arial"/>
                <a:ea typeface="Arial"/>
                <a:cs typeface="Arial"/>
                <a:sym typeface="Arial"/>
              </a:rPr>
              <a:t>Microsoft Windows servers to host their web and application tiers</a:t>
            </a:r>
            <a:r>
              <a:rPr lang="en-US">
                <a:solidFill>
                  <a:schemeClr val="dk1"/>
                </a:solidFill>
                <a:latin typeface="Arial"/>
                <a:ea typeface="Arial"/>
                <a:cs typeface="Arial"/>
                <a:sym typeface="Arial"/>
              </a:rPr>
              <a:t> with </a:t>
            </a:r>
            <a:r>
              <a:rPr b="1" lang="en-US">
                <a:solidFill>
                  <a:schemeClr val="dk1"/>
                </a:solidFill>
                <a:latin typeface="Arial"/>
                <a:ea typeface="Arial"/>
                <a:cs typeface="Arial"/>
                <a:sym typeface="Arial"/>
              </a:rPr>
              <a:t>Microsoft SQL Server Standard Edition backend databases</a:t>
            </a:r>
            <a:r>
              <a:rPr lang="en-US">
                <a:solidFill>
                  <a:schemeClr val="dk1"/>
                </a:solidFill>
                <a:latin typeface="Arial"/>
                <a:ea typeface="Arial"/>
                <a:cs typeface="Arial"/>
                <a:sym typeface="Arial"/>
              </a:rPr>
              <a:t>.</a:t>
            </a:r>
            <a:endParaRPr/>
          </a:p>
          <a:p>
            <a:pPr indent="-330200" lvl="1" marL="330200" rtl="0" algn="l">
              <a:lnSpc>
                <a:spcPct val="110000"/>
              </a:lnSpc>
              <a:spcBef>
                <a:spcPts val="600"/>
              </a:spcBef>
              <a:spcAft>
                <a:spcPts val="0"/>
              </a:spcAft>
              <a:buClr>
                <a:schemeClr val="dk1"/>
              </a:buClr>
              <a:buSzPts val="2400"/>
              <a:buChar char="•"/>
            </a:pPr>
            <a:r>
              <a:rPr lang="en-US">
                <a:solidFill>
                  <a:schemeClr val="dk1"/>
                </a:solidFill>
                <a:latin typeface="Arial"/>
                <a:ea typeface="Arial"/>
                <a:cs typeface="Arial"/>
                <a:sym typeface="Arial"/>
              </a:rPr>
              <a:t>The application </a:t>
            </a:r>
            <a:r>
              <a:rPr b="1" lang="en-US">
                <a:solidFill>
                  <a:schemeClr val="dk1"/>
                </a:solidFill>
                <a:latin typeface="Arial"/>
                <a:ea typeface="Arial"/>
                <a:cs typeface="Arial"/>
                <a:sym typeface="Arial"/>
              </a:rPr>
              <a:t>launch date is coming soon </a:t>
            </a:r>
            <a:r>
              <a:rPr lang="en-US">
                <a:solidFill>
                  <a:schemeClr val="dk1"/>
                </a:solidFill>
                <a:latin typeface="Arial"/>
                <a:ea typeface="Arial"/>
                <a:cs typeface="Arial"/>
                <a:sym typeface="Arial"/>
              </a:rPr>
              <a:t>and they expect many users to start using the application.</a:t>
            </a:r>
            <a:endParaRPr/>
          </a:p>
          <a:p>
            <a:pPr indent="-330200" lvl="1" marL="330200" rtl="0" algn="l">
              <a:lnSpc>
                <a:spcPct val="110000"/>
              </a:lnSpc>
              <a:spcBef>
                <a:spcPts val="600"/>
              </a:spcBef>
              <a:spcAft>
                <a:spcPts val="0"/>
              </a:spcAft>
              <a:buClr>
                <a:schemeClr val="dk1"/>
              </a:buClr>
              <a:buSzPts val="2400"/>
              <a:buChar char="•"/>
            </a:pPr>
            <a:r>
              <a:rPr lang="en-US">
                <a:latin typeface="Arial"/>
                <a:ea typeface="Arial"/>
                <a:cs typeface="Arial"/>
                <a:sym typeface="Arial"/>
              </a:rPr>
              <a:t>Believes it would be best </a:t>
            </a:r>
            <a:r>
              <a:rPr b="1" lang="en-US">
                <a:latin typeface="Arial"/>
                <a:ea typeface="Arial"/>
                <a:cs typeface="Arial"/>
                <a:sym typeface="Arial"/>
              </a:rPr>
              <a:t>to use cloud technologies to support its rapid growth</a:t>
            </a:r>
            <a:r>
              <a:rPr lang="en-US">
                <a:latin typeface="Arial"/>
                <a:ea typeface="Arial"/>
                <a:cs typeface="Arial"/>
                <a:sym typeface="Arial"/>
              </a:rPr>
              <a:t>.</a:t>
            </a:r>
            <a:endParaRPr/>
          </a:p>
          <a:p>
            <a:pPr indent="-330200" lvl="1" marL="330200" rtl="0" algn="l">
              <a:lnSpc>
                <a:spcPct val="110000"/>
              </a:lnSpc>
              <a:spcBef>
                <a:spcPts val="600"/>
              </a:spcBef>
              <a:spcAft>
                <a:spcPts val="0"/>
              </a:spcAft>
              <a:buClr>
                <a:schemeClr val="dk1"/>
              </a:buClr>
              <a:buSzPts val="2400"/>
              <a:buChar char="•"/>
            </a:pPr>
            <a:r>
              <a:rPr lang="en-US" sz="2400">
                <a:latin typeface="Arial"/>
                <a:ea typeface="Arial"/>
                <a:cs typeface="Arial"/>
                <a:sym typeface="Arial"/>
              </a:rPr>
              <a:t>Thinks the new cloud platform could host the development, test, and production environments.</a:t>
            </a:r>
            <a:endParaRPr/>
          </a:p>
          <a:p>
            <a:pPr indent="0" lvl="1"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238539" y="263527"/>
            <a:ext cx="11115261" cy="779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800"/>
              <a:buFont typeface="Arial"/>
              <a:buNone/>
            </a:pPr>
            <a:r>
              <a:rPr lang="en-US" sz="3800"/>
              <a:t>A Medical Company: Current Environment</a:t>
            </a:r>
            <a:endParaRPr/>
          </a:p>
        </p:txBody>
      </p:sp>
      <p:sp>
        <p:nvSpPr>
          <p:cNvPr id="137" name="Google Shape;137;p18"/>
          <p:cNvSpPr txBox="1"/>
          <p:nvPr>
            <p:ph idx="12" type="sldNum"/>
          </p:nvPr>
        </p:nvSpPr>
        <p:spPr>
          <a:xfrm>
            <a:off x="913942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8" name="Google Shape;138;p18"/>
          <p:cNvSpPr/>
          <p:nvPr/>
        </p:nvSpPr>
        <p:spPr>
          <a:xfrm>
            <a:off x="213917" y="4282694"/>
            <a:ext cx="3273802" cy="2143801"/>
          </a:xfrm>
          <a:prstGeom prst="rightArrow">
            <a:avLst>
              <a:gd fmla="val 50000" name="adj1"/>
              <a:gd fmla="val 50000" name="adj2"/>
            </a:avLst>
          </a:prstGeom>
          <a:solidFill>
            <a:srgbClr val="833C0B"/>
          </a:solid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18"/>
          <p:cNvSpPr/>
          <p:nvPr/>
        </p:nvSpPr>
        <p:spPr>
          <a:xfrm flipH="1">
            <a:off x="8889450" y="3343043"/>
            <a:ext cx="3027881" cy="2099185"/>
          </a:xfrm>
          <a:prstGeom prst="rightArrow">
            <a:avLst>
              <a:gd fmla="val 50000" name="adj1"/>
              <a:gd fmla="val 50000" name="adj2"/>
            </a:avLst>
          </a:prstGeom>
          <a:solidFill>
            <a:srgbClr val="833C0B"/>
          </a:solid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18"/>
          <p:cNvSpPr/>
          <p:nvPr/>
        </p:nvSpPr>
        <p:spPr>
          <a:xfrm>
            <a:off x="255358" y="1683203"/>
            <a:ext cx="3273802" cy="2143801"/>
          </a:xfrm>
          <a:prstGeom prst="rightArrow">
            <a:avLst>
              <a:gd fmla="val 50000" name="adj1"/>
              <a:gd fmla="val 50000" name="adj2"/>
            </a:avLst>
          </a:prstGeom>
          <a:solidFill>
            <a:srgbClr val="833C0B"/>
          </a:solid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1" name="Google Shape;141;p18"/>
          <p:cNvGrpSpPr/>
          <p:nvPr/>
        </p:nvGrpSpPr>
        <p:grpSpPr>
          <a:xfrm>
            <a:off x="3367011" y="1269462"/>
            <a:ext cx="5734316" cy="5398039"/>
            <a:chOff x="7468380" y="1221556"/>
            <a:chExt cx="4459538" cy="5436421"/>
          </a:xfrm>
        </p:grpSpPr>
        <p:cxnSp>
          <p:nvCxnSpPr>
            <p:cNvPr id="142" name="Google Shape;142;p18"/>
            <p:cNvCxnSpPr>
              <a:stCxn id="143" idx="1"/>
              <a:endCxn id="144" idx="0"/>
            </p:cNvCxnSpPr>
            <p:nvPr/>
          </p:nvCxnSpPr>
          <p:spPr>
            <a:xfrm flipH="1">
              <a:off x="8340162" y="1983542"/>
              <a:ext cx="1179000" cy="362700"/>
            </a:xfrm>
            <a:prstGeom prst="straightConnector1">
              <a:avLst/>
            </a:prstGeom>
            <a:noFill/>
            <a:ln cap="flat" cmpd="sng" w="12700">
              <a:solidFill>
                <a:schemeClr val="dk1"/>
              </a:solidFill>
              <a:prstDash val="solid"/>
              <a:miter lim="800000"/>
              <a:headEnd len="sm" w="sm" type="none"/>
              <a:tailEnd len="sm" w="sm" type="none"/>
            </a:ln>
          </p:spPr>
        </p:cxnSp>
        <p:cxnSp>
          <p:nvCxnSpPr>
            <p:cNvPr id="145" name="Google Shape;145;p18"/>
            <p:cNvCxnSpPr>
              <a:stCxn id="143" idx="3"/>
              <a:endCxn id="146" idx="0"/>
            </p:cNvCxnSpPr>
            <p:nvPr/>
          </p:nvCxnSpPr>
          <p:spPr>
            <a:xfrm>
              <a:off x="9947552" y="1983542"/>
              <a:ext cx="1159800" cy="362700"/>
            </a:xfrm>
            <a:prstGeom prst="straightConnector1">
              <a:avLst/>
            </a:prstGeom>
            <a:noFill/>
            <a:ln cap="flat" cmpd="sng" w="12700">
              <a:solidFill>
                <a:schemeClr val="dk1"/>
              </a:solidFill>
              <a:prstDash val="solid"/>
              <a:miter lim="800000"/>
              <a:headEnd len="sm" w="sm" type="none"/>
              <a:tailEnd len="sm" w="sm" type="none"/>
            </a:ln>
          </p:spPr>
        </p:cxnSp>
        <p:pic>
          <p:nvPicPr>
            <p:cNvPr descr="Amazon-Elastic-Load-Balacing.png" id="143" name="Google Shape;143;p18"/>
            <p:cNvPicPr preferRelativeResize="0"/>
            <p:nvPr/>
          </p:nvPicPr>
          <p:blipFill rotWithShape="1">
            <a:blip r:embed="rId3">
              <a:alphaModFix/>
            </a:blip>
            <a:srcRect b="0" l="0" r="0" t="0"/>
            <a:stretch/>
          </p:blipFill>
          <p:spPr>
            <a:xfrm>
              <a:off x="9519162" y="1769347"/>
              <a:ext cx="428390" cy="428390"/>
            </a:xfrm>
            <a:prstGeom prst="rect">
              <a:avLst/>
            </a:prstGeom>
            <a:noFill/>
            <a:ln>
              <a:noFill/>
            </a:ln>
          </p:spPr>
        </p:pic>
        <p:sp>
          <p:nvSpPr>
            <p:cNvPr id="147" name="Google Shape;147;p18"/>
            <p:cNvSpPr txBox="1"/>
            <p:nvPr/>
          </p:nvSpPr>
          <p:spPr>
            <a:xfrm>
              <a:off x="7672807" y="3146356"/>
              <a:ext cx="1449771" cy="74391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rgbClr val="414042"/>
                  </a:solidFill>
                  <a:latin typeface="Arial"/>
                  <a:ea typeface="Arial"/>
                  <a:cs typeface="Arial"/>
                  <a:sym typeface="Arial"/>
                </a:rPr>
                <a:t>Web Tier –</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2 CPUs,</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 4-GB memory,</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MS Windows</a:t>
              </a:r>
              <a:endParaRPr/>
            </a:p>
          </p:txBody>
        </p:sp>
        <p:sp>
          <p:nvSpPr>
            <p:cNvPr id="148" name="Google Shape;148;p18"/>
            <p:cNvSpPr txBox="1"/>
            <p:nvPr/>
          </p:nvSpPr>
          <p:spPr>
            <a:xfrm>
              <a:off x="10457315" y="3146356"/>
              <a:ext cx="1470600" cy="74391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rgbClr val="414042"/>
                  </a:solidFill>
                  <a:latin typeface="Arial"/>
                  <a:ea typeface="Arial"/>
                  <a:cs typeface="Arial"/>
                  <a:sym typeface="Arial"/>
                </a:rPr>
                <a:t>Web Tier – </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2 CPUs,</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 4-GB memory,</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MS Windows</a:t>
              </a:r>
              <a:endParaRPr/>
            </a:p>
          </p:txBody>
        </p:sp>
        <p:cxnSp>
          <p:nvCxnSpPr>
            <p:cNvPr id="149" name="Google Shape;149;p18"/>
            <p:cNvCxnSpPr>
              <a:stCxn id="150" idx="1"/>
              <a:endCxn id="151" idx="0"/>
            </p:cNvCxnSpPr>
            <p:nvPr/>
          </p:nvCxnSpPr>
          <p:spPr>
            <a:xfrm flipH="1">
              <a:off x="8340162" y="3553767"/>
              <a:ext cx="1179000" cy="336600"/>
            </a:xfrm>
            <a:prstGeom prst="straightConnector1">
              <a:avLst/>
            </a:prstGeom>
            <a:noFill/>
            <a:ln cap="flat" cmpd="sng" w="12700">
              <a:solidFill>
                <a:schemeClr val="dk1"/>
              </a:solidFill>
              <a:prstDash val="solid"/>
              <a:miter lim="800000"/>
              <a:headEnd len="sm" w="sm" type="none"/>
              <a:tailEnd len="sm" w="sm" type="none"/>
            </a:ln>
          </p:spPr>
        </p:cxnSp>
        <p:cxnSp>
          <p:nvCxnSpPr>
            <p:cNvPr id="152" name="Google Shape;152;p18"/>
            <p:cNvCxnSpPr>
              <a:stCxn id="150" idx="3"/>
              <a:endCxn id="153" idx="0"/>
            </p:cNvCxnSpPr>
            <p:nvPr/>
          </p:nvCxnSpPr>
          <p:spPr>
            <a:xfrm>
              <a:off x="9947552" y="3553767"/>
              <a:ext cx="1159800" cy="336600"/>
            </a:xfrm>
            <a:prstGeom prst="straightConnector1">
              <a:avLst/>
            </a:prstGeom>
            <a:noFill/>
            <a:ln cap="flat" cmpd="sng" w="12700">
              <a:solidFill>
                <a:schemeClr val="dk1"/>
              </a:solidFill>
              <a:prstDash val="solid"/>
              <a:miter lim="800000"/>
              <a:headEnd len="sm" w="sm" type="none"/>
              <a:tailEnd len="sm" w="sm" type="none"/>
            </a:ln>
          </p:spPr>
        </p:cxnSp>
        <p:pic>
          <p:nvPicPr>
            <p:cNvPr descr="Amazon-Elastic-Load-Balacing.png" id="150" name="Google Shape;150;p18"/>
            <p:cNvPicPr preferRelativeResize="0"/>
            <p:nvPr/>
          </p:nvPicPr>
          <p:blipFill rotWithShape="1">
            <a:blip r:embed="rId3">
              <a:alphaModFix/>
            </a:blip>
            <a:srcRect b="0" l="0" r="0" t="0"/>
            <a:stretch/>
          </p:blipFill>
          <p:spPr>
            <a:xfrm>
              <a:off x="9519162" y="3339572"/>
              <a:ext cx="428390" cy="428390"/>
            </a:xfrm>
            <a:prstGeom prst="rect">
              <a:avLst/>
            </a:prstGeom>
            <a:noFill/>
            <a:ln>
              <a:noFill/>
            </a:ln>
          </p:spPr>
        </p:pic>
        <p:pic>
          <p:nvPicPr>
            <p:cNvPr id="144" name="Google Shape;144;p18"/>
            <p:cNvPicPr preferRelativeResize="0"/>
            <p:nvPr/>
          </p:nvPicPr>
          <p:blipFill rotWithShape="1">
            <a:blip r:embed="rId4">
              <a:alphaModFix/>
            </a:blip>
            <a:srcRect b="0" l="0" r="0" t="0"/>
            <a:stretch/>
          </p:blipFill>
          <p:spPr>
            <a:xfrm>
              <a:off x="8075318" y="2346360"/>
              <a:ext cx="529721" cy="731520"/>
            </a:xfrm>
            <a:prstGeom prst="rect">
              <a:avLst/>
            </a:prstGeom>
            <a:noFill/>
            <a:ln>
              <a:noFill/>
            </a:ln>
          </p:spPr>
        </p:pic>
        <p:pic>
          <p:nvPicPr>
            <p:cNvPr id="146" name="Google Shape;146;p18"/>
            <p:cNvPicPr preferRelativeResize="0"/>
            <p:nvPr/>
          </p:nvPicPr>
          <p:blipFill rotWithShape="1">
            <a:blip r:embed="rId4">
              <a:alphaModFix/>
            </a:blip>
            <a:srcRect b="0" l="0" r="0" t="0"/>
            <a:stretch/>
          </p:blipFill>
          <p:spPr>
            <a:xfrm>
              <a:off x="10842521" y="2346360"/>
              <a:ext cx="529721" cy="731520"/>
            </a:xfrm>
            <a:prstGeom prst="rect">
              <a:avLst/>
            </a:prstGeom>
            <a:noFill/>
            <a:ln>
              <a:noFill/>
            </a:ln>
          </p:spPr>
        </p:pic>
        <p:sp>
          <p:nvSpPr>
            <p:cNvPr id="154" name="Google Shape;154;p18"/>
            <p:cNvSpPr txBox="1"/>
            <p:nvPr/>
          </p:nvSpPr>
          <p:spPr>
            <a:xfrm>
              <a:off x="7672810" y="4619011"/>
              <a:ext cx="1449771" cy="74391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rgbClr val="414042"/>
                  </a:solidFill>
                  <a:latin typeface="Arial"/>
                  <a:ea typeface="Arial"/>
                  <a:cs typeface="Arial"/>
                  <a:sym typeface="Arial"/>
                </a:rPr>
                <a:t>App Tier –</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4 CPUs,</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 16-GB memory,</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MS Windows</a:t>
              </a:r>
              <a:endParaRPr/>
            </a:p>
          </p:txBody>
        </p:sp>
        <p:sp>
          <p:nvSpPr>
            <p:cNvPr id="155" name="Google Shape;155;p18"/>
            <p:cNvSpPr txBox="1"/>
            <p:nvPr/>
          </p:nvSpPr>
          <p:spPr>
            <a:xfrm>
              <a:off x="10457318" y="4619011"/>
              <a:ext cx="1470600" cy="74391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rgbClr val="414042"/>
                  </a:solidFill>
                  <a:latin typeface="Arial"/>
                  <a:ea typeface="Arial"/>
                  <a:cs typeface="Arial"/>
                  <a:sym typeface="Arial"/>
                </a:rPr>
                <a:t>App Tier – </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4 CPUs,</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 16-GB memory,</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MS Windows</a:t>
              </a:r>
              <a:endParaRPr/>
            </a:p>
          </p:txBody>
        </p:sp>
        <p:pic>
          <p:nvPicPr>
            <p:cNvPr id="151" name="Google Shape;151;p18"/>
            <p:cNvPicPr preferRelativeResize="0"/>
            <p:nvPr/>
          </p:nvPicPr>
          <p:blipFill rotWithShape="1">
            <a:blip r:embed="rId4">
              <a:alphaModFix/>
            </a:blip>
            <a:srcRect b="0" l="0" r="0" t="0"/>
            <a:stretch/>
          </p:blipFill>
          <p:spPr>
            <a:xfrm>
              <a:off x="8075320" y="3890454"/>
              <a:ext cx="529721" cy="731520"/>
            </a:xfrm>
            <a:prstGeom prst="rect">
              <a:avLst/>
            </a:prstGeom>
            <a:noFill/>
            <a:ln>
              <a:noFill/>
            </a:ln>
          </p:spPr>
        </p:pic>
        <p:pic>
          <p:nvPicPr>
            <p:cNvPr id="153" name="Google Shape;153;p18"/>
            <p:cNvPicPr preferRelativeResize="0"/>
            <p:nvPr/>
          </p:nvPicPr>
          <p:blipFill rotWithShape="1">
            <a:blip r:embed="rId4">
              <a:alphaModFix/>
            </a:blip>
            <a:srcRect b="0" l="0" r="0" t="0"/>
            <a:stretch/>
          </p:blipFill>
          <p:spPr>
            <a:xfrm>
              <a:off x="10842523" y="3890454"/>
              <a:ext cx="529721" cy="731520"/>
            </a:xfrm>
            <a:prstGeom prst="rect">
              <a:avLst/>
            </a:prstGeom>
            <a:noFill/>
            <a:ln>
              <a:noFill/>
            </a:ln>
          </p:spPr>
        </p:pic>
        <p:sp>
          <p:nvSpPr>
            <p:cNvPr id="156" name="Google Shape;156;p18"/>
            <p:cNvSpPr txBox="1"/>
            <p:nvPr/>
          </p:nvSpPr>
          <p:spPr>
            <a:xfrm>
              <a:off x="7468380" y="5870501"/>
              <a:ext cx="4413075" cy="55793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rgbClr val="414042"/>
                  </a:solidFill>
                  <a:latin typeface="Arial"/>
                  <a:ea typeface="Arial"/>
                  <a:cs typeface="Arial"/>
                  <a:sym typeface="Arial"/>
                </a:rPr>
                <a:t>Database Tier –</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8 CPUs, 32-GB memory, 5-TB storage,</a:t>
              </a:r>
              <a:endParaRPr/>
            </a:p>
            <a:p>
              <a:pPr indent="0" lvl="0" marL="0" marR="0" rtl="0" algn="ctr">
                <a:spcBef>
                  <a:spcPts val="0"/>
                </a:spcBef>
                <a:spcAft>
                  <a:spcPts val="0"/>
                </a:spcAft>
                <a:buNone/>
              </a:pPr>
              <a:r>
                <a:rPr b="1" lang="en-US" sz="1200">
                  <a:solidFill>
                    <a:srgbClr val="414042"/>
                  </a:solidFill>
                  <a:latin typeface="Arial"/>
                  <a:ea typeface="Arial"/>
                  <a:cs typeface="Arial"/>
                  <a:sym typeface="Arial"/>
                </a:rPr>
                <a:t>MS Windows, SQL Server SE</a:t>
              </a:r>
              <a:endParaRPr/>
            </a:p>
          </p:txBody>
        </p:sp>
        <p:pic>
          <p:nvPicPr>
            <p:cNvPr id="157" name="Google Shape;157;p18"/>
            <p:cNvPicPr preferRelativeResize="0"/>
            <p:nvPr/>
          </p:nvPicPr>
          <p:blipFill rotWithShape="1">
            <a:blip r:embed="rId4">
              <a:alphaModFix/>
            </a:blip>
            <a:srcRect b="0" l="0" r="0" t="0"/>
            <a:stretch/>
          </p:blipFill>
          <p:spPr>
            <a:xfrm>
              <a:off x="9410058" y="5032166"/>
              <a:ext cx="529721" cy="731520"/>
            </a:xfrm>
            <a:prstGeom prst="rect">
              <a:avLst/>
            </a:prstGeom>
            <a:noFill/>
            <a:ln>
              <a:noFill/>
            </a:ln>
          </p:spPr>
        </p:pic>
        <p:cxnSp>
          <p:nvCxnSpPr>
            <p:cNvPr id="158" name="Google Shape;158;p18"/>
            <p:cNvCxnSpPr/>
            <p:nvPr/>
          </p:nvCxnSpPr>
          <p:spPr>
            <a:xfrm flipH="1">
              <a:off x="8605038" y="4588118"/>
              <a:ext cx="2237482" cy="1"/>
            </a:xfrm>
            <a:prstGeom prst="straightConnector1">
              <a:avLst/>
            </a:prstGeom>
            <a:noFill/>
            <a:ln cap="flat" cmpd="sng" w="12700">
              <a:solidFill>
                <a:schemeClr val="dk1"/>
              </a:solidFill>
              <a:prstDash val="solid"/>
              <a:miter lim="800000"/>
              <a:headEnd len="sm" w="sm" type="none"/>
              <a:tailEnd len="sm" w="sm" type="none"/>
            </a:ln>
          </p:spPr>
        </p:cxnSp>
        <p:cxnSp>
          <p:nvCxnSpPr>
            <p:cNvPr id="159" name="Google Shape;159;p18"/>
            <p:cNvCxnSpPr>
              <a:stCxn id="157" idx="0"/>
            </p:cNvCxnSpPr>
            <p:nvPr/>
          </p:nvCxnSpPr>
          <p:spPr>
            <a:xfrm rot="10800000">
              <a:off x="9674918" y="4584266"/>
              <a:ext cx="0" cy="447900"/>
            </a:xfrm>
            <a:prstGeom prst="straightConnector1">
              <a:avLst/>
            </a:prstGeom>
            <a:noFill/>
            <a:ln cap="flat" cmpd="sng" w="12700">
              <a:solidFill>
                <a:schemeClr val="dk1"/>
              </a:solidFill>
              <a:prstDash val="solid"/>
              <a:miter lim="800000"/>
              <a:headEnd len="sm" w="sm" type="none"/>
              <a:tailEnd len="sm" w="sm" type="none"/>
            </a:ln>
          </p:spPr>
        </p:cxnSp>
        <p:cxnSp>
          <p:nvCxnSpPr>
            <p:cNvPr id="160" name="Google Shape;160;p18"/>
            <p:cNvCxnSpPr/>
            <p:nvPr/>
          </p:nvCxnSpPr>
          <p:spPr>
            <a:xfrm rot="10800000">
              <a:off x="8605040" y="3077880"/>
              <a:ext cx="2237481" cy="0"/>
            </a:xfrm>
            <a:prstGeom prst="straightConnector1">
              <a:avLst/>
            </a:prstGeom>
            <a:noFill/>
            <a:ln cap="flat" cmpd="sng" w="12700">
              <a:solidFill>
                <a:schemeClr val="dk1"/>
              </a:solidFill>
              <a:prstDash val="solid"/>
              <a:miter lim="800000"/>
              <a:headEnd len="sm" w="sm" type="none"/>
              <a:tailEnd len="sm" w="sm" type="none"/>
            </a:ln>
          </p:spPr>
        </p:cxnSp>
        <p:cxnSp>
          <p:nvCxnSpPr>
            <p:cNvPr id="161" name="Google Shape;161;p18"/>
            <p:cNvCxnSpPr>
              <a:stCxn id="150" idx="0"/>
            </p:cNvCxnSpPr>
            <p:nvPr/>
          </p:nvCxnSpPr>
          <p:spPr>
            <a:xfrm rot="10800000">
              <a:off x="9733357" y="3077972"/>
              <a:ext cx="0" cy="261600"/>
            </a:xfrm>
            <a:prstGeom prst="straightConnector1">
              <a:avLst/>
            </a:prstGeom>
            <a:noFill/>
            <a:ln cap="flat" cmpd="sng" w="12700">
              <a:solidFill>
                <a:schemeClr val="dk1"/>
              </a:solidFill>
              <a:prstDash val="solid"/>
              <a:miter lim="800000"/>
              <a:headEnd len="sm" w="sm" type="none"/>
              <a:tailEnd len="sm" w="sm" type="none"/>
            </a:ln>
          </p:spPr>
        </p:cxnSp>
        <p:pic>
          <p:nvPicPr>
            <p:cNvPr id="162" name="Google Shape;162;p18"/>
            <p:cNvPicPr preferRelativeResize="0"/>
            <p:nvPr/>
          </p:nvPicPr>
          <p:blipFill rotWithShape="1">
            <a:blip r:embed="rId5">
              <a:alphaModFix/>
            </a:blip>
            <a:srcRect b="0" l="0" r="0" t="0"/>
            <a:stretch/>
          </p:blipFill>
          <p:spPr>
            <a:xfrm>
              <a:off x="9447723" y="1221556"/>
              <a:ext cx="502289" cy="496614"/>
            </a:xfrm>
            <a:prstGeom prst="rect">
              <a:avLst/>
            </a:prstGeom>
            <a:noFill/>
            <a:ln>
              <a:noFill/>
            </a:ln>
          </p:spPr>
        </p:pic>
        <p:sp>
          <p:nvSpPr>
            <p:cNvPr id="163" name="Google Shape;163;p18"/>
            <p:cNvSpPr/>
            <p:nvPr/>
          </p:nvSpPr>
          <p:spPr>
            <a:xfrm>
              <a:off x="7595113" y="1737515"/>
              <a:ext cx="4083839" cy="4920462"/>
            </a:xfrm>
            <a:prstGeom prst="roundRect">
              <a:avLst>
                <a:gd fmla="val 16667" name="adj"/>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64" name="Google Shape;164;p18"/>
          <p:cNvSpPr/>
          <p:nvPr/>
        </p:nvSpPr>
        <p:spPr>
          <a:xfrm>
            <a:off x="8816173" y="3333158"/>
            <a:ext cx="3386305" cy="2092881"/>
          </a:xfrm>
          <a:prstGeom prst="rect">
            <a:avLst/>
          </a:prstGeom>
          <a:solidFill>
            <a:schemeClr val="lt1">
              <a:alpha val="88627"/>
            </a:schemeClr>
          </a:solidFill>
          <a:ln>
            <a:noFill/>
          </a:ln>
        </p:spPr>
        <p:txBody>
          <a:bodyPr anchorCtr="0" anchor="t" bIns="45700" lIns="91425" spcFirstLastPara="1" rIns="91425" wrap="square" tIns="45700">
            <a:noAutofit/>
          </a:bodyPr>
          <a:lstStyle/>
          <a:p>
            <a:pPr indent="0" lvl="1" marL="0" marR="0" rtl="0" algn="l">
              <a:spcBef>
                <a:spcPts val="0"/>
              </a:spcBef>
              <a:spcAft>
                <a:spcPts val="0"/>
              </a:spcAft>
              <a:buNone/>
            </a:pPr>
            <a:r>
              <a:rPr b="1" i="0" lang="en-US" sz="1800" u="none" cap="none" strike="noStrike">
                <a:solidFill>
                  <a:srgbClr val="C55A11"/>
                </a:solidFill>
                <a:latin typeface="Arial"/>
                <a:ea typeface="Arial"/>
                <a:cs typeface="Arial"/>
                <a:sym typeface="Arial"/>
              </a:rPr>
              <a:t>Application Tier:</a:t>
            </a:r>
            <a:endParaRPr/>
          </a:p>
          <a:p>
            <a:pPr indent="-342900" lvl="2" marL="571500" marR="0" rtl="0" algn="l">
              <a:spcBef>
                <a:spcPts val="0"/>
              </a:spcBef>
              <a:spcAft>
                <a:spcPts val="0"/>
              </a:spcAft>
              <a:buClr>
                <a:srgbClr val="3F3F3F"/>
              </a:buClr>
              <a:buSzPts val="1400"/>
              <a:buFont typeface="Arial"/>
              <a:buChar char="•"/>
            </a:pPr>
            <a:r>
              <a:rPr b="0" i="0" lang="en-US" sz="1400" u="none" cap="none" strike="noStrike">
                <a:solidFill>
                  <a:srgbClr val="3F3F3F"/>
                </a:solidFill>
                <a:latin typeface="Arial"/>
                <a:ea typeface="Arial"/>
                <a:cs typeface="Arial"/>
                <a:sym typeface="Arial"/>
              </a:rPr>
              <a:t>Two physical servers (Four CPUs / 16-GB memory)</a:t>
            </a:r>
            <a:endParaRPr/>
          </a:p>
          <a:p>
            <a:pPr indent="-342900" lvl="2" marL="571500" marR="0" rtl="0" algn="l">
              <a:spcBef>
                <a:spcPts val="0"/>
              </a:spcBef>
              <a:spcAft>
                <a:spcPts val="0"/>
              </a:spcAft>
              <a:buClr>
                <a:srgbClr val="3F3F3F"/>
              </a:buClr>
              <a:buSzPts val="1400"/>
              <a:buFont typeface="Arial"/>
              <a:buChar char="•"/>
            </a:pPr>
            <a:r>
              <a:rPr b="0" i="0" lang="en-US" sz="1400" u="none" cap="none" strike="noStrike">
                <a:solidFill>
                  <a:srgbClr val="3F3F3F"/>
                </a:solidFill>
                <a:latin typeface="Arial"/>
                <a:ea typeface="Arial"/>
                <a:cs typeface="Arial"/>
                <a:sym typeface="Arial"/>
              </a:rPr>
              <a:t>Microsoft Windows 2016 Base with Internet Information Services (IIS)</a:t>
            </a:r>
            <a:endParaRPr b="0" i="0" sz="1400" u="none" cap="none" strike="noStrike">
              <a:solidFill>
                <a:srgbClr val="3F3F3F"/>
              </a:solidFill>
              <a:latin typeface="Arial"/>
              <a:ea typeface="Arial"/>
              <a:cs typeface="Arial"/>
              <a:sym typeface="Arial"/>
            </a:endParaRPr>
          </a:p>
          <a:p>
            <a:pPr indent="-342900" lvl="2" marL="571500" marR="0" rtl="0" algn="l">
              <a:spcBef>
                <a:spcPts val="0"/>
              </a:spcBef>
              <a:spcAft>
                <a:spcPts val="0"/>
              </a:spcAft>
              <a:buClr>
                <a:srgbClr val="3F3F3F"/>
              </a:buClr>
              <a:buSzPts val="1400"/>
              <a:buFont typeface="Arial"/>
              <a:buChar char="•"/>
            </a:pPr>
            <a:r>
              <a:rPr b="0" i="0" lang="en-US" sz="1400" u="none" cap="none" strike="noStrike">
                <a:solidFill>
                  <a:srgbClr val="3F3F3F"/>
                </a:solidFill>
                <a:latin typeface="Arial"/>
                <a:ea typeface="Arial"/>
                <a:cs typeface="Arial"/>
                <a:sym typeface="Arial"/>
              </a:rPr>
              <a:t>High Availability Proxy load balancer used to balance traffic between app servers</a:t>
            </a:r>
            <a:endParaRPr/>
          </a:p>
        </p:txBody>
      </p:sp>
      <p:sp>
        <p:nvSpPr>
          <p:cNvPr id="165" name="Google Shape;165;p18"/>
          <p:cNvSpPr/>
          <p:nvPr/>
        </p:nvSpPr>
        <p:spPr>
          <a:xfrm>
            <a:off x="146618" y="1389808"/>
            <a:ext cx="3383354" cy="2446824"/>
          </a:xfrm>
          <a:prstGeom prst="rect">
            <a:avLst/>
          </a:prstGeom>
          <a:solidFill>
            <a:schemeClr val="lt1">
              <a:alpha val="88627"/>
            </a:schemeClr>
          </a:solidFill>
          <a:ln>
            <a:noFill/>
          </a:ln>
        </p:spPr>
        <p:txBody>
          <a:bodyPr anchorCtr="0" anchor="t" bIns="45700" lIns="91425" spcFirstLastPara="1" rIns="91425" wrap="square" tIns="45700">
            <a:noAutofit/>
          </a:bodyPr>
          <a:lstStyle/>
          <a:p>
            <a:pPr indent="0" lvl="1" marL="57150" marR="0" rtl="0" algn="l">
              <a:spcBef>
                <a:spcPts val="0"/>
              </a:spcBef>
              <a:spcAft>
                <a:spcPts val="0"/>
              </a:spcAft>
              <a:buNone/>
            </a:pPr>
            <a:r>
              <a:rPr b="1" i="0" lang="en-US" sz="1800" u="none" cap="none" strike="noStrike">
                <a:solidFill>
                  <a:srgbClr val="C55A11"/>
                </a:solidFill>
                <a:latin typeface="Arial"/>
                <a:ea typeface="Arial"/>
                <a:cs typeface="Arial"/>
                <a:sym typeface="Arial"/>
              </a:rPr>
              <a:t>Web Tier:</a:t>
            </a:r>
            <a:endParaRPr/>
          </a:p>
          <a:p>
            <a:pPr indent="-342900" lvl="2" marL="571500" marR="0" rtl="0" algn="l">
              <a:spcBef>
                <a:spcPts val="0"/>
              </a:spcBef>
              <a:spcAft>
                <a:spcPts val="0"/>
              </a:spcAft>
              <a:buClr>
                <a:srgbClr val="3F3F3F"/>
              </a:buClr>
              <a:buSzPts val="1500"/>
              <a:buFont typeface="Arial"/>
              <a:buChar char="•"/>
            </a:pPr>
            <a:r>
              <a:rPr b="0" i="0" lang="en-US" sz="1500" u="none" cap="none" strike="noStrike">
                <a:solidFill>
                  <a:srgbClr val="3F3F3F"/>
                </a:solidFill>
                <a:latin typeface="Arial"/>
                <a:ea typeface="Arial"/>
                <a:cs typeface="Arial"/>
                <a:sym typeface="Arial"/>
              </a:rPr>
              <a:t>Two physical servers (Two CPUs / 4-GB memory)</a:t>
            </a:r>
            <a:endParaRPr/>
          </a:p>
          <a:p>
            <a:pPr indent="-342900" lvl="2" marL="571500" marR="0" rtl="0" algn="l">
              <a:spcBef>
                <a:spcPts val="0"/>
              </a:spcBef>
              <a:spcAft>
                <a:spcPts val="0"/>
              </a:spcAft>
              <a:buClr>
                <a:srgbClr val="3F3F3F"/>
              </a:buClr>
              <a:buSzPts val="1500"/>
              <a:buFont typeface="Arial"/>
              <a:buChar char="•"/>
            </a:pPr>
            <a:r>
              <a:rPr b="0" i="0" lang="en-US" sz="1500" u="none" cap="none" strike="noStrike">
                <a:solidFill>
                  <a:srgbClr val="3F3F3F"/>
                </a:solidFill>
                <a:latin typeface="Arial"/>
                <a:ea typeface="Arial"/>
                <a:cs typeface="Arial"/>
                <a:sym typeface="Arial"/>
              </a:rPr>
              <a:t>Microsoft Windows 2016 Base with Internet Information Services (IIS)</a:t>
            </a:r>
            <a:endParaRPr/>
          </a:p>
          <a:p>
            <a:pPr indent="-342900" lvl="2" marL="571500" marR="0" rtl="0" algn="l">
              <a:spcBef>
                <a:spcPts val="0"/>
              </a:spcBef>
              <a:spcAft>
                <a:spcPts val="0"/>
              </a:spcAft>
              <a:buClr>
                <a:srgbClr val="3F3F3F"/>
              </a:buClr>
              <a:buSzPts val="1500"/>
              <a:buFont typeface="Arial"/>
              <a:buChar char="•"/>
            </a:pPr>
            <a:r>
              <a:rPr b="0" i="0" lang="en-US" sz="1500" u="none" cap="none" strike="noStrike">
                <a:solidFill>
                  <a:srgbClr val="3F3F3F"/>
                </a:solidFill>
                <a:latin typeface="Arial"/>
                <a:ea typeface="Arial"/>
                <a:cs typeface="Arial"/>
                <a:sym typeface="Arial"/>
              </a:rPr>
              <a:t>High Availability Proxy load balancer used to balance traffic between the web servers</a:t>
            </a:r>
            <a:endParaRPr/>
          </a:p>
        </p:txBody>
      </p:sp>
      <p:sp>
        <p:nvSpPr>
          <p:cNvPr id="166" name="Google Shape;166;p18"/>
          <p:cNvSpPr/>
          <p:nvPr/>
        </p:nvSpPr>
        <p:spPr>
          <a:xfrm>
            <a:off x="82498" y="3885776"/>
            <a:ext cx="3447474" cy="2677656"/>
          </a:xfrm>
          <a:prstGeom prst="rect">
            <a:avLst/>
          </a:prstGeom>
          <a:solidFill>
            <a:schemeClr val="lt1">
              <a:alpha val="88627"/>
            </a:schemeClr>
          </a:solidFill>
          <a:ln>
            <a:noFill/>
          </a:ln>
        </p:spPr>
        <p:txBody>
          <a:bodyPr anchorCtr="0" anchor="t" bIns="45700" lIns="91425" spcFirstLastPara="1" rIns="91425" wrap="square" tIns="45700">
            <a:noAutofit/>
          </a:bodyPr>
          <a:lstStyle/>
          <a:p>
            <a:pPr indent="0" lvl="1" marL="0" marR="0" rtl="0" algn="l">
              <a:spcBef>
                <a:spcPts val="0"/>
              </a:spcBef>
              <a:spcAft>
                <a:spcPts val="0"/>
              </a:spcAft>
              <a:buNone/>
            </a:pPr>
            <a:r>
              <a:rPr b="1" i="0" lang="en-US" sz="1800" u="none" cap="none" strike="noStrike">
                <a:solidFill>
                  <a:srgbClr val="C55A11"/>
                </a:solidFill>
                <a:latin typeface="Arial"/>
                <a:ea typeface="Arial"/>
                <a:cs typeface="Arial"/>
                <a:sym typeface="Arial"/>
              </a:rPr>
              <a:t>Database Tier:</a:t>
            </a:r>
            <a:endParaRPr/>
          </a:p>
          <a:p>
            <a:pPr indent="-342900" lvl="2" marL="571500" marR="0" rtl="0" algn="l">
              <a:spcBef>
                <a:spcPts val="0"/>
              </a:spcBef>
              <a:spcAft>
                <a:spcPts val="0"/>
              </a:spcAft>
              <a:buClr>
                <a:srgbClr val="3F3F3F"/>
              </a:buClr>
              <a:buSzPts val="1500"/>
              <a:buFont typeface="Arial"/>
              <a:buChar char="•"/>
            </a:pPr>
            <a:r>
              <a:rPr b="0" i="0" lang="en-US" sz="1500" u="none" cap="none" strike="noStrike">
                <a:solidFill>
                  <a:srgbClr val="3F3F3F"/>
                </a:solidFill>
                <a:latin typeface="Arial"/>
                <a:ea typeface="Arial"/>
                <a:cs typeface="Arial"/>
                <a:sym typeface="Arial"/>
              </a:rPr>
              <a:t>One physical server (Eight CPUs / 32-GB memory / 5-TB storage)</a:t>
            </a:r>
            <a:endParaRPr/>
          </a:p>
          <a:p>
            <a:pPr indent="-342900" lvl="2" marL="571500" marR="0" rtl="0" algn="l">
              <a:spcBef>
                <a:spcPts val="0"/>
              </a:spcBef>
              <a:spcAft>
                <a:spcPts val="0"/>
              </a:spcAft>
              <a:buClr>
                <a:srgbClr val="3F3F3F"/>
              </a:buClr>
              <a:buSzPts val="1500"/>
              <a:buFont typeface="Arial"/>
              <a:buChar char="•"/>
            </a:pPr>
            <a:r>
              <a:rPr b="0" i="0" lang="en-US" sz="1500" u="none" cap="none" strike="noStrike">
                <a:solidFill>
                  <a:srgbClr val="3F3F3F"/>
                </a:solidFill>
                <a:latin typeface="Arial"/>
                <a:ea typeface="Arial"/>
                <a:cs typeface="Arial"/>
                <a:sym typeface="Arial"/>
              </a:rPr>
              <a:t>SQL Server Standard Edition with Microsoft Windows 2016 Base</a:t>
            </a:r>
            <a:endParaRPr/>
          </a:p>
          <a:p>
            <a:pPr indent="-342900" lvl="2" marL="571500" marR="0" rtl="0" algn="l">
              <a:spcBef>
                <a:spcPts val="0"/>
              </a:spcBef>
              <a:spcAft>
                <a:spcPts val="0"/>
              </a:spcAft>
              <a:buClr>
                <a:srgbClr val="3F3F3F"/>
              </a:buClr>
              <a:buSzPts val="1500"/>
              <a:buFont typeface="Arial"/>
              <a:buChar char="•"/>
            </a:pPr>
            <a:r>
              <a:rPr b="0" i="0" lang="en-US" sz="1500" u="none" cap="none" strike="noStrike">
                <a:solidFill>
                  <a:srgbClr val="3F3F3F"/>
                </a:solidFill>
                <a:latin typeface="Arial"/>
                <a:ea typeface="Arial"/>
                <a:cs typeface="Arial"/>
                <a:sym typeface="Arial"/>
              </a:rPr>
              <a:t>DBAs access and manage the database, but no RDMBS or advanced configuration is required.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