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96" r:id="rId6"/>
    <p:sldId id="281" r:id="rId7"/>
    <p:sldId id="282" r:id="rId8"/>
    <p:sldId id="283" r:id="rId9"/>
    <p:sldId id="270" r:id="rId10"/>
    <p:sldId id="271" r:id="rId11"/>
    <p:sldId id="284" r:id="rId12"/>
    <p:sldId id="287" r:id="rId13"/>
    <p:sldId id="288" r:id="rId14"/>
    <p:sldId id="289" r:id="rId15"/>
    <p:sldId id="290" r:id="rId16"/>
    <p:sldId id="292" r:id="rId17"/>
    <p:sldId id="291" r:id="rId18"/>
    <p:sldId id="293" r:id="rId19"/>
    <p:sldId id="294" r:id="rId20"/>
    <p:sldId id="29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E427D-2F81-EEF2-DA3D-2437C72801B9}" v="167" dt="2024-09-25T23:38:16.998"/>
    <p1510:client id="{D16633AB-9497-4743-B9F0-98D20948C606}" v="9" dt="2024-09-25T23:28:31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, Farooq M" userId="S::2000076734@fcstu.org::ccb7b1f2-49f1-4fb1-b054-e004bb47979f" providerId="AD" clId="Web-{3CFE427D-2F81-EEF2-DA3D-2437C72801B9}"/>
    <pc:docChg chg="delSld modSld">
      <pc:chgData name="Anwar, Farooq M" userId="S::2000076734@fcstu.org::ccb7b1f2-49f1-4fb1-b054-e004bb47979f" providerId="AD" clId="Web-{3CFE427D-2F81-EEF2-DA3D-2437C72801B9}" dt="2024-09-25T23:38:16.138" v="129"/>
      <pc:docMkLst>
        <pc:docMk/>
      </pc:docMkLst>
      <pc:sldChg chg="del">
        <pc:chgData name="Anwar, Farooq M" userId="S::2000076734@fcstu.org::ccb7b1f2-49f1-4fb1-b054-e004bb47979f" providerId="AD" clId="Web-{3CFE427D-2F81-EEF2-DA3D-2437C72801B9}" dt="2024-09-25T23:37:51.341" v="123"/>
        <pc:sldMkLst>
          <pc:docMk/>
          <pc:sldMk cId="3517773214" sldId="265"/>
        </pc:sldMkLst>
      </pc:sldChg>
      <pc:sldChg chg="del">
        <pc:chgData name="Anwar, Farooq M" userId="S::2000076734@fcstu.org::ccb7b1f2-49f1-4fb1-b054-e004bb47979f" providerId="AD" clId="Web-{3CFE427D-2F81-EEF2-DA3D-2437C72801B9}" dt="2024-09-25T23:31:13.530" v="33"/>
        <pc:sldMkLst>
          <pc:docMk/>
          <pc:sldMk cId="3865356448" sldId="269"/>
        </pc:sldMkLst>
      </pc:sldChg>
      <pc:sldChg chg="modSp">
        <pc:chgData name="Anwar, Farooq M" userId="S::2000076734@fcstu.org::ccb7b1f2-49f1-4fb1-b054-e004bb47979f" providerId="AD" clId="Web-{3CFE427D-2F81-EEF2-DA3D-2437C72801B9}" dt="2024-09-25T23:32:03.626" v="43"/>
        <pc:sldMkLst>
          <pc:docMk/>
          <pc:sldMk cId="1748397532" sldId="270"/>
        </pc:sldMkLst>
        <pc:graphicFrameChg chg="mod modGraphic">
          <ac:chgData name="Anwar, Farooq M" userId="S::2000076734@fcstu.org::ccb7b1f2-49f1-4fb1-b054-e004bb47979f" providerId="AD" clId="Web-{3CFE427D-2F81-EEF2-DA3D-2437C72801B9}" dt="2024-09-25T23:32:03.626" v="43"/>
          <ac:graphicFrameMkLst>
            <pc:docMk/>
            <pc:sldMk cId="1748397532" sldId="270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2:55.487" v="52" actId="1076"/>
        <pc:sldMkLst>
          <pc:docMk/>
          <pc:sldMk cId="926385968" sldId="271"/>
        </pc:sldMkLst>
        <pc:graphicFrameChg chg="mod modGraphic">
          <ac:chgData name="Anwar, Farooq M" userId="S::2000076734@fcstu.org::ccb7b1f2-49f1-4fb1-b054-e004bb47979f" providerId="AD" clId="Web-{3CFE427D-2F81-EEF2-DA3D-2437C72801B9}" dt="2024-09-25T23:32:55.487" v="52" actId="1076"/>
          <ac:graphicFrameMkLst>
            <pc:docMk/>
            <pc:sldMk cId="926385968" sldId="271"/>
            <ac:graphicFrameMk id="3" creationId="{663FB4E0-EEA7-BA14-D260-475736029F12}"/>
          </ac:graphicFrameMkLst>
        </pc:graphicFrameChg>
      </pc:sldChg>
      <pc:sldChg chg="del">
        <pc:chgData name="Anwar, Farooq M" userId="S::2000076734@fcstu.org::ccb7b1f2-49f1-4fb1-b054-e004bb47979f" providerId="AD" clId="Web-{3CFE427D-2F81-EEF2-DA3D-2437C72801B9}" dt="2024-09-25T23:33:29.926" v="60"/>
        <pc:sldMkLst>
          <pc:docMk/>
          <pc:sldMk cId="853301067" sldId="272"/>
        </pc:sldMkLst>
      </pc:sldChg>
      <pc:sldChg chg="del">
        <pc:chgData name="Anwar, Farooq M" userId="S::2000076734@fcstu.org::ccb7b1f2-49f1-4fb1-b054-e004bb47979f" providerId="AD" clId="Web-{3CFE427D-2F81-EEF2-DA3D-2437C72801B9}" dt="2024-09-25T23:35:24.320" v="91"/>
        <pc:sldMkLst>
          <pc:docMk/>
          <pc:sldMk cId="1409360567" sldId="275"/>
        </pc:sldMkLst>
      </pc:sldChg>
      <pc:sldChg chg="del">
        <pc:chgData name="Anwar, Farooq M" userId="S::2000076734@fcstu.org::ccb7b1f2-49f1-4fb1-b054-e004bb47979f" providerId="AD" clId="Web-{3CFE427D-2F81-EEF2-DA3D-2437C72801B9}" dt="2024-09-25T23:36:52.401" v="110"/>
        <pc:sldMkLst>
          <pc:docMk/>
          <pc:sldMk cId="393012098" sldId="278"/>
        </pc:sldMkLst>
      </pc:sldChg>
      <pc:sldChg chg="modSp">
        <pc:chgData name="Anwar, Farooq M" userId="S::2000076734@fcstu.org::ccb7b1f2-49f1-4fb1-b054-e004bb47979f" providerId="AD" clId="Web-{3CFE427D-2F81-EEF2-DA3D-2437C72801B9}" dt="2024-09-25T23:31:07.061" v="32"/>
        <pc:sldMkLst>
          <pc:docMk/>
          <pc:sldMk cId="1465311245" sldId="283"/>
        </pc:sldMkLst>
        <pc:graphicFrameChg chg="mod modGraphic">
          <ac:chgData name="Anwar, Farooq M" userId="S::2000076734@fcstu.org::ccb7b1f2-49f1-4fb1-b054-e004bb47979f" providerId="AD" clId="Web-{3CFE427D-2F81-EEF2-DA3D-2437C72801B9}" dt="2024-09-25T23:31:07.061" v="32"/>
          <ac:graphicFrameMkLst>
            <pc:docMk/>
            <pc:sldMk cId="1465311245" sldId="283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3:24.363" v="59"/>
        <pc:sldMkLst>
          <pc:docMk/>
          <pc:sldMk cId="103819827" sldId="284"/>
        </pc:sldMkLst>
        <pc:graphicFrameChg chg="mod modGraphic">
          <ac:chgData name="Anwar, Farooq M" userId="S::2000076734@fcstu.org::ccb7b1f2-49f1-4fb1-b054-e004bb47979f" providerId="AD" clId="Web-{3CFE427D-2F81-EEF2-DA3D-2437C72801B9}" dt="2024-09-25T23:33:24.363" v="59"/>
          <ac:graphicFrameMkLst>
            <pc:docMk/>
            <pc:sldMk cId="103819827" sldId="284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4:25.396" v="78"/>
        <pc:sldMkLst>
          <pc:docMk/>
          <pc:sldMk cId="3865495382" sldId="287"/>
        </pc:sldMkLst>
        <pc:graphicFrameChg chg="mod modGraphic">
          <ac:chgData name="Anwar, Farooq M" userId="S::2000076734@fcstu.org::ccb7b1f2-49f1-4fb1-b054-e004bb47979f" providerId="AD" clId="Web-{3CFE427D-2F81-EEF2-DA3D-2437C72801B9}" dt="2024-09-25T23:34:25.396" v="78"/>
          <ac:graphicFrameMkLst>
            <pc:docMk/>
            <pc:sldMk cId="3865495382" sldId="287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4:54.350" v="84"/>
        <pc:sldMkLst>
          <pc:docMk/>
          <pc:sldMk cId="3858809842" sldId="288"/>
        </pc:sldMkLst>
        <pc:graphicFrameChg chg="mod modGraphic">
          <ac:chgData name="Anwar, Farooq M" userId="S::2000076734@fcstu.org::ccb7b1f2-49f1-4fb1-b054-e004bb47979f" providerId="AD" clId="Web-{3CFE427D-2F81-EEF2-DA3D-2437C72801B9}" dt="2024-09-25T23:34:54.350" v="84"/>
          <ac:graphicFrameMkLst>
            <pc:docMk/>
            <pc:sldMk cId="3858809842" sldId="288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5:21.586" v="90"/>
        <pc:sldMkLst>
          <pc:docMk/>
          <pc:sldMk cId="4167563761" sldId="289"/>
        </pc:sldMkLst>
        <pc:graphicFrameChg chg="mod modGraphic">
          <ac:chgData name="Anwar, Farooq M" userId="S::2000076734@fcstu.org::ccb7b1f2-49f1-4fb1-b054-e004bb47979f" providerId="AD" clId="Web-{3CFE427D-2F81-EEF2-DA3D-2437C72801B9}" dt="2024-09-25T23:35:21.586" v="90"/>
          <ac:graphicFrameMkLst>
            <pc:docMk/>
            <pc:sldMk cId="4167563761" sldId="289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5:54.977" v="97"/>
        <pc:sldMkLst>
          <pc:docMk/>
          <pc:sldMk cId="838521431" sldId="290"/>
        </pc:sldMkLst>
        <pc:graphicFrameChg chg="mod modGraphic">
          <ac:chgData name="Anwar, Farooq M" userId="S::2000076734@fcstu.org::ccb7b1f2-49f1-4fb1-b054-e004bb47979f" providerId="AD" clId="Web-{3CFE427D-2F81-EEF2-DA3D-2437C72801B9}" dt="2024-09-25T23:35:54.977" v="97"/>
          <ac:graphicFrameMkLst>
            <pc:docMk/>
            <pc:sldMk cId="838521431" sldId="290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6:50.057" v="109"/>
        <pc:sldMkLst>
          <pc:docMk/>
          <pc:sldMk cId="1994709682" sldId="291"/>
        </pc:sldMkLst>
        <pc:graphicFrameChg chg="mod modGraphic">
          <ac:chgData name="Anwar, Farooq M" userId="S::2000076734@fcstu.org::ccb7b1f2-49f1-4fb1-b054-e004bb47979f" providerId="AD" clId="Web-{3CFE427D-2F81-EEF2-DA3D-2437C72801B9}" dt="2024-09-25T23:36:50.057" v="109"/>
          <ac:graphicFrameMkLst>
            <pc:docMk/>
            <pc:sldMk cId="1994709682" sldId="291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6:24.853" v="103"/>
        <pc:sldMkLst>
          <pc:docMk/>
          <pc:sldMk cId="541101637" sldId="292"/>
        </pc:sldMkLst>
        <pc:graphicFrameChg chg="mod modGraphic">
          <ac:chgData name="Anwar, Farooq M" userId="S::2000076734@fcstu.org::ccb7b1f2-49f1-4fb1-b054-e004bb47979f" providerId="AD" clId="Web-{3CFE427D-2F81-EEF2-DA3D-2437C72801B9}" dt="2024-09-25T23:36:24.853" v="103"/>
          <ac:graphicFrameMkLst>
            <pc:docMk/>
            <pc:sldMk cId="541101637" sldId="292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7:21.277" v="116"/>
        <pc:sldMkLst>
          <pc:docMk/>
          <pc:sldMk cId="389149729" sldId="293"/>
        </pc:sldMkLst>
        <pc:graphicFrameChg chg="mod modGraphic">
          <ac:chgData name="Anwar, Farooq M" userId="S::2000076734@fcstu.org::ccb7b1f2-49f1-4fb1-b054-e004bb47979f" providerId="AD" clId="Web-{3CFE427D-2F81-EEF2-DA3D-2437C72801B9}" dt="2024-09-25T23:37:21.277" v="116"/>
          <ac:graphicFrameMkLst>
            <pc:docMk/>
            <pc:sldMk cId="389149729" sldId="293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7:47.528" v="122"/>
        <pc:sldMkLst>
          <pc:docMk/>
          <pc:sldMk cId="1701773043" sldId="294"/>
        </pc:sldMkLst>
        <pc:graphicFrameChg chg="mod modGraphic">
          <ac:chgData name="Anwar, Farooq M" userId="S::2000076734@fcstu.org::ccb7b1f2-49f1-4fb1-b054-e004bb47979f" providerId="AD" clId="Web-{3CFE427D-2F81-EEF2-DA3D-2437C72801B9}" dt="2024-09-25T23:37:47.528" v="122"/>
          <ac:graphicFrameMkLst>
            <pc:docMk/>
            <pc:sldMk cId="1701773043" sldId="294"/>
            <ac:graphicFrameMk id="3" creationId="{663FB4E0-EEA7-BA14-D260-475736029F12}"/>
          </ac:graphicFrameMkLst>
        </pc:graphicFrameChg>
      </pc:sldChg>
      <pc:sldChg chg="modSp">
        <pc:chgData name="Anwar, Farooq M" userId="S::2000076734@fcstu.org::ccb7b1f2-49f1-4fb1-b054-e004bb47979f" providerId="AD" clId="Web-{3CFE427D-2F81-EEF2-DA3D-2437C72801B9}" dt="2024-09-25T23:38:16.138" v="129"/>
        <pc:sldMkLst>
          <pc:docMk/>
          <pc:sldMk cId="602601068" sldId="295"/>
        </pc:sldMkLst>
        <pc:graphicFrameChg chg="mod modGraphic">
          <ac:chgData name="Anwar, Farooq M" userId="S::2000076734@fcstu.org::ccb7b1f2-49f1-4fb1-b054-e004bb47979f" providerId="AD" clId="Web-{3CFE427D-2F81-EEF2-DA3D-2437C72801B9}" dt="2024-09-25T23:38:16.138" v="129"/>
          <ac:graphicFrameMkLst>
            <pc:docMk/>
            <pc:sldMk cId="602601068" sldId="295"/>
            <ac:graphicFrameMk id="3" creationId="{663FB4E0-EEA7-BA14-D260-475736029F12}"/>
          </ac:graphicFrameMkLst>
        </pc:graphicFrameChg>
      </pc:sldChg>
    </pc:docChg>
  </pc:docChgLst>
  <pc:docChgLst>
    <pc:chgData name="Anwar, Farooq M" userId="ccb7b1f2-49f1-4fb1-b054-e004bb47979f" providerId="ADAL" clId="{D16633AB-9497-4743-B9F0-98D20948C606}"/>
    <pc:docChg chg="undo custSel delSld modSld">
      <pc:chgData name="Anwar, Farooq M" userId="ccb7b1f2-49f1-4fb1-b054-e004bb47979f" providerId="ADAL" clId="{D16633AB-9497-4743-B9F0-98D20948C606}" dt="2024-09-25T23:28:31.261" v="103"/>
      <pc:docMkLst>
        <pc:docMk/>
      </pc:docMkLst>
      <pc:sldChg chg="del">
        <pc:chgData name="Anwar, Farooq M" userId="ccb7b1f2-49f1-4fb1-b054-e004bb47979f" providerId="ADAL" clId="{D16633AB-9497-4743-B9F0-98D20948C606}" dt="2024-09-25T23:24:44.519" v="49" actId="47"/>
        <pc:sldMkLst>
          <pc:docMk/>
          <pc:sldMk cId="2167145332" sldId="257"/>
        </pc:sldMkLst>
      </pc:sldChg>
      <pc:sldChg chg="del">
        <pc:chgData name="Anwar, Farooq M" userId="ccb7b1f2-49f1-4fb1-b054-e004bb47979f" providerId="ADAL" clId="{D16633AB-9497-4743-B9F0-98D20948C606}" dt="2024-09-25T23:24:43.747" v="48" actId="47"/>
        <pc:sldMkLst>
          <pc:docMk/>
          <pc:sldMk cId="2842063670" sldId="258"/>
        </pc:sldMkLst>
      </pc:sldChg>
      <pc:sldChg chg="del">
        <pc:chgData name="Anwar, Farooq M" userId="ccb7b1f2-49f1-4fb1-b054-e004bb47979f" providerId="ADAL" clId="{D16633AB-9497-4743-B9F0-98D20948C606}" dt="2024-09-25T23:24:45.257" v="50" actId="47"/>
        <pc:sldMkLst>
          <pc:docMk/>
          <pc:sldMk cId="804160754" sldId="259"/>
        </pc:sldMkLst>
      </pc:sldChg>
      <pc:sldChg chg="del">
        <pc:chgData name="Anwar, Farooq M" userId="ccb7b1f2-49f1-4fb1-b054-e004bb47979f" providerId="ADAL" clId="{D16633AB-9497-4743-B9F0-98D20948C606}" dt="2024-09-25T23:24:46.211" v="51" actId="47"/>
        <pc:sldMkLst>
          <pc:docMk/>
          <pc:sldMk cId="1908973830" sldId="266"/>
        </pc:sldMkLst>
      </pc:sldChg>
      <pc:sldChg chg="modSp mod">
        <pc:chgData name="Anwar, Farooq M" userId="ccb7b1f2-49f1-4fb1-b054-e004bb47979f" providerId="ADAL" clId="{D16633AB-9497-4743-B9F0-98D20948C606}" dt="2024-09-25T23:27:54.618" v="100" actId="14734"/>
        <pc:sldMkLst>
          <pc:docMk/>
          <pc:sldMk cId="1332074554" sldId="281"/>
        </pc:sldMkLst>
        <pc:graphicFrameChg chg="mod modGraphic">
          <ac:chgData name="Anwar, Farooq M" userId="ccb7b1f2-49f1-4fb1-b054-e004bb47979f" providerId="ADAL" clId="{D16633AB-9497-4743-B9F0-98D20948C606}" dt="2024-09-25T23:27:54.618" v="100" actId="14734"/>
          <ac:graphicFrameMkLst>
            <pc:docMk/>
            <pc:sldMk cId="1332074554" sldId="281"/>
            <ac:graphicFrameMk id="3" creationId="{663FB4E0-EEA7-BA14-D260-475736029F12}"/>
          </ac:graphicFrameMkLst>
        </pc:graphicFrameChg>
      </pc:sldChg>
      <pc:sldChg chg="modSp mod">
        <pc:chgData name="Anwar, Farooq M" userId="ccb7b1f2-49f1-4fb1-b054-e004bb47979f" providerId="ADAL" clId="{D16633AB-9497-4743-B9F0-98D20948C606}" dt="2024-09-25T23:27:49.411" v="99" actId="14734"/>
        <pc:sldMkLst>
          <pc:docMk/>
          <pc:sldMk cId="2465675143" sldId="282"/>
        </pc:sldMkLst>
        <pc:graphicFrameChg chg="mod modGraphic">
          <ac:chgData name="Anwar, Farooq M" userId="ccb7b1f2-49f1-4fb1-b054-e004bb47979f" providerId="ADAL" clId="{D16633AB-9497-4743-B9F0-98D20948C606}" dt="2024-09-25T23:27:49.411" v="99" actId="14734"/>
          <ac:graphicFrameMkLst>
            <pc:docMk/>
            <pc:sldMk cId="2465675143" sldId="282"/>
            <ac:graphicFrameMk id="3" creationId="{663FB4E0-EEA7-BA14-D260-475736029F12}"/>
          </ac:graphicFrameMkLst>
        </pc:graphicFrameChg>
      </pc:sldChg>
      <pc:sldChg chg="modSp">
        <pc:chgData name="Anwar, Farooq M" userId="ccb7b1f2-49f1-4fb1-b054-e004bb47979f" providerId="ADAL" clId="{D16633AB-9497-4743-B9F0-98D20948C606}" dt="2024-09-25T23:28:31.261" v="103"/>
        <pc:sldMkLst>
          <pc:docMk/>
          <pc:sldMk cId="1465311245" sldId="283"/>
        </pc:sldMkLst>
        <pc:graphicFrameChg chg="mod">
          <ac:chgData name="Anwar, Farooq M" userId="ccb7b1f2-49f1-4fb1-b054-e004bb47979f" providerId="ADAL" clId="{D16633AB-9497-4743-B9F0-98D20948C606}" dt="2024-09-25T23:28:31.261" v="103"/>
          <ac:graphicFrameMkLst>
            <pc:docMk/>
            <pc:sldMk cId="1465311245" sldId="283"/>
            <ac:graphicFrameMk id="3" creationId="{663FB4E0-EEA7-BA14-D260-475736029F12}"/>
          </ac:graphicFrameMkLst>
        </pc:graphicFrameChg>
      </pc:sldChg>
      <pc:sldChg chg="addSp modSp mod setBg">
        <pc:chgData name="Anwar, Farooq M" userId="ccb7b1f2-49f1-4fb1-b054-e004bb47979f" providerId="ADAL" clId="{D16633AB-9497-4743-B9F0-98D20948C606}" dt="2024-09-25T23:24:34.296" v="46" actId="207"/>
        <pc:sldMkLst>
          <pc:docMk/>
          <pc:sldMk cId="3221748664" sldId="296"/>
        </pc:sldMkLst>
        <pc:spChg chg="mod">
          <ac:chgData name="Anwar, Farooq M" userId="ccb7b1f2-49f1-4fb1-b054-e004bb47979f" providerId="ADAL" clId="{D16633AB-9497-4743-B9F0-98D20948C606}" dt="2024-09-25T23:24:34.296" v="46" actId="207"/>
          <ac:spMkLst>
            <pc:docMk/>
            <pc:sldMk cId="3221748664" sldId="296"/>
            <ac:spMk id="3" creationId="{01351CE6-6722-A55D-8538-35CA627E0B81}"/>
          </ac:spMkLst>
        </pc:spChg>
        <pc:spChg chg="add">
          <ac:chgData name="Anwar, Farooq M" userId="ccb7b1f2-49f1-4fb1-b054-e004bb47979f" providerId="ADAL" clId="{D16633AB-9497-4743-B9F0-98D20948C606}" dt="2024-09-25T23:23:55.221" v="28" actId="26606"/>
          <ac:spMkLst>
            <pc:docMk/>
            <pc:sldMk cId="3221748664" sldId="296"/>
            <ac:spMk id="9" creationId="{B86EEAC6-011F-4499-ACFF-2FDC742DB06D}"/>
          </ac:spMkLst>
        </pc:spChg>
        <pc:spChg chg="add">
          <ac:chgData name="Anwar, Farooq M" userId="ccb7b1f2-49f1-4fb1-b054-e004bb47979f" providerId="ADAL" clId="{D16633AB-9497-4743-B9F0-98D20948C606}" dt="2024-09-25T23:23:55.221" v="28" actId="26606"/>
          <ac:spMkLst>
            <pc:docMk/>
            <pc:sldMk cId="3221748664" sldId="296"/>
            <ac:spMk id="11" creationId="{6970F14D-B6E6-40EA-96B4-4E18D0CF9D8C}"/>
          </ac:spMkLst>
        </pc:spChg>
        <pc:spChg chg="add">
          <ac:chgData name="Anwar, Farooq M" userId="ccb7b1f2-49f1-4fb1-b054-e004bb47979f" providerId="ADAL" clId="{D16633AB-9497-4743-B9F0-98D20948C606}" dt="2024-09-25T23:23:55.221" v="28" actId="26606"/>
          <ac:spMkLst>
            <pc:docMk/>
            <pc:sldMk cId="3221748664" sldId="296"/>
            <ac:spMk id="13" creationId="{5A133C1E-CB83-47F3-8F35-94C2A7C58EE2}"/>
          </ac:spMkLst>
        </pc:spChg>
        <pc:spChg chg="add">
          <ac:chgData name="Anwar, Farooq M" userId="ccb7b1f2-49f1-4fb1-b054-e004bb47979f" providerId="ADAL" clId="{D16633AB-9497-4743-B9F0-98D20948C606}" dt="2024-09-25T23:23:55.221" v="28" actId="26606"/>
          <ac:spMkLst>
            <pc:docMk/>
            <pc:sldMk cId="3221748664" sldId="296"/>
            <ac:spMk id="15" creationId="{289E943A-225D-44B1-B345-D7FDBA43C1CE}"/>
          </ac:spMkLst>
        </pc:spChg>
        <pc:picChg chg="add">
          <ac:chgData name="Anwar, Farooq M" userId="ccb7b1f2-49f1-4fb1-b054-e004bb47979f" providerId="ADAL" clId="{D16633AB-9497-4743-B9F0-98D20948C606}" dt="2024-09-25T23:23:55.221" v="28" actId="26606"/>
          <ac:picMkLst>
            <pc:docMk/>
            <pc:sldMk cId="3221748664" sldId="296"/>
            <ac:picMk id="5" creationId="{A9B0E714-7286-0CA8-C61C-5A03D663B86E}"/>
          </ac:picMkLst>
        </pc:picChg>
      </pc:sldChg>
      <pc:sldChg chg="del">
        <pc:chgData name="Anwar, Farooq M" userId="ccb7b1f2-49f1-4fb1-b054-e004bb47979f" providerId="ADAL" clId="{D16633AB-9497-4743-B9F0-98D20948C606}" dt="2024-09-25T23:24:42.776" v="47" actId="47"/>
        <pc:sldMkLst>
          <pc:docMk/>
          <pc:sldMk cId="802021564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05.1959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js.aaai.org/index.php/AAAI/article/view/16104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vutec.com/traffic-data-collection-methods-analysis-and-applications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jera.com/papers/vol11no2/Series-1/A1102010109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11277-023-10700-0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sengineermag.com/crafting-a-blueprint-for-safety-the-significance-of-traffic-control-plans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gi.com/articles/detail/industry-spotlight-civil-engineering-traffic-management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esit.springeropen.com/articles/10.1186/s43067-023-00081-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fficsafetysuppliers.com/blog/school_zone_safety_and_setting_up_the_school_zone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strans.org.uk/our-blog/news/2023/december/school-to-enhance-safety-for-pupils-by-reducing-traffic-on-street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ffictechnologytoday.com/news/safety/covid-19-smart-school-zone-beacons-help-keep-students-safe-from-traffic-as-schedules-change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ti.tamu.edu/tti-publication/speeds-in-school-zone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94121878/Improving_Traffic_Safety_at_School_Zones_by_Engineering_and_Operational_Countermeasur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feroutespartnership.org/sites/default/files/pdf/Lib_of_Res/SRTS_Program_SchoolAreaTrafficControl_ITE_2012.pdf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esit.springeropen.com/articles/10.1186/s43067-023-00081-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5585-2782-B547-86D3-43C1C37FC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300"/>
              <a:t>15 Source List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ACD2F-7991-FC46-933C-3F1F3F96B4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Locating and Documenting Your Background Research Within the </a:t>
            </a:r>
            <a:r>
              <a:rPr lang="en-US" b="1" i="1"/>
              <a:t>Body of Knowledge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F27162-8995-9312-34CC-B1F2AF5D588E}"/>
              </a:ext>
            </a:extLst>
          </p:cNvPr>
          <p:cNvSpPr txBox="1"/>
          <p:nvPr/>
        </p:nvSpPr>
        <p:spPr>
          <a:xfrm>
            <a:off x="9254024" y="757083"/>
            <a:ext cx="29379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Why do this?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Quick reads </a:t>
            </a:r>
            <a:r>
              <a:rPr lang="en-US"/>
              <a:t>within a discipline and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Survey </a:t>
            </a:r>
            <a:r>
              <a:rPr lang="en-US"/>
              <a:t>of what is out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Start looking for the </a:t>
            </a:r>
            <a:r>
              <a:rPr lang="en-US" b="1"/>
              <a:t>background research </a:t>
            </a:r>
            <a:r>
              <a:rPr lang="en-US"/>
              <a:t>keys:</a:t>
            </a:r>
          </a:p>
          <a:p>
            <a:pPr marL="342900" indent="-342900">
              <a:buAutoNum type="arabicPeriod"/>
            </a:pPr>
            <a:r>
              <a:rPr lang="en-US" b="1"/>
              <a:t>Context </a:t>
            </a:r>
            <a:r>
              <a:rPr lang="en-US"/>
              <a:t>(become an expert!)</a:t>
            </a:r>
          </a:p>
          <a:p>
            <a:pPr marL="342900" indent="-342900">
              <a:buAutoNum type="arabicPeriod"/>
            </a:pPr>
            <a:r>
              <a:rPr lang="en-US" b="1"/>
              <a:t>Gap</a:t>
            </a:r>
            <a:r>
              <a:rPr lang="en-US"/>
              <a:t> (find something novel that you can do!)</a:t>
            </a:r>
          </a:p>
          <a:p>
            <a:pPr marL="342900" indent="-342900">
              <a:buAutoNum type="arabicPeriod"/>
            </a:pPr>
            <a:r>
              <a:rPr lang="en-US" b="1"/>
              <a:t>Method </a:t>
            </a:r>
            <a:r>
              <a:rPr lang="en-US"/>
              <a:t>(figure out methods that are commonly used. Best of all is if you can find one to replicate with a new context!)</a:t>
            </a:r>
          </a:p>
        </p:txBody>
      </p:sp>
    </p:spTree>
    <p:extLst>
      <p:ext uri="{BB962C8B-B14F-4D97-AF65-F5344CB8AC3E}">
        <p14:creationId xmlns:p14="http://schemas.microsoft.com/office/powerpoint/2010/main" val="11884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CURRENT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09962"/>
              </p:ext>
            </p:extLst>
          </p:nvPr>
        </p:nvGraphicFramePr>
        <p:xfrm>
          <a:off x="840480" y="2105025"/>
          <a:ext cx="105037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Traffic Prediction using Artificial Intelligence: Review of Recent Advances and Emerging Opportunities - Maryam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Shaygan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, Collin Meese,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Wanxin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 Li, Xiaolong Zhao, Mark Nejad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https://arxiv.org/abs/2305.19591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Provides a comprehensive overview of AI-based traffic prediction methodologies.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Focuses on recent advances and emerging research opportunities.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Emphasizes multivariate traffic time series modeling.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various data types and resources used in traffic prediction.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Highlights primary research challenges and future directions.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80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CURRENT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482868"/>
              </p:ext>
            </p:extLst>
          </p:nvPr>
        </p:nvGraphicFramePr>
        <p:xfrm>
          <a:off x="840480" y="2105025"/>
          <a:ext cx="1050379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raffic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 Flow Prediction with Vehicle Trajectories -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Mingqian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 Li,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Panrong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 Tong, Mo Li, Zhongming Jin, Jianqiang Huang, Xian-Sheng Hua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Traffic Flow Prediction with Vehicle Trajectories | Proceedings of the AAAI Conference on Artificial Intelligence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Proposes a spatiotemporal deep learning framework called Trajectory-based Graph Neural Network (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TrGNN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).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Uses historical vehicle trajectories for road traffic prediction.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Models spatial traffic demand via graph propagation along the road network.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Incorporates an attention mechanism to learn temporal dependencies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 Achieves significant error reduction compared to state-of-the-art approaches.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56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60409"/>
              </p:ext>
            </p:extLst>
          </p:nvPr>
        </p:nvGraphicFramePr>
        <p:xfrm>
          <a:off x="840480" y="2105025"/>
          <a:ext cx="1050379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Traffic Data Collection: Methods, Analysis, and Applications - AVUTEC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Traffic data collection: methods, analysis and applications - AVUTEC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the significance of traffic data collection for enhancing traffic control and infrastructure projects.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Explores various methods used to collect traffic data, including manual tracking, pneumatic tubes, inductive loops, thermal imaging, radar technology, artificial intelligence, and ANPR (Automated Number Plate Recognition).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Highlights the transition from manual or analog methods to AI-based automated counting procedures.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Emphasizes the role of traffic data in informing city planners, transport agencies, and governmental bodies.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21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464980"/>
              </p:ext>
            </p:extLst>
          </p:nvPr>
        </p:nvGraphicFramePr>
        <p:xfrm>
          <a:off x="840480" y="2105025"/>
          <a:ext cx="105037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Overview and Recommendations for Road Traffic Data Collection Methods and Applications in Ghana - Abena A. Obiri-Yeboah, Maud S.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Gbeckor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-Kove, Yolanda Oliver-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Commey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A1102010109.pdf (ijera.com)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Provides a literature review of traffic data collection methods, including manual, mechanical, automatic, and intelligent mechanisms.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the advantages and disadvantages of different methods. Highlights the importance of accurate, affordable, and sustainable traffic data collection methods.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Recommends a shift to modern collection methods for improved project planning and management in the transportation system.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10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METHOD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47115"/>
              </p:ext>
            </p:extLst>
          </p:nvPr>
        </p:nvGraphicFramePr>
        <p:xfrm>
          <a:off x="840480" y="2105025"/>
          <a:ext cx="1050379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FFC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A Systematic Review on Urban Road Traffic Congestion - Umair Jilani, Muhammad Asif, Muhammad Yousuf Irfan Zia, Munaf Rashid, Sarmad Shams, Pablo Otero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A Systematic Review on Urban Road Traffic Congestion | Wireless Personal Communications (springer.com)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Conducts a systematic review of approaches used for predicting, detecting, and analyzing congestion levels on urban roads.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Categorizes approaches based on datasets, results, and comparison with other available algorithms.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the advantages and limitations of different categorical approaches.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Highlights the importance of intelligent transportation systems in managing traffic congestion and promoting sustainability.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09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424115" cy="144780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DISCIPLINE</a:t>
            </a:r>
          </a:p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SPECIFIC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447890"/>
              </p:ext>
            </p:extLst>
          </p:nvPr>
        </p:nvGraphicFramePr>
        <p:xfrm>
          <a:off x="840480" y="2105025"/>
          <a:ext cx="1050379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Crafting a Blueprint for Safety: The Significance of Traffic Control Plans - CS Engineer Magazine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Crafting a Blueprint for Safety: The Significance of Traffic Control Plans - Civil + Structural Engineer magazine (csengineermag.com)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Emphasizes the importance of traffic control plans in civil and structural engineering projects.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the impact of traffic control plans on safety, efficiency, and project success.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Provides a structured framework for managing vehicular and pedestrian traffic in construction zones.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4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424115" cy="144780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DISCIPLINE</a:t>
            </a:r>
          </a:p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SPECIFIC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685119"/>
              </p:ext>
            </p:extLst>
          </p:nvPr>
        </p:nvGraphicFramePr>
        <p:xfrm>
          <a:off x="840480" y="2105025"/>
          <a:ext cx="1050379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Industry Spotlight: Civil Engineering &amp; Traffic Management - AUGI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Industry Spotlight: Civil Engineering &amp; Traffic Management | AUGI - The world's largest CAD &amp; BIM User Group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Highlights the role of traffic management in civil engineering projects.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strategies to minimize disruption and maximize safety during construction.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Emphasizes the importance of traffic control plans in civil engineering.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73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424115" cy="1447800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DISCIPLINE</a:t>
            </a:r>
          </a:p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SPECIFIC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97938"/>
              </p:ext>
            </p:extLst>
          </p:nvPr>
        </p:nvGraphicFramePr>
        <p:xfrm>
          <a:off x="840480" y="2105025"/>
          <a:ext cx="105037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C0000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Artificial Intelligence-Based Traffic Flow Prediction: A Comprehensive Review - Sayed A. Sayed, Yasser Abdel-Hamid, Hesham Ahmed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Hefny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Artificial intelligence-based traffic flow prediction: a comprehensive review | Journal of Electrical Systems and Information Technology | Full Text (springeropen.com)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Provides a comprehensive review of machine learning and deep learning techniques applied in traffic prediction.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the integration of Intelligent Transportation Systems (ITS) in smart cities.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Identifies challenges and future directions in AI-based traffic flow prediction.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60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Blurred motion traffic">
            <a:extLst>
              <a:ext uri="{FF2B5EF4-FFF2-40B4-BE49-F238E27FC236}">
                <a16:creationId xmlns:a16="http://schemas.microsoft.com/office/drawing/2014/main" id="{A9B0E714-7286-0CA8-C61C-5A03D663B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55" b="82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133C1E-CB83-47F3-8F35-94C2A7C58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351CE6-6722-A55D-8538-35CA627E0B81}"/>
              </a:ext>
            </a:extLst>
          </p:cNvPr>
          <p:cNvSpPr txBox="1"/>
          <p:nvPr/>
        </p:nvSpPr>
        <p:spPr>
          <a:xfrm>
            <a:off x="252920" y="952500"/>
            <a:ext cx="2947482" cy="4953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b="0" i="0">
                <a:effectLst/>
              </a:rPr>
              <a:t>Farooq Anwar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400" b="0" i="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b="0" i="0">
                <a:effectLst/>
              </a:rPr>
              <a:t>•Topic: Improving traffic flow and safety at Innovation Academy's entrances during peak hours.</a:t>
            </a:r>
            <a:endParaRPr lang="en-US" sz="140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b="0" i="0">
                <a:effectLst/>
              </a:rPr>
              <a:t>•Research Question / Goal: How can traffic flow and safety be better optimized at the entrances of my school during peak hours?</a:t>
            </a:r>
            <a:endParaRPr lang="en-US" sz="1400">
              <a:effectLst/>
            </a:endParaRP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400" b="0" i="0">
                <a:effectLst/>
              </a:rPr>
              <a:t>•Problem Statement: The entrance of my school experiences a ton of congestion and safety concerns during busy hours, whether it's dropping your kid, picking them up or taking part at a school held event. When road is overwhelmed, the traffic management system does not work, which causes, being late, anger, and safety concerns.</a:t>
            </a:r>
            <a:endParaRPr lang="en-US" sz="1400"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E943A-225D-44B1-B345-D7FDBA43C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4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1" y="361950"/>
            <a:ext cx="1609725" cy="1447800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OPEN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71684"/>
              </p:ext>
            </p:extLst>
          </p:nvPr>
        </p:nvGraphicFramePr>
        <p:xfrm>
          <a:off x="840480" y="2105025"/>
          <a:ext cx="10789545" cy="4700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611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230959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5035975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858786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236964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Making the Grade: School Zone Safety 101 - Susan Caldwell </a:t>
                      </a: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https://www.trafficsafetysuppliers.com/blog/school_zone_safety_and_setting_up_the_school_zone/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Importance of setting up a well-structured school zone for safety.</a:t>
                      </a:r>
                    </a:p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Use of reduced speed limits, flashing beacons, and warning signs.</a:t>
                      </a:r>
                    </a:p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Designated drop-off zones to reduce congestion and enhance pedestrian safety.</a:t>
                      </a:r>
                    </a:p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Crosswalks and speed bumps as essential safety features.</a:t>
                      </a:r>
                    </a:p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Community involvement in traffic safety education and awareness.</a:t>
                      </a:r>
                    </a:p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Importance of regular safety assessments to identify and mitigate hazards.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074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1" y="361950"/>
            <a:ext cx="1609725" cy="1447800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OPEN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45444"/>
              </p:ext>
            </p:extLst>
          </p:nvPr>
        </p:nvGraphicFramePr>
        <p:xfrm>
          <a:off x="840480" y="2105025"/>
          <a:ext cx="1105624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School to enhance safety for pupils by reducing traffic on streets - Dr Cecilia Oram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https://www.sustrans.org.uk/our-blog/news/2023/december/school-to-enhance-safety-for-pupils-by-reducing-traffic-on-streets/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Dalry Primary School reduces traffic around its entrances through the - -- </a:t>
                      </a:r>
                    </a:p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Sustrans Temporary School Streets Fund.</a:t>
                      </a:r>
                    </a:p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Vehicle access is limited during school hours to improve student safety.</a:t>
                      </a:r>
                    </a:p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Footpaths are widened to encourage walking, cycling, and scooting.</a:t>
                      </a:r>
                    </a:p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The project enhances air quality and reduces traffic congestion.</a:t>
                      </a:r>
                    </a:p>
                    <a:p>
                      <a:pPr lvl="2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Community involvement is integral, with features like planters and seating added to improve the environment.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7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1" y="361950"/>
            <a:ext cx="1609725" cy="1447800"/>
          </a:xfrm>
          <a:prstGeom prst="hexagon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OPEN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57636"/>
              </p:ext>
            </p:extLst>
          </p:nvPr>
        </p:nvGraphicFramePr>
        <p:xfrm>
          <a:off x="840480" y="2105025"/>
          <a:ext cx="11242047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5062602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7030A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Covid-19: Smart school-zone beacons help keep students safe from traffic as schedules change – Tom Stone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https://www.traffictechnologytoday.com/news/safety/covid-19-smart-school-zone-beacons-help-keep-students-safe-from-traffic-as-schedules-change.html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/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COVID-19 changes: School schedules were altered, creating challenges for maintaining safe school zones. </a:t>
                      </a:r>
                    </a:p>
                    <a:p>
                      <a:pPr marL="285750" lvl="2" indent="-285750">
                        <a:buFont typeface="Calibri"/>
                        <a:buChar char="-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school-zone beacons: A new system, the Glance Connected School Beacon, allows traffic engineers to adjust beacon schedules remotely.</a:t>
                      </a:r>
                    </a:p>
                    <a:p>
                      <a:pPr marL="285750" lvl="2" indent="-285750">
                        <a:buFont typeface="Calibri"/>
                        <a:buChar char="-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control: Beacons can be controlled via smartphones, ensuring they operate at the right times.</a:t>
                      </a:r>
                    </a:p>
                    <a:p>
                      <a:pPr marL="285750" lvl="2" indent="-285750">
                        <a:buFont typeface="Calibri"/>
                        <a:buChar char="-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Gwinnett County adoption: The county in Georgia uses this system to manage over 150 schools.</a:t>
                      </a:r>
                    </a:p>
                    <a:p>
                      <a:pPr marL="285750" lvl="2" indent="-285750">
                        <a:buFont typeface="Calibri"/>
                        <a:buChar char="-"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Benefits: Increases efficiency and ensures timely safety measures for students.</a:t>
                      </a:r>
                    </a:p>
                    <a:p>
                      <a:pPr algn="ctr"/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31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681289" cy="1447800"/>
          </a:xfrm>
          <a:prstGeom prst="hex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HISTORICAL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07756"/>
              </p:ext>
            </p:extLst>
          </p:nvPr>
        </p:nvGraphicFramePr>
        <p:xfrm>
          <a:off x="221848" y="2102734"/>
          <a:ext cx="1196693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397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5177424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Title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0070C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0070C0"/>
                          </a:solidFill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Speeds in School Zones - K. Fitzpatrick, M.A. Brewer, K.O. Obeng-Boampong, E. Park, N.D. Trout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https://tti.tamu.edu/tti-publication/speeds-in-school-zones/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Objective: Review existing practices and develop guidelines for establishing school zones.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Research Methods: Reviewed previous research on traffic control devices in school zones.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Conducted a survey of practitioners on signing and marking.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Reviewed state and city school zone guidelines and warrants.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Conducted a telephone survey of law enforcement officers.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Collected field data at 24 school zones across Texas.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Key Findings: Analyzed speed-distance and speed-time relationships.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Examined the influence of various site characteristics on speeds.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Identified special characteristics of school zones with buffer zones.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Guidelines Developed: Definitions and characteristics of school speed zones.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Recommendations for pavement markings and crosswalks. Conditions for removing a school speed zone.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05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Purpose of Guidelines: Serve as a supplement to the Texas Manual on Uniform Traffic Control Devices and the manual on Procedures for Establishing Speed Zones.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9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681289" cy="1447800"/>
          </a:xfrm>
          <a:prstGeom prst="hex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HISTORICAL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02031"/>
              </p:ext>
            </p:extLst>
          </p:nvPr>
        </p:nvGraphicFramePr>
        <p:xfrm>
          <a:off x="144683" y="1716911"/>
          <a:ext cx="12050439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780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5156547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Author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Reference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Improving Traffic Safety at School Zones by Engineering and Operational Countermeasures - </a:t>
                      </a:r>
                      <a:r>
                        <a:rPr lang="en-US" sz="1200" b="0" i="0" u="none" strike="noStrike" noProof="0" err="1">
                          <a:solidFill>
                            <a:srgbClr val="7030A0"/>
                          </a:solidFill>
                          <a:latin typeface="Aptos"/>
                        </a:rPr>
                        <a:t>Hasibur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 Rahman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https://www.academia.edu/94121878/Improving_Traffic_Safety_at_School_Zones_by_Engineering_and_Operational_Countermeasures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Objective: Assess the impact of reducing speed limits from 50 km/h to 30 km/h in school zones on speed and safety.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Key Findings: Speed Reduction: Mean speeds and 85th percentile speeds were reduced by 12.2 km/h and 11.6 km/h, respectively.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Safety Improvement: Fatal and injury collisions were significantly reduced by 45.3%, and injuries to vulnerable road users were reduced by 55.3%.Speed Variation: Speed variation was reduced, and the speed cumulative distributions shifted to the left, indicating further reductions for all speed ranges.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Effectiveness: For every 1 km/h reduction in mean speed, fatal and injury crashes were reduced by about 4%.No Significant Spillover 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Effects: Neither spatial nor temporal collision migration or spillover effects were significant factors in the analysis.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Conclusion: Reducing speed limits to 30 km/h in school zones can bring significant safety benefits by reducing vehicular speeds and improving overall traffic safety.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38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681289" cy="1447800"/>
          </a:xfrm>
          <a:prstGeom prst="hexagon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HISTORICAL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57917"/>
              </p:ext>
            </p:extLst>
          </p:nvPr>
        </p:nvGraphicFramePr>
        <p:xfrm>
          <a:off x="840480" y="2105025"/>
          <a:ext cx="1135686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5177424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>
                          <a:solidFill>
                            <a:srgbClr val="0070C0"/>
                          </a:solidFill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70C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School Area Traffic Control – Safe Routes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https://www.saferoutespartnership.org/sites/default/files/pdf/Lib_of_Res/SRTS_Program_SchoolAreaTrafficControl_ITE_2012.pdf</a:t>
                      </a: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Objective: Achieve uniformity in traffic control around school areas by treating comparable traffic situations consistently.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Guidelines and Tools: Signs: Use of the School (S1-1) sign to warn road users of approaching school zones, crossings, or facilities.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Changeable Message Signs (CMS): Allowed to display reduced speed limits within school zones, conforming to specific design standards.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Driver Feedback Signs: Advise motorists of their actual speeds, more effective when used with speed limit signs during active school zone periods.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In-Street Pedestrian Crossing Signs: Intended for use at uncontrolled crosswalks, can have a traffic-calming effect by narrowing lanes.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Implementation: Recommendations for the placement and use of these traffic control devices to enhance safety and manage traffic flow effectively around schools.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1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0F2E6C6E-93A8-8051-7D1A-98264230CBF4}"/>
              </a:ext>
            </a:extLst>
          </p:cNvPr>
          <p:cNvSpPr/>
          <p:nvPr/>
        </p:nvSpPr>
        <p:spPr>
          <a:xfrm>
            <a:off x="442910" y="361950"/>
            <a:ext cx="2195515" cy="1447800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ln>
                  <a:solidFill>
                    <a:srgbClr val="7030A0"/>
                  </a:solidFill>
                </a:ln>
                <a:solidFill>
                  <a:schemeClr val="bg1"/>
                </a:solidFill>
              </a:rPr>
              <a:t>CURRENT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FB4E0-EEA7-BA14-D260-475736029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25739"/>
              </p:ext>
            </p:extLst>
          </p:nvPr>
        </p:nvGraphicFramePr>
        <p:xfrm>
          <a:off x="840480" y="2105025"/>
          <a:ext cx="10503795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562585"/>
                    </a:ext>
                  </a:extLst>
                </a:gridCol>
                <a:gridCol w="3470112">
                  <a:extLst>
                    <a:ext uri="{9D8B030D-6E8A-4147-A177-3AD203B41FA5}">
                      <a16:colId xmlns:a16="http://schemas.microsoft.com/office/drawing/2014/main" val="3778748083"/>
                    </a:ext>
                  </a:extLst>
                </a:gridCol>
                <a:gridCol w="4324350">
                  <a:extLst>
                    <a:ext uri="{9D8B030D-6E8A-4147-A177-3AD203B41FA5}">
                      <a16:colId xmlns:a16="http://schemas.microsoft.com/office/drawing/2014/main" val="2795757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Title of source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Author of source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</a:p>
                    <a:p>
                      <a:pPr algn="ctr"/>
                      <a:endParaRPr lang="en-US" b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URL/Permalink/Stable Document URL that has been tested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(should work every time you click)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Brief summary</a:t>
                      </a:r>
                    </a:p>
                    <a:p>
                      <a:pPr algn="ctr"/>
                      <a:r>
                        <a:rPr lang="en-US" b="0">
                          <a:solidFill>
                            <a:srgbClr val="00B050"/>
                          </a:solidFill>
                        </a:rPr>
                        <a:t>(Bullet points or list)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47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Artificial intelligence-based traffic flow prediction: a comprehensive review - Journal of Electrical Systems and Information Technology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sng" strike="noStrike" noProof="0">
                          <a:solidFill>
                            <a:srgbClr val="7030A0"/>
                          </a:solidFill>
                          <a:latin typeface="Aptos"/>
                          <a:hlinkClick r:id="rId2"/>
                        </a:rPr>
                        <a:t>Artificial intelligence-based traffic flow prediction: a comprehensive review | Journal of Electrical Systems and Information Technology | Full Text (springeropen.com)</a:t>
                      </a:r>
                      <a:endParaRPr lang="en-US" sz="1200" b="0" i="0" u="none" strike="noStrike" noProof="0">
                        <a:solidFill>
                          <a:srgbClr val="7030A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Discusses various AI-based traffic prediction methods.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Emphasizes multivariate traffic time series modeling.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Reviews recent advances and emerging research opportunities.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Highlights the importance of data preprocessing in traffic prediction.</a:t>
                      </a:r>
                    </a:p>
                    <a:p>
                      <a:pPr marL="1200150" lvl="2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▪"/>
                      </a:pPr>
                      <a:r>
                        <a:rPr lang="en-US" sz="1200" b="0" i="0" u="none" strike="noStrike" noProof="0">
                          <a:solidFill>
                            <a:srgbClr val="7030A0"/>
                          </a:solidFill>
                          <a:latin typeface="Aptos"/>
                        </a:rPr>
                        <a:t>Identifies primary research challenges and future directions.</a:t>
                      </a:r>
                    </a:p>
                    <a:p>
                      <a:pPr lvl="0" algn="ctr">
                        <a:buNone/>
                      </a:pPr>
                      <a:endParaRPr lang="en-US" b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34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49538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C318E04BBF7A42BAFBCDFDFCAE6D5C" ma:contentTypeVersion="1" ma:contentTypeDescription="Create a new document." ma:contentTypeScope="" ma:versionID="d43472b2c32cbf8d2a2ff1ae70238b9d">
  <xsd:schema xmlns:xsd="http://www.w3.org/2001/XMLSchema" xmlns:xs="http://www.w3.org/2001/XMLSchema" xmlns:p="http://schemas.microsoft.com/office/2006/metadata/properties" xmlns:ns2="27bda3ef-8cd0-4f64-9734-ec5079d2c7f0" targetNamespace="http://schemas.microsoft.com/office/2006/metadata/properties" ma:root="true" ma:fieldsID="d3576e1831f1152526740c8d615e7b81" ns2:_="">
    <xsd:import namespace="27bda3ef-8cd0-4f64-9734-ec5079d2c7f0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da3ef-8cd0-4f64-9734-ec5079d2c7f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7bda3ef-8cd0-4f64-9734-ec5079d2c7f0" xsi:nil="true"/>
  </documentManagement>
</p:properties>
</file>

<file path=customXml/itemProps1.xml><?xml version="1.0" encoding="utf-8"?>
<ds:datastoreItem xmlns:ds="http://schemas.openxmlformats.org/officeDocument/2006/customXml" ds:itemID="{BA93DC87-B72F-4884-9513-F02C9ABCF767}">
  <ds:schemaRefs>
    <ds:schemaRef ds:uri="27bda3ef-8cd0-4f64-9734-ec5079d2c7f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FD1C379-80E2-43CE-AB1F-F901DD049D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78123D-93CE-481F-AA09-43A735D7DE2F}">
  <ds:schemaRefs>
    <ds:schemaRef ds:uri="27bda3ef-8cd0-4f64-9734-ec5079d2c7f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Frame</vt:lpstr>
      <vt:lpstr>15 Source List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 Source List Assignment</dc:title>
  <dc:creator>Carson, Jacquie</dc:creator>
  <cp:revision>1</cp:revision>
  <dcterms:created xsi:type="dcterms:W3CDTF">2018-08-10T23:03:32Z</dcterms:created>
  <dcterms:modified xsi:type="dcterms:W3CDTF">2024-09-25T23:38:41Z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ee3c538-ec52-435f-ae58-017644bd9513_Enabled">
    <vt:lpwstr>true</vt:lpwstr>
  </property>
  <property fmtid="{D5CDD505-2E9C-101B-9397-08002B2CF9AE}" pid="3" name="MSIP_Label_0ee3c538-ec52-435f-ae58-017644bd9513_SetDate">
    <vt:lpwstr>2022-08-18T21:06:42Z</vt:lpwstr>
  </property>
  <property fmtid="{D5CDD505-2E9C-101B-9397-08002B2CF9AE}" pid="4" name="MSIP_Label_0ee3c538-ec52-435f-ae58-017644bd9513_Method">
    <vt:lpwstr>Standard</vt:lpwstr>
  </property>
  <property fmtid="{D5CDD505-2E9C-101B-9397-08002B2CF9AE}" pid="5" name="MSIP_Label_0ee3c538-ec52-435f-ae58-017644bd9513_Name">
    <vt:lpwstr>0ee3c538-ec52-435f-ae58-017644bd9513</vt:lpwstr>
  </property>
  <property fmtid="{D5CDD505-2E9C-101B-9397-08002B2CF9AE}" pid="6" name="MSIP_Label_0ee3c538-ec52-435f-ae58-017644bd9513_SiteId">
    <vt:lpwstr>0cdcb198-8169-4b70-ba9f-da7e3ba700c2</vt:lpwstr>
  </property>
  <property fmtid="{D5CDD505-2E9C-101B-9397-08002B2CF9AE}" pid="7" name="MSIP_Label_0ee3c538-ec52-435f-ae58-017644bd9513_ActionId">
    <vt:lpwstr>7b8f03b4-6986-4f1c-9259-1d6376f8df74</vt:lpwstr>
  </property>
  <property fmtid="{D5CDD505-2E9C-101B-9397-08002B2CF9AE}" pid="8" name="MSIP_Label_0ee3c538-ec52-435f-ae58-017644bd9513_ContentBits">
    <vt:lpwstr>0</vt:lpwstr>
  </property>
  <property fmtid="{D5CDD505-2E9C-101B-9397-08002B2CF9AE}" pid="9" name="ContentTypeId">
    <vt:lpwstr>0x01010072C318E04BBF7A42BAFBCDFDFCAE6D5C</vt:lpwstr>
  </property>
  <property fmtid="{D5CDD505-2E9C-101B-9397-08002B2CF9AE}" pid="10" name="Order">
    <vt:r8>300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