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60"/>
  </p:normalViewPr>
  <p:slideViewPr>
    <p:cSldViewPr snapToGrid="0">
      <p:cViewPr varScale="1">
        <p:scale>
          <a:sx n="153" d="100"/>
          <a:sy n="153" d="100"/>
        </p:scale>
        <p:origin x="46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206B4C-707F-844E-5CED-C2DE145F2E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737BF38-12E5-5F46-1ABC-ECE37B52C6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E4EE2F8-7B04-058C-B74D-400AA2F31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94A7C-B037-48FE-840A-15719BA582AB}" type="datetimeFigureOut">
              <a:rPr lang="es-MX" smtClean="0"/>
              <a:t>09/04/2024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D02F002-327E-F402-B52B-919788B86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607E2A0-7D88-4B95-BB15-CF0FE146A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13388-322F-4D9F-8EAF-753DA1BBAD6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51867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21FDD6-66FE-1241-1CFA-EB03ECD5B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AA81097-BB8C-559D-412E-9B26A4D8AA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ABACAE4-C0E4-5E33-AA04-08F8FC6A9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94A7C-B037-48FE-840A-15719BA582AB}" type="datetimeFigureOut">
              <a:rPr lang="es-MX" smtClean="0"/>
              <a:t>09/04/2024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D2E5831-2173-3E42-3CBE-531B215E2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0356F79-D06C-BA7C-39C2-CB57DD0FD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13388-322F-4D9F-8EAF-753DA1BBAD6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97799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F52628D-60F7-E33C-BCF2-DD7B00A083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9482D17-D345-6853-C7D7-06501F344B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6A42A7B-0A75-C1C7-D46D-D9091B5B2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94A7C-B037-48FE-840A-15719BA582AB}" type="datetimeFigureOut">
              <a:rPr lang="es-MX" smtClean="0"/>
              <a:t>09/04/2024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FD4AA65-3AD5-92C2-66F6-088AA7EAC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3812C4F-78F8-4AE2-B668-29019AFD3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13388-322F-4D9F-8EAF-753DA1BBAD6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37019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647A22-91AD-25DC-8063-E3CBC9CEC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97F1128-178A-FB28-6C70-CED658AFE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75EE342-9CD4-8F3D-8719-E834AFBEF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94A7C-B037-48FE-840A-15719BA582AB}" type="datetimeFigureOut">
              <a:rPr lang="es-MX" smtClean="0"/>
              <a:t>09/04/2024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CC71E9B-7778-B4F1-A302-2598A5E4C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0D0007B-D74A-47DA-0F28-6DB62491E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13388-322F-4D9F-8EAF-753DA1BBAD6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78075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C346B1-54FC-A488-3681-3977D3DE7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3F46A28-0E93-4E0C-0519-AC6DB6463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2E5DF06-64D9-20B7-834A-DB40F6843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94A7C-B037-48FE-840A-15719BA582AB}" type="datetimeFigureOut">
              <a:rPr lang="es-MX" smtClean="0"/>
              <a:t>09/04/2024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768F2A7-E51F-B2CE-3888-25B6A5F29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6E43852-272C-FDEB-CFC2-64F7551C4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13388-322F-4D9F-8EAF-753DA1BBAD6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36769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B849BB-6EEC-5A64-9638-885282841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C32002E-732A-0274-0F72-7A9083FB2B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65D0204-DBA7-D585-4717-F7DF2B65D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1CEB4AC-8035-BCF0-44F1-DB2543892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94A7C-B037-48FE-840A-15719BA582AB}" type="datetimeFigureOut">
              <a:rPr lang="es-MX" smtClean="0"/>
              <a:t>09/04/2024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FED2CC9-56AD-305B-9BC9-6CD27B6CE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63FC489-A60A-79BF-714D-DF1F360FD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13388-322F-4D9F-8EAF-753DA1BBAD6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38232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D32C42-B801-FF59-246D-15A43AA56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8EABF84-C829-A22D-3616-A464862F09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25A4128-3371-8922-852D-9676EDA7AC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832BC55-D7EB-791C-C8B6-41F45E72A5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E493875-C04C-796A-F9FE-876B60F51D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75CDF8F-0A3D-0B1A-544B-122B40336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94A7C-B037-48FE-840A-15719BA582AB}" type="datetimeFigureOut">
              <a:rPr lang="es-MX" smtClean="0"/>
              <a:t>09/04/2024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39C400E-43CD-94A8-CF95-02DC60085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D97E160-D57A-6066-C8C4-5E83FCF55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13388-322F-4D9F-8EAF-753DA1BBAD6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33752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993E73-73D1-554E-C84E-FAAE1D3CA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0E85A13-1E9D-AC97-1DBE-15EF544C8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94A7C-B037-48FE-840A-15719BA582AB}" type="datetimeFigureOut">
              <a:rPr lang="es-MX" smtClean="0"/>
              <a:t>09/04/2024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884C846-A2BB-D892-1D00-614799217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2C53355-5F1B-175B-2532-AAE184CC0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13388-322F-4D9F-8EAF-753DA1BBAD6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5812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97D5F5E-CA6D-D249-4926-15A927A36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94A7C-B037-48FE-840A-15719BA582AB}" type="datetimeFigureOut">
              <a:rPr lang="es-MX" smtClean="0"/>
              <a:t>09/04/2024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794A273-D2AB-0316-A84A-115FE23DC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B5CEA55-C06B-D560-6984-1817F4AED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13388-322F-4D9F-8EAF-753DA1BBAD6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98019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212B1B-F3EC-85B7-931B-D4370B45C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3788850-E9CA-DBA8-8300-70F8FCFC87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B56704D-4ED5-89D0-9DB6-B09285AF3F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F488B70-B465-9332-6206-B64E7B84C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94A7C-B037-48FE-840A-15719BA582AB}" type="datetimeFigureOut">
              <a:rPr lang="es-MX" smtClean="0"/>
              <a:t>09/04/2024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18AD0FA-D0CF-B720-1C6E-FDA1D1C74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347E607-9E13-7791-5A0F-452718C05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13388-322F-4D9F-8EAF-753DA1BBAD6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91305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F732D8-2460-7431-F4D1-35EE059F9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ECB6BE4-E757-7070-0B77-4EBBAD5D5C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6C00625-5DCB-A8DE-058C-27820B1283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B53BD6D-258F-1711-6ADB-7240860A7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94A7C-B037-48FE-840A-15719BA582AB}" type="datetimeFigureOut">
              <a:rPr lang="es-MX" smtClean="0"/>
              <a:t>09/04/2024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DC775AA-42D8-8BE6-766C-5CCFE2B74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A1FD45A-CD8B-1F8B-0070-F9EC31975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13388-322F-4D9F-8EAF-753DA1BBAD6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27633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A23823A-5CF5-86B0-8C9E-8034E03FB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822114E-B79E-ADE2-D4E0-58430D1EF0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840518F-C08B-D01C-E506-1E48D572C4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4394A7C-B037-48FE-840A-15719BA582AB}" type="datetimeFigureOut">
              <a:rPr lang="es-MX" smtClean="0"/>
              <a:t>09/04/2024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63585E2-FFD9-0424-98ED-F96ADA2D09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86697E6-3673-677E-6D1C-3223450A84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6213388-322F-4D9F-8EAF-753DA1BBAD6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41316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41A79D-A0E8-D5CC-8688-3B9F6A7B1B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MX" sz="4000" dirty="0"/>
              <a:t>Objetivo general y específicos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86A6E39-2E81-EFEB-077F-58D0F3BD46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MX" sz="1600" dirty="0"/>
              <a:t>Maestría en Ingeniería de Software – Desarrollo de Software I</a:t>
            </a:r>
          </a:p>
          <a:p>
            <a:r>
              <a:rPr lang="es-MX" sz="1600" dirty="0"/>
              <a:t>Centro Universitario de los Valles (UDG)</a:t>
            </a:r>
          </a:p>
          <a:p>
            <a:r>
              <a:rPr lang="es-MX" sz="1600" dirty="0"/>
              <a:t>Martín Josué Andrade Salazar - 219737144</a:t>
            </a:r>
          </a:p>
        </p:txBody>
      </p:sp>
      <p:pic>
        <p:nvPicPr>
          <p:cNvPr id="6" name="Imagen 5" descr="Logotipo&#10;&#10;Descripción generada automáticamente">
            <a:extLst>
              <a:ext uri="{FF2B5EF4-FFF2-40B4-BE49-F238E27FC236}">
                <a16:creationId xmlns:a16="http://schemas.microsoft.com/office/drawing/2014/main" id="{AD7EBE8F-743F-0FBF-9D24-4A026EACDE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1280" y="5988892"/>
            <a:ext cx="590482" cy="8018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26" name="Picture 2" descr="Qué es un blockchain y cómo funciona? El ejemplo de Bitcoin - rfPro">
            <a:extLst>
              <a:ext uri="{FF2B5EF4-FFF2-40B4-BE49-F238E27FC236}">
                <a16:creationId xmlns:a16="http://schemas.microsoft.com/office/drawing/2014/main" id="{75AAA4C0-90EC-68AE-520D-03D03936AB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1376"/>
            <a:ext cx="3661622" cy="2059662"/>
          </a:xfrm>
          <a:prstGeom prst="rect">
            <a:avLst/>
          </a:prstGeom>
          <a:noFill/>
          <a:scene3d>
            <a:camera prst="perspectiveContrastingRightFacing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Blockchain Use Case Failure: 43 Projects and Zero Impact Found">
            <a:extLst>
              <a:ext uri="{FF2B5EF4-FFF2-40B4-BE49-F238E27FC236}">
                <a16:creationId xmlns:a16="http://schemas.microsoft.com/office/drawing/2014/main" id="{3DDB6486-7F55-A948-6CA1-C30020BEFF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9115" y="466761"/>
            <a:ext cx="3897406" cy="2368892"/>
          </a:xfrm>
          <a:prstGeom prst="rect">
            <a:avLst/>
          </a:prstGeom>
          <a:noFill/>
          <a:scene3d>
            <a:camera prst="perspectiveContrastingLeftFacing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8840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98C85E-B99D-6746-45D9-305A5BF05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Objetivo general</a:t>
            </a:r>
            <a:endParaRPr lang="es-MX" sz="48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722097D-C36C-270F-7896-582DE965B1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203" y="1535155"/>
            <a:ext cx="7109564" cy="1687926"/>
          </a:xfrm>
        </p:spPr>
        <p:txBody>
          <a:bodyPr>
            <a:normAutofit fontScale="85000" lnSpcReduction="20000"/>
          </a:bodyPr>
          <a:lstStyle/>
          <a:p>
            <a:pPr algn="just">
              <a:lnSpc>
                <a:spcPct val="150000"/>
              </a:lnSpc>
            </a:pPr>
            <a:r>
              <a:rPr lang="es-MX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Diseño y desarrollo de un sistema para la generación de certificados digitales utilizando tecnologías blockchain empresarial de código abierto tipo Hyperledger Fabric, para evitar su falsificación, mejorar la confianza y seguridad en su expedición, a su vez dar disponibilidad a empleadores e instituciones, además de contribuir a la mejora del medio ambiente al disminuir el uso de papel.</a:t>
            </a:r>
          </a:p>
          <a:p>
            <a:endParaRPr lang="es-MX" dirty="0"/>
          </a:p>
        </p:txBody>
      </p:sp>
      <p:graphicFrame>
        <p:nvGraphicFramePr>
          <p:cNvPr id="9" name="Tabla 8">
            <a:extLst>
              <a:ext uri="{FF2B5EF4-FFF2-40B4-BE49-F238E27FC236}">
                <a16:creationId xmlns:a16="http://schemas.microsoft.com/office/drawing/2014/main" id="{05A2878D-4D62-0286-16AB-40AE5A2DA7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7047247"/>
              </p:ext>
            </p:extLst>
          </p:nvPr>
        </p:nvGraphicFramePr>
        <p:xfrm>
          <a:off x="378566" y="3745284"/>
          <a:ext cx="3361841" cy="190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8989">
                  <a:extLst>
                    <a:ext uri="{9D8B030D-6E8A-4147-A177-3AD203B41FA5}">
                      <a16:colId xmlns:a16="http://schemas.microsoft.com/office/drawing/2014/main" val="4046718941"/>
                    </a:ext>
                  </a:extLst>
                </a:gridCol>
                <a:gridCol w="2802852">
                  <a:extLst>
                    <a:ext uri="{9D8B030D-6E8A-4147-A177-3AD203B41FA5}">
                      <a16:colId xmlns:a16="http://schemas.microsoft.com/office/drawing/2014/main" val="24811238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sz="1000" dirty="0"/>
                        <a:t>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9022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sz="1000" dirty="0" err="1"/>
                        <a:t>Nonce</a:t>
                      </a:r>
                      <a:endParaRPr lang="es-MX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00" dirty="0"/>
                        <a:t>16651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5155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sz="1000" dirty="0"/>
                        <a:t>Datos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00" dirty="0"/>
                        <a:t>“Datos de la transacción”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1309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sz="1000" dirty="0" err="1"/>
                        <a:t>Prev</a:t>
                      </a:r>
                      <a:r>
                        <a:rPr lang="es-MX" sz="1000" dirty="0"/>
                        <a:t>. Hash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00" dirty="0"/>
                        <a:t>0000000000000000000000000000000000000000000000000000000000000000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4030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sz="1000" dirty="0"/>
                        <a:t>Hash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00" dirty="0"/>
                        <a:t>0000438d7625b86a6f366545b1929975a0d3ff1f8847e56cc587cadddb0ab781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0650368"/>
                  </a:ext>
                </a:extLst>
              </a:tr>
            </a:tbl>
          </a:graphicData>
        </a:graphic>
      </p:graphicFrame>
      <p:graphicFrame>
        <p:nvGraphicFramePr>
          <p:cNvPr id="11" name="Tabla 10">
            <a:extLst>
              <a:ext uri="{FF2B5EF4-FFF2-40B4-BE49-F238E27FC236}">
                <a16:creationId xmlns:a16="http://schemas.microsoft.com/office/drawing/2014/main" id="{C4EA111E-9ED1-F55F-B64C-C4F8301895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8502658"/>
              </p:ext>
            </p:extLst>
          </p:nvPr>
        </p:nvGraphicFramePr>
        <p:xfrm>
          <a:off x="4415080" y="3745286"/>
          <a:ext cx="3361840" cy="190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8989">
                  <a:extLst>
                    <a:ext uri="{9D8B030D-6E8A-4147-A177-3AD203B41FA5}">
                      <a16:colId xmlns:a16="http://schemas.microsoft.com/office/drawing/2014/main" val="4046718941"/>
                    </a:ext>
                  </a:extLst>
                </a:gridCol>
                <a:gridCol w="2802851">
                  <a:extLst>
                    <a:ext uri="{9D8B030D-6E8A-4147-A177-3AD203B41FA5}">
                      <a16:colId xmlns:a16="http://schemas.microsoft.com/office/drawing/2014/main" val="24811238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sz="1000" dirty="0"/>
                        <a:t>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9022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sz="1000" dirty="0" err="1"/>
                        <a:t>Nonce</a:t>
                      </a:r>
                      <a:endParaRPr lang="es-MX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00" dirty="0"/>
                        <a:t>215458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5155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sz="1000" dirty="0"/>
                        <a:t>Datos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00" dirty="0"/>
                        <a:t>“Datos de la transacción”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1309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sz="1000" dirty="0" err="1"/>
                        <a:t>Prev</a:t>
                      </a:r>
                      <a:r>
                        <a:rPr lang="es-MX" sz="1000" dirty="0"/>
                        <a:t>. Hash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00" dirty="0"/>
                        <a:t>0000438d7625b86a6f366545b1929975a0d3ff1f8847e56cc587cadddb0ab781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4030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sz="1000" dirty="0"/>
                        <a:t>Hash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00" dirty="0"/>
                        <a:t>0000baeab68c2a60f9a6fa56355438d97c672a15494fcea617064d9314f9ff63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0650368"/>
                  </a:ext>
                </a:extLst>
              </a:tr>
            </a:tbl>
          </a:graphicData>
        </a:graphic>
      </p:graphicFrame>
      <p:graphicFrame>
        <p:nvGraphicFramePr>
          <p:cNvPr id="12" name="Tabla 11">
            <a:extLst>
              <a:ext uri="{FF2B5EF4-FFF2-40B4-BE49-F238E27FC236}">
                <a16:creationId xmlns:a16="http://schemas.microsoft.com/office/drawing/2014/main" id="{B71B4538-065C-A818-0463-088485E8CF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7458003"/>
              </p:ext>
            </p:extLst>
          </p:nvPr>
        </p:nvGraphicFramePr>
        <p:xfrm>
          <a:off x="8451592" y="3745284"/>
          <a:ext cx="3361839" cy="190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8989">
                  <a:extLst>
                    <a:ext uri="{9D8B030D-6E8A-4147-A177-3AD203B41FA5}">
                      <a16:colId xmlns:a16="http://schemas.microsoft.com/office/drawing/2014/main" val="4046718941"/>
                    </a:ext>
                  </a:extLst>
                </a:gridCol>
                <a:gridCol w="2802850">
                  <a:extLst>
                    <a:ext uri="{9D8B030D-6E8A-4147-A177-3AD203B41FA5}">
                      <a16:colId xmlns:a16="http://schemas.microsoft.com/office/drawing/2014/main" val="24811238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sz="1000" dirty="0"/>
                        <a:t>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9022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sz="1000" dirty="0" err="1"/>
                        <a:t>Nonce</a:t>
                      </a:r>
                      <a:endParaRPr lang="es-MX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00" dirty="0"/>
                        <a:t>146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5155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sz="1000" dirty="0"/>
                        <a:t>Datos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00" dirty="0"/>
                        <a:t>“Datos de la transacción”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1309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sz="1000" dirty="0" err="1"/>
                        <a:t>Prev</a:t>
                      </a:r>
                      <a:r>
                        <a:rPr lang="es-MX" sz="1000" dirty="0"/>
                        <a:t>. Hash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00" dirty="0"/>
                        <a:t>0000baeab68c2a60f9a6fa56355438d97c672a15494fcea617064d9314f9ff63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4030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sz="1000" dirty="0"/>
                        <a:t>Hash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00" dirty="0"/>
                        <a:t>0000df1d632b734f5a5fc126a0f0e8894fb4c8314ba7086b62980559af6771b9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0650368"/>
                  </a:ext>
                </a:extLst>
              </a:tr>
            </a:tbl>
          </a:graphicData>
        </a:graphic>
      </p:graphicFrame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98FE994E-A078-56AF-2A54-33EC85DCE756}"/>
              </a:ext>
            </a:extLst>
          </p:cNvPr>
          <p:cNvCxnSpPr>
            <a:cxnSpLocks/>
          </p:cNvCxnSpPr>
          <p:nvPr/>
        </p:nvCxnSpPr>
        <p:spPr>
          <a:xfrm flipH="1">
            <a:off x="7828767" y="5085567"/>
            <a:ext cx="513567" cy="3444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A1D53E22-5DCF-F2F7-5D6A-B998952ABE4D}"/>
              </a:ext>
            </a:extLst>
          </p:cNvPr>
          <p:cNvCxnSpPr>
            <a:cxnSpLocks/>
          </p:cNvCxnSpPr>
          <p:nvPr/>
        </p:nvCxnSpPr>
        <p:spPr>
          <a:xfrm flipH="1">
            <a:off x="3826701" y="5081392"/>
            <a:ext cx="515655" cy="3486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2050" name="Picture 2" descr="¿Qué son las redes distribuidas P2P y por qué hacen más seguro el  Blockchain?">
            <a:extLst>
              <a:ext uri="{FF2B5EF4-FFF2-40B4-BE49-F238E27FC236}">
                <a16:creationId xmlns:a16="http://schemas.microsoft.com/office/drawing/2014/main" id="{FDC60D33-32EF-D962-7281-D2F5CA677B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3774" y="1342742"/>
            <a:ext cx="3929658" cy="2210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3397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A180A7-57F9-2FE1-7AC6-A0B68ADEE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2000" dirty="0"/>
              <a:t>Objetivos específicos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1665D32-4E55-3440-6438-F832D3678E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93964"/>
          </a:xfrm>
        </p:spPr>
        <p:txBody>
          <a:bodyPr>
            <a:norm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MX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1.- Diseñar el modelo de blockchain bajo el concepto de Ethereum, esto porqué Ethereum está basado en el lenguaje de programación </a:t>
            </a:r>
            <a:r>
              <a:rPr lang="es-MX" sz="14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Solidity</a:t>
            </a:r>
            <a:r>
              <a:rPr lang="es-MX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el cual es de código abierto, POO y sobre todo orientado a los contratos inteligentes.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MX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2.- Diseñar el Smart Contract para la generación de certificados digitales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MX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3.- Implementar el modelo de blockchain, utilizando criptografía, libro mayor inmutable y red distribuida P2P, entre otras.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MX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4.- Implementar el Smart Contract para la generación de certificados digitales, utilizando criptografía, libro mayor inmutable y red distribuida P2P, entre otras.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MX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5.- Montar el sistema de generación de certificados </a:t>
            </a:r>
            <a:r>
              <a:rPr lang="es-MX" sz="15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digitales</a:t>
            </a:r>
            <a:r>
              <a:rPr lang="es-MX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realizado con tecnología blockchain de tipo Hyperledger Fabric</a:t>
            </a:r>
            <a:endParaRPr lang="es-MX" sz="1400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s-MX" sz="1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s-MX" sz="12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Apuntes</a:t>
            </a: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s-MX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Smart Contract: Son programas informáticos diseñados para ejecutarse automáticamente a medida que las personas o empresas involucradas en un acuerdo van cumpliendo con las cláusulas de este.</a:t>
            </a: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s-MX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Hyperledger Fabric: </a:t>
            </a:r>
            <a:r>
              <a:rPr lang="es-MX" sz="12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Se trata de una </a:t>
            </a:r>
            <a:r>
              <a:rPr lang="es-MX" sz="12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plataforma blockchain de código abierto</a:t>
            </a:r>
            <a:endParaRPr lang="es-MX" sz="1200" kern="100" dirty="0"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718351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309</Words>
  <Application>Microsoft Office PowerPoint</Application>
  <PresentationFormat>Panorámica</PresentationFormat>
  <Paragraphs>46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Tema de Office</vt:lpstr>
      <vt:lpstr>Objetivo general y específicos</vt:lpstr>
      <vt:lpstr>Objetivo general</vt:lpstr>
      <vt:lpstr>Objetivos específicos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Objetivo general y específicos</dc:title>
  <dc:creator>KingGhidorah 01</dc:creator>
  <cp:lastModifiedBy>KingGhidorah 01</cp:lastModifiedBy>
  <cp:revision>1</cp:revision>
  <dcterms:created xsi:type="dcterms:W3CDTF">2024-04-10T03:20:10Z</dcterms:created>
  <dcterms:modified xsi:type="dcterms:W3CDTF">2024-04-10T04:03:37Z</dcterms:modified>
</cp:coreProperties>
</file>