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7" r:id="rId6"/>
    <p:sldId id="314" r:id="rId7"/>
    <p:sldId id="308" r:id="rId8"/>
    <p:sldId id="309" r:id="rId9"/>
    <p:sldId id="315" r:id="rId10"/>
    <p:sldId id="316" r:id="rId11"/>
    <p:sldId id="317" r:id="rId12"/>
    <p:sldId id="318" r:id="rId13"/>
    <p:sldId id="312" r:id="rId14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CD3759D-E09A-4AE0-A388-1231C4633D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10A045-7838-4C9C-94BA-7C45047DD3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D9867-113D-473F-8C92-70361E8E0A16}" type="datetime1">
              <a:rPr lang="es-MX" smtClean="0"/>
              <a:t>18/08/2024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C1BE74-43CC-4E1E-96A1-2915E1DF3C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E2044D-3D0A-45EF-A01C-6FC583A199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B53EA-BA60-486D-BE96-03634DF7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458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1CD03-B6F7-498A-8A73-3ACB21A4B941}" type="datetime1">
              <a:rPr lang="es-MX" smtClean="0"/>
              <a:pPr/>
              <a:t>18/08/2024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16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61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40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434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71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62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69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9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38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7" name="Marcador de posición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3/9/20XX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l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MX" noProof="0"/>
              <a:t>Haz clic para modificar los estilos del texto maestro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3/9/20XX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Título de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" y="1488440"/>
            <a:ext cx="9105392" cy="960120"/>
          </a:xfrm>
        </p:spPr>
        <p:txBody>
          <a:bodyPr rtlCol="0">
            <a:noAutofit/>
          </a:bodyPr>
          <a:lstStyle/>
          <a:p>
            <a:pPr rtl="0"/>
            <a:r>
              <a:rPr lang="es-MX" sz="1800" spc="400" dirty="0">
                <a:solidFill>
                  <a:schemeClr val="bg1"/>
                </a:solidFill>
              </a:rPr>
              <a:t>Diseño y desarrollo de certificados digitales utilizando tecnologías Blockchain empresarial de código abierto tipo Hyperledger </a:t>
            </a:r>
            <a:r>
              <a:rPr lang="es-MX" sz="1800" spc="400" dirty="0" err="1">
                <a:solidFill>
                  <a:schemeClr val="bg1"/>
                </a:solidFill>
              </a:rPr>
              <a:t>Fabric</a:t>
            </a:r>
            <a:endParaRPr lang="es-MX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280" y="4700016"/>
            <a:ext cx="7859776" cy="1197864"/>
          </a:xfrm>
        </p:spPr>
        <p:txBody>
          <a:bodyPr rtlCol="0">
            <a:normAutofit/>
          </a:bodyPr>
          <a:lstStyle/>
          <a:p>
            <a:pPr rtl="0"/>
            <a:r>
              <a:rPr lang="es-MX" sz="2000" dirty="0">
                <a:solidFill>
                  <a:schemeClr val="bg1"/>
                </a:solidFill>
              </a:rPr>
              <a:t>Tarea 1</a:t>
            </a:r>
          </a:p>
          <a:p>
            <a:pPr rtl="0"/>
            <a:r>
              <a:rPr lang="es-MX" dirty="0"/>
              <a:t>Martín Josué Andrade Salazar - 219737144</a:t>
            </a:r>
          </a:p>
          <a:p>
            <a:pPr rtl="0"/>
            <a:r>
              <a:rPr lang="es-MX" sz="2000" dirty="0">
                <a:solidFill>
                  <a:schemeClr val="bg1"/>
                </a:solidFill>
              </a:rPr>
              <a:t>Desarrollo de Software II – Maestría en ingeniería de Software</a:t>
            </a:r>
          </a:p>
          <a:p>
            <a:pPr rtl="0"/>
            <a:endParaRPr lang="es-MX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601BB654-F61C-227D-2B22-22E81588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961" y="720916"/>
            <a:ext cx="1130299" cy="15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fecha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dirty="0"/>
              <a:t>18 – 08 - 24</a:t>
            </a:r>
          </a:p>
        </p:txBody>
      </p:sp>
      <p:sp>
        <p:nvSpPr>
          <p:cNvPr id="24" name="Marcador de posición de número de diapositiva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 rtl="0"/>
              <a:t>10</a:t>
            </a:fld>
            <a:endParaRPr lang="es-MX"/>
          </a:p>
        </p:txBody>
      </p:sp>
      <p:sp>
        <p:nvSpPr>
          <p:cNvPr id="23" name="Marcador de posición de pie de página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BLOCKCHAIN</a:t>
            </a: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1477" r="21477"/>
          <a:stretch/>
        </p:blipFill>
        <p:spPr/>
      </p:pic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3559" r="23559"/>
          <a:stretch/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/>
              <a:t>Gracias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829" b="829"/>
          <a:stretch/>
        </p:blipFill>
        <p:spPr/>
      </p:pic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2565" r="2565"/>
          <a:stretch/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283EE5-B2A7-5C52-FBEC-CF0EA2CCA4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356" y="585216"/>
            <a:ext cx="4334451" cy="2276856"/>
          </a:xfrm>
        </p:spPr>
        <p:txBody>
          <a:bodyPr rtlCol="0"/>
          <a:lstStyle/>
          <a:p>
            <a:pPr rtl="0"/>
            <a:r>
              <a:rPr lang="es-MX" dirty="0">
                <a:latin typeface="+mn-lt"/>
              </a:rPr>
              <a:t>Índice</a:t>
            </a:r>
            <a:endParaRPr lang="es-MX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es-MX" sz="1800" dirty="0">
                <a:solidFill>
                  <a:schemeClr val="bg1"/>
                </a:solidFill>
              </a:rPr>
              <a:t>1. Descripción del software</a:t>
            </a:r>
          </a:p>
          <a:p>
            <a:pPr algn="r" rtl="0"/>
            <a:r>
              <a:rPr lang="es-MX" sz="1800" dirty="0">
                <a:solidFill>
                  <a:schemeClr val="bg1"/>
                </a:solidFill>
              </a:rPr>
              <a:t>2. Descripción de requerimientos</a:t>
            </a:r>
          </a:p>
          <a:p>
            <a:pPr algn="r" rtl="0"/>
            <a:r>
              <a:rPr lang="es-MX" dirty="0"/>
              <a:t>3. Requerimientos Funcionales</a:t>
            </a:r>
          </a:p>
          <a:p>
            <a:pPr algn="r" rtl="0"/>
            <a:r>
              <a:rPr lang="es-MX" sz="1800" dirty="0">
                <a:solidFill>
                  <a:schemeClr val="bg1"/>
                </a:solidFill>
              </a:rPr>
              <a:t>4. R</a:t>
            </a:r>
            <a:r>
              <a:rPr lang="es-MX" dirty="0"/>
              <a:t>equerimientos No Funcionales</a:t>
            </a:r>
            <a:endParaRPr lang="es-MX" sz="1800" dirty="0">
              <a:solidFill>
                <a:schemeClr val="bg1"/>
              </a:solidFill>
            </a:endParaRP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/>
      </p:pic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dirty="0"/>
              <a:t>18 - 08 - 24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Blockchain</a:t>
            </a:r>
          </a:p>
        </p:txBody>
      </p:sp>
      <p:sp>
        <p:nvSpPr>
          <p:cNvPr id="9" name="Marcador de número de número de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b="1" cap="all" spc="400" dirty="0">
                <a:solidFill>
                  <a:schemeClr val="bg1"/>
                </a:solidFill>
                <a:latin typeface="+mn-lt"/>
              </a:rPr>
              <a:t>Descripción del software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sz="2000" dirty="0">
                <a:solidFill>
                  <a:schemeClr val="bg1"/>
                </a:solidFill>
              </a:rPr>
              <a:t>Blockchain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84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32" y="1171956"/>
            <a:ext cx="7159752" cy="615696"/>
          </a:xfrm>
        </p:spPr>
        <p:txBody>
          <a:bodyPr rtlCol="0">
            <a:noAutofit/>
          </a:bodyPr>
          <a:lstStyle/>
          <a:p>
            <a:pPr rtl="0"/>
            <a:r>
              <a:rPr lang="es-MX" sz="4400" dirty="0"/>
              <a:t>Smart </a:t>
            </a:r>
            <a:r>
              <a:rPr lang="es-MX" sz="4400" dirty="0" err="1"/>
              <a:t>Contract</a:t>
            </a:r>
            <a:endParaRPr lang="es-MX" sz="440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32" y="1972690"/>
            <a:ext cx="7998968" cy="4506680"/>
          </a:xfrm>
        </p:spPr>
        <p:txBody>
          <a:bodyPr rtlCol="0">
            <a:normAutofit/>
          </a:bodyPr>
          <a:lstStyle/>
          <a:p>
            <a:pPr marL="285750" indent="-285750" algn="just" rtl="0">
              <a:buFontTx/>
              <a:buChar char="-"/>
            </a:pPr>
            <a:r>
              <a:rPr lang="es-MX" sz="1800" dirty="0"/>
              <a:t>El software por desarrollar busca la generación de certificados digitales a las actas de titulación de la maestría en Ingeniería de Software del CUValles. A través de esta solución de tipo tecnológica se busca la simplificación y estandarización del proceso de emisión de certificados. Esto implica mayor seguridad en las actas, eliminado problemas de tipo plagio de actas o réplicas de estas.</a:t>
            </a:r>
          </a:p>
          <a:p>
            <a:pPr marL="285750" indent="-285750" algn="just" rtl="0">
              <a:buFontTx/>
              <a:buChar char="-"/>
            </a:pPr>
            <a:r>
              <a:rPr lang="es-MX" sz="1800" dirty="0"/>
              <a:t>Se creará una cadena de bloques (Blockchain) con todas las actas de titulación para así generar los certificados digitales y tener mayor seguridad y llevar información más controlada.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99" r="16699"/>
          <a:stretch/>
        </p:blipFill>
        <p:spPr>
          <a:xfrm>
            <a:off x="8610600" y="2371799"/>
            <a:ext cx="3094115" cy="3094121"/>
          </a:xfrm>
        </p:spPr>
      </p:pic>
      <p:sp>
        <p:nvSpPr>
          <p:cNvPr id="9" name="Marcador de posición de fech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dirty="0"/>
              <a:t>18 – 08 - 24</a:t>
            </a:r>
          </a:p>
        </p:txBody>
      </p:sp>
      <p:sp>
        <p:nvSpPr>
          <p:cNvPr id="10" name="Marcador de posición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Blockchain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 rtl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dirty="0"/>
              <a:t>Descripción de requerimientos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sz="2000" dirty="0">
                <a:solidFill>
                  <a:schemeClr val="bg1"/>
                </a:solidFill>
              </a:rPr>
              <a:t>Blockchain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32" y="1171956"/>
            <a:ext cx="7159752" cy="615696"/>
          </a:xfrm>
        </p:spPr>
        <p:txBody>
          <a:bodyPr rtlCol="0">
            <a:noAutofit/>
          </a:bodyPr>
          <a:lstStyle/>
          <a:p>
            <a:pPr rtl="0"/>
            <a:r>
              <a:rPr lang="es-MX" sz="4400" dirty="0"/>
              <a:t>Requerimientos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32" y="1972690"/>
            <a:ext cx="7998968" cy="4506680"/>
          </a:xfrm>
        </p:spPr>
        <p:txBody>
          <a:bodyPr rtlCol="0">
            <a:normAutofit/>
          </a:bodyPr>
          <a:lstStyle/>
          <a:p>
            <a:pPr marL="285750" indent="-285750" algn="just" rtl="0">
              <a:buFontTx/>
              <a:buChar char="-"/>
            </a:pPr>
            <a:r>
              <a:rPr lang="es-MX" sz="1800" dirty="0"/>
              <a:t>Actualmente se cuentan con alrededor de 14 requerimientos funcionales contemplados.</a:t>
            </a:r>
          </a:p>
          <a:p>
            <a:pPr marL="285750" indent="-285750" algn="just" rtl="0">
              <a:buFontTx/>
              <a:buChar char="-"/>
            </a:pPr>
            <a:r>
              <a:rPr lang="es-MX" sz="1800" dirty="0"/>
              <a:t>Estos requerimientos buscan satisfacer las necesidades a la hora de comenzar con el trámite del acta de titulación de los estudiantes de la Maestría, buscando llevar un mejor control y asegurar los datos con la tecnología Blockchain.</a:t>
            </a:r>
          </a:p>
          <a:p>
            <a:pPr marL="285750" indent="-285750" algn="just" rtl="0">
              <a:buFontTx/>
              <a:buChar char="-"/>
            </a:pPr>
            <a:endParaRPr lang="es-MX" sz="1800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313" r="16313"/>
          <a:stretch/>
        </p:blipFill>
        <p:spPr>
          <a:xfrm>
            <a:off x="8610600" y="2371799"/>
            <a:ext cx="3094115" cy="3094121"/>
          </a:xfrm>
        </p:spPr>
      </p:pic>
      <p:sp>
        <p:nvSpPr>
          <p:cNvPr id="9" name="Marcador de posición de fech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dirty="0"/>
              <a:t>18 – 08 - 24</a:t>
            </a:r>
          </a:p>
        </p:txBody>
      </p:sp>
      <p:sp>
        <p:nvSpPr>
          <p:cNvPr id="10" name="Marcador de posición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Blockchain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 rtl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58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dirty="0"/>
              <a:t>requerimientos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sz="2000" dirty="0">
                <a:solidFill>
                  <a:schemeClr val="bg1"/>
                </a:solidFill>
              </a:rPr>
              <a:t>Blockchain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32" y="1171956"/>
            <a:ext cx="7159752" cy="615696"/>
          </a:xfrm>
        </p:spPr>
        <p:txBody>
          <a:bodyPr rtlCol="0">
            <a:noAutofit/>
          </a:bodyPr>
          <a:lstStyle/>
          <a:p>
            <a:pPr rtl="0"/>
            <a:r>
              <a:rPr lang="es-MX" sz="4400" dirty="0"/>
              <a:t>Funcionales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32" y="1972690"/>
            <a:ext cx="7998968" cy="4506680"/>
          </a:xfrm>
        </p:spPr>
        <p:txBody>
          <a:bodyPr rtlCol="0">
            <a:normAutofit/>
          </a:bodyPr>
          <a:lstStyle/>
          <a:p>
            <a:pPr marL="285750" indent="-285750" algn="just" rtl="0">
              <a:buFontTx/>
              <a:buChar char="-"/>
            </a:pPr>
            <a:r>
              <a:rPr lang="es-MX" sz="1800" dirty="0"/>
              <a:t>Actualmente se tienen 14 requerimientos funcionales entre los cuales son:</a:t>
            </a:r>
          </a:p>
          <a:p>
            <a:pPr marL="285750" indent="-285750" algn="just" rtl="0">
              <a:buFontTx/>
              <a:buChar char="-"/>
            </a:pPr>
            <a:r>
              <a:rPr lang="es-MX" sz="1800" dirty="0"/>
              <a:t>Usuario Administrador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Logueo de usuarios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CRUD de estudiantes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CRUD de actas de titulación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Modificar los estatus de las actas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Envió de notificación vía Email</a:t>
            </a:r>
          </a:p>
          <a:p>
            <a:pPr marL="285750" indent="-285750" algn="just" rtl="0">
              <a:buFontTx/>
              <a:buChar char="-"/>
            </a:pPr>
            <a:r>
              <a:rPr lang="es-MX" sz="1800" dirty="0"/>
              <a:t>Usuarios Estudiantes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Logueo de usuarios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Visualización de información personal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Visualización del estatus del proceso del acta </a:t>
            </a:r>
          </a:p>
          <a:p>
            <a:pPr marL="514350" lvl="1" indent="-285750" algn="just">
              <a:buFontTx/>
              <a:buChar char="-"/>
            </a:pPr>
            <a:endParaRPr lang="es-MX" sz="1600" dirty="0"/>
          </a:p>
          <a:p>
            <a:pPr marL="514350" lvl="1" indent="-285750" algn="just">
              <a:buFontTx/>
              <a:buChar char="-"/>
            </a:pPr>
            <a:endParaRPr lang="es-MX" sz="1600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46" r="8346"/>
          <a:stretch/>
        </p:blipFill>
        <p:spPr>
          <a:xfrm>
            <a:off x="8610600" y="2371799"/>
            <a:ext cx="3094115" cy="3094121"/>
          </a:xfrm>
        </p:spPr>
      </p:pic>
      <p:sp>
        <p:nvSpPr>
          <p:cNvPr id="9" name="Marcador de posición de fech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dirty="0"/>
              <a:t>18 – 08 - 24</a:t>
            </a:r>
          </a:p>
        </p:txBody>
      </p:sp>
      <p:sp>
        <p:nvSpPr>
          <p:cNvPr id="10" name="Marcador de posición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Blockchain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 rtl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43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32" y="986917"/>
            <a:ext cx="7159752" cy="615696"/>
          </a:xfrm>
        </p:spPr>
        <p:txBody>
          <a:bodyPr rtlCol="0">
            <a:noAutofit/>
          </a:bodyPr>
          <a:lstStyle/>
          <a:p>
            <a:pPr rtl="0"/>
            <a:r>
              <a:rPr lang="es-MX" sz="4400" dirty="0"/>
              <a:t>No funcionales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32" y="1729528"/>
            <a:ext cx="7998968" cy="4506680"/>
          </a:xfrm>
        </p:spPr>
        <p:txBody>
          <a:bodyPr rtlCol="0">
            <a:normAutofit fontScale="92500" lnSpcReduction="10000"/>
          </a:bodyPr>
          <a:lstStyle/>
          <a:p>
            <a:pPr marL="285750" indent="-285750" algn="just" rtl="0">
              <a:buFontTx/>
              <a:buChar char="-"/>
            </a:pPr>
            <a:r>
              <a:rPr lang="es-MX" sz="1800" dirty="0"/>
              <a:t>Los requerimientos no funcionales están divididos en 3 apartados, los cuales son:</a:t>
            </a:r>
          </a:p>
          <a:p>
            <a:pPr marL="285750" indent="-285750" algn="just" rtl="0">
              <a:buFontTx/>
              <a:buChar char="-"/>
            </a:pPr>
            <a:r>
              <a:rPr lang="es-MX" sz="1800" dirty="0"/>
              <a:t>Soporte y actualizaciones</a:t>
            </a:r>
          </a:p>
          <a:p>
            <a:pPr marL="285750" indent="-285750" algn="just" rtl="0">
              <a:buFontTx/>
              <a:buChar char="-"/>
            </a:pPr>
            <a:r>
              <a:rPr lang="es-MX" sz="1800" dirty="0"/>
              <a:t>Actualizaciones recurrentes de seguridad.</a:t>
            </a:r>
          </a:p>
          <a:p>
            <a:pPr marL="285750" indent="-285750" algn="just" rtl="0">
              <a:buFontTx/>
              <a:buChar char="-"/>
            </a:pPr>
            <a:r>
              <a:rPr lang="es-MX" sz="1800" dirty="0"/>
              <a:t>Usabilidad: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Interfaz bonita y accesible al usuario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Interfaz responsiva</a:t>
            </a:r>
          </a:p>
          <a:p>
            <a:pPr marL="285750" indent="-285750" algn="just" rtl="0">
              <a:buFontTx/>
              <a:buChar char="-"/>
            </a:pPr>
            <a:r>
              <a:rPr lang="es-MX" sz="1800" dirty="0"/>
              <a:t>Seguridad: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Algoritmos de hash para los certificados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Creación de la cadena de bloques a partir de la primera acta que se genera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Agregar el hash a cada bloque junto con su NONSE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Uso de contraseñas para todos los usuarios, encriptadas con el algoritmo SHA 256.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Validación mediante SIIAU</a:t>
            </a:r>
          </a:p>
          <a:p>
            <a:pPr marL="514350" lvl="1" indent="-285750" algn="just">
              <a:buFontTx/>
              <a:buChar char="-"/>
            </a:pPr>
            <a:r>
              <a:rPr lang="es-MX" sz="1600" dirty="0"/>
              <a:t>Información protegida mediante Tokens</a:t>
            </a:r>
          </a:p>
          <a:p>
            <a:pPr marL="285750" indent="-285750" algn="just" rtl="0">
              <a:buFontTx/>
              <a:buChar char="-"/>
            </a:pPr>
            <a:endParaRPr lang="es-MX" sz="1800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610600" y="2371799"/>
            <a:ext cx="3094115" cy="3094121"/>
          </a:xfrm>
        </p:spPr>
      </p:pic>
      <p:sp>
        <p:nvSpPr>
          <p:cNvPr id="9" name="Marcador de posición de fech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dirty="0"/>
              <a:t>18 – 08 - 24</a:t>
            </a:r>
          </a:p>
        </p:txBody>
      </p:sp>
      <p:sp>
        <p:nvSpPr>
          <p:cNvPr id="10" name="Marcador de posición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Blockchain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MX" smtClean="0"/>
              <a:pPr rtl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7957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8_TF89338750_Win32" id="{99642FD9-2D40-4169-AF7A-B31F6C9CC1AE}" vid="{D727949C-CFAC-4660-B9F1-1FD59523C6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{2C34D1A5-0774-4F07-9453-0309A1E60863}tf89338750_win32</Template>
  <TotalTime>39</TotalTime>
  <Words>408</Words>
  <Application>Microsoft Office PowerPoint</Application>
  <PresentationFormat>Panorámica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GradientUnivers</vt:lpstr>
      <vt:lpstr>Diseño y desarrollo de certificados digitales utilizando tecnologías Blockchain empresarial de código abierto tipo Hyperledger Fabric</vt:lpstr>
      <vt:lpstr>Índice</vt:lpstr>
      <vt:lpstr>Descripción del software</vt:lpstr>
      <vt:lpstr>Smart Contract</vt:lpstr>
      <vt:lpstr>Descripción de requerimientos</vt:lpstr>
      <vt:lpstr>Requerimientos</vt:lpstr>
      <vt:lpstr>requerimientos</vt:lpstr>
      <vt:lpstr>Funcionales</vt:lpstr>
      <vt:lpstr>No funcionales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 SALAZAR, MARTIN JOSUE</dc:creator>
  <cp:lastModifiedBy>ANDRADE SALAZAR, MARTIN JOSUE</cp:lastModifiedBy>
  <cp:revision>9</cp:revision>
  <dcterms:created xsi:type="dcterms:W3CDTF">2024-08-19T00:23:29Z</dcterms:created>
  <dcterms:modified xsi:type="dcterms:W3CDTF">2024-08-19T01:02:38Z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