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80" r:id="rId1"/>
  </p:sldMasterIdLst>
  <p:notesMasterIdLst>
    <p:notesMasterId r:id="rId27"/>
  </p:notesMasterIdLst>
  <p:sldIdLst>
    <p:sldId id="256" r:id="rId2"/>
    <p:sldId id="261" r:id="rId3"/>
    <p:sldId id="259"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2" r:id="rId21"/>
    <p:sldId id="281" r:id="rId22"/>
    <p:sldId id="283" r:id="rId23"/>
    <p:sldId id="284" r:id="rId24"/>
    <p:sldId id="285" r:id="rId25"/>
    <p:sldId id="28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66"/>
      </p:cViewPr>
      <p:guideLst>
        <p:guide orient="horz" pos="2160"/>
        <p:guide pos="2880"/>
      </p:guideLst>
    </p:cSldViewPr>
  </p:slideViewPr>
  <p:notesTextViewPr>
    <p:cViewPr>
      <p:scale>
        <a:sx n="1" d="1"/>
        <a:sy n="1" d="1"/>
      </p:scale>
      <p:origin x="0" y="0"/>
    </p:cViewPr>
  </p:notesTextViewPr>
  <p:notesViewPr>
    <p:cSldViewPr>
      <p:cViewPr varScale="1">
        <p:scale>
          <a:sx n="51" d="100"/>
          <a:sy n="51" d="100"/>
        </p:scale>
        <p:origin x="-273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Hoja_de_c_lculo_de_Microsoft_Excel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val>
            <c:numRef>
              <c:f>Hoja1!$B$4:$B$8</c:f>
              <c:numCache>
                <c:formatCode>General</c:formatCode>
                <c:ptCount val="5"/>
                <c:pt idx="0">
                  <c:v>40</c:v>
                </c:pt>
                <c:pt idx="1">
                  <c:v>30</c:v>
                </c:pt>
                <c:pt idx="2">
                  <c:v>12</c:v>
                </c:pt>
                <c:pt idx="3">
                  <c:v>12</c:v>
                </c:pt>
                <c:pt idx="4">
                  <c:v>6</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s-MX"/>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5DFDEC-A95C-4C71-97F8-A2EB944F0154}" type="datetimeFigureOut">
              <a:rPr lang="en-US" smtClean="0"/>
              <a:t>8/17/2016</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A96EE5-D85E-4613-9C9B-4CF266C5F4C6}" type="slidenum">
              <a:rPr lang="en-US" smtClean="0"/>
              <a:t>‹Nº›</a:t>
            </a:fld>
            <a:endParaRPr lang="en-US"/>
          </a:p>
        </p:txBody>
      </p:sp>
    </p:spTree>
    <p:extLst>
      <p:ext uri="{BB962C8B-B14F-4D97-AF65-F5344CB8AC3E}">
        <p14:creationId xmlns:p14="http://schemas.microsoft.com/office/powerpoint/2010/main" val="688404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68A96EE5-D85E-4613-9C9B-4CF266C5F4C6}" type="slidenum">
              <a:rPr lang="en-US" smtClean="0"/>
              <a:t>0</a:t>
            </a:fld>
            <a:endParaRPr lang="en-US"/>
          </a:p>
        </p:txBody>
      </p:sp>
    </p:spTree>
    <p:extLst>
      <p:ext uri="{BB962C8B-B14F-4D97-AF65-F5344CB8AC3E}">
        <p14:creationId xmlns:p14="http://schemas.microsoft.com/office/powerpoint/2010/main" val="1714974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68A96EE5-D85E-4613-9C9B-4CF266C5F4C6}" type="slidenum">
              <a:rPr lang="en-US" smtClean="0"/>
              <a:t>12</a:t>
            </a:fld>
            <a:endParaRPr lang="en-US"/>
          </a:p>
        </p:txBody>
      </p:sp>
    </p:spTree>
    <p:extLst>
      <p:ext uri="{BB962C8B-B14F-4D97-AF65-F5344CB8AC3E}">
        <p14:creationId xmlns:p14="http://schemas.microsoft.com/office/powerpoint/2010/main" val="2952713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68A96EE5-D85E-4613-9C9B-4CF266C5F4C6}" type="slidenum">
              <a:rPr lang="en-US" smtClean="0"/>
              <a:t>13</a:t>
            </a:fld>
            <a:endParaRPr lang="en-US"/>
          </a:p>
        </p:txBody>
      </p:sp>
    </p:spTree>
    <p:extLst>
      <p:ext uri="{BB962C8B-B14F-4D97-AF65-F5344CB8AC3E}">
        <p14:creationId xmlns:p14="http://schemas.microsoft.com/office/powerpoint/2010/main" val="2544161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68A96EE5-D85E-4613-9C9B-4CF266C5F4C6}" type="slidenum">
              <a:rPr lang="en-US" smtClean="0"/>
              <a:t>14</a:t>
            </a:fld>
            <a:endParaRPr lang="en-US"/>
          </a:p>
        </p:txBody>
      </p:sp>
    </p:spTree>
    <p:extLst>
      <p:ext uri="{BB962C8B-B14F-4D97-AF65-F5344CB8AC3E}">
        <p14:creationId xmlns:p14="http://schemas.microsoft.com/office/powerpoint/2010/main" val="835008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68A96EE5-D85E-4613-9C9B-4CF266C5F4C6}" type="slidenum">
              <a:rPr lang="en-US" smtClean="0"/>
              <a:t>15</a:t>
            </a:fld>
            <a:endParaRPr lang="en-US"/>
          </a:p>
        </p:txBody>
      </p:sp>
    </p:spTree>
    <p:extLst>
      <p:ext uri="{BB962C8B-B14F-4D97-AF65-F5344CB8AC3E}">
        <p14:creationId xmlns:p14="http://schemas.microsoft.com/office/powerpoint/2010/main" val="3072210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68A96EE5-D85E-4613-9C9B-4CF266C5F4C6}" type="slidenum">
              <a:rPr lang="en-US" smtClean="0"/>
              <a:t>17</a:t>
            </a:fld>
            <a:endParaRPr lang="en-US"/>
          </a:p>
        </p:txBody>
      </p:sp>
    </p:spTree>
    <p:extLst>
      <p:ext uri="{BB962C8B-B14F-4D97-AF65-F5344CB8AC3E}">
        <p14:creationId xmlns:p14="http://schemas.microsoft.com/office/powerpoint/2010/main" val="2779652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68A96EE5-D85E-4613-9C9B-4CF266C5F4C6}" type="slidenum">
              <a:rPr lang="en-US" smtClean="0"/>
              <a:t>18</a:t>
            </a:fld>
            <a:endParaRPr lang="en-US"/>
          </a:p>
        </p:txBody>
      </p:sp>
    </p:spTree>
    <p:extLst>
      <p:ext uri="{BB962C8B-B14F-4D97-AF65-F5344CB8AC3E}">
        <p14:creationId xmlns:p14="http://schemas.microsoft.com/office/powerpoint/2010/main" val="3743763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68A96EE5-D85E-4613-9C9B-4CF266C5F4C6}" type="slidenum">
              <a:rPr lang="en-US" smtClean="0"/>
              <a:t>19</a:t>
            </a:fld>
            <a:endParaRPr lang="en-US"/>
          </a:p>
        </p:txBody>
      </p:sp>
    </p:spTree>
    <p:extLst>
      <p:ext uri="{BB962C8B-B14F-4D97-AF65-F5344CB8AC3E}">
        <p14:creationId xmlns:p14="http://schemas.microsoft.com/office/powerpoint/2010/main" val="2206208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68A96EE5-D85E-4613-9C9B-4CF266C5F4C6}" type="slidenum">
              <a:rPr lang="en-US" smtClean="0"/>
              <a:t>20</a:t>
            </a:fld>
            <a:endParaRPr lang="en-US"/>
          </a:p>
        </p:txBody>
      </p:sp>
    </p:spTree>
    <p:extLst>
      <p:ext uri="{BB962C8B-B14F-4D97-AF65-F5344CB8AC3E}">
        <p14:creationId xmlns:p14="http://schemas.microsoft.com/office/powerpoint/2010/main" val="27674753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68A96EE5-D85E-4613-9C9B-4CF266C5F4C6}" type="slidenum">
              <a:rPr lang="en-US" smtClean="0"/>
              <a:t>21</a:t>
            </a:fld>
            <a:endParaRPr lang="en-US"/>
          </a:p>
        </p:txBody>
      </p:sp>
    </p:spTree>
    <p:extLst>
      <p:ext uri="{BB962C8B-B14F-4D97-AF65-F5344CB8AC3E}">
        <p14:creationId xmlns:p14="http://schemas.microsoft.com/office/powerpoint/2010/main" val="11168434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68A96EE5-D85E-4613-9C9B-4CF266C5F4C6}" type="slidenum">
              <a:rPr lang="en-US" smtClean="0"/>
              <a:t>22</a:t>
            </a:fld>
            <a:endParaRPr lang="en-US"/>
          </a:p>
        </p:txBody>
      </p:sp>
    </p:spTree>
    <p:extLst>
      <p:ext uri="{BB962C8B-B14F-4D97-AF65-F5344CB8AC3E}">
        <p14:creationId xmlns:p14="http://schemas.microsoft.com/office/powerpoint/2010/main" val="925381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68A96EE5-D85E-4613-9C9B-4CF266C5F4C6}" type="slidenum">
              <a:rPr lang="en-US" smtClean="0"/>
              <a:t>3</a:t>
            </a:fld>
            <a:endParaRPr lang="en-US"/>
          </a:p>
        </p:txBody>
      </p:sp>
    </p:spTree>
    <p:extLst>
      <p:ext uri="{BB962C8B-B14F-4D97-AF65-F5344CB8AC3E}">
        <p14:creationId xmlns:p14="http://schemas.microsoft.com/office/powerpoint/2010/main" val="42328350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68A96EE5-D85E-4613-9C9B-4CF266C5F4C6}" type="slidenum">
              <a:rPr lang="en-US" smtClean="0"/>
              <a:t>23</a:t>
            </a:fld>
            <a:endParaRPr lang="en-US"/>
          </a:p>
        </p:txBody>
      </p:sp>
    </p:spTree>
    <p:extLst>
      <p:ext uri="{BB962C8B-B14F-4D97-AF65-F5344CB8AC3E}">
        <p14:creationId xmlns:p14="http://schemas.microsoft.com/office/powerpoint/2010/main" val="5028440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68A96EE5-D85E-4613-9C9B-4CF266C5F4C6}" type="slidenum">
              <a:rPr lang="en-US" smtClean="0"/>
              <a:t>24</a:t>
            </a:fld>
            <a:endParaRPr lang="en-US"/>
          </a:p>
        </p:txBody>
      </p:sp>
    </p:spTree>
    <p:extLst>
      <p:ext uri="{BB962C8B-B14F-4D97-AF65-F5344CB8AC3E}">
        <p14:creationId xmlns:p14="http://schemas.microsoft.com/office/powerpoint/2010/main" val="1617600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68A96EE5-D85E-4613-9C9B-4CF266C5F4C6}" type="slidenum">
              <a:rPr lang="en-US" smtClean="0"/>
              <a:t>4</a:t>
            </a:fld>
            <a:endParaRPr lang="en-US"/>
          </a:p>
        </p:txBody>
      </p:sp>
    </p:spTree>
    <p:extLst>
      <p:ext uri="{BB962C8B-B14F-4D97-AF65-F5344CB8AC3E}">
        <p14:creationId xmlns:p14="http://schemas.microsoft.com/office/powerpoint/2010/main" val="1532994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68A96EE5-D85E-4613-9C9B-4CF266C5F4C6}" type="slidenum">
              <a:rPr lang="en-US" smtClean="0"/>
              <a:t>5</a:t>
            </a:fld>
            <a:endParaRPr lang="en-US"/>
          </a:p>
        </p:txBody>
      </p:sp>
    </p:spTree>
    <p:extLst>
      <p:ext uri="{BB962C8B-B14F-4D97-AF65-F5344CB8AC3E}">
        <p14:creationId xmlns:p14="http://schemas.microsoft.com/office/powerpoint/2010/main" val="2870021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68A96EE5-D85E-4613-9C9B-4CF266C5F4C6}" type="slidenum">
              <a:rPr lang="en-US" smtClean="0"/>
              <a:t>6</a:t>
            </a:fld>
            <a:endParaRPr lang="en-US"/>
          </a:p>
        </p:txBody>
      </p:sp>
    </p:spTree>
    <p:extLst>
      <p:ext uri="{BB962C8B-B14F-4D97-AF65-F5344CB8AC3E}">
        <p14:creationId xmlns:p14="http://schemas.microsoft.com/office/powerpoint/2010/main" val="1817584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68A96EE5-D85E-4613-9C9B-4CF266C5F4C6}" type="slidenum">
              <a:rPr lang="en-US" smtClean="0"/>
              <a:t>8</a:t>
            </a:fld>
            <a:endParaRPr lang="en-US"/>
          </a:p>
        </p:txBody>
      </p:sp>
    </p:spTree>
    <p:extLst>
      <p:ext uri="{BB962C8B-B14F-4D97-AF65-F5344CB8AC3E}">
        <p14:creationId xmlns:p14="http://schemas.microsoft.com/office/powerpoint/2010/main" val="3356816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68A96EE5-D85E-4613-9C9B-4CF266C5F4C6}" type="slidenum">
              <a:rPr lang="en-US" smtClean="0"/>
              <a:t>9</a:t>
            </a:fld>
            <a:endParaRPr lang="en-US"/>
          </a:p>
        </p:txBody>
      </p:sp>
    </p:spTree>
    <p:extLst>
      <p:ext uri="{BB962C8B-B14F-4D97-AF65-F5344CB8AC3E}">
        <p14:creationId xmlns:p14="http://schemas.microsoft.com/office/powerpoint/2010/main" val="2835961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68A96EE5-D85E-4613-9C9B-4CF266C5F4C6}" type="slidenum">
              <a:rPr lang="en-US" smtClean="0"/>
              <a:t>10</a:t>
            </a:fld>
            <a:endParaRPr lang="en-US"/>
          </a:p>
        </p:txBody>
      </p:sp>
    </p:spTree>
    <p:extLst>
      <p:ext uri="{BB962C8B-B14F-4D97-AF65-F5344CB8AC3E}">
        <p14:creationId xmlns:p14="http://schemas.microsoft.com/office/powerpoint/2010/main" val="2307905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68A96EE5-D85E-4613-9C9B-4CF266C5F4C6}" type="slidenum">
              <a:rPr lang="en-US" smtClean="0"/>
              <a:t>11</a:t>
            </a:fld>
            <a:endParaRPr lang="en-US"/>
          </a:p>
        </p:txBody>
      </p:sp>
    </p:spTree>
    <p:extLst>
      <p:ext uri="{BB962C8B-B14F-4D97-AF65-F5344CB8AC3E}">
        <p14:creationId xmlns:p14="http://schemas.microsoft.com/office/powerpoint/2010/main" val="23171846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61BF0120-E738-4C7A-B3F4-03B1FDCAE2FA}" type="datetime1">
              <a:rPr lang="en-US" smtClean="0"/>
              <a:t>8/17/2016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29600" y="6324600"/>
            <a:ext cx="1143000" cy="329184"/>
          </a:xfrm>
          <a:prstGeom prst="rect">
            <a:avLst/>
          </a:prstGeom>
        </p:spPr>
        <p:txBody>
          <a:bodyPr/>
          <a:lstStyle>
            <a:lvl1pPr>
              <a:defRPr sz="1800">
                <a:solidFill>
                  <a:schemeClr val="tx1"/>
                </a:solidFill>
              </a:defRPr>
            </a:lvl1pPr>
          </a:lstStyle>
          <a:p>
            <a:fld id="{A0075035-0AAD-458E-9791-16F9D5190B24}" type="slidenum">
              <a:rPr lang="en-US" smtClean="0"/>
              <a:pPr/>
              <a:t>‹Nº›</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0" y="6326817"/>
            <a:ext cx="1310640" cy="452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C0ADE8C2-946A-4B3D-8EA5-0128FEE8FCDF}" type="datetime1">
              <a:rPr lang="en-US" smtClean="0"/>
              <a:t>8/17/2016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A0075035-0AAD-458E-9791-16F9D5190B24}" type="slidenum">
              <a:rPr lang="en-US" smtClean="0"/>
              <a:t>‹Nº›</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C70C2A2-B622-4B7F-84F7-01A1428D2EE8}" type="datetime1">
              <a:rPr lang="en-US" smtClean="0"/>
              <a:t>8/17/2016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A0075035-0AAD-458E-9791-16F9D5190B24}" type="slidenum">
              <a:rPr lang="en-US" smtClean="0"/>
              <a:t>‹Nº›</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79C0439B-1657-4466-B8AA-B56BEEDB87FE}" type="datetime1">
              <a:rPr lang="en-US" smtClean="0"/>
              <a:t>8/17/2016</a:t>
            </a:fld>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p:cNvSpPr>
            <a:spLocks noGrp="1"/>
          </p:cNvSpPr>
          <p:nvPr>
            <p:ph type="sldNum" sz="quarter" idx="12"/>
          </p:nvPr>
        </p:nvSpPr>
        <p:spPr>
          <a:xfrm>
            <a:off x="8229600" y="6324600"/>
            <a:ext cx="1143000" cy="329184"/>
          </a:xfrm>
          <a:prstGeom prst="rect">
            <a:avLst/>
          </a:prstGeom>
        </p:spPr>
        <p:txBody>
          <a:bodyPr/>
          <a:lstStyle>
            <a:lvl1pPr>
              <a:defRPr sz="1800">
                <a:solidFill>
                  <a:schemeClr val="tx1"/>
                </a:solidFill>
              </a:defRPr>
            </a:lvl1pPr>
          </a:lstStyle>
          <a:p>
            <a:fld id="{A0075035-0AAD-458E-9791-16F9D5190B24}" type="slidenum">
              <a:rPr lang="en-US" smtClean="0"/>
              <a:pPr/>
              <a:t>‹Nº›</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839B306-B76E-4F31-B53C-8141451FFFDE}" type="datetime1">
              <a:rPr lang="en-US" smtClean="0"/>
              <a:t>8/17/2016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A0075035-0AAD-458E-9791-16F9D5190B24}" type="slidenum">
              <a:rPr lang="en-US" smtClean="0"/>
              <a:t>‹Nº›</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ABDC0E6-649B-4424-85E7-5A58E4B25D90}" type="datetime1">
              <a:rPr lang="en-US" smtClean="0"/>
              <a:t>8/17/2016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A0075035-0AAD-458E-9791-16F9D5190B24}" type="slidenum">
              <a:rPr lang="en-US" smtClean="0"/>
              <a:t>‹Nº›</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3942C86-1F7A-4133-8111-2AE80B41D8F3}" type="datetime1">
              <a:rPr lang="en-US" smtClean="0"/>
              <a:t>8/17/2016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20000" y="18288"/>
            <a:ext cx="1066800" cy="329184"/>
          </a:xfrm>
          <a:prstGeom prst="rect">
            <a:avLst/>
          </a:prstGeom>
        </p:spPr>
        <p:txBody>
          <a:bodyPr/>
          <a:lstStyle/>
          <a:p>
            <a:fld id="{A0075035-0AAD-458E-9791-16F9D5190B24}" type="slidenum">
              <a:rPr lang="en-US" smtClean="0"/>
              <a:t>‹Nº›</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B596C187-E7E8-4DC1-8290-219C0D47E026}" type="datetime1">
              <a:rPr lang="en-US" smtClean="0"/>
              <a:t>8/17/2016</a:t>
            </a:fld>
            <a:endParaRPr lang="en-US"/>
          </a:p>
        </p:txBody>
      </p:sp>
      <p:sp>
        <p:nvSpPr>
          <p:cNvPr id="4" name="Footer Placeholder 3"/>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8229600" y="6324600"/>
            <a:ext cx="1143000" cy="329184"/>
          </a:xfrm>
          <a:prstGeom prst="rect">
            <a:avLst/>
          </a:prstGeom>
        </p:spPr>
        <p:txBody>
          <a:bodyPr/>
          <a:lstStyle>
            <a:lvl1pPr>
              <a:defRPr sz="1800">
                <a:solidFill>
                  <a:schemeClr val="tx1"/>
                </a:solidFill>
              </a:defRPr>
            </a:lvl1pPr>
          </a:lstStyle>
          <a:p>
            <a:fld id="{A0075035-0AAD-458E-9791-16F9D5190B24}" type="slidenum">
              <a:rPr lang="en-US" smtClean="0"/>
              <a:pPr/>
              <a:t>‹Nº›</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CF4AF0-A3ED-49BE-8515-72BFC9AB12FF}" type="datetime1">
              <a:rPr lang="en-US" smtClean="0"/>
              <a:t>8/17/2016</a:t>
            </a:fld>
            <a:endParaRPr lang="en-US"/>
          </a:p>
        </p:txBody>
      </p:sp>
      <p:sp>
        <p:nvSpPr>
          <p:cNvPr id="3" name="Footer Placeholder 2"/>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29600" y="6324600"/>
            <a:ext cx="1143000" cy="329184"/>
          </a:xfrm>
          <a:prstGeom prst="rect">
            <a:avLst/>
          </a:prstGeom>
        </p:spPr>
        <p:txBody>
          <a:bodyPr/>
          <a:lstStyle>
            <a:lvl1pPr>
              <a:defRPr sz="1800">
                <a:solidFill>
                  <a:schemeClr val="tx1"/>
                </a:solidFill>
              </a:defRPr>
            </a:lvl1pPr>
          </a:lstStyle>
          <a:p>
            <a:fld id="{A0075035-0AAD-458E-9791-16F9D5190B24}" type="slidenum">
              <a:rPr lang="en-US" smtClean="0"/>
              <a:pPr/>
              <a:t>‹Nº›</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2BFCED3-F14F-497D-A6DC-1A34ADB4E192}" type="datetime1">
              <a:rPr lang="en-US" smtClean="0"/>
              <a:t>8/17/2016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A0075035-0AAD-458E-9791-16F9D5190B24}" type="slidenum">
              <a:rPr lang="en-US" smtClean="0"/>
              <a:t>‹Nº›</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0DCF614-E9A4-4756-BA8B-B8C83F38F384}" type="datetime1">
              <a:rPr lang="en-US" smtClean="0"/>
              <a:t>8/17/2016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A0075035-0AAD-458E-9791-16F9D5190B24}" type="slidenum">
              <a:rPr lang="en-US" smtClean="0"/>
              <a:t>‹Nº›</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A3A8BD5-E556-4B59-AC3D-2995A30E68A3}" type="datetime1">
              <a:rPr lang="en-US" smtClean="0"/>
              <a:t>8/17/2016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11" name="Slide Number Placeholder 5"/>
          <p:cNvSpPr>
            <a:spLocks noGrp="1"/>
          </p:cNvSpPr>
          <p:nvPr>
            <p:ph type="sldNum" sz="quarter" idx="4"/>
          </p:nvPr>
        </p:nvSpPr>
        <p:spPr>
          <a:xfrm>
            <a:off x="8229600" y="6324600"/>
            <a:ext cx="1143000" cy="329184"/>
          </a:xfrm>
          <a:prstGeom prst="rect">
            <a:avLst/>
          </a:prstGeom>
        </p:spPr>
        <p:txBody>
          <a:bodyPr/>
          <a:lstStyle>
            <a:lvl1pPr>
              <a:defRPr sz="1800">
                <a:solidFill>
                  <a:schemeClr val="tx1"/>
                </a:solidFill>
              </a:defRPr>
            </a:lvl1pPr>
          </a:lstStyle>
          <a:p>
            <a:fld id="{A0075035-0AAD-458E-9791-16F9D5190B24}" type="slidenum">
              <a:rPr lang="en-US" smtClean="0"/>
              <a:pPr/>
              <a:t>‹Nº›</a:t>
            </a:fld>
            <a:endParaRPr lang="en-US" dirty="0"/>
          </a:p>
        </p:txBody>
      </p:sp>
      <p:pic>
        <p:nvPicPr>
          <p:cNvPr id="9" name="Picture 2"/>
          <p:cNvPicPr>
            <a:picLocks noChangeAspect="1" noChangeArrowheads="1"/>
          </p:cNvPicPr>
          <p:nvPr userDrawn="1"/>
        </p:nvPicPr>
        <p:blipFill rotWithShape="1">
          <a:blip r:embed="rId13" cstate="print">
            <a:extLst>
              <a:ext uri="{28A0092B-C50C-407E-A947-70E740481C1C}">
                <a14:useLocalDpi xmlns:a14="http://schemas.microsoft.com/office/drawing/2010/main" val="0"/>
              </a:ext>
            </a:extLst>
          </a:blip>
          <a:srcRect/>
          <a:stretch/>
        </p:blipFill>
        <p:spPr bwMode="auto">
          <a:xfrm>
            <a:off x="0" y="6326817"/>
            <a:ext cx="1310640" cy="452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iming>
    <p:tnLst>
      <p:par>
        <p:cTn id="1" dur="indefinite" restart="never" nodeType="tmRoot"/>
      </p:par>
    </p:tnLst>
  </p:timing>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44641" y="2667000"/>
            <a:ext cx="7772400" cy="1470025"/>
          </a:xfrm>
        </p:spPr>
        <p:txBody>
          <a:bodyPr/>
          <a:lstStyle/>
          <a:p>
            <a:r>
              <a:rPr lang="es-MX" b="1" dirty="0" smtClean="0"/>
              <a:t>Desarrollo de software I</a:t>
            </a:r>
            <a:endParaRPr lang="es-MX" b="1" dirty="0"/>
          </a:p>
        </p:txBody>
      </p:sp>
      <p:sp>
        <p:nvSpPr>
          <p:cNvPr id="3" name="2 Subtítulo"/>
          <p:cNvSpPr>
            <a:spLocks noGrp="1"/>
          </p:cNvSpPr>
          <p:nvPr>
            <p:ph type="subTitle" idx="1"/>
          </p:nvPr>
        </p:nvSpPr>
        <p:spPr>
          <a:xfrm>
            <a:off x="494623" y="4724400"/>
            <a:ext cx="6019800" cy="685800"/>
          </a:xfrm>
        </p:spPr>
        <p:txBody>
          <a:bodyPr>
            <a:normAutofit fontScale="92500"/>
          </a:bodyPr>
          <a:lstStyle/>
          <a:p>
            <a:r>
              <a:rPr lang="es-MX" b="1" dirty="0" smtClean="0"/>
              <a:t>Profesor: Dr. Salvador Cervantes Álvarez</a:t>
            </a:r>
            <a:endParaRPr lang="es-MX" b="1" dirty="0"/>
          </a:p>
        </p:txBody>
      </p:sp>
      <p:pic>
        <p:nvPicPr>
          <p:cNvPr id="1026" name="Picture 2" descr="C:\Users\chavoux\Desktop\CUVALLES\CLASE\Introduccion_computacion\Clase 1 - Introducció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7287" y="381000"/>
            <a:ext cx="4506913" cy="1055688"/>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p:nvGrpSpPr>
        <p:grpSpPr>
          <a:xfrm>
            <a:off x="2438400" y="1436688"/>
            <a:ext cx="4679514" cy="403682"/>
            <a:chOff x="5036839" y="524172"/>
            <a:chExt cx="3813829" cy="403682"/>
          </a:xfrm>
        </p:grpSpPr>
        <p:sp>
          <p:nvSpPr>
            <p:cNvPr id="4" name="3 CuadroTexto"/>
            <p:cNvSpPr txBox="1"/>
            <p:nvPr/>
          </p:nvSpPr>
          <p:spPr>
            <a:xfrm>
              <a:off x="5152668" y="524172"/>
              <a:ext cx="3698000" cy="400110"/>
            </a:xfrm>
            <a:prstGeom prst="rect">
              <a:avLst/>
            </a:prstGeom>
            <a:noFill/>
          </p:spPr>
          <p:txBody>
            <a:bodyPr wrap="none" rtlCol="0">
              <a:spAutoFit/>
            </a:bodyPr>
            <a:lstStyle/>
            <a:p>
              <a:r>
                <a:rPr lang="es-MX" sz="2000" b="1" dirty="0" smtClean="0">
                  <a:solidFill>
                    <a:schemeClr val="tx2"/>
                  </a:solidFill>
                </a:rPr>
                <a:t>Centro Universitario de los Valles</a:t>
              </a:r>
              <a:endParaRPr lang="es-MX" sz="2000" b="1" dirty="0">
                <a:solidFill>
                  <a:schemeClr val="tx2"/>
                </a:solidFill>
              </a:endParaRPr>
            </a:p>
          </p:txBody>
        </p:sp>
        <p:cxnSp>
          <p:nvCxnSpPr>
            <p:cNvPr id="6" name="5 Conector recto"/>
            <p:cNvCxnSpPr/>
            <p:nvPr/>
          </p:nvCxnSpPr>
          <p:spPr>
            <a:xfrm>
              <a:off x="5036839" y="924282"/>
              <a:ext cx="3632498" cy="357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1"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0" y="6326817"/>
            <a:ext cx="1310640" cy="452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2523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lgn="just"/>
            <a:r>
              <a:rPr lang="es-MX" sz="3200" b="1" dirty="0"/>
              <a:t>1.1 Importancia de la ingeniería de </a:t>
            </a:r>
            <a:r>
              <a:rPr lang="es-MX" sz="3200" b="1" dirty="0" smtClean="0"/>
              <a:t>software.</a:t>
            </a:r>
            <a:endParaRPr lang="es-MX" sz="3200" b="1" dirty="0"/>
          </a:p>
        </p:txBody>
      </p:sp>
      <p:sp>
        <p:nvSpPr>
          <p:cNvPr id="8" name="7 CuadroTexto"/>
          <p:cNvSpPr txBox="1"/>
          <p:nvPr/>
        </p:nvSpPr>
        <p:spPr>
          <a:xfrm>
            <a:off x="609600" y="1524000"/>
            <a:ext cx="7848600" cy="1323439"/>
          </a:xfrm>
          <a:prstGeom prst="rect">
            <a:avLst/>
          </a:prstGeom>
          <a:noFill/>
        </p:spPr>
        <p:txBody>
          <a:bodyPr wrap="square" rtlCol="0">
            <a:spAutoFit/>
          </a:bodyPr>
          <a:lstStyle/>
          <a:p>
            <a:pPr algn="just"/>
            <a:r>
              <a:rPr lang="es-MX" sz="2000" dirty="0" smtClean="0"/>
              <a:t>Crisis del software:</a:t>
            </a:r>
          </a:p>
          <a:p>
            <a:pPr algn="just"/>
            <a:endParaRPr lang="es-MX" sz="2000" dirty="0"/>
          </a:p>
          <a:p>
            <a:pPr algn="just"/>
            <a:r>
              <a:rPr lang="es-MX" sz="2000" dirty="0" smtClean="0"/>
              <a:t>Las instituciones comenzaron a darse cuenta que no eran capaces de producir el software requerido.</a:t>
            </a:r>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9</a:t>
            </a:fld>
            <a:endParaRPr lang="en-US" dirty="0"/>
          </a:p>
        </p:txBody>
      </p:sp>
      <p:sp>
        <p:nvSpPr>
          <p:cNvPr id="6" name="7 CuadroTexto"/>
          <p:cNvSpPr txBox="1"/>
          <p:nvPr/>
        </p:nvSpPr>
        <p:spPr>
          <a:xfrm>
            <a:off x="647700" y="3108692"/>
            <a:ext cx="7848600" cy="2554545"/>
          </a:xfrm>
          <a:prstGeom prst="rect">
            <a:avLst/>
          </a:prstGeom>
          <a:noFill/>
        </p:spPr>
        <p:txBody>
          <a:bodyPr wrap="square" rtlCol="0">
            <a:spAutoFit/>
          </a:bodyPr>
          <a:lstStyle/>
          <a:p>
            <a:pPr algn="just"/>
            <a:r>
              <a:rPr lang="es-MX" sz="2000" dirty="0" smtClean="0"/>
              <a:t>Causas de la crisis del software:</a:t>
            </a:r>
          </a:p>
          <a:p>
            <a:pPr algn="just"/>
            <a:endParaRPr lang="es-MX" sz="2000" dirty="0"/>
          </a:p>
          <a:p>
            <a:pPr marL="457200" indent="-457200" algn="just">
              <a:buFont typeface="+mj-lt"/>
              <a:buAutoNum type="arabicPeriod"/>
            </a:pPr>
            <a:r>
              <a:rPr lang="es-MX" sz="2000" dirty="0" smtClean="0"/>
              <a:t>En lo 60’s se paso de un escenario dominado principalmente por el hardware a otro en donde el software se volvió más importante y complejo. </a:t>
            </a:r>
            <a:r>
              <a:rPr lang="es-MX" sz="2000" b="1" dirty="0" smtClean="0">
                <a:solidFill>
                  <a:srgbClr val="0070C0"/>
                </a:solidFill>
              </a:rPr>
              <a:t>Hardware → Software </a:t>
            </a:r>
            <a:endParaRPr lang="es-MX" sz="2000" b="1" dirty="0">
              <a:solidFill>
                <a:srgbClr val="0070C0"/>
              </a:solidFill>
            </a:endParaRPr>
          </a:p>
          <a:p>
            <a:pPr marL="457200" indent="-457200" algn="just">
              <a:buFont typeface="+mj-lt"/>
              <a:buAutoNum type="arabicPeriod"/>
            </a:pPr>
            <a:endParaRPr lang="es-MX" sz="2000" dirty="0" smtClean="0"/>
          </a:p>
          <a:p>
            <a:pPr marL="457200" indent="-457200" algn="just">
              <a:buFont typeface="+mj-lt"/>
              <a:buAutoNum type="arabicPeriod"/>
            </a:pPr>
            <a:r>
              <a:rPr lang="es-MX" sz="2000" dirty="0" smtClean="0"/>
              <a:t>Incremento del esfuerzo requerido en el desarrollo de software debido a la complejidad de los nuevos productos de hardware.</a:t>
            </a:r>
          </a:p>
        </p:txBody>
      </p:sp>
    </p:spTree>
    <p:extLst>
      <p:ext uri="{BB962C8B-B14F-4D97-AF65-F5344CB8AC3E}">
        <p14:creationId xmlns:p14="http://schemas.microsoft.com/office/powerpoint/2010/main" val="1831301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lgn="just"/>
            <a:r>
              <a:rPr lang="es-MX" sz="3200" b="1" dirty="0"/>
              <a:t>1.1 Importancia de la ingeniería de </a:t>
            </a:r>
            <a:r>
              <a:rPr lang="es-MX" sz="3200" b="1" dirty="0" smtClean="0"/>
              <a:t>software.</a:t>
            </a:r>
            <a:endParaRPr lang="es-MX" sz="3200" b="1"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10</a:t>
            </a:fld>
            <a:endParaRPr lang="en-US" dirty="0"/>
          </a:p>
        </p:txBody>
      </p:sp>
      <p:cxnSp>
        <p:nvCxnSpPr>
          <p:cNvPr id="5" name="Conector recto de flecha 4"/>
          <p:cNvCxnSpPr/>
          <p:nvPr/>
        </p:nvCxnSpPr>
        <p:spPr>
          <a:xfrm flipV="1">
            <a:off x="1905000" y="1981200"/>
            <a:ext cx="0" cy="3200400"/>
          </a:xfrm>
          <a:prstGeom prst="straightConnector1">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p:cNvCxnSpPr/>
          <p:nvPr/>
        </p:nvCxnSpPr>
        <p:spPr>
          <a:xfrm>
            <a:off x="1872342" y="5181600"/>
            <a:ext cx="6019800" cy="0"/>
          </a:xfrm>
          <a:prstGeom prst="straightConnector1">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CuadroTexto 10"/>
          <p:cNvSpPr txBox="1"/>
          <p:nvPr/>
        </p:nvSpPr>
        <p:spPr>
          <a:xfrm>
            <a:off x="1556186" y="5269468"/>
            <a:ext cx="6532558" cy="369332"/>
          </a:xfrm>
          <a:prstGeom prst="rect">
            <a:avLst/>
          </a:prstGeom>
          <a:noFill/>
        </p:spPr>
        <p:txBody>
          <a:bodyPr wrap="none" rtlCol="0">
            <a:spAutoFit/>
          </a:bodyPr>
          <a:lstStyle/>
          <a:p>
            <a:r>
              <a:rPr lang="es-MX" dirty="0" smtClean="0"/>
              <a:t>1950                                                                                   1998</a:t>
            </a:r>
            <a:endParaRPr lang="es-MX" dirty="0"/>
          </a:p>
        </p:txBody>
      </p:sp>
      <p:sp>
        <p:nvSpPr>
          <p:cNvPr id="13" name="Forma libre 12"/>
          <p:cNvSpPr/>
          <p:nvPr/>
        </p:nvSpPr>
        <p:spPr>
          <a:xfrm>
            <a:off x="1926771" y="1992086"/>
            <a:ext cx="5693229" cy="3156857"/>
          </a:xfrm>
          <a:custGeom>
            <a:avLst/>
            <a:gdLst>
              <a:gd name="connsiteX0" fmla="*/ 0 w 5693229"/>
              <a:gd name="connsiteY0" fmla="*/ 3156857 h 3156857"/>
              <a:gd name="connsiteX1" fmla="*/ 2808515 w 5693229"/>
              <a:gd name="connsiteY1" fmla="*/ 2307771 h 3156857"/>
              <a:gd name="connsiteX2" fmla="*/ 5693229 w 5693229"/>
              <a:gd name="connsiteY2" fmla="*/ 0 h 3156857"/>
            </a:gdLst>
            <a:ahLst/>
            <a:cxnLst>
              <a:cxn ang="0">
                <a:pos x="connsiteX0" y="connsiteY0"/>
              </a:cxn>
              <a:cxn ang="0">
                <a:pos x="connsiteX1" y="connsiteY1"/>
              </a:cxn>
              <a:cxn ang="0">
                <a:pos x="connsiteX2" y="connsiteY2"/>
              </a:cxn>
            </a:cxnLst>
            <a:rect l="l" t="t" r="r" b="b"/>
            <a:pathLst>
              <a:path w="5693229" h="3156857">
                <a:moveTo>
                  <a:pt x="0" y="3156857"/>
                </a:moveTo>
                <a:cubicBezTo>
                  <a:pt x="929822" y="2995385"/>
                  <a:pt x="1859644" y="2833914"/>
                  <a:pt x="2808515" y="2307771"/>
                </a:cubicBezTo>
                <a:cubicBezTo>
                  <a:pt x="3757386" y="1781628"/>
                  <a:pt x="4725307" y="890814"/>
                  <a:pt x="5693229" y="0"/>
                </a:cubicBezTo>
              </a:path>
            </a:pathLst>
          </a:cu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CuadroTexto 13"/>
          <p:cNvSpPr txBox="1"/>
          <p:nvPr/>
        </p:nvSpPr>
        <p:spPr>
          <a:xfrm>
            <a:off x="2103276" y="5791200"/>
            <a:ext cx="5557932" cy="646331"/>
          </a:xfrm>
          <a:prstGeom prst="rect">
            <a:avLst/>
          </a:prstGeom>
          <a:noFill/>
        </p:spPr>
        <p:txBody>
          <a:bodyPr wrap="none" rtlCol="0">
            <a:spAutoFit/>
          </a:bodyPr>
          <a:lstStyle/>
          <a:p>
            <a:r>
              <a:rPr lang="es-MX" dirty="0" smtClean="0"/>
              <a:t>Primera causa:</a:t>
            </a:r>
          </a:p>
          <a:p>
            <a:r>
              <a:rPr lang="es-MX" dirty="0" smtClean="0"/>
              <a:t>Crecimiento exponencial de la demanda de software</a:t>
            </a:r>
            <a:endParaRPr lang="es-MX" dirty="0"/>
          </a:p>
        </p:txBody>
      </p:sp>
    </p:spTree>
    <p:extLst>
      <p:ext uri="{BB962C8B-B14F-4D97-AF65-F5344CB8AC3E}">
        <p14:creationId xmlns:p14="http://schemas.microsoft.com/office/powerpoint/2010/main" val="5163128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lgn="just"/>
            <a:r>
              <a:rPr lang="es-MX" sz="3200" b="1" dirty="0"/>
              <a:t>1.1 Importancia de la ingeniería de </a:t>
            </a:r>
            <a:r>
              <a:rPr lang="es-MX" sz="3200" b="1" dirty="0" smtClean="0"/>
              <a:t>software.</a:t>
            </a:r>
            <a:endParaRPr lang="es-MX" sz="3200" b="1"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11</a:t>
            </a:fld>
            <a:endParaRPr lang="en-US" dirty="0"/>
          </a:p>
        </p:txBody>
      </p:sp>
      <p:sp>
        <p:nvSpPr>
          <p:cNvPr id="14" name="CuadroTexto 13"/>
          <p:cNvSpPr txBox="1"/>
          <p:nvPr/>
        </p:nvSpPr>
        <p:spPr>
          <a:xfrm>
            <a:off x="457200" y="1676400"/>
            <a:ext cx="8229600" cy="1477328"/>
          </a:xfrm>
          <a:prstGeom prst="rect">
            <a:avLst/>
          </a:prstGeom>
          <a:noFill/>
        </p:spPr>
        <p:txBody>
          <a:bodyPr wrap="square" rtlCol="0">
            <a:spAutoFit/>
          </a:bodyPr>
          <a:lstStyle/>
          <a:p>
            <a:r>
              <a:rPr lang="es-MX" dirty="0" smtClean="0"/>
              <a:t>Segunda causa:</a:t>
            </a:r>
          </a:p>
          <a:p>
            <a:pPr algn="just"/>
            <a:endParaRPr lang="es-MX" dirty="0" smtClean="0"/>
          </a:p>
          <a:p>
            <a:pPr algn="just"/>
            <a:r>
              <a:rPr lang="es-MX" dirty="0" smtClean="0"/>
              <a:t>Desafortunadamente la complexidad del software no incrementa de forma lineal en relación al tamaño.</a:t>
            </a:r>
          </a:p>
          <a:p>
            <a:pPr algn="just"/>
            <a:r>
              <a:rPr lang="es-MX" dirty="0" smtClean="0"/>
              <a:t>Ejemplo:</a:t>
            </a:r>
            <a:r>
              <a:rPr lang="es-MX" dirty="0"/>
              <a:t>	</a:t>
            </a:r>
            <a:endParaRPr lang="es-MX" dirty="0" smtClean="0"/>
          </a:p>
        </p:txBody>
      </p:sp>
      <p:sp>
        <p:nvSpPr>
          <p:cNvPr id="4" name="Rectángulo 3"/>
          <p:cNvSpPr/>
          <p:nvPr/>
        </p:nvSpPr>
        <p:spPr>
          <a:xfrm>
            <a:off x="455341" y="3583126"/>
            <a:ext cx="4572000" cy="923330"/>
          </a:xfrm>
          <a:prstGeom prst="rect">
            <a:avLst/>
          </a:prstGeom>
        </p:spPr>
        <p:txBody>
          <a:bodyPr>
            <a:spAutoFit/>
          </a:bodyPr>
          <a:lstStyle/>
          <a:p>
            <a:pPr algn="just"/>
            <a:r>
              <a:rPr lang="es-MX" dirty="0" smtClean="0"/>
              <a:t>	Ejercicio </a:t>
            </a:r>
            <a:r>
              <a:rPr lang="es-MX" dirty="0"/>
              <a:t>en clases</a:t>
            </a:r>
          </a:p>
          <a:p>
            <a:pPr algn="just"/>
            <a:r>
              <a:rPr lang="es-MX" dirty="0"/>
              <a:t>	Pequeño proyecto</a:t>
            </a:r>
          </a:p>
          <a:p>
            <a:pPr algn="just"/>
            <a:r>
              <a:rPr lang="es-MX" dirty="0"/>
              <a:t>	Proyecto a largo plazo</a:t>
            </a:r>
          </a:p>
        </p:txBody>
      </p:sp>
      <p:sp>
        <p:nvSpPr>
          <p:cNvPr id="6" name="Rectángulo 5"/>
          <p:cNvSpPr/>
          <p:nvPr/>
        </p:nvSpPr>
        <p:spPr>
          <a:xfrm>
            <a:off x="436756" y="4670502"/>
            <a:ext cx="4572000" cy="923330"/>
          </a:xfrm>
          <a:prstGeom prst="rect">
            <a:avLst/>
          </a:prstGeom>
        </p:spPr>
        <p:txBody>
          <a:bodyPr>
            <a:spAutoFit/>
          </a:bodyPr>
          <a:lstStyle/>
          <a:p>
            <a:pPr algn="just"/>
            <a:r>
              <a:rPr lang="es-MX" dirty="0" smtClean="0"/>
              <a:t>	Procesador de palabras</a:t>
            </a:r>
          </a:p>
          <a:p>
            <a:pPr algn="just"/>
            <a:r>
              <a:rPr lang="es-MX" dirty="0"/>
              <a:t>	</a:t>
            </a:r>
            <a:r>
              <a:rPr lang="es-MX" dirty="0" smtClean="0"/>
              <a:t>Sistema operativo</a:t>
            </a:r>
          </a:p>
          <a:p>
            <a:pPr algn="just"/>
            <a:r>
              <a:rPr lang="es-MX" dirty="0"/>
              <a:t>	</a:t>
            </a:r>
            <a:r>
              <a:rPr lang="es-MX" dirty="0" smtClean="0"/>
              <a:t>Sistema distribuido</a:t>
            </a:r>
            <a:endParaRPr lang="es-MX" dirty="0"/>
          </a:p>
        </p:txBody>
      </p:sp>
      <p:sp>
        <p:nvSpPr>
          <p:cNvPr id="7" name="CuadroTexto 6"/>
          <p:cNvSpPr txBox="1"/>
          <p:nvPr/>
        </p:nvSpPr>
        <p:spPr>
          <a:xfrm>
            <a:off x="408878" y="3289939"/>
            <a:ext cx="1052404" cy="2308324"/>
          </a:xfrm>
          <a:prstGeom prst="rect">
            <a:avLst/>
          </a:prstGeom>
          <a:noFill/>
        </p:spPr>
        <p:txBody>
          <a:bodyPr wrap="none" rtlCol="0">
            <a:spAutoFit/>
          </a:bodyPr>
          <a:lstStyle/>
          <a:p>
            <a:r>
              <a:rPr lang="es-MX" b="1" dirty="0" smtClean="0">
                <a:solidFill>
                  <a:srgbClr val="0070C0"/>
                </a:solidFill>
              </a:rPr>
              <a:t>Tamaño</a:t>
            </a:r>
          </a:p>
          <a:p>
            <a:r>
              <a:rPr lang="es-MX" b="1" dirty="0" smtClean="0">
                <a:solidFill>
                  <a:srgbClr val="0070C0"/>
                </a:solidFill>
              </a:rPr>
              <a:t>102 </a:t>
            </a:r>
            <a:r>
              <a:rPr lang="es-MX" b="1" dirty="0" err="1" smtClean="0">
                <a:solidFill>
                  <a:srgbClr val="0070C0"/>
                </a:solidFill>
              </a:rPr>
              <a:t>ldc</a:t>
            </a:r>
            <a:endParaRPr lang="es-MX" b="1" dirty="0" smtClean="0">
              <a:solidFill>
                <a:srgbClr val="0070C0"/>
              </a:solidFill>
            </a:endParaRPr>
          </a:p>
          <a:p>
            <a:r>
              <a:rPr lang="es-MX" b="1" dirty="0" smtClean="0">
                <a:solidFill>
                  <a:srgbClr val="0070C0"/>
                </a:solidFill>
              </a:rPr>
              <a:t>103 </a:t>
            </a:r>
            <a:r>
              <a:rPr lang="es-MX" b="1" dirty="0" err="1" smtClean="0">
                <a:solidFill>
                  <a:srgbClr val="0070C0"/>
                </a:solidFill>
              </a:rPr>
              <a:t>ldc</a:t>
            </a:r>
            <a:endParaRPr lang="es-MX" b="1" dirty="0" smtClean="0">
              <a:solidFill>
                <a:srgbClr val="0070C0"/>
              </a:solidFill>
            </a:endParaRPr>
          </a:p>
          <a:p>
            <a:r>
              <a:rPr lang="es-MX" b="1" dirty="0" smtClean="0">
                <a:solidFill>
                  <a:srgbClr val="0070C0"/>
                </a:solidFill>
              </a:rPr>
              <a:t>104 </a:t>
            </a:r>
            <a:r>
              <a:rPr lang="es-MX" b="1" dirty="0" err="1" smtClean="0">
                <a:solidFill>
                  <a:srgbClr val="0070C0"/>
                </a:solidFill>
              </a:rPr>
              <a:t>ldc</a:t>
            </a:r>
            <a:endParaRPr lang="es-MX" b="1" dirty="0" smtClean="0">
              <a:solidFill>
                <a:srgbClr val="0070C0"/>
              </a:solidFill>
            </a:endParaRPr>
          </a:p>
          <a:p>
            <a:endParaRPr lang="es-MX" b="1" dirty="0" smtClean="0">
              <a:solidFill>
                <a:srgbClr val="0070C0"/>
              </a:solidFill>
            </a:endParaRPr>
          </a:p>
          <a:p>
            <a:r>
              <a:rPr lang="es-MX" b="1" dirty="0" smtClean="0">
                <a:solidFill>
                  <a:srgbClr val="0070C0"/>
                </a:solidFill>
              </a:rPr>
              <a:t>105 </a:t>
            </a:r>
            <a:r>
              <a:rPr lang="es-MX" b="1" dirty="0" err="1" smtClean="0">
                <a:solidFill>
                  <a:srgbClr val="0070C0"/>
                </a:solidFill>
              </a:rPr>
              <a:t>ldc</a:t>
            </a:r>
            <a:endParaRPr lang="es-MX" b="1" dirty="0" smtClean="0">
              <a:solidFill>
                <a:srgbClr val="0070C0"/>
              </a:solidFill>
            </a:endParaRPr>
          </a:p>
          <a:p>
            <a:r>
              <a:rPr lang="es-MX" b="1" dirty="0" smtClean="0">
                <a:solidFill>
                  <a:srgbClr val="0070C0"/>
                </a:solidFill>
              </a:rPr>
              <a:t>106 </a:t>
            </a:r>
            <a:r>
              <a:rPr lang="es-MX" b="1" dirty="0" err="1" smtClean="0">
                <a:solidFill>
                  <a:srgbClr val="0070C0"/>
                </a:solidFill>
              </a:rPr>
              <a:t>ldc</a:t>
            </a:r>
            <a:endParaRPr lang="es-MX" b="1" dirty="0" smtClean="0">
              <a:solidFill>
                <a:srgbClr val="0070C0"/>
              </a:solidFill>
            </a:endParaRPr>
          </a:p>
          <a:p>
            <a:r>
              <a:rPr lang="es-MX" b="1" dirty="0" smtClean="0">
                <a:solidFill>
                  <a:srgbClr val="0070C0"/>
                </a:solidFill>
              </a:rPr>
              <a:t>107 </a:t>
            </a:r>
            <a:r>
              <a:rPr lang="es-MX" b="1" dirty="0" err="1" smtClean="0">
                <a:solidFill>
                  <a:srgbClr val="0070C0"/>
                </a:solidFill>
              </a:rPr>
              <a:t>ldc</a:t>
            </a:r>
            <a:endParaRPr lang="es-MX" b="1" dirty="0">
              <a:solidFill>
                <a:srgbClr val="0070C0"/>
              </a:solidFill>
            </a:endParaRPr>
          </a:p>
        </p:txBody>
      </p:sp>
      <p:grpSp>
        <p:nvGrpSpPr>
          <p:cNvPr id="12" name="Grupo 11"/>
          <p:cNvGrpSpPr/>
          <p:nvPr/>
        </p:nvGrpSpPr>
        <p:grpSpPr>
          <a:xfrm>
            <a:off x="4038600" y="3510770"/>
            <a:ext cx="3652535" cy="938901"/>
            <a:chOff x="4038600" y="3510770"/>
            <a:chExt cx="3652535" cy="938901"/>
          </a:xfrm>
        </p:grpSpPr>
        <p:sp>
          <p:nvSpPr>
            <p:cNvPr id="8" name="Cerrar llave 7"/>
            <p:cNvSpPr/>
            <p:nvPr/>
          </p:nvSpPr>
          <p:spPr>
            <a:xfrm>
              <a:off x="4038600" y="3510770"/>
              <a:ext cx="665356" cy="9389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0" name="CuadroTexto 9"/>
            <p:cNvSpPr txBox="1"/>
            <p:nvPr/>
          </p:nvSpPr>
          <p:spPr>
            <a:xfrm>
              <a:off x="4800600" y="3795555"/>
              <a:ext cx="2890535" cy="369332"/>
            </a:xfrm>
            <a:prstGeom prst="rect">
              <a:avLst/>
            </a:prstGeom>
            <a:noFill/>
          </p:spPr>
          <p:txBody>
            <a:bodyPr wrap="none" rtlCol="0">
              <a:spAutoFit/>
            </a:bodyPr>
            <a:lstStyle/>
            <a:p>
              <a:r>
                <a:rPr lang="es-MX" dirty="0" smtClean="0"/>
                <a:t>Esfuerzo de programación</a:t>
              </a:r>
              <a:endParaRPr lang="es-MX" dirty="0"/>
            </a:p>
          </p:txBody>
        </p:sp>
      </p:grpSp>
      <p:grpSp>
        <p:nvGrpSpPr>
          <p:cNvPr id="15" name="Grupo 14"/>
          <p:cNvGrpSpPr/>
          <p:nvPr/>
        </p:nvGrpSpPr>
        <p:grpSpPr>
          <a:xfrm>
            <a:off x="4016297" y="4654931"/>
            <a:ext cx="4511744" cy="938901"/>
            <a:chOff x="4038600" y="3510770"/>
            <a:chExt cx="4511744" cy="938901"/>
          </a:xfrm>
        </p:grpSpPr>
        <p:sp>
          <p:nvSpPr>
            <p:cNvPr id="16" name="Cerrar llave 15"/>
            <p:cNvSpPr/>
            <p:nvPr/>
          </p:nvSpPr>
          <p:spPr>
            <a:xfrm>
              <a:off x="4038600" y="3510770"/>
              <a:ext cx="665356" cy="9389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7" name="CuadroTexto 16"/>
            <p:cNvSpPr txBox="1"/>
            <p:nvPr/>
          </p:nvSpPr>
          <p:spPr>
            <a:xfrm>
              <a:off x="4800600" y="3795555"/>
              <a:ext cx="3749744" cy="369332"/>
            </a:xfrm>
            <a:prstGeom prst="rect">
              <a:avLst/>
            </a:prstGeom>
            <a:noFill/>
          </p:spPr>
          <p:txBody>
            <a:bodyPr wrap="none" rtlCol="0">
              <a:spAutoFit/>
            </a:bodyPr>
            <a:lstStyle/>
            <a:p>
              <a:r>
                <a:rPr lang="es-MX" dirty="0" smtClean="0"/>
                <a:t>Esfuerzo de ingeniería de software</a:t>
              </a:r>
              <a:endParaRPr lang="es-MX" dirty="0"/>
            </a:p>
          </p:txBody>
        </p:sp>
      </p:grpSp>
    </p:spTree>
    <p:extLst>
      <p:ext uri="{BB962C8B-B14F-4D97-AF65-F5344CB8AC3E}">
        <p14:creationId xmlns:p14="http://schemas.microsoft.com/office/powerpoint/2010/main" val="349235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lgn="just"/>
            <a:r>
              <a:rPr lang="es-MX" sz="3200" b="1" dirty="0"/>
              <a:t>1.1 Importancia de la ingeniería de </a:t>
            </a:r>
            <a:r>
              <a:rPr lang="es-MX" sz="3200" b="1" dirty="0" smtClean="0"/>
              <a:t>software.</a:t>
            </a:r>
            <a:endParaRPr lang="es-MX" sz="3200" b="1"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12</a:t>
            </a:fld>
            <a:endParaRPr lang="en-US" dirty="0"/>
          </a:p>
        </p:txBody>
      </p:sp>
      <p:sp>
        <p:nvSpPr>
          <p:cNvPr id="14" name="CuadroTexto 13"/>
          <p:cNvSpPr txBox="1"/>
          <p:nvPr/>
        </p:nvSpPr>
        <p:spPr>
          <a:xfrm>
            <a:off x="457200" y="1676400"/>
            <a:ext cx="8229600" cy="923330"/>
          </a:xfrm>
          <a:prstGeom prst="rect">
            <a:avLst/>
          </a:prstGeom>
          <a:noFill/>
        </p:spPr>
        <p:txBody>
          <a:bodyPr wrap="square" rtlCol="0">
            <a:spAutoFit/>
          </a:bodyPr>
          <a:lstStyle/>
          <a:p>
            <a:r>
              <a:rPr lang="es-MX" dirty="0" smtClean="0"/>
              <a:t>Tercera causa:</a:t>
            </a:r>
          </a:p>
          <a:p>
            <a:pPr algn="just"/>
            <a:endParaRPr lang="es-MX" dirty="0" smtClean="0"/>
          </a:p>
          <a:p>
            <a:pPr algn="just"/>
            <a:r>
              <a:rPr lang="es-MX" dirty="0" smtClean="0"/>
              <a:t>Lento crecimiento en la productividad de los desarrolladores de software.</a:t>
            </a:r>
          </a:p>
        </p:txBody>
      </p:sp>
      <p:cxnSp>
        <p:nvCxnSpPr>
          <p:cNvPr id="18" name="Conector recto de flecha 17"/>
          <p:cNvCxnSpPr/>
          <p:nvPr/>
        </p:nvCxnSpPr>
        <p:spPr>
          <a:xfrm flipV="1">
            <a:off x="1556658" y="2861964"/>
            <a:ext cx="0" cy="3200400"/>
          </a:xfrm>
          <a:prstGeom prst="straightConnector1">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p:nvPr/>
        </p:nvCxnSpPr>
        <p:spPr>
          <a:xfrm>
            <a:off x="1524000" y="6062364"/>
            <a:ext cx="6019800" cy="0"/>
          </a:xfrm>
          <a:prstGeom prst="straightConnector1">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Forma libre 10"/>
          <p:cNvSpPr/>
          <p:nvPr/>
        </p:nvSpPr>
        <p:spPr>
          <a:xfrm>
            <a:off x="1600200" y="2928257"/>
            <a:ext cx="4974771" cy="3058886"/>
          </a:xfrm>
          <a:custGeom>
            <a:avLst/>
            <a:gdLst>
              <a:gd name="connsiteX0" fmla="*/ 0 w 4974771"/>
              <a:gd name="connsiteY0" fmla="*/ 3058886 h 3058886"/>
              <a:gd name="connsiteX1" fmla="*/ 2188029 w 4974771"/>
              <a:gd name="connsiteY1" fmla="*/ 2209800 h 3058886"/>
              <a:gd name="connsiteX2" fmla="*/ 4974771 w 4974771"/>
              <a:gd name="connsiteY2" fmla="*/ 0 h 3058886"/>
            </a:gdLst>
            <a:ahLst/>
            <a:cxnLst>
              <a:cxn ang="0">
                <a:pos x="connsiteX0" y="connsiteY0"/>
              </a:cxn>
              <a:cxn ang="0">
                <a:pos x="connsiteX1" y="connsiteY1"/>
              </a:cxn>
              <a:cxn ang="0">
                <a:pos x="connsiteX2" y="connsiteY2"/>
              </a:cxn>
            </a:cxnLst>
            <a:rect l="l" t="t" r="r" b="b"/>
            <a:pathLst>
              <a:path w="4974771" h="3058886">
                <a:moveTo>
                  <a:pt x="0" y="3058886"/>
                </a:moveTo>
                <a:cubicBezTo>
                  <a:pt x="679450" y="2889250"/>
                  <a:pt x="1358901" y="2719614"/>
                  <a:pt x="2188029" y="2209800"/>
                </a:cubicBezTo>
                <a:cubicBezTo>
                  <a:pt x="3017157" y="1699986"/>
                  <a:pt x="3995964" y="849993"/>
                  <a:pt x="4974771" y="0"/>
                </a:cubicBezTo>
              </a:path>
            </a:pathLst>
          </a:custGeom>
          <a:noFill/>
          <a:ln w="444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Forma libre 12"/>
          <p:cNvSpPr/>
          <p:nvPr/>
        </p:nvSpPr>
        <p:spPr>
          <a:xfrm>
            <a:off x="1600200" y="4702629"/>
            <a:ext cx="5072743" cy="1295400"/>
          </a:xfrm>
          <a:custGeom>
            <a:avLst/>
            <a:gdLst>
              <a:gd name="connsiteX0" fmla="*/ 0 w 5072743"/>
              <a:gd name="connsiteY0" fmla="*/ 1295400 h 1295400"/>
              <a:gd name="connsiteX1" fmla="*/ 3037114 w 5072743"/>
              <a:gd name="connsiteY1" fmla="*/ 729342 h 1295400"/>
              <a:gd name="connsiteX2" fmla="*/ 5072743 w 5072743"/>
              <a:gd name="connsiteY2" fmla="*/ 0 h 1295400"/>
            </a:gdLst>
            <a:ahLst/>
            <a:cxnLst>
              <a:cxn ang="0">
                <a:pos x="connsiteX0" y="connsiteY0"/>
              </a:cxn>
              <a:cxn ang="0">
                <a:pos x="connsiteX1" y="connsiteY1"/>
              </a:cxn>
              <a:cxn ang="0">
                <a:pos x="connsiteX2" y="connsiteY2"/>
              </a:cxn>
            </a:cxnLst>
            <a:rect l="l" t="t" r="r" b="b"/>
            <a:pathLst>
              <a:path w="5072743" h="1295400">
                <a:moveTo>
                  <a:pt x="0" y="1295400"/>
                </a:moveTo>
                <a:cubicBezTo>
                  <a:pt x="1095828" y="1120321"/>
                  <a:pt x="2191657" y="945242"/>
                  <a:pt x="3037114" y="729342"/>
                </a:cubicBezTo>
                <a:cubicBezTo>
                  <a:pt x="3882571" y="513442"/>
                  <a:pt x="4477657" y="256721"/>
                  <a:pt x="5072743" y="0"/>
                </a:cubicBezTo>
              </a:path>
            </a:pathLst>
          </a:custGeom>
          <a:noFill/>
          <a:ln w="444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CuadroTexto 20"/>
          <p:cNvSpPr txBox="1"/>
          <p:nvPr/>
        </p:nvSpPr>
        <p:spPr>
          <a:xfrm>
            <a:off x="6600990" y="2640764"/>
            <a:ext cx="2314410" cy="646331"/>
          </a:xfrm>
          <a:prstGeom prst="rect">
            <a:avLst/>
          </a:prstGeom>
          <a:noFill/>
        </p:spPr>
        <p:txBody>
          <a:bodyPr wrap="square" rtlCol="0">
            <a:spAutoFit/>
          </a:bodyPr>
          <a:lstStyle/>
          <a:p>
            <a:r>
              <a:rPr lang="es-MX" dirty="0" smtClean="0"/>
              <a:t>Tamaño del software y complejidad</a:t>
            </a:r>
            <a:endParaRPr lang="es-MX" dirty="0"/>
          </a:p>
        </p:txBody>
      </p:sp>
      <p:sp>
        <p:nvSpPr>
          <p:cNvPr id="22" name="CuadroTexto 21"/>
          <p:cNvSpPr txBox="1"/>
          <p:nvPr/>
        </p:nvSpPr>
        <p:spPr>
          <a:xfrm>
            <a:off x="6643206" y="4341853"/>
            <a:ext cx="2314410" cy="646331"/>
          </a:xfrm>
          <a:prstGeom prst="rect">
            <a:avLst/>
          </a:prstGeom>
          <a:noFill/>
        </p:spPr>
        <p:txBody>
          <a:bodyPr wrap="square" rtlCol="0">
            <a:spAutoFit/>
          </a:bodyPr>
          <a:lstStyle/>
          <a:p>
            <a:r>
              <a:rPr lang="es-MX" dirty="0" smtClean="0"/>
              <a:t>Productividad de los desarrolladores</a:t>
            </a:r>
            <a:endParaRPr lang="es-MX" dirty="0"/>
          </a:p>
        </p:txBody>
      </p:sp>
    </p:spTree>
    <p:extLst>
      <p:ext uri="{BB962C8B-B14F-4D97-AF65-F5344CB8AC3E}">
        <p14:creationId xmlns:p14="http://schemas.microsoft.com/office/powerpoint/2010/main" val="16579973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lgn="just"/>
            <a:r>
              <a:rPr lang="es-MX" sz="3200" b="1" dirty="0"/>
              <a:t>1.1 Importancia de la ingeniería de </a:t>
            </a:r>
            <a:r>
              <a:rPr lang="es-MX" sz="3200" b="1" dirty="0" smtClean="0"/>
              <a:t>software.</a:t>
            </a:r>
            <a:endParaRPr lang="es-MX" sz="3200" b="1"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13</a:t>
            </a:fld>
            <a:endParaRPr lang="en-US" dirty="0"/>
          </a:p>
        </p:txBody>
      </p:sp>
      <p:sp>
        <p:nvSpPr>
          <p:cNvPr id="14" name="CuadroTexto 13"/>
          <p:cNvSpPr txBox="1"/>
          <p:nvPr/>
        </p:nvSpPr>
        <p:spPr>
          <a:xfrm>
            <a:off x="457200" y="1676400"/>
            <a:ext cx="8229600" cy="3693319"/>
          </a:xfrm>
          <a:prstGeom prst="rect">
            <a:avLst/>
          </a:prstGeom>
          <a:noFill/>
        </p:spPr>
        <p:txBody>
          <a:bodyPr wrap="square" rtlCol="0">
            <a:spAutoFit/>
          </a:bodyPr>
          <a:lstStyle/>
          <a:p>
            <a:r>
              <a:rPr lang="es-MX" dirty="0" smtClean="0"/>
              <a:t>Cuestionario:</a:t>
            </a:r>
          </a:p>
          <a:p>
            <a:pPr algn="just"/>
            <a:endParaRPr lang="es-MX" dirty="0" smtClean="0"/>
          </a:p>
          <a:p>
            <a:pPr algn="just"/>
            <a:r>
              <a:rPr lang="es-MX" dirty="0" smtClean="0"/>
              <a:t>¿Cuáles son las principales causas del la crisis del software?</a:t>
            </a:r>
          </a:p>
          <a:p>
            <a:pPr algn="just"/>
            <a:endParaRPr lang="es-MX" dirty="0"/>
          </a:p>
          <a:p>
            <a:pPr algn="just"/>
            <a:endParaRPr lang="es-MX" dirty="0" smtClean="0"/>
          </a:p>
          <a:p>
            <a:pPr marL="342900" indent="-342900" algn="just">
              <a:buFont typeface="+mj-lt"/>
              <a:buAutoNum type="arabicPeriod"/>
            </a:pPr>
            <a:r>
              <a:rPr lang="es-MX" dirty="0" smtClean="0"/>
              <a:t>El incremento del costo de las computadoras.</a:t>
            </a:r>
          </a:p>
          <a:p>
            <a:pPr marL="342900" indent="-342900" algn="just">
              <a:buFont typeface="+mj-lt"/>
              <a:buAutoNum type="arabicPeriod"/>
            </a:pPr>
            <a:r>
              <a:rPr lang="es-MX" dirty="0" smtClean="0"/>
              <a:t>El incremento de la complejidad de los productos</a:t>
            </a:r>
          </a:p>
          <a:p>
            <a:pPr marL="342900" indent="-342900" algn="just">
              <a:buFont typeface="+mj-lt"/>
              <a:buAutoNum type="arabicPeriod"/>
            </a:pPr>
            <a:r>
              <a:rPr lang="es-MX" dirty="0" smtClean="0"/>
              <a:t>Carencia de programadores</a:t>
            </a:r>
          </a:p>
          <a:p>
            <a:pPr marL="342900" indent="-342900" algn="just">
              <a:buFont typeface="+mj-lt"/>
              <a:buAutoNum type="arabicPeriod"/>
            </a:pPr>
            <a:r>
              <a:rPr lang="es-MX" dirty="0" smtClean="0"/>
              <a:t>Lento crecimiento de la productividad de los programadores</a:t>
            </a:r>
          </a:p>
          <a:p>
            <a:pPr marL="342900" indent="-342900" algn="just">
              <a:buFont typeface="+mj-lt"/>
              <a:buAutoNum type="arabicPeriod"/>
            </a:pPr>
            <a:r>
              <a:rPr lang="es-MX" dirty="0" smtClean="0"/>
              <a:t>Carencia de fondos económicos para la investigación en la ingeniería de software</a:t>
            </a:r>
          </a:p>
          <a:p>
            <a:pPr marL="342900" indent="-342900" algn="just">
              <a:buFont typeface="+mj-lt"/>
              <a:buAutoNum type="arabicPeriod"/>
            </a:pPr>
            <a:r>
              <a:rPr lang="es-MX" dirty="0" smtClean="0"/>
              <a:t>Creciente demanda de software</a:t>
            </a:r>
          </a:p>
          <a:p>
            <a:pPr marL="342900" indent="-342900" algn="just">
              <a:buFont typeface="+mj-lt"/>
              <a:buAutoNum type="arabicPeriod"/>
            </a:pPr>
            <a:r>
              <a:rPr lang="es-MX" dirty="0" smtClean="0"/>
              <a:t>La carencia de cafeína en las organizaciones de desarrollo de software.</a:t>
            </a:r>
          </a:p>
        </p:txBody>
      </p:sp>
    </p:spTree>
    <p:extLst>
      <p:ext uri="{BB962C8B-B14F-4D97-AF65-F5344CB8AC3E}">
        <p14:creationId xmlns:p14="http://schemas.microsoft.com/office/powerpoint/2010/main" val="40867611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lgn="just"/>
            <a:r>
              <a:rPr lang="es-MX" sz="3200" b="1" dirty="0"/>
              <a:t>1.1 Importancia de la ingeniería de </a:t>
            </a:r>
            <a:r>
              <a:rPr lang="es-MX" sz="3200" b="1" dirty="0" smtClean="0"/>
              <a:t>software.</a:t>
            </a:r>
            <a:endParaRPr lang="es-MX" sz="3200" b="1"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14</a:t>
            </a:fld>
            <a:endParaRPr lang="en-US" dirty="0"/>
          </a:p>
        </p:txBody>
      </p:sp>
      <p:sp>
        <p:nvSpPr>
          <p:cNvPr id="14" name="CuadroTexto 13"/>
          <p:cNvSpPr txBox="1"/>
          <p:nvPr/>
        </p:nvSpPr>
        <p:spPr>
          <a:xfrm>
            <a:off x="457200" y="1676400"/>
            <a:ext cx="8229600" cy="3693319"/>
          </a:xfrm>
          <a:prstGeom prst="rect">
            <a:avLst/>
          </a:prstGeom>
          <a:noFill/>
        </p:spPr>
        <p:txBody>
          <a:bodyPr wrap="square" rtlCol="0">
            <a:spAutoFit/>
          </a:bodyPr>
          <a:lstStyle/>
          <a:p>
            <a:r>
              <a:rPr lang="es-MX" dirty="0" smtClean="0"/>
              <a:t>Cuestionario:</a:t>
            </a:r>
          </a:p>
          <a:p>
            <a:pPr algn="just"/>
            <a:endParaRPr lang="es-MX" dirty="0" smtClean="0"/>
          </a:p>
          <a:p>
            <a:pPr algn="just"/>
            <a:r>
              <a:rPr lang="es-MX" dirty="0" smtClean="0"/>
              <a:t>¿Cuáles son las principales causas del la crisis del software?</a:t>
            </a:r>
          </a:p>
          <a:p>
            <a:pPr algn="just"/>
            <a:endParaRPr lang="es-MX" dirty="0"/>
          </a:p>
          <a:p>
            <a:pPr algn="just"/>
            <a:endParaRPr lang="es-MX" dirty="0" smtClean="0"/>
          </a:p>
          <a:p>
            <a:pPr marL="342900" indent="-342900" algn="just">
              <a:buFont typeface="+mj-lt"/>
              <a:buAutoNum type="arabicPeriod"/>
            </a:pPr>
            <a:r>
              <a:rPr lang="es-MX" dirty="0" smtClean="0"/>
              <a:t>El incremento del costo de las computadoras.</a:t>
            </a:r>
          </a:p>
          <a:p>
            <a:pPr marL="342900" indent="-342900" algn="just">
              <a:buFont typeface="+mj-lt"/>
              <a:buAutoNum type="arabicPeriod"/>
            </a:pPr>
            <a:r>
              <a:rPr lang="es-MX" b="1" dirty="0" smtClean="0">
                <a:solidFill>
                  <a:srgbClr val="0070C0"/>
                </a:solidFill>
              </a:rPr>
              <a:t>El incremento de la complejidad de los productos</a:t>
            </a:r>
          </a:p>
          <a:p>
            <a:pPr marL="342900" indent="-342900" algn="just">
              <a:buFont typeface="+mj-lt"/>
              <a:buAutoNum type="arabicPeriod"/>
            </a:pPr>
            <a:r>
              <a:rPr lang="es-MX" dirty="0" smtClean="0"/>
              <a:t>Carencia de programadores</a:t>
            </a:r>
          </a:p>
          <a:p>
            <a:pPr marL="342900" indent="-342900" algn="just">
              <a:buFont typeface="+mj-lt"/>
              <a:buAutoNum type="arabicPeriod"/>
            </a:pPr>
            <a:r>
              <a:rPr lang="es-MX" b="1" dirty="0" smtClean="0">
                <a:solidFill>
                  <a:srgbClr val="0070C0"/>
                </a:solidFill>
              </a:rPr>
              <a:t>Lento crecimiento de la productividad de los programadores</a:t>
            </a:r>
          </a:p>
          <a:p>
            <a:pPr marL="342900" indent="-342900" algn="just">
              <a:buFont typeface="+mj-lt"/>
              <a:buAutoNum type="arabicPeriod"/>
            </a:pPr>
            <a:r>
              <a:rPr lang="es-MX" dirty="0" smtClean="0"/>
              <a:t>Carencia de fondos económicos para la investigación en la ingeniería de software</a:t>
            </a:r>
          </a:p>
          <a:p>
            <a:pPr marL="342900" indent="-342900" algn="just">
              <a:buFont typeface="+mj-lt"/>
              <a:buAutoNum type="arabicPeriod"/>
            </a:pPr>
            <a:r>
              <a:rPr lang="es-MX" b="1" dirty="0" smtClean="0">
                <a:solidFill>
                  <a:srgbClr val="0070C0"/>
                </a:solidFill>
              </a:rPr>
              <a:t>Creciente demanda de software</a:t>
            </a:r>
          </a:p>
          <a:p>
            <a:pPr marL="342900" indent="-342900" algn="just">
              <a:buFont typeface="+mj-lt"/>
              <a:buAutoNum type="arabicPeriod"/>
            </a:pPr>
            <a:r>
              <a:rPr lang="es-MX" dirty="0" smtClean="0"/>
              <a:t>La carencia de cafeína en las organizaciones de desarrollo de software.</a:t>
            </a:r>
          </a:p>
        </p:txBody>
      </p:sp>
    </p:spTree>
    <p:extLst>
      <p:ext uri="{BB962C8B-B14F-4D97-AF65-F5344CB8AC3E}">
        <p14:creationId xmlns:p14="http://schemas.microsoft.com/office/powerpoint/2010/main" val="26622695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lgn="just"/>
            <a:r>
              <a:rPr lang="es-MX" sz="3200" b="1" dirty="0"/>
              <a:t>1.1 Importancia de la ingeniería de </a:t>
            </a:r>
            <a:r>
              <a:rPr lang="es-MX" sz="3200" b="1" dirty="0" smtClean="0"/>
              <a:t>software.</a:t>
            </a:r>
            <a:endParaRPr lang="es-MX" sz="3200" b="1"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15</a:t>
            </a:fld>
            <a:endParaRPr lang="en-US" dirty="0"/>
          </a:p>
        </p:txBody>
      </p:sp>
      <p:sp>
        <p:nvSpPr>
          <p:cNvPr id="14" name="CuadroTexto 13"/>
          <p:cNvSpPr txBox="1"/>
          <p:nvPr/>
        </p:nvSpPr>
        <p:spPr>
          <a:xfrm>
            <a:off x="457200" y="1676400"/>
            <a:ext cx="8229600" cy="646331"/>
          </a:xfrm>
          <a:prstGeom prst="rect">
            <a:avLst/>
          </a:prstGeom>
          <a:noFill/>
        </p:spPr>
        <p:txBody>
          <a:bodyPr wrap="square" rtlCol="0">
            <a:spAutoFit/>
          </a:bodyPr>
          <a:lstStyle/>
          <a:p>
            <a:r>
              <a:rPr lang="es-MX" dirty="0" smtClean="0"/>
              <a:t>Problemas en la crisis de software:</a:t>
            </a:r>
          </a:p>
          <a:p>
            <a:r>
              <a:rPr lang="es-MX" b="1" dirty="0" smtClean="0">
                <a:solidFill>
                  <a:srgbClr val="0070C0"/>
                </a:solidFill>
              </a:rPr>
              <a:t>                                            Costo económico</a:t>
            </a:r>
          </a:p>
        </p:txBody>
      </p:sp>
      <p:graphicFrame>
        <p:nvGraphicFramePr>
          <p:cNvPr id="6" name="Gráfico 5"/>
          <p:cNvGraphicFramePr>
            <a:graphicFrameLocks/>
          </p:cNvGraphicFramePr>
          <p:nvPr>
            <p:extLst>
              <p:ext uri="{D42A27DB-BD31-4B8C-83A1-F6EECF244321}">
                <p14:modId xmlns:p14="http://schemas.microsoft.com/office/powerpoint/2010/main" val="3812006163"/>
              </p:ext>
            </p:extLst>
          </p:nvPr>
        </p:nvGraphicFramePr>
        <p:xfrm>
          <a:off x="1371600" y="2514600"/>
          <a:ext cx="5834063" cy="3662363"/>
        </p:xfrm>
        <a:graphic>
          <a:graphicData uri="http://schemas.openxmlformats.org/drawingml/2006/chart">
            <c:chart xmlns:c="http://schemas.openxmlformats.org/drawingml/2006/chart" xmlns:r="http://schemas.openxmlformats.org/officeDocument/2006/relationships" r:id="rId3"/>
          </a:graphicData>
        </a:graphic>
      </p:graphicFrame>
      <p:sp>
        <p:nvSpPr>
          <p:cNvPr id="4" name="CuadroTexto 3"/>
          <p:cNvSpPr txBox="1"/>
          <p:nvPr/>
        </p:nvSpPr>
        <p:spPr>
          <a:xfrm>
            <a:off x="457200" y="2438400"/>
            <a:ext cx="3657600" cy="338554"/>
          </a:xfrm>
          <a:prstGeom prst="rect">
            <a:avLst/>
          </a:prstGeom>
          <a:noFill/>
        </p:spPr>
        <p:txBody>
          <a:bodyPr wrap="square" rtlCol="0">
            <a:spAutoFit/>
          </a:bodyPr>
          <a:lstStyle/>
          <a:p>
            <a:r>
              <a:rPr lang="es-MX" sz="1600" dirty="0" smtClean="0"/>
              <a:t>Software útil después de ser liberado</a:t>
            </a:r>
            <a:endParaRPr lang="es-MX" sz="1600" dirty="0"/>
          </a:p>
        </p:txBody>
      </p:sp>
      <p:sp>
        <p:nvSpPr>
          <p:cNvPr id="8" name="CuadroTexto 7"/>
          <p:cNvSpPr txBox="1"/>
          <p:nvPr/>
        </p:nvSpPr>
        <p:spPr>
          <a:xfrm>
            <a:off x="76200" y="3000345"/>
            <a:ext cx="2667000" cy="584775"/>
          </a:xfrm>
          <a:prstGeom prst="rect">
            <a:avLst/>
          </a:prstGeom>
          <a:noFill/>
        </p:spPr>
        <p:txBody>
          <a:bodyPr wrap="square" rtlCol="0">
            <a:spAutoFit/>
          </a:bodyPr>
          <a:lstStyle/>
          <a:p>
            <a:pPr algn="just"/>
            <a:r>
              <a:rPr lang="es-MX" sz="1600" dirty="0" smtClean="0"/>
              <a:t>Software útil después de pequeñas modificaciones</a:t>
            </a:r>
            <a:endParaRPr lang="es-MX" sz="1600" dirty="0"/>
          </a:p>
        </p:txBody>
      </p:sp>
      <p:sp>
        <p:nvSpPr>
          <p:cNvPr id="9" name="CuadroTexto 8"/>
          <p:cNvSpPr txBox="1"/>
          <p:nvPr/>
        </p:nvSpPr>
        <p:spPr>
          <a:xfrm>
            <a:off x="0" y="3914549"/>
            <a:ext cx="2667000" cy="584775"/>
          </a:xfrm>
          <a:prstGeom prst="rect">
            <a:avLst/>
          </a:prstGeom>
          <a:noFill/>
        </p:spPr>
        <p:txBody>
          <a:bodyPr wrap="square" rtlCol="0">
            <a:spAutoFit/>
          </a:bodyPr>
          <a:lstStyle/>
          <a:p>
            <a:pPr algn="just"/>
            <a:r>
              <a:rPr lang="es-MX" sz="1600" dirty="0" smtClean="0"/>
              <a:t>Software útil después de modificaciones mayores</a:t>
            </a:r>
            <a:endParaRPr lang="es-MX" sz="1600" dirty="0"/>
          </a:p>
        </p:txBody>
      </p:sp>
      <p:sp>
        <p:nvSpPr>
          <p:cNvPr id="10" name="CuadroTexto 9"/>
          <p:cNvSpPr txBox="1"/>
          <p:nvPr/>
        </p:nvSpPr>
        <p:spPr>
          <a:xfrm>
            <a:off x="5638800" y="2607677"/>
            <a:ext cx="3048000" cy="584775"/>
          </a:xfrm>
          <a:prstGeom prst="rect">
            <a:avLst/>
          </a:prstGeom>
          <a:noFill/>
        </p:spPr>
        <p:txBody>
          <a:bodyPr wrap="square" rtlCol="0">
            <a:spAutoFit/>
          </a:bodyPr>
          <a:lstStyle/>
          <a:p>
            <a:pPr algn="just"/>
            <a:r>
              <a:rPr lang="es-MX" sz="1600" dirty="0" smtClean="0"/>
              <a:t>Software liberado pero que nunca fue exitosamente usado</a:t>
            </a:r>
            <a:endParaRPr lang="es-MX" sz="1600" dirty="0"/>
          </a:p>
        </p:txBody>
      </p:sp>
      <p:sp>
        <p:nvSpPr>
          <p:cNvPr id="11" name="CuadroTexto 10"/>
          <p:cNvSpPr txBox="1"/>
          <p:nvPr/>
        </p:nvSpPr>
        <p:spPr>
          <a:xfrm>
            <a:off x="4572000" y="6032212"/>
            <a:ext cx="3048000" cy="338554"/>
          </a:xfrm>
          <a:prstGeom prst="rect">
            <a:avLst/>
          </a:prstGeom>
          <a:noFill/>
        </p:spPr>
        <p:txBody>
          <a:bodyPr wrap="square" rtlCol="0">
            <a:spAutoFit/>
          </a:bodyPr>
          <a:lstStyle/>
          <a:p>
            <a:pPr algn="just"/>
            <a:r>
              <a:rPr lang="es-MX" sz="1600" dirty="0" smtClean="0"/>
              <a:t>Software no liberado</a:t>
            </a:r>
            <a:endParaRPr lang="es-MX" sz="1600" dirty="0"/>
          </a:p>
        </p:txBody>
      </p:sp>
    </p:spTree>
    <p:extLst>
      <p:ext uri="{BB962C8B-B14F-4D97-AF65-F5344CB8AC3E}">
        <p14:creationId xmlns:p14="http://schemas.microsoft.com/office/powerpoint/2010/main" val="17965696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b="1" dirty="0" smtClean="0"/>
              <a:t>MODULO 1. </a:t>
            </a:r>
            <a:r>
              <a:rPr lang="es-MX" dirty="0" smtClean="0"/>
              <a:t>Introducción</a:t>
            </a:r>
            <a:endParaRPr lang="es-MX" dirty="0"/>
          </a:p>
        </p:txBody>
      </p:sp>
      <p:sp>
        <p:nvSpPr>
          <p:cNvPr id="3" name="2 Subtítulo"/>
          <p:cNvSpPr>
            <a:spLocks noGrp="1"/>
          </p:cNvSpPr>
          <p:nvPr>
            <p:ph type="subTitle" idx="1"/>
          </p:nvPr>
        </p:nvSpPr>
        <p:spPr/>
        <p:txBody>
          <a:bodyPr/>
          <a:lstStyle/>
          <a:p>
            <a:r>
              <a:rPr lang="es-MX" b="1" dirty="0" smtClean="0"/>
              <a:t>1.2 </a:t>
            </a:r>
            <a:r>
              <a:rPr lang="es-MX" dirty="0"/>
              <a:t>Disciplina de la ingeniería de </a:t>
            </a:r>
            <a:r>
              <a:rPr lang="es-MX" dirty="0" smtClean="0"/>
              <a:t>software</a:t>
            </a:r>
            <a:endParaRPr lang="es-MX" dirty="0"/>
          </a:p>
        </p:txBody>
      </p:sp>
    </p:spTree>
    <p:extLst>
      <p:ext uri="{BB962C8B-B14F-4D97-AF65-F5344CB8AC3E}">
        <p14:creationId xmlns:p14="http://schemas.microsoft.com/office/powerpoint/2010/main" val="7873021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3200" b="1" dirty="0"/>
              <a:t>1.2 </a:t>
            </a:r>
            <a:r>
              <a:rPr lang="es-MX" sz="3200" dirty="0"/>
              <a:t>Disciplina de la ingeniería de software</a:t>
            </a:r>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17</a:t>
            </a:fld>
            <a:endParaRPr lang="en-US" dirty="0"/>
          </a:p>
        </p:txBody>
      </p:sp>
      <p:sp>
        <p:nvSpPr>
          <p:cNvPr id="14" name="CuadroTexto 13"/>
          <p:cNvSpPr txBox="1"/>
          <p:nvPr/>
        </p:nvSpPr>
        <p:spPr>
          <a:xfrm>
            <a:off x="457200" y="1676400"/>
            <a:ext cx="8229600" cy="4247317"/>
          </a:xfrm>
          <a:prstGeom prst="rect">
            <a:avLst/>
          </a:prstGeom>
          <a:noFill/>
        </p:spPr>
        <p:txBody>
          <a:bodyPr wrap="square" rtlCol="0">
            <a:spAutoFit/>
          </a:bodyPr>
          <a:lstStyle/>
          <a:p>
            <a:r>
              <a:rPr lang="es-MX" dirty="0" smtClean="0"/>
              <a:t>La </a:t>
            </a:r>
            <a:r>
              <a:rPr lang="es-MX" dirty="0"/>
              <a:t>Ingeniería del Software es una ingeniería muy joven que necesitaba: </a:t>
            </a:r>
            <a:endParaRPr lang="es-MX" dirty="0" smtClean="0"/>
          </a:p>
          <a:p>
            <a:endParaRPr lang="es-MX" dirty="0"/>
          </a:p>
          <a:p>
            <a:endParaRPr lang="es-MX" dirty="0"/>
          </a:p>
          <a:p>
            <a:pPr marL="285750" indent="-285750" algn="just">
              <a:buFont typeface="Wingdings" panose="05000000000000000000" pitchFamily="2" charset="2"/>
              <a:buChar char="q"/>
            </a:pPr>
            <a:r>
              <a:rPr lang="es-MX" b="1" dirty="0" smtClean="0">
                <a:solidFill>
                  <a:srgbClr val="0070C0"/>
                </a:solidFill>
              </a:rPr>
              <a:t>Definirse </a:t>
            </a:r>
            <a:r>
              <a:rPr lang="es-MX" b="1" dirty="0">
                <a:solidFill>
                  <a:srgbClr val="0070C0"/>
                </a:solidFill>
              </a:rPr>
              <a:t>a sí misma</a:t>
            </a:r>
            <a:r>
              <a:rPr lang="es-MX" dirty="0"/>
              <a:t>: ¿Cuáles son las áreas de conocimiento que la comprenden? </a:t>
            </a:r>
          </a:p>
          <a:p>
            <a:pPr marL="285750" indent="-285750" algn="just">
              <a:buFont typeface="Wingdings" panose="05000000000000000000" pitchFamily="2" charset="2"/>
              <a:buChar char="q"/>
            </a:pPr>
            <a:endParaRPr lang="es-MX" dirty="0"/>
          </a:p>
          <a:p>
            <a:pPr marL="285750" indent="-285750" algn="just">
              <a:buFont typeface="Wingdings" panose="05000000000000000000" pitchFamily="2" charset="2"/>
              <a:buChar char="q"/>
            </a:pPr>
            <a:r>
              <a:rPr lang="es-MX" b="1" dirty="0" smtClean="0">
                <a:solidFill>
                  <a:srgbClr val="0070C0"/>
                </a:solidFill>
              </a:rPr>
              <a:t>Definir </a:t>
            </a:r>
            <a:r>
              <a:rPr lang="es-MX" b="1" dirty="0">
                <a:solidFill>
                  <a:srgbClr val="0070C0"/>
                </a:solidFill>
              </a:rPr>
              <a:t>los procesos que intervienen en el desarrollo, mantenimiento y operación del software </a:t>
            </a:r>
            <a:endParaRPr lang="es-MX" dirty="0">
              <a:solidFill>
                <a:srgbClr val="0070C0"/>
              </a:solidFill>
            </a:endParaRPr>
          </a:p>
          <a:p>
            <a:pPr marL="285750" indent="-285750" algn="just">
              <a:buFont typeface="Wingdings" panose="05000000000000000000" pitchFamily="2" charset="2"/>
              <a:buChar char="q"/>
            </a:pPr>
            <a:endParaRPr lang="es-MX" dirty="0">
              <a:solidFill>
                <a:srgbClr val="0070C0"/>
              </a:solidFill>
            </a:endParaRPr>
          </a:p>
          <a:p>
            <a:pPr marL="285750" indent="-285750" algn="just">
              <a:buFont typeface="Wingdings" panose="05000000000000000000" pitchFamily="2" charset="2"/>
              <a:buChar char="q"/>
            </a:pPr>
            <a:r>
              <a:rPr lang="es-MX" b="1" dirty="0" smtClean="0">
                <a:solidFill>
                  <a:srgbClr val="0070C0"/>
                </a:solidFill>
              </a:rPr>
              <a:t>De </a:t>
            </a:r>
            <a:r>
              <a:rPr lang="es-MX" b="1" dirty="0">
                <a:solidFill>
                  <a:srgbClr val="0070C0"/>
                </a:solidFill>
              </a:rPr>
              <a:t>las mejores prácticas, extraer modelos de cómo ejecutar esos procesos para evitar los problemas de la “crisis del software” </a:t>
            </a:r>
            <a:endParaRPr lang="es-MX" dirty="0">
              <a:solidFill>
                <a:srgbClr val="0070C0"/>
              </a:solidFill>
            </a:endParaRPr>
          </a:p>
          <a:p>
            <a:pPr marL="285750" indent="-285750" algn="just">
              <a:buFont typeface="Wingdings" panose="05000000000000000000" pitchFamily="2" charset="2"/>
              <a:buChar char="q"/>
            </a:pPr>
            <a:endParaRPr lang="es-MX" dirty="0">
              <a:solidFill>
                <a:srgbClr val="0070C0"/>
              </a:solidFill>
            </a:endParaRPr>
          </a:p>
          <a:p>
            <a:pPr marL="285750" indent="-285750" algn="just">
              <a:buFont typeface="Wingdings" panose="05000000000000000000" pitchFamily="2" charset="2"/>
              <a:buChar char="q"/>
            </a:pPr>
            <a:r>
              <a:rPr lang="es-MX" b="1" dirty="0" smtClean="0">
                <a:solidFill>
                  <a:srgbClr val="0070C0"/>
                </a:solidFill>
              </a:rPr>
              <a:t>Definir </a:t>
            </a:r>
            <a:r>
              <a:rPr lang="es-MX" b="1" dirty="0">
                <a:solidFill>
                  <a:srgbClr val="0070C0"/>
                </a:solidFill>
              </a:rPr>
              <a:t>criterios unificadores para las tareas de requisitos, pruebas, gestión de la configuración, etc. </a:t>
            </a:r>
            <a:endParaRPr lang="es-MX" dirty="0">
              <a:solidFill>
                <a:srgbClr val="0070C0"/>
              </a:solidFill>
            </a:endParaRPr>
          </a:p>
          <a:p>
            <a:endParaRPr lang="es-MX" dirty="0" smtClean="0"/>
          </a:p>
        </p:txBody>
      </p:sp>
    </p:spTree>
    <p:extLst>
      <p:ext uri="{BB962C8B-B14F-4D97-AF65-F5344CB8AC3E}">
        <p14:creationId xmlns:p14="http://schemas.microsoft.com/office/powerpoint/2010/main" val="26015601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3200" b="1" dirty="0"/>
              <a:t>1.2 </a:t>
            </a:r>
            <a:r>
              <a:rPr lang="es-MX" sz="3200" dirty="0"/>
              <a:t>Disciplina de la ingeniería de software</a:t>
            </a:r>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18</a:t>
            </a:fld>
            <a:endParaRPr lang="en-US" dirty="0"/>
          </a:p>
        </p:txBody>
      </p:sp>
      <p:sp>
        <p:nvSpPr>
          <p:cNvPr id="14" name="CuadroTexto 13"/>
          <p:cNvSpPr txBox="1"/>
          <p:nvPr/>
        </p:nvSpPr>
        <p:spPr>
          <a:xfrm>
            <a:off x="457200" y="1676400"/>
            <a:ext cx="8229600" cy="3693319"/>
          </a:xfrm>
          <a:prstGeom prst="rect">
            <a:avLst/>
          </a:prstGeom>
          <a:noFill/>
        </p:spPr>
        <p:txBody>
          <a:bodyPr wrap="square" rtlCol="0">
            <a:spAutoFit/>
          </a:bodyPr>
          <a:lstStyle/>
          <a:p>
            <a:r>
              <a:rPr lang="es-MX" dirty="0" smtClean="0"/>
              <a:t>Los </a:t>
            </a:r>
            <a:r>
              <a:rPr lang="es-MX" dirty="0"/>
              <a:t>estándares son útiles porque: </a:t>
            </a:r>
          </a:p>
          <a:p>
            <a:endParaRPr lang="es-MX" dirty="0" smtClean="0"/>
          </a:p>
          <a:p>
            <a:pPr marL="285750" indent="-285750" algn="just">
              <a:buFont typeface="Wingdings" panose="05000000000000000000" pitchFamily="2" charset="2"/>
              <a:buChar char="q"/>
            </a:pPr>
            <a:r>
              <a:rPr lang="es-MX" dirty="0" smtClean="0">
                <a:solidFill>
                  <a:srgbClr val="0070C0"/>
                </a:solidFill>
              </a:rPr>
              <a:t>Agrupan </a:t>
            </a:r>
            <a:r>
              <a:rPr lang="es-MX" dirty="0">
                <a:solidFill>
                  <a:srgbClr val="0070C0"/>
                </a:solidFill>
              </a:rPr>
              <a:t>lo mejor y más apropiado de las buenas prácticas y usos del desarrollo de software. </a:t>
            </a:r>
            <a:endParaRPr lang="es-MX" dirty="0" smtClean="0">
              <a:solidFill>
                <a:srgbClr val="0070C0"/>
              </a:solidFill>
            </a:endParaRPr>
          </a:p>
          <a:p>
            <a:pPr marL="285750" indent="-285750" algn="just">
              <a:buFont typeface="Wingdings" panose="05000000000000000000" pitchFamily="2" charset="2"/>
              <a:buChar char="q"/>
            </a:pPr>
            <a:endParaRPr lang="es-MX" dirty="0">
              <a:solidFill>
                <a:srgbClr val="0070C0"/>
              </a:solidFill>
            </a:endParaRPr>
          </a:p>
          <a:p>
            <a:pPr marL="285750" indent="-285750" algn="just">
              <a:buFont typeface="Wingdings" panose="05000000000000000000" pitchFamily="2" charset="2"/>
              <a:buChar char="q"/>
            </a:pPr>
            <a:r>
              <a:rPr lang="es-MX" dirty="0" smtClean="0">
                <a:solidFill>
                  <a:srgbClr val="0070C0"/>
                </a:solidFill>
              </a:rPr>
              <a:t>Engloban </a:t>
            </a:r>
            <a:r>
              <a:rPr lang="es-MX" dirty="0">
                <a:solidFill>
                  <a:srgbClr val="0070C0"/>
                </a:solidFill>
              </a:rPr>
              <a:t>los “conocimientos”. </a:t>
            </a:r>
            <a:endParaRPr lang="es-MX" dirty="0" smtClean="0">
              <a:solidFill>
                <a:srgbClr val="0070C0"/>
              </a:solidFill>
            </a:endParaRPr>
          </a:p>
          <a:p>
            <a:pPr marL="285750" indent="-285750" algn="just">
              <a:buFont typeface="Wingdings" panose="05000000000000000000" pitchFamily="2" charset="2"/>
              <a:buChar char="q"/>
            </a:pPr>
            <a:endParaRPr lang="es-MX" dirty="0">
              <a:solidFill>
                <a:srgbClr val="0070C0"/>
              </a:solidFill>
            </a:endParaRPr>
          </a:p>
          <a:p>
            <a:pPr marL="285750" indent="-285750" algn="just">
              <a:buFont typeface="Wingdings" panose="05000000000000000000" pitchFamily="2" charset="2"/>
              <a:buChar char="q"/>
            </a:pPr>
            <a:r>
              <a:rPr lang="es-MX" dirty="0" smtClean="0">
                <a:solidFill>
                  <a:srgbClr val="0070C0"/>
                </a:solidFill>
              </a:rPr>
              <a:t>Proporcionan </a:t>
            </a:r>
            <a:r>
              <a:rPr lang="es-MX" dirty="0">
                <a:solidFill>
                  <a:srgbClr val="0070C0"/>
                </a:solidFill>
              </a:rPr>
              <a:t>un marco para implementar procedimientos de aseguramiento de la calidad. </a:t>
            </a:r>
            <a:endParaRPr lang="es-MX" dirty="0" smtClean="0">
              <a:solidFill>
                <a:srgbClr val="0070C0"/>
              </a:solidFill>
            </a:endParaRPr>
          </a:p>
          <a:p>
            <a:pPr marL="285750" indent="-285750" algn="just">
              <a:buFont typeface="Wingdings" panose="05000000000000000000" pitchFamily="2" charset="2"/>
              <a:buChar char="q"/>
            </a:pPr>
            <a:endParaRPr lang="es-MX" dirty="0">
              <a:solidFill>
                <a:srgbClr val="0070C0"/>
              </a:solidFill>
            </a:endParaRPr>
          </a:p>
          <a:p>
            <a:pPr marL="285750" indent="-285750" algn="just">
              <a:buFont typeface="Wingdings" panose="05000000000000000000" pitchFamily="2" charset="2"/>
              <a:buChar char="q"/>
            </a:pPr>
            <a:r>
              <a:rPr lang="es-MX" dirty="0" smtClean="0">
                <a:solidFill>
                  <a:srgbClr val="0070C0"/>
                </a:solidFill>
              </a:rPr>
              <a:t>Proporcionan </a:t>
            </a:r>
            <a:r>
              <a:rPr lang="es-MX" dirty="0">
                <a:solidFill>
                  <a:srgbClr val="0070C0"/>
                </a:solidFill>
              </a:rPr>
              <a:t>continuidad y entendimiento entre el trabajo de personas y organizaciones distintas. </a:t>
            </a:r>
          </a:p>
          <a:p>
            <a:endParaRPr lang="es-MX" dirty="0" smtClean="0"/>
          </a:p>
        </p:txBody>
      </p:sp>
    </p:spTree>
    <p:extLst>
      <p:ext uri="{BB962C8B-B14F-4D97-AF65-F5344CB8AC3E}">
        <p14:creationId xmlns:p14="http://schemas.microsoft.com/office/powerpoint/2010/main" val="2870802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u="sng" dirty="0" smtClean="0"/>
              <a:t>Modulo 1. Introducción</a:t>
            </a:r>
            <a:endParaRPr lang="es-MX" u="sng" dirty="0"/>
          </a:p>
        </p:txBody>
      </p:sp>
      <p:sp>
        <p:nvSpPr>
          <p:cNvPr id="4" name="2 Subtítulo"/>
          <p:cNvSpPr txBox="1">
            <a:spLocks/>
          </p:cNvSpPr>
          <p:nvPr/>
        </p:nvSpPr>
        <p:spPr>
          <a:xfrm>
            <a:off x="457200" y="1676400"/>
            <a:ext cx="8077200" cy="4419600"/>
          </a:xfrm>
          <a:prstGeom prst="rect">
            <a:avLst/>
          </a:prstGeom>
        </p:spPr>
        <p:txBody>
          <a:bodyPr>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just">
              <a:buNone/>
            </a:pPr>
            <a:endParaRPr lang="es-ES_tradnl" b="1" dirty="0" smtClean="0"/>
          </a:p>
          <a:p>
            <a:pPr marL="0" indent="0" algn="just">
              <a:buNone/>
            </a:pPr>
            <a:r>
              <a:rPr lang="es-ES_tradnl" b="1" dirty="0" smtClean="0"/>
              <a:t>Objetivo </a:t>
            </a:r>
            <a:r>
              <a:rPr lang="es-ES_tradnl" b="1" dirty="0"/>
              <a:t>Específico: </a:t>
            </a:r>
            <a:r>
              <a:rPr lang="es-ES" b="1" dirty="0"/>
              <a:t> </a:t>
            </a:r>
            <a:endParaRPr lang="en-US" dirty="0"/>
          </a:p>
          <a:p>
            <a:pPr marL="0" indent="0">
              <a:buNone/>
            </a:pPr>
            <a:endParaRPr lang="es-ES" dirty="0" smtClean="0"/>
          </a:p>
          <a:p>
            <a:pPr marL="0" indent="0" algn="just">
              <a:buNone/>
            </a:pPr>
            <a:r>
              <a:rPr lang="es-ES" dirty="0" smtClean="0"/>
              <a:t>Conocer </a:t>
            </a:r>
            <a:r>
              <a:rPr lang="es-ES" dirty="0"/>
              <a:t>la importancia del desarrollo del software y su historia.</a:t>
            </a:r>
            <a:endParaRPr lang="es-MX" dirty="0"/>
          </a:p>
        </p:txBody>
      </p:sp>
      <p:sp>
        <p:nvSpPr>
          <p:cNvPr id="5" name="Marcador de número de diapositiva 4"/>
          <p:cNvSpPr>
            <a:spLocks noGrp="1"/>
          </p:cNvSpPr>
          <p:nvPr>
            <p:ph type="sldNum" sz="quarter" idx="12"/>
          </p:nvPr>
        </p:nvSpPr>
        <p:spPr/>
        <p:txBody>
          <a:bodyPr/>
          <a:lstStyle/>
          <a:p>
            <a:fld id="{A0075035-0AAD-458E-9791-16F9D5190B24}" type="slidenum">
              <a:rPr lang="en-US" smtClean="0"/>
              <a:pPr/>
              <a:t>1</a:t>
            </a:fld>
            <a:endParaRPr lang="en-US" dirty="0"/>
          </a:p>
        </p:txBody>
      </p:sp>
    </p:spTree>
    <p:extLst>
      <p:ext uri="{BB962C8B-B14F-4D97-AF65-F5344CB8AC3E}">
        <p14:creationId xmlns:p14="http://schemas.microsoft.com/office/powerpoint/2010/main" val="14881965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3200" b="1" dirty="0"/>
              <a:t>1.2 </a:t>
            </a:r>
            <a:r>
              <a:rPr lang="es-MX" sz="3200" dirty="0"/>
              <a:t>Disciplina de la ingeniería de software</a:t>
            </a:r>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19</a:t>
            </a:fld>
            <a:endParaRPr lang="en-US" dirty="0"/>
          </a:p>
        </p:txBody>
      </p:sp>
      <p:sp>
        <p:nvSpPr>
          <p:cNvPr id="14" name="CuadroTexto 13"/>
          <p:cNvSpPr txBox="1"/>
          <p:nvPr/>
        </p:nvSpPr>
        <p:spPr>
          <a:xfrm>
            <a:off x="457200" y="1676400"/>
            <a:ext cx="8229600" cy="2031325"/>
          </a:xfrm>
          <a:prstGeom prst="rect">
            <a:avLst/>
          </a:prstGeom>
          <a:noFill/>
        </p:spPr>
        <p:txBody>
          <a:bodyPr wrap="square" rtlCol="0">
            <a:spAutoFit/>
          </a:bodyPr>
          <a:lstStyle/>
          <a:p>
            <a:pPr algn="just"/>
            <a:r>
              <a:rPr lang="es-MX" dirty="0" smtClean="0"/>
              <a:t>Desde </a:t>
            </a:r>
            <a:r>
              <a:rPr lang="es-MX" dirty="0"/>
              <a:t>la identificación del fenómeno </a:t>
            </a:r>
            <a:r>
              <a:rPr lang="es-MX" b="1" dirty="0">
                <a:solidFill>
                  <a:srgbClr val="0070C0"/>
                </a:solidFill>
              </a:rPr>
              <a:t>“crisis del software”</a:t>
            </a:r>
            <a:r>
              <a:rPr lang="es-MX" dirty="0"/>
              <a:t>, han sido muchas las organizaciones que han abordado, con mayor o menor rigor, el análisis de problemas en el desarrollo de sistemas de software. Sus trabajos se han encaminado a la localización de las causas; y a la exposición en textos didácticos, normativos o estándares de procesos o prácticas necesarias para abordar el desarrollo, mantenimiento y operación con las mayores garantías de éxito. </a:t>
            </a:r>
            <a:endParaRPr lang="es-MX" dirty="0" smtClean="0"/>
          </a:p>
        </p:txBody>
      </p:sp>
    </p:spTree>
    <p:extLst>
      <p:ext uri="{BB962C8B-B14F-4D97-AF65-F5344CB8AC3E}">
        <p14:creationId xmlns:p14="http://schemas.microsoft.com/office/powerpoint/2010/main" val="32386503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3200" b="1" dirty="0"/>
              <a:t>1.2 </a:t>
            </a:r>
            <a:r>
              <a:rPr lang="es-MX" sz="3200" dirty="0"/>
              <a:t>Disciplina de la ingeniería de software</a:t>
            </a:r>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20</a:t>
            </a:fld>
            <a:endParaRPr lang="en-US" dirty="0"/>
          </a:p>
        </p:txBody>
      </p:sp>
      <p:sp>
        <p:nvSpPr>
          <p:cNvPr id="14" name="CuadroTexto 13"/>
          <p:cNvSpPr txBox="1"/>
          <p:nvPr/>
        </p:nvSpPr>
        <p:spPr>
          <a:xfrm>
            <a:off x="457200" y="1676400"/>
            <a:ext cx="8229600" cy="2031325"/>
          </a:xfrm>
          <a:prstGeom prst="rect">
            <a:avLst/>
          </a:prstGeom>
          <a:noFill/>
        </p:spPr>
        <p:txBody>
          <a:bodyPr wrap="square" rtlCol="0">
            <a:spAutoFit/>
          </a:bodyPr>
          <a:lstStyle/>
          <a:p>
            <a:pPr algn="just"/>
            <a:r>
              <a:rPr lang="es-MX" dirty="0" smtClean="0"/>
              <a:t>El desarrollo de software fundamentalmente busca </a:t>
            </a:r>
            <a:r>
              <a:rPr lang="es-MX" b="1" dirty="0" smtClean="0">
                <a:solidFill>
                  <a:srgbClr val="0070C0"/>
                </a:solidFill>
              </a:rPr>
              <a:t>pasar de una idea abstracta</a:t>
            </a:r>
            <a:r>
              <a:rPr lang="es-MX" dirty="0" smtClean="0"/>
              <a:t>, generada por ejemplo por un cliente, </a:t>
            </a:r>
            <a:r>
              <a:rPr lang="es-MX" b="1" dirty="0" smtClean="0">
                <a:solidFill>
                  <a:srgbClr val="0070C0"/>
                </a:solidFill>
              </a:rPr>
              <a:t>a un sistema concreto</a:t>
            </a:r>
            <a:r>
              <a:rPr lang="es-MX" dirty="0" smtClean="0"/>
              <a:t> que implemente la idea de forma correcta.</a:t>
            </a:r>
          </a:p>
          <a:p>
            <a:pPr algn="just"/>
            <a:endParaRPr lang="es-MX" dirty="0"/>
          </a:p>
          <a:p>
            <a:pPr algn="just"/>
            <a:endParaRPr lang="es-MX" dirty="0" smtClean="0"/>
          </a:p>
          <a:p>
            <a:pPr algn="just"/>
            <a:endParaRPr lang="es-MX" dirty="0">
              <a:solidFill>
                <a:srgbClr val="0070C0"/>
              </a:solidFill>
            </a:endParaRPr>
          </a:p>
          <a:p>
            <a:endParaRPr lang="es-MX" dirty="0" smtClean="0"/>
          </a:p>
        </p:txBody>
      </p:sp>
      <p:pic>
        <p:nvPicPr>
          <p:cNvPr id="4" name="Imagen 3"/>
          <p:cNvPicPr>
            <a:picLocks noChangeAspect="1"/>
          </p:cNvPicPr>
          <p:nvPr/>
        </p:nvPicPr>
        <p:blipFill>
          <a:blip r:embed="rId3"/>
          <a:stretch>
            <a:fillRect/>
          </a:stretch>
        </p:blipFill>
        <p:spPr>
          <a:xfrm>
            <a:off x="952500" y="3212425"/>
            <a:ext cx="1752600" cy="1752600"/>
          </a:xfrm>
          <a:prstGeom prst="rect">
            <a:avLst/>
          </a:prstGeom>
        </p:spPr>
      </p:pic>
      <p:cxnSp>
        <p:nvCxnSpPr>
          <p:cNvPr id="6" name="Conector recto de flecha 5"/>
          <p:cNvCxnSpPr/>
          <p:nvPr/>
        </p:nvCxnSpPr>
        <p:spPr>
          <a:xfrm>
            <a:off x="2781300" y="4088725"/>
            <a:ext cx="243840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https://thumbs.dreamstime.com/x/ilustracin-computacional-de-los-engranajes-de-la-nube-de-la-computadora-porttil-21956620.jpg"/>
          <p:cNvPicPr>
            <a:picLocks noChangeAspect="1" noChangeArrowheads="1"/>
          </p:cNvPicPr>
          <p:nvPr/>
        </p:nvPicPr>
        <p:blipFill rotWithShape="1">
          <a:blip r:embed="rId4">
            <a:extLst>
              <a:ext uri="{28A0092B-C50C-407E-A947-70E740481C1C}">
                <a14:useLocalDpi xmlns:a14="http://schemas.microsoft.com/office/drawing/2010/main" val="0"/>
              </a:ext>
            </a:extLst>
          </a:blip>
          <a:srcRect l="9714" t="2684" r="10285" b="8726"/>
          <a:stretch/>
        </p:blipFill>
        <p:spPr bwMode="auto">
          <a:xfrm>
            <a:off x="5257800" y="2667000"/>
            <a:ext cx="30480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9804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3200" b="1" dirty="0"/>
              <a:t>1.2 </a:t>
            </a:r>
            <a:r>
              <a:rPr lang="es-MX" sz="3200" dirty="0"/>
              <a:t>Disciplina de la ingeniería de software</a:t>
            </a:r>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21</a:t>
            </a:fld>
            <a:endParaRPr lang="en-US" dirty="0"/>
          </a:p>
        </p:txBody>
      </p:sp>
      <p:sp>
        <p:nvSpPr>
          <p:cNvPr id="14" name="CuadroTexto 13"/>
          <p:cNvSpPr txBox="1"/>
          <p:nvPr/>
        </p:nvSpPr>
        <p:spPr>
          <a:xfrm>
            <a:off x="457200" y="1676400"/>
            <a:ext cx="8229600" cy="4401205"/>
          </a:xfrm>
          <a:prstGeom prst="rect">
            <a:avLst/>
          </a:prstGeom>
          <a:noFill/>
        </p:spPr>
        <p:txBody>
          <a:bodyPr wrap="square" rtlCol="0">
            <a:spAutoFit/>
          </a:bodyPr>
          <a:lstStyle/>
          <a:p>
            <a:pPr algn="just"/>
            <a:r>
              <a:rPr lang="es-MX" sz="2800" b="1" dirty="0" smtClean="0">
                <a:solidFill>
                  <a:srgbClr val="0070C0"/>
                </a:solidFill>
              </a:rPr>
              <a:t>Proceso de software</a:t>
            </a:r>
          </a:p>
          <a:p>
            <a:pPr algn="just"/>
            <a:endParaRPr lang="es-MX" dirty="0"/>
          </a:p>
          <a:p>
            <a:pPr algn="just"/>
            <a:r>
              <a:rPr lang="es-MX" dirty="0" smtClean="0"/>
              <a:t>Indica la forma en la que se puede dividir una tarea compleja (no manejable) en pequeños procedimientos que pueden ser manejados y resueltos de forma individual.</a:t>
            </a:r>
          </a:p>
          <a:p>
            <a:pPr algn="just"/>
            <a:endParaRPr lang="es-MX" dirty="0"/>
          </a:p>
          <a:p>
            <a:pPr algn="just"/>
            <a:r>
              <a:rPr lang="es-MX" dirty="0" smtClean="0"/>
              <a:t>Características generales del proceso de software:</a:t>
            </a:r>
          </a:p>
          <a:p>
            <a:pPr algn="just"/>
            <a:r>
              <a:rPr lang="es-MX" dirty="0" smtClean="0"/>
              <a:t> </a:t>
            </a:r>
            <a:endParaRPr lang="es-MX" dirty="0"/>
          </a:p>
          <a:p>
            <a:pPr marL="285750" indent="-285750" algn="just">
              <a:buFont typeface="Wingdings" panose="05000000000000000000" pitchFamily="2" charset="2"/>
              <a:buChar char="q"/>
            </a:pPr>
            <a:r>
              <a:rPr lang="es-MX" dirty="0" smtClean="0">
                <a:solidFill>
                  <a:srgbClr val="0070C0"/>
                </a:solidFill>
              </a:rPr>
              <a:t>Sistemático. Indica un conjunto de procesos a seguir.</a:t>
            </a:r>
          </a:p>
          <a:p>
            <a:pPr marL="285750" indent="-285750" algn="just">
              <a:buFont typeface="Wingdings" panose="05000000000000000000" pitchFamily="2" charset="2"/>
              <a:buChar char="q"/>
            </a:pPr>
            <a:endParaRPr lang="es-MX" dirty="0">
              <a:solidFill>
                <a:srgbClr val="0070C0"/>
              </a:solidFill>
            </a:endParaRPr>
          </a:p>
          <a:p>
            <a:pPr marL="285750" indent="-285750" algn="just">
              <a:buFont typeface="Wingdings" panose="05000000000000000000" pitchFamily="2" charset="2"/>
              <a:buChar char="q"/>
            </a:pPr>
            <a:r>
              <a:rPr lang="es-MX" dirty="0" smtClean="0">
                <a:solidFill>
                  <a:srgbClr val="0070C0"/>
                </a:solidFill>
              </a:rPr>
              <a:t>Formal o </a:t>
            </a:r>
            <a:r>
              <a:rPr lang="es-MX" dirty="0" err="1" smtClean="0">
                <a:solidFill>
                  <a:srgbClr val="0070C0"/>
                </a:solidFill>
              </a:rPr>
              <a:t>semi</a:t>
            </a:r>
            <a:r>
              <a:rPr lang="es-MX" dirty="0" smtClean="0">
                <a:solidFill>
                  <a:srgbClr val="0070C0"/>
                </a:solidFill>
              </a:rPr>
              <a:t>-formal. Describe como debe ser desarrollado el software.</a:t>
            </a:r>
          </a:p>
          <a:p>
            <a:pPr algn="just"/>
            <a:endParaRPr lang="es-MX" dirty="0" smtClean="0"/>
          </a:p>
          <a:p>
            <a:pPr algn="just"/>
            <a:endParaRPr lang="es-MX" dirty="0" smtClean="0"/>
          </a:p>
          <a:p>
            <a:pPr algn="just"/>
            <a:endParaRPr lang="es-MX" dirty="0">
              <a:solidFill>
                <a:srgbClr val="0070C0"/>
              </a:solidFill>
            </a:endParaRPr>
          </a:p>
          <a:p>
            <a:endParaRPr lang="es-MX" dirty="0" smtClean="0"/>
          </a:p>
        </p:txBody>
      </p:sp>
    </p:spTree>
    <p:extLst>
      <p:ext uri="{BB962C8B-B14F-4D97-AF65-F5344CB8AC3E}">
        <p14:creationId xmlns:p14="http://schemas.microsoft.com/office/powerpoint/2010/main" val="13335459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3200" b="1" dirty="0"/>
              <a:t>1.2 </a:t>
            </a:r>
            <a:r>
              <a:rPr lang="es-MX" sz="3200" dirty="0"/>
              <a:t>Disciplina de la ingeniería de software</a:t>
            </a:r>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22</a:t>
            </a:fld>
            <a:endParaRPr lang="en-US" dirty="0"/>
          </a:p>
        </p:txBody>
      </p:sp>
      <p:sp>
        <p:nvSpPr>
          <p:cNvPr id="14" name="CuadroTexto 13"/>
          <p:cNvSpPr txBox="1"/>
          <p:nvPr/>
        </p:nvSpPr>
        <p:spPr>
          <a:xfrm>
            <a:off x="457200" y="1676400"/>
            <a:ext cx="8229600" cy="4524315"/>
          </a:xfrm>
          <a:prstGeom prst="rect">
            <a:avLst/>
          </a:prstGeom>
          <a:noFill/>
        </p:spPr>
        <p:txBody>
          <a:bodyPr wrap="square" rtlCol="0">
            <a:spAutoFit/>
          </a:bodyPr>
          <a:lstStyle/>
          <a:p>
            <a:pPr algn="just"/>
            <a:r>
              <a:rPr lang="es-MX" dirty="0" smtClean="0">
                <a:solidFill>
                  <a:srgbClr val="0070C0"/>
                </a:solidFill>
              </a:rPr>
              <a:t>Enfoques del proceso de software:</a:t>
            </a:r>
          </a:p>
          <a:p>
            <a:pPr algn="just"/>
            <a:endParaRPr lang="es-MX" dirty="0">
              <a:solidFill>
                <a:srgbClr val="0070C0"/>
              </a:solidFill>
            </a:endParaRPr>
          </a:p>
          <a:p>
            <a:pPr algn="just"/>
            <a:endParaRPr lang="es-MX" dirty="0" smtClean="0">
              <a:solidFill>
                <a:srgbClr val="0070C0"/>
              </a:solidFill>
            </a:endParaRPr>
          </a:p>
          <a:p>
            <a:pPr algn="just"/>
            <a:r>
              <a:rPr lang="es-MX" b="1" dirty="0" smtClean="0">
                <a:solidFill>
                  <a:srgbClr val="0070C0"/>
                </a:solidFill>
              </a:rPr>
              <a:t>WATERFALL – CASCADA</a:t>
            </a:r>
          </a:p>
          <a:p>
            <a:pPr algn="just"/>
            <a:endParaRPr lang="es-MX" b="1" dirty="0">
              <a:solidFill>
                <a:srgbClr val="0070C0"/>
              </a:solidFill>
            </a:endParaRPr>
          </a:p>
          <a:p>
            <a:pPr algn="just"/>
            <a:endParaRPr lang="es-MX" b="1" dirty="0" smtClean="0">
              <a:solidFill>
                <a:srgbClr val="0070C0"/>
              </a:solidFill>
            </a:endParaRPr>
          </a:p>
          <a:p>
            <a:pPr algn="just"/>
            <a:r>
              <a:rPr lang="es-MX" b="1" dirty="0" smtClean="0">
                <a:solidFill>
                  <a:srgbClr val="0070C0"/>
                </a:solidFill>
              </a:rPr>
              <a:t>PROTOTYPING – PROTOTIPO</a:t>
            </a:r>
          </a:p>
          <a:p>
            <a:pPr algn="just"/>
            <a:endParaRPr lang="es-MX" b="1" dirty="0">
              <a:solidFill>
                <a:srgbClr val="0070C0"/>
              </a:solidFill>
            </a:endParaRPr>
          </a:p>
          <a:p>
            <a:pPr algn="just"/>
            <a:endParaRPr lang="es-MX" b="1" dirty="0" smtClean="0">
              <a:solidFill>
                <a:srgbClr val="0070C0"/>
              </a:solidFill>
            </a:endParaRPr>
          </a:p>
          <a:p>
            <a:pPr algn="just"/>
            <a:r>
              <a:rPr lang="es-MX" b="1" dirty="0" smtClean="0">
                <a:solidFill>
                  <a:srgbClr val="0070C0"/>
                </a:solidFill>
              </a:rPr>
              <a:t>RUP – RATIONAL UNIFIED PROCESS</a:t>
            </a:r>
          </a:p>
          <a:p>
            <a:pPr algn="just"/>
            <a:endParaRPr lang="es-MX" b="1" dirty="0">
              <a:solidFill>
                <a:srgbClr val="0070C0"/>
              </a:solidFill>
            </a:endParaRPr>
          </a:p>
          <a:p>
            <a:pPr algn="just"/>
            <a:endParaRPr lang="es-MX" b="1" dirty="0" smtClean="0">
              <a:solidFill>
                <a:srgbClr val="0070C0"/>
              </a:solidFill>
            </a:endParaRPr>
          </a:p>
          <a:p>
            <a:pPr algn="just"/>
            <a:r>
              <a:rPr lang="es-MX" b="1" dirty="0" smtClean="0">
                <a:solidFill>
                  <a:srgbClr val="0070C0"/>
                </a:solidFill>
              </a:rPr>
              <a:t>EXTREME PROGRAMMING AND AGILE PROCESSES - PROGRAMACIÓN EXTREMA Y PROCESOS AGILES </a:t>
            </a:r>
          </a:p>
          <a:p>
            <a:pPr algn="just"/>
            <a:endParaRPr lang="es-MX" dirty="0" smtClean="0">
              <a:solidFill>
                <a:srgbClr val="0070C0"/>
              </a:solidFill>
            </a:endParaRPr>
          </a:p>
          <a:p>
            <a:pPr algn="just"/>
            <a:endParaRPr lang="es-MX" dirty="0" smtClean="0"/>
          </a:p>
        </p:txBody>
      </p:sp>
    </p:spTree>
    <p:extLst>
      <p:ext uri="{BB962C8B-B14F-4D97-AF65-F5344CB8AC3E}">
        <p14:creationId xmlns:p14="http://schemas.microsoft.com/office/powerpoint/2010/main" val="7283348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3200" b="1" dirty="0"/>
              <a:t>1.2 </a:t>
            </a:r>
            <a:r>
              <a:rPr lang="es-MX" sz="3200" dirty="0"/>
              <a:t>Disciplina de la ingeniería de software</a:t>
            </a:r>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23</a:t>
            </a:fld>
            <a:endParaRPr lang="en-US" dirty="0"/>
          </a:p>
        </p:txBody>
      </p:sp>
      <p:sp>
        <p:nvSpPr>
          <p:cNvPr id="14" name="CuadroTexto 13"/>
          <p:cNvSpPr txBox="1"/>
          <p:nvPr/>
        </p:nvSpPr>
        <p:spPr>
          <a:xfrm>
            <a:off x="457200" y="1676400"/>
            <a:ext cx="8229600" cy="4801314"/>
          </a:xfrm>
          <a:prstGeom prst="rect">
            <a:avLst/>
          </a:prstGeom>
          <a:noFill/>
        </p:spPr>
        <p:txBody>
          <a:bodyPr wrap="square" rtlCol="0">
            <a:spAutoFit/>
          </a:bodyPr>
          <a:lstStyle/>
          <a:p>
            <a:pPr algn="just"/>
            <a:r>
              <a:rPr lang="es-MX" b="1" dirty="0" smtClean="0">
                <a:solidFill>
                  <a:srgbClr val="0070C0"/>
                </a:solidFill>
              </a:rPr>
              <a:t>Realizar una presentación frente al grupo:</a:t>
            </a:r>
          </a:p>
          <a:p>
            <a:pPr algn="just"/>
            <a:endParaRPr lang="es-MX" b="1" dirty="0" smtClean="0">
              <a:solidFill>
                <a:srgbClr val="0070C0"/>
              </a:solidFill>
            </a:endParaRPr>
          </a:p>
          <a:p>
            <a:pPr algn="just"/>
            <a:r>
              <a:rPr lang="es-MX" b="1" dirty="0" smtClean="0"/>
              <a:t>Tiempo: 10 minutos.</a:t>
            </a:r>
          </a:p>
          <a:p>
            <a:pPr algn="just"/>
            <a:r>
              <a:rPr lang="es-MX" b="1" dirty="0" smtClean="0"/>
              <a:t>Preparar diapositivas y documento.</a:t>
            </a:r>
          </a:p>
          <a:p>
            <a:pPr algn="just"/>
            <a:r>
              <a:rPr lang="es-MX" b="1" dirty="0" smtClean="0"/>
              <a:t>Preparar 3 preguntas para los compañeros del grupo.</a:t>
            </a:r>
          </a:p>
          <a:p>
            <a:pPr algn="just"/>
            <a:endParaRPr lang="es-MX" b="1" dirty="0"/>
          </a:p>
          <a:p>
            <a:pPr algn="just"/>
            <a:r>
              <a:rPr lang="es-MX" b="1" dirty="0" smtClean="0">
                <a:solidFill>
                  <a:srgbClr val="0070C0"/>
                </a:solidFill>
              </a:rPr>
              <a:t>Lineamientos:</a:t>
            </a:r>
          </a:p>
          <a:p>
            <a:pPr algn="just"/>
            <a:endParaRPr lang="es-MX" b="1" dirty="0" smtClean="0"/>
          </a:p>
          <a:p>
            <a:pPr algn="just"/>
            <a:r>
              <a:rPr lang="es-MX" b="1" dirty="0" smtClean="0"/>
              <a:t>Diapositivas. Portada, fondo blanco o claro, numeradas, cuidar ortografía, texto justificado, evitar imágenes que no aporten a la presentación. </a:t>
            </a:r>
          </a:p>
          <a:p>
            <a:pPr algn="just"/>
            <a:endParaRPr lang="es-MX" b="1" dirty="0"/>
          </a:p>
          <a:p>
            <a:pPr algn="just"/>
            <a:r>
              <a:rPr lang="es-MX" b="1" dirty="0" smtClean="0"/>
              <a:t>Documento. Portada, síntesis de la información analizada, numeración, </a:t>
            </a:r>
            <a:r>
              <a:rPr lang="es-MX" b="1" dirty="0"/>
              <a:t>cuidar ortografía, texto </a:t>
            </a:r>
            <a:r>
              <a:rPr lang="es-MX" b="1" dirty="0" smtClean="0"/>
              <a:t>justificado, referencias.</a:t>
            </a:r>
          </a:p>
          <a:p>
            <a:pPr algn="just"/>
            <a:endParaRPr lang="es-MX" b="1" dirty="0" smtClean="0">
              <a:solidFill>
                <a:srgbClr val="0070C0"/>
              </a:solidFill>
            </a:endParaRPr>
          </a:p>
          <a:p>
            <a:pPr algn="just"/>
            <a:endParaRPr lang="es-MX" dirty="0" smtClean="0">
              <a:solidFill>
                <a:srgbClr val="0070C0"/>
              </a:solidFill>
            </a:endParaRPr>
          </a:p>
          <a:p>
            <a:pPr algn="just"/>
            <a:endParaRPr lang="es-MX" dirty="0" smtClean="0"/>
          </a:p>
        </p:txBody>
      </p:sp>
    </p:spTree>
    <p:extLst>
      <p:ext uri="{BB962C8B-B14F-4D97-AF65-F5344CB8AC3E}">
        <p14:creationId xmlns:p14="http://schemas.microsoft.com/office/powerpoint/2010/main" val="28875260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3200" b="1" dirty="0"/>
              <a:t>1.2 </a:t>
            </a:r>
            <a:r>
              <a:rPr lang="es-MX" sz="3200" dirty="0"/>
              <a:t>Disciplina de la ingeniería de software</a:t>
            </a:r>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24</a:t>
            </a:fld>
            <a:endParaRPr lang="en-US" dirty="0"/>
          </a:p>
        </p:txBody>
      </p:sp>
      <p:sp>
        <p:nvSpPr>
          <p:cNvPr id="14" name="CuadroTexto 13"/>
          <p:cNvSpPr txBox="1"/>
          <p:nvPr/>
        </p:nvSpPr>
        <p:spPr>
          <a:xfrm>
            <a:off x="457200" y="1676400"/>
            <a:ext cx="8229600" cy="1477328"/>
          </a:xfrm>
          <a:prstGeom prst="rect">
            <a:avLst/>
          </a:prstGeom>
          <a:noFill/>
        </p:spPr>
        <p:txBody>
          <a:bodyPr wrap="square" rtlCol="0">
            <a:spAutoFit/>
          </a:bodyPr>
          <a:lstStyle/>
          <a:p>
            <a:pPr algn="just"/>
            <a:r>
              <a:rPr lang="es-MX" b="1" dirty="0" smtClean="0">
                <a:solidFill>
                  <a:srgbClr val="0070C0"/>
                </a:solidFill>
              </a:rPr>
              <a:t>Bibliografía recomendada:</a:t>
            </a:r>
          </a:p>
          <a:p>
            <a:pPr algn="just"/>
            <a:endParaRPr lang="es-MX" b="1" dirty="0" smtClean="0"/>
          </a:p>
          <a:p>
            <a:pPr algn="just"/>
            <a:endParaRPr lang="es-MX" b="1" dirty="0" smtClean="0">
              <a:solidFill>
                <a:srgbClr val="0070C0"/>
              </a:solidFill>
            </a:endParaRPr>
          </a:p>
          <a:p>
            <a:pPr algn="just"/>
            <a:endParaRPr lang="es-MX" dirty="0" smtClean="0">
              <a:solidFill>
                <a:srgbClr val="0070C0"/>
              </a:solidFill>
            </a:endParaRPr>
          </a:p>
          <a:p>
            <a:pPr algn="just"/>
            <a:endParaRPr lang="es-MX" dirty="0" smtClean="0"/>
          </a:p>
        </p:txBody>
      </p:sp>
      <p:graphicFrame>
        <p:nvGraphicFramePr>
          <p:cNvPr id="5" name="Tabla 4"/>
          <p:cNvGraphicFramePr>
            <a:graphicFrameLocks noGrp="1"/>
          </p:cNvGraphicFramePr>
          <p:nvPr>
            <p:extLst>
              <p:ext uri="{D42A27DB-BD31-4B8C-83A1-F6EECF244321}">
                <p14:modId xmlns:p14="http://schemas.microsoft.com/office/powerpoint/2010/main" val="1579476479"/>
              </p:ext>
            </p:extLst>
          </p:nvPr>
        </p:nvGraphicFramePr>
        <p:xfrm>
          <a:off x="914400" y="2406968"/>
          <a:ext cx="7162800" cy="1463040"/>
        </p:xfrm>
        <a:graphic>
          <a:graphicData uri="http://schemas.openxmlformats.org/drawingml/2006/table">
            <a:tbl>
              <a:tblPr>
                <a:tableStyleId>{5C22544A-7EE6-4342-B048-85BDC9FD1C3A}</a:tableStyleId>
              </a:tblPr>
              <a:tblGrid>
                <a:gridCol w="2005164"/>
                <a:gridCol w="2177381"/>
                <a:gridCol w="1520852"/>
                <a:gridCol w="1459403"/>
              </a:tblGrid>
              <a:tr h="0">
                <a:tc>
                  <a:txBody>
                    <a:bodyPr/>
                    <a:lstStyle/>
                    <a:p>
                      <a:pPr algn="ctr">
                        <a:spcAft>
                          <a:spcPts val="0"/>
                        </a:spcAft>
                      </a:pPr>
                      <a:r>
                        <a:rPr lang="es-ES" sz="1800" b="1" dirty="0">
                          <a:solidFill>
                            <a:srgbClr val="0070C0"/>
                          </a:solidFill>
                          <a:effectLst/>
                        </a:rPr>
                        <a:t> </a:t>
                      </a:r>
                      <a:endParaRPr lang="es-MX" sz="1800" b="1" dirty="0">
                        <a:solidFill>
                          <a:srgbClr val="0070C0"/>
                        </a:solidFill>
                        <a:effectLst/>
                      </a:endParaRPr>
                    </a:p>
                    <a:p>
                      <a:pPr algn="ctr">
                        <a:spcAft>
                          <a:spcPts val="0"/>
                        </a:spcAft>
                      </a:pPr>
                      <a:r>
                        <a:rPr lang="es-ES" sz="1800" b="1" dirty="0">
                          <a:solidFill>
                            <a:srgbClr val="0070C0"/>
                          </a:solidFill>
                          <a:effectLst/>
                        </a:rPr>
                        <a:t>Nombre del autor</a:t>
                      </a:r>
                      <a:endParaRPr lang="es-MX" sz="1800" b="1" dirty="0">
                        <a:solidFill>
                          <a:srgbClr val="0070C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s-ES" sz="1800" b="1">
                          <a:solidFill>
                            <a:srgbClr val="0070C0"/>
                          </a:solidFill>
                          <a:effectLst/>
                        </a:rPr>
                        <a:t> </a:t>
                      </a:r>
                      <a:endParaRPr lang="es-MX" sz="1800" b="1">
                        <a:solidFill>
                          <a:srgbClr val="0070C0"/>
                        </a:solidFill>
                        <a:effectLst/>
                      </a:endParaRPr>
                    </a:p>
                    <a:p>
                      <a:pPr algn="ctr">
                        <a:spcAft>
                          <a:spcPts val="0"/>
                        </a:spcAft>
                      </a:pPr>
                      <a:r>
                        <a:rPr lang="es-ES" sz="1800" b="1">
                          <a:solidFill>
                            <a:srgbClr val="0070C0"/>
                          </a:solidFill>
                          <a:effectLst/>
                        </a:rPr>
                        <a:t>Titulo de la obra</a:t>
                      </a:r>
                      <a:endParaRPr lang="es-MX" sz="1800" b="1">
                        <a:solidFill>
                          <a:srgbClr val="0070C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s-ES" sz="1800" b="1">
                          <a:solidFill>
                            <a:srgbClr val="0070C0"/>
                          </a:solidFill>
                          <a:effectLst/>
                        </a:rPr>
                        <a:t> </a:t>
                      </a:r>
                      <a:endParaRPr lang="es-MX" sz="1800" b="1">
                        <a:solidFill>
                          <a:srgbClr val="0070C0"/>
                        </a:solidFill>
                        <a:effectLst/>
                      </a:endParaRPr>
                    </a:p>
                    <a:p>
                      <a:pPr algn="ctr">
                        <a:spcAft>
                          <a:spcPts val="0"/>
                        </a:spcAft>
                      </a:pPr>
                      <a:r>
                        <a:rPr lang="es-ES" sz="1800" b="1">
                          <a:solidFill>
                            <a:srgbClr val="0070C0"/>
                          </a:solidFill>
                          <a:effectLst/>
                        </a:rPr>
                        <a:t>Editorial</a:t>
                      </a:r>
                      <a:endParaRPr lang="es-MX" sz="1800" b="1">
                        <a:solidFill>
                          <a:srgbClr val="0070C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s-ES" sz="1800" b="1" dirty="0">
                          <a:solidFill>
                            <a:srgbClr val="0070C0"/>
                          </a:solidFill>
                          <a:effectLst/>
                        </a:rPr>
                        <a:t> </a:t>
                      </a:r>
                      <a:endParaRPr lang="es-MX" sz="1800" b="1" dirty="0">
                        <a:solidFill>
                          <a:srgbClr val="0070C0"/>
                        </a:solidFill>
                        <a:effectLst/>
                      </a:endParaRPr>
                    </a:p>
                    <a:p>
                      <a:pPr algn="ctr">
                        <a:spcAft>
                          <a:spcPts val="0"/>
                        </a:spcAft>
                      </a:pPr>
                      <a:r>
                        <a:rPr lang="es-ES" sz="1800" b="1" dirty="0">
                          <a:solidFill>
                            <a:srgbClr val="0070C0"/>
                          </a:solidFill>
                          <a:effectLst/>
                        </a:rPr>
                        <a:t>Año y Edición</a:t>
                      </a:r>
                      <a:endParaRPr lang="es-MX" sz="1800" b="1" dirty="0">
                        <a:solidFill>
                          <a:srgbClr val="0070C0"/>
                        </a:solidFill>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algn="just">
                        <a:spcAft>
                          <a:spcPts val="0"/>
                        </a:spcAft>
                      </a:pPr>
                      <a:r>
                        <a:rPr lang="es-ES" sz="1400" b="1" i="0" dirty="0" err="1">
                          <a:effectLst/>
                          <a:latin typeface="Times New Roman" panose="02020603050405020304" pitchFamily="18" charset="0"/>
                          <a:cs typeface="Times New Roman" panose="02020603050405020304" pitchFamily="18" charset="0"/>
                        </a:rPr>
                        <a:t>Pankaj</a:t>
                      </a:r>
                      <a:r>
                        <a:rPr lang="es-ES" sz="1400" b="1" i="0" dirty="0">
                          <a:effectLst/>
                          <a:latin typeface="Times New Roman" panose="02020603050405020304" pitchFamily="18" charset="0"/>
                          <a:cs typeface="Times New Roman" panose="02020603050405020304" pitchFamily="18" charset="0"/>
                        </a:rPr>
                        <a:t> </a:t>
                      </a:r>
                      <a:r>
                        <a:rPr lang="es-ES" sz="1400" b="1" i="0" dirty="0" err="1">
                          <a:effectLst/>
                          <a:latin typeface="Times New Roman" panose="02020603050405020304" pitchFamily="18" charset="0"/>
                          <a:cs typeface="Times New Roman" panose="02020603050405020304" pitchFamily="18" charset="0"/>
                        </a:rPr>
                        <a:t>Jalote</a:t>
                      </a:r>
                      <a:endParaRPr lang="es-MX" sz="1400" b="1" i="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s-ES" sz="1400" b="1" i="0" dirty="0">
                          <a:effectLst/>
                          <a:latin typeface="Times New Roman" panose="02020603050405020304" pitchFamily="18" charset="0"/>
                          <a:cs typeface="Times New Roman" panose="02020603050405020304" pitchFamily="18" charset="0"/>
                        </a:rPr>
                        <a:t>A </a:t>
                      </a:r>
                      <a:r>
                        <a:rPr lang="es-ES" sz="1400" b="1" i="0" dirty="0" err="1">
                          <a:effectLst/>
                          <a:latin typeface="Times New Roman" panose="02020603050405020304" pitchFamily="18" charset="0"/>
                          <a:cs typeface="Times New Roman" panose="02020603050405020304" pitchFamily="18" charset="0"/>
                        </a:rPr>
                        <a:t>Concise</a:t>
                      </a:r>
                      <a:r>
                        <a:rPr lang="es-ES" sz="1400" b="1" i="0" dirty="0">
                          <a:effectLst/>
                          <a:latin typeface="Times New Roman" panose="02020603050405020304" pitchFamily="18" charset="0"/>
                          <a:cs typeface="Times New Roman" panose="02020603050405020304" pitchFamily="18" charset="0"/>
                        </a:rPr>
                        <a:t> </a:t>
                      </a:r>
                      <a:r>
                        <a:rPr lang="es-ES" sz="1400" b="1" i="0" dirty="0" err="1">
                          <a:effectLst/>
                          <a:latin typeface="Times New Roman" panose="02020603050405020304" pitchFamily="18" charset="0"/>
                          <a:cs typeface="Times New Roman" panose="02020603050405020304" pitchFamily="18" charset="0"/>
                        </a:rPr>
                        <a:t>Introduction</a:t>
                      </a:r>
                      <a:r>
                        <a:rPr lang="es-ES" sz="1400" b="1" i="0" dirty="0">
                          <a:effectLst/>
                          <a:latin typeface="Times New Roman" panose="02020603050405020304" pitchFamily="18" charset="0"/>
                          <a:cs typeface="Times New Roman" panose="02020603050405020304" pitchFamily="18" charset="0"/>
                        </a:rPr>
                        <a:t> </a:t>
                      </a:r>
                      <a:r>
                        <a:rPr lang="es-ES" sz="1400" b="1" i="0" dirty="0" err="1">
                          <a:effectLst/>
                          <a:latin typeface="Times New Roman" panose="02020603050405020304" pitchFamily="18" charset="0"/>
                          <a:cs typeface="Times New Roman" panose="02020603050405020304" pitchFamily="18" charset="0"/>
                        </a:rPr>
                        <a:t>to</a:t>
                      </a:r>
                      <a:r>
                        <a:rPr lang="es-ES" sz="1400" b="1" i="0" dirty="0">
                          <a:effectLst/>
                          <a:latin typeface="Times New Roman" panose="02020603050405020304" pitchFamily="18" charset="0"/>
                          <a:cs typeface="Times New Roman" panose="02020603050405020304" pitchFamily="18" charset="0"/>
                        </a:rPr>
                        <a:t> Software </a:t>
                      </a:r>
                      <a:r>
                        <a:rPr lang="es-ES" sz="1400" b="1" i="0" dirty="0" err="1">
                          <a:effectLst/>
                          <a:latin typeface="Times New Roman" panose="02020603050405020304" pitchFamily="18" charset="0"/>
                          <a:cs typeface="Times New Roman" panose="02020603050405020304" pitchFamily="18" charset="0"/>
                        </a:rPr>
                        <a:t>Engineering</a:t>
                      </a:r>
                      <a:endParaRPr lang="es-MX" sz="1400" b="1" i="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s-ES" sz="1400" b="1" i="0" dirty="0" err="1">
                          <a:effectLst/>
                          <a:latin typeface="Times New Roman" panose="02020603050405020304" pitchFamily="18" charset="0"/>
                          <a:cs typeface="Times New Roman" panose="02020603050405020304" pitchFamily="18" charset="0"/>
                        </a:rPr>
                        <a:t>Springer</a:t>
                      </a:r>
                      <a:endParaRPr lang="es-MX" sz="1400" b="1" i="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400" b="1" i="0">
                          <a:effectLst/>
                          <a:latin typeface="Times New Roman" panose="02020603050405020304" pitchFamily="18" charset="0"/>
                          <a:cs typeface="Times New Roman" panose="02020603050405020304" pitchFamily="18" charset="0"/>
                        </a:rPr>
                        <a:t>2008</a:t>
                      </a:r>
                      <a:endParaRPr lang="es-MX" sz="1400" b="1" i="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0">
                <a:tc>
                  <a:txBody>
                    <a:bodyPr/>
                    <a:lstStyle/>
                    <a:p>
                      <a:pPr algn="just">
                        <a:spcAft>
                          <a:spcPts val="0"/>
                        </a:spcAft>
                      </a:pPr>
                      <a:r>
                        <a:rPr lang="es-ES" sz="1400" b="1" i="0">
                          <a:effectLst/>
                          <a:latin typeface="Times New Roman" panose="02020603050405020304" pitchFamily="18" charset="0"/>
                          <a:ea typeface="Times New Roman" panose="02020603050405020304" pitchFamily="18" charset="0"/>
                          <a:cs typeface="Times New Roman" panose="02020603050405020304" pitchFamily="18" charset="0"/>
                        </a:rPr>
                        <a:t>Sommerville Ian</a:t>
                      </a:r>
                      <a:endParaRPr lang="es-MX" sz="1400" b="1" i="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US" sz="1400" b="1" i="0">
                          <a:effectLst/>
                          <a:latin typeface="Times New Roman" panose="02020603050405020304" pitchFamily="18" charset="0"/>
                          <a:ea typeface="Times New Roman" panose="02020603050405020304" pitchFamily="18" charset="0"/>
                          <a:cs typeface="Times New Roman" panose="02020603050405020304" pitchFamily="18" charset="0"/>
                        </a:rPr>
                        <a:t>Ingeniería de software</a:t>
                      </a:r>
                      <a:endParaRPr lang="es-MX" sz="1400" b="1" i="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400" b="1" i="0" dirty="0">
                          <a:effectLst/>
                          <a:latin typeface="Times New Roman" panose="02020603050405020304" pitchFamily="18" charset="0"/>
                          <a:ea typeface="Times New Roman" panose="02020603050405020304" pitchFamily="18" charset="0"/>
                          <a:cs typeface="Times New Roman" panose="02020603050405020304" pitchFamily="18" charset="0"/>
                        </a:rPr>
                        <a:t>Pearson</a:t>
                      </a:r>
                      <a:endParaRPr lang="es-MX" sz="1400" b="1" i="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400" b="1" i="0" dirty="0">
                          <a:effectLst/>
                          <a:latin typeface="Times New Roman" panose="02020603050405020304" pitchFamily="18" charset="0"/>
                          <a:ea typeface="Times New Roman" panose="02020603050405020304" pitchFamily="18" charset="0"/>
                          <a:cs typeface="Times New Roman" panose="02020603050405020304" pitchFamily="18" charset="0"/>
                        </a:rPr>
                        <a:t>2011</a:t>
                      </a:r>
                      <a:endParaRPr lang="es-MX" sz="1400" b="1" i="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369187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b="1" dirty="0" smtClean="0"/>
              <a:t>MODULO 1. </a:t>
            </a:r>
            <a:r>
              <a:rPr lang="es-MX" dirty="0" smtClean="0"/>
              <a:t>Introducción</a:t>
            </a:r>
            <a:endParaRPr lang="es-MX" dirty="0"/>
          </a:p>
        </p:txBody>
      </p:sp>
      <p:sp>
        <p:nvSpPr>
          <p:cNvPr id="3" name="2 Subtítulo"/>
          <p:cNvSpPr>
            <a:spLocks noGrp="1"/>
          </p:cNvSpPr>
          <p:nvPr>
            <p:ph type="subTitle" idx="1"/>
          </p:nvPr>
        </p:nvSpPr>
        <p:spPr/>
        <p:txBody>
          <a:bodyPr/>
          <a:lstStyle/>
          <a:p>
            <a:pPr lvl="0"/>
            <a:r>
              <a:rPr lang="es-MX" b="1" dirty="0" smtClean="0"/>
              <a:t>1 </a:t>
            </a:r>
            <a:r>
              <a:rPr lang="es-MX" dirty="0"/>
              <a:t>Introducción al desarrollo de </a:t>
            </a:r>
            <a:r>
              <a:rPr lang="es-MX" dirty="0" smtClean="0"/>
              <a:t>software</a:t>
            </a:r>
            <a:r>
              <a:rPr lang="es-MX" b="1" dirty="0" smtClean="0"/>
              <a:t>.</a:t>
            </a:r>
            <a:endParaRPr lang="es-MX" b="1" dirty="0"/>
          </a:p>
        </p:txBody>
      </p:sp>
    </p:spTree>
    <p:extLst>
      <p:ext uri="{BB962C8B-B14F-4D97-AF65-F5344CB8AC3E}">
        <p14:creationId xmlns:p14="http://schemas.microsoft.com/office/powerpoint/2010/main" val="37546654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lvl="0"/>
            <a:r>
              <a:rPr lang="es-MX" dirty="0" smtClean="0"/>
              <a:t>1 </a:t>
            </a:r>
            <a:r>
              <a:rPr lang="es-MX" dirty="0"/>
              <a:t>Introducción al desarrollo de software</a:t>
            </a:r>
            <a:r>
              <a:rPr lang="es-MX" b="1" dirty="0"/>
              <a:t>.</a:t>
            </a:r>
          </a:p>
        </p:txBody>
      </p:sp>
      <p:sp>
        <p:nvSpPr>
          <p:cNvPr id="8" name="7 CuadroTexto"/>
          <p:cNvSpPr txBox="1"/>
          <p:nvPr/>
        </p:nvSpPr>
        <p:spPr>
          <a:xfrm>
            <a:off x="609600" y="1524000"/>
            <a:ext cx="7848600" cy="3785652"/>
          </a:xfrm>
          <a:prstGeom prst="rect">
            <a:avLst/>
          </a:prstGeom>
          <a:noFill/>
        </p:spPr>
        <p:txBody>
          <a:bodyPr wrap="square" rtlCol="0">
            <a:spAutoFit/>
          </a:bodyPr>
          <a:lstStyle/>
          <a:p>
            <a:pPr algn="just"/>
            <a:r>
              <a:rPr lang="es-MX" sz="2400" dirty="0" smtClean="0"/>
              <a:t>Definición </a:t>
            </a:r>
            <a:r>
              <a:rPr lang="es-MX" sz="2400" dirty="0"/>
              <a:t>original</a:t>
            </a:r>
            <a:r>
              <a:rPr lang="es-MX" sz="2400" dirty="0" smtClean="0"/>
              <a:t>:</a:t>
            </a:r>
          </a:p>
          <a:p>
            <a:pPr algn="just"/>
            <a:endParaRPr lang="es-MX" sz="2400" b="1" dirty="0">
              <a:solidFill>
                <a:srgbClr val="0070C0"/>
              </a:solidFill>
            </a:endParaRPr>
          </a:p>
          <a:p>
            <a:pPr algn="just"/>
            <a:r>
              <a:rPr lang="es-MX" sz="2400" dirty="0" smtClean="0"/>
              <a:t>“</a:t>
            </a:r>
            <a:r>
              <a:rPr lang="es-MX" sz="2400" b="1" dirty="0"/>
              <a:t>Establecimiento y uso de principios de ingeniería para obtener software económico que trabaje de forma eficiente en máquinas reales</a:t>
            </a:r>
            <a:r>
              <a:rPr lang="es-MX" sz="2400" dirty="0" smtClean="0"/>
              <a:t>”.</a:t>
            </a:r>
          </a:p>
          <a:p>
            <a:pPr algn="r"/>
            <a:endParaRPr lang="es-MX" sz="2400" dirty="0" smtClean="0"/>
          </a:p>
          <a:p>
            <a:pPr algn="r"/>
            <a:r>
              <a:rPr lang="es-MX" sz="2400" dirty="0" smtClean="0"/>
              <a:t>Fritz </a:t>
            </a:r>
            <a:r>
              <a:rPr lang="es-MX" sz="2400" dirty="0" err="1"/>
              <a:t>Baver</a:t>
            </a:r>
            <a:r>
              <a:rPr lang="es-MX" sz="2400" dirty="0"/>
              <a:t>, 1968 (conferencia NATO</a:t>
            </a:r>
            <a:r>
              <a:rPr lang="es-MX" sz="2400" dirty="0" smtClean="0"/>
              <a:t>)</a:t>
            </a:r>
          </a:p>
          <a:p>
            <a:pPr algn="r"/>
            <a:endParaRPr lang="es-MX" sz="2400" b="1" dirty="0">
              <a:solidFill>
                <a:srgbClr val="0070C0"/>
              </a:solidFill>
            </a:endParaRPr>
          </a:p>
          <a:p>
            <a:pPr algn="r"/>
            <a:endParaRPr lang="es-MX" sz="2400" b="1" dirty="0" smtClean="0">
              <a:solidFill>
                <a:srgbClr val="0070C0"/>
              </a:solidFill>
            </a:endParaRPr>
          </a:p>
          <a:p>
            <a:pPr algn="ctr"/>
            <a:r>
              <a:rPr lang="es-MX" sz="2400" b="1" dirty="0" smtClean="0">
                <a:solidFill>
                  <a:srgbClr val="0070C0"/>
                </a:solidFill>
              </a:rPr>
              <a:t>NATO (NORTH ATLANTIC TREATY ORGANIZATION)</a:t>
            </a:r>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3</a:t>
            </a:fld>
            <a:endParaRPr lang="en-US" dirty="0"/>
          </a:p>
        </p:txBody>
      </p:sp>
    </p:spTree>
    <p:extLst>
      <p:ext uri="{BB962C8B-B14F-4D97-AF65-F5344CB8AC3E}">
        <p14:creationId xmlns:p14="http://schemas.microsoft.com/office/powerpoint/2010/main" val="41899924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lvl="0"/>
            <a:r>
              <a:rPr lang="es-MX" dirty="0" smtClean="0"/>
              <a:t>1 </a:t>
            </a:r>
            <a:r>
              <a:rPr lang="es-MX" dirty="0"/>
              <a:t>Introducción al desarrollo de software</a:t>
            </a:r>
            <a:r>
              <a:rPr lang="es-MX" b="1" dirty="0"/>
              <a:t>.</a:t>
            </a:r>
          </a:p>
        </p:txBody>
      </p:sp>
      <p:sp>
        <p:nvSpPr>
          <p:cNvPr id="8" name="7 CuadroTexto"/>
          <p:cNvSpPr txBox="1"/>
          <p:nvPr/>
        </p:nvSpPr>
        <p:spPr>
          <a:xfrm>
            <a:off x="609600" y="1524000"/>
            <a:ext cx="7848600" cy="4893647"/>
          </a:xfrm>
          <a:prstGeom prst="rect">
            <a:avLst/>
          </a:prstGeom>
          <a:noFill/>
        </p:spPr>
        <p:txBody>
          <a:bodyPr wrap="square" rtlCol="0">
            <a:spAutoFit/>
          </a:bodyPr>
          <a:lstStyle/>
          <a:p>
            <a:r>
              <a:rPr lang="es-MX" sz="2400" dirty="0" smtClean="0"/>
              <a:t>Otras definiciones: </a:t>
            </a:r>
            <a:endParaRPr lang="es-MX" sz="2400" dirty="0"/>
          </a:p>
          <a:p>
            <a:endParaRPr lang="es-MX" sz="2400" dirty="0" smtClean="0"/>
          </a:p>
          <a:p>
            <a:pPr algn="just"/>
            <a:r>
              <a:rPr lang="es-MX" sz="2400" dirty="0" smtClean="0"/>
              <a:t>“</a:t>
            </a:r>
            <a:r>
              <a:rPr lang="es-MX" sz="2400" b="1" dirty="0"/>
              <a:t>Disciplina para producir software de calidad desarrollado sobre las </a:t>
            </a:r>
            <a:r>
              <a:rPr lang="es-MX" sz="2400" b="1" dirty="0">
                <a:solidFill>
                  <a:srgbClr val="0070C0"/>
                </a:solidFill>
              </a:rPr>
              <a:t>agendas y costes previstos </a:t>
            </a:r>
            <a:r>
              <a:rPr lang="es-MX" sz="2400" b="1" dirty="0"/>
              <a:t>y satisfaciendo los </a:t>
            </a:r>
            <a:r>
              <a:rPr lang="es-MX" sz="2400" b="1" dirty="0">
                <a:solidFill>
                  <a:srgbClr val="0070C0"/>
                </a:solidFill>
              </a:rPr>
              <a:t>requisitos</a:t>
            </a:r>
            <a:r>
              <a:rPr lang="es-MX" sz="2400" dirty="0"/>
              <a:t>”. </a:t>
            </a:r>
          </a:p>
          <a:p>
            <a:pPr algn="r"/>
            <a:r>
              <a:rPr lang="en-US" sz="2400" dirty="0" smtClean="0"/>
              <a:t>S</a:t>
            </a:r>
            <a:r>
              <a:rPr lang="en-US" sz="2400" dirty="0"/>
              <a:t>. </a:t>
            </a:r>
            <a:r>
              <a:rPr lang="en-US" sz="2400" dirty="0" err="1"/>
              <a:t>Schach</a:t>
            </a:r>
            <a:r>
              <a:rPr lang="en-US" sz="2400" dirty="0"/>
              <a:t> 1990, Software Engineering </a:t>
            </a:r>
          </a:p>
          <a:p>
            <a:pPr algn="just"/>
            <a:endParaRPr lang="es-MX" sz="2400" dirty="0" smtClean="0"/>
          </a:p>
          <a:p>
            <a:pPr algn="just"/>
            <a:r>
              <a:rPr lang="es-MX" sz="2400" dirty="0" smtClean="0"/>
              <a:t>“</a:t>
            </a:r>
            <a:r>
              <a:rPr lang="es-MX" sz="2400" b="1" dirty="0" smtClean="0"/>
              <a:t>(</a:t>
            </a:r>
            <a:r>
              <a:rPr lang="es-MX" sz="2400" b="1" dirty="0"/>
              <a:t>1) La aplicación de métodos sistemáticos, disciplinados y cuantificables para el </a:t>
            </a:r>
            <a:r>
              <a:rPr lang="es-MX" sz="2400" b="1" dirty="0">
                <a:solidFill>
                  <a:srgbClr val="0070C0"/>
                </a:solidFill>
              </a:rPr>
              <a:t>desarrollo, operación y mantenimiento de software</a:t>
            </a:r>
            <a:r>
              <a:rPr lang="es-MX" sz="2400" b="1" dirty="0"/>
              <a:t>; esto es, la aplicación de la ingeniería al software</a:t>
            </a:r>
            <a:r>
              <a:rPr lang="es-MX" sz="2400" dirty="0"/>
              <a:t>. </a:t>
            </a:r>
          </a:p>
          <a:p>
            <a:pPr algn="just"/>
            <a:r>
              <a:rPr lang="es-MX" sz="2400" b="1" dirty="0"/>
              <a:t>(2) El estudio de (1)</a:t>
            </a:r>
            <a:r>
              <a:rPr lang="es-MX" sz="2400" dirty="0"/>
              <a:t>”. </a:t>
            </a:r>
          </a:p>
          <a:p>
            <a:pPr algn="r"/>
            <a:r>
              <a:rPr lang="es-MX" sz="2400" dirty="0"/>
              <a:t>IEEE 1993 </a:t>
            </a:r>
            <a:endParaRPr lang="es-MX" sz="2400" b="1" dirty="0" smtClean="0">
              <a:solidFill>
                <a:srgbClr val="0070C0"/>
              </a:solidFill>
            </a:endParaRPr>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4</a:t>
            </a:fld>
            <a:endParaRPr lang="en-US" dirty="0"/>
          </a:p>
        </p:txBody>
      </p:sp>
    </p:spTree>
    <p:extLst>
      <p:ext uri="{BB962C8B-B14F-4D97-AF65-F5344CB8AC3E}">
        <p14:creationId xmlns:p14="http://schemas.microsoft.com/office/powerpoint/2010/main" val="20631489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lvl="0"/>
            <a:r>
              <a:rPr lang="es-MX" dirty="0" smtClean="0"/>
              <a:t>1 </a:t>
            </a:r>
            <a:r>
              <a:rPr lang="es-MX" dirty="0"/>
              <a:t>Introducción al desarrollo de software</a:t>
            </a:r>
            <a:r>
              <a:rPr lang="es-MX" b="1" dirty="0"/>
              <a:t>.</a:t>
            </a:r>
          </a:p>
        </p:txBody>
      </p:sp>
      <p:sp>
        <p:nvSpPr>
          <p:cNvPr id="8" name="7 CuadroTexto"/>
          <p:cNvSpPr txBox="1"/>
          <p:nvPr/>
        </p:nvSpPr>
        <p:spPr>
          <a:xfrm>
            <a:off x="609600" y="1524000"/>
            <a:ext cx="7848600" cy="4401205"/>
          </a:xfrm>
          <a:prstGeom prst="rect">
            <a:avLst/>
          </a:prstGeom>
          <a:noFill/>
        </p:spPr>
        <p:txBody>
          <a:bodyPr wrap="square" rtlCol="0">
            <a:spAutoFit/>
          </a:bodyPr>
          <a:lstStyle/>
          <a:p>
            <a:pPr algn="just"/>
            <a:r>
              <a:rPr lang="es-MX" sz="2000" dirty="0" smtClean="0"/>
              <a:t>Desde </a:t>
            </a:r>
            <a:r>
              <a:rPr lang="es-MX" sz="2000" dirty="0"/>
              <a:t>1968 hasta la fecha han sido muchos los esfuerzos realizados por los departamentos de informática de las universidades, y por organismos de estandarización (SEI, IEEE, ISO) para identificar las causas del problema y definir pautas estándar para la producción y mantenimiento del software. Los esfuerzos se han encaminado en tres direcciones </a:t>
            </a:r>
            <a:r>
              <a:rPr lang="es-MX" sz="2000" dirty="0" smtClean="0"/>
              <a:t>principales</a:t>
            </a:r>
            <a:r>
              <a:rPr lang="es-MX" sz="2000" dirty="0"/>
              <a:t>:</a:t>
            </a:r>
            <a:endParaRPr lang="es-MX" sz="2000" dirty="0" smtClean="0"/>
          </a:p>
          <a:p>
            <a:pPr algn="just"/>
            <a:r>
              <a:rPr lang="es-MX" sz="2000" dirty="0" smtClean="0"/>
              <a:t> </a:t>
            </a:r>
            <a:endParaRPr lang="es-MX" sz="2000" dirty="0"/>
          </a:p>
          <a:p>
            <a:pPr marL="342900" indent="-342900" algn="just">
              <a:buFont typeface="Wingdings" panose="05000000000000000000" pitchFamily="2" charset="2"/>
              <a:buChar char="q"/>
            </a:pPr>
            <a:r>
              <a:rPr lang="es-MX" sz="2000" dirty="0" smtClean="0">
                <a:solidFill>
                  <a:srgbClr val="0070C0"/>
                </a:solidFill>
              </a:rPr>
              <a:t>Identificación </a:t>
            </a:r>
            <a:r>
              <a:rPr lang="es-MX" sz="2000" dirty="0">
                <a:solidFill>
                  <a:srgbClr val="0070C0"/>
                </a:solidFill>
              </a:rPr>
              <a:t>de los factores clave que determinan la calidad del software. </a:t>
            </a:r>
          </a:p>
          <a:p>
            <a:pPr marL="342900" indent="-342900" algn="just">
              <a:buFont typeface="Wingdings" panose="05000000000000000000" pitchFamily="2" charset="2"/>
              <a:buChar char="q"/>
            </a:pPr>
            <a:r>
              <a:rPr lang="es-MX" sz="2000" dirty="0" smtClean="0">
                <a:solidFill>
                  <a:srgbClr val="0070C0"/>
                </a:solidFill>
              </a:rPr>
              <a:t>Identificación </a:t>
            </a:r>
            <a:r>
              <a:rPr lang="es-MX" sz="2000" dirty="0">
                <a:solidFill>
                  <a:srgbClr val="0070C0"/>
                </a:solidFill>
              </a:rPr>
              <a:t>de los procesos necesarios para producir y mantener software. </a:t>
            </a:r>
          </a:p>
          <a:p>
            <a:pPr marL="342900" indent="-342900" algn="just">
              <a:buFont typeface="Wingdings" panose="05000000000000000000" pitchFamily="2" charset="2"/>
              <a:buChar char="q"/>
            </a:pPr>
            <a:r>
              <a:rPr lang="es-MX" sz="2000" dirty="0" smtClean="0">
                <a:solidFill>
                  <a:srgbClr val="0070C0"/>
                </a:solidFill>
              </a:rPr>
              <a:t>Acotación</a:t>
            </a:r>
            <a:r>
              <a:rPr lang="es-MX" sz="2000" dirty="0">
                <a:solidFill>
                  <a:srgbClr val="0070C0"/>
                </a:solidFill>
              </a:rPr>
              <a:t>, estructuración y desarrollo de la base de conocimiento necesaria para la producción y mantenimiento de software. </a:t>
            </a:r>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5</a:t>
            </a:fld>
            <a:endParaRPr lang="en-US" dirty="0"/>
          </a:p>
        </p:txBody>
      </p:sp>
    </p:spTree>
    <p:extLst>
      <p:ext uri="{BB962C8B-B14F-4D97-AF65-F5344CB8AC3E}">
        <p14:creationId xmlns:p14="http://schemas.microsoft.com/office/powerpoint/2010/main" val="545726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lvl="0"/>
            <a:r>
              <a:rPr lang="es-MX" dirty="0" smtClean="0"/>
              <a:t>1 </a:t>
            </a:r>
            <a:r>
              <a:rPr lang="es-MX" dirty="0"/>
              <a:t>Introducción al desarrollo de software</a:t>
            </a:r>
            <a:r>
              <a:rPr lang="es-MX" b="1" dirty="0"/>
              <a:t>.</a:t>
            </a:r>
          </a:p>
        </p:txBody>
      </p:sp>
      <p:sp>
        <p:nvSpPr>
          <p:cNvPr id="8" name="7 CuadroTexto"/>
          <p:cNvSpPr txBox="1"/>
          <p:nvPr/>
        </p:nvSpPr>
        <p:spPr>
          <a:xfrm>
            <a:off x="609600" y="1524000"/>
            <a:ext cx="7848600" cy="4708981"/>
          </a:xfrm>
          <a:prstGeom prst="rect">
            <a:avLst/>
          </a:prstGeom>
          <a:noFill/>
        </p:spPr>
        <p:txBody>
          <a:bodyPr wrap="square" rtlCol="0">
            <a:spAutoFit/>
          </a:bodyPr>
          <a:lstStyle/>
          <a:p>
            <a:pPr algn="just"/>
            <a:r>
              <a:rPr lang="es-MX" sz="2000" dirty="0" smtClean="0"/>
              <a:t>El </a:t>
            </a:r>
            <a:r>
              <a:rPr lang="es-MX" sz="2000" dirty="0"/>
              <a:t>resultado ha sido la </a:t>
            </a:r>
            <a:r>
              <a:rPr lang="es-MX" sz="2000" b="1" dirty="0">
                <a:solidFill>
                  <a:srgbClr val="0070C0"/>
                </a:solidFill>
              </a:rPr>
              <a:t>necesidad de profesionalizar el desarrollo, mantenimiento y operación de los sistemas de software</a:t>
            </a:r>
            <a:r>
              <a:rPr lang="es-MX" sz="2000" dirty="0"/>
              <a:t>, introduciendo métodos y formas de trabajo sistemáticos, disciplinados y cuantificables. </a:t>
            </a:r>
            <a:endParaRPr lang="es-MX" sz="2000" dirty="0" smtClean="0"/>
          </a:p>
          <a:p>
            <a:pPr algn="just"/>
            <a:endParaRPr lang="es-MX" sz="2000" dirty="0"/>
          </a:p>
          <a:p>
            <a:pPr algn="just"/>
            <a:endParaRPr lang="es-MX" sz="2000" dirty="0" smtClean="0"/>
          </a:p>
          <a:p>
            <a:pPr algn="just"/>
            <a:r>
              <a:rPr lang="es-MX" sz="2000" b="1" dirty="0" smtClean="0"/>
              <a:t>Obstáculo: </a:t>
            </a:r>
          </a:p>
          <a:p>
            <a:endParaRPr lang="es-MX" sz="2000" dirty="0"/>
          </a:p>
          <a:p>
            <a:pPr algn="just"/>
            <a:r>
              <a:rPr lang="es-MX" sz="2000" dirty="0"/>
              <a:t>La forma de trabajo de programadores individuales surgida por la necesidad de los primeros programas, ha creado una cultura de la programación heroica, para el desarrollo de software que es la principal causa de los problemas apuntados, y en la actualidad una de las principales resistencias a la implantación de técnicas de ingeniería para el desarrollo de sistemas </a:t>
            </a:r>
          </a:p>
          <a:p>
            <a:pPr algn="just"/>
            <a:endParaRPr lang="es-MX" sz="2000"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6</a:t>
            </a:fld>
            <a:endParaRPr lang="en-US" dirty="0"/>
          </a:p>
        </p:txBody>
      </p:sp>
    </p:spTree>
    <p:extLst>
      <p:ext uri="{BB962C8B-B14F-4D97-AF65-F5344CB8AC3E}">
        <p14:creationId xmlns:p14="http://schemas.microsoft.com/office/powerpoint/2010/main" val="52045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b="1" dirty="0" smtClean="0"/>
              <a:t>MODULO 1. </a:t>
            </a:r>
            <a:r>
              <a:rPr lang="es-MX" dirty="0" smtClean="0"/>
              <a:t>Introducción</a:t>
            </a:r>
            <a:endParaRPr lang="es-MX" dirty="0"/>
          </a:p>
        </p:txBody>
      </p:sp>
      <p:sp>
        <p:nvSpPr>
          <p:cNvPr id="3" name="2 Subtítulo"/>
          <p:cNvSpPr>
            <a:spLocks noGrp="1"/>
          </p:cNvSpPr>
          <p:nvPr>
            <p:ph type="subTitle" idx="1"/>
          </p:nvPr>
        </p:nvSpPr>
        <p:spPr/>
        <p:txBody>
          <a:bodyPr/>
          <a:lstStyle/>
          <a:p>
            <a:pPr lvl="0"/>
            <a:r>
              <a:rPr lang="es-MX" b="1" dirty="0" smtClean="0"/>
              <a:t>1.1 </a:t>
            </a:r>
            <a:r>
              <a:rPr lang="es-MX" dirty="0"/>
              <a:t>Importancia de la ingeniería de software</a:t>
            </a:r>
            <a:endParaRPr lang="es-MX" b="1" dirty="0"/>
          </a:p>
        </p:txBody>
      </p:sp>
    </p:spTree>
    <p:extLst>
      <p:ext uri="{BB962C8B-B14F-4D97-AF65-F5344CB8AC3E}">
        <p14:creationId xmlns:p14="http://schemas.microsoft.com/office/powerpoint/2010/main" val="36700663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lgn="just"/>
            <a:r>
              <a:rPr lang="es-MX" sz="3200" b="1" dirty="0"/>
              <a:t>1.1 Importancia de la ingeniería de </a:t>
            </a:r>
            <a:r>
              <a:rPr lang="es-MX" sz="3200" b="1" dirty="0" smtClean="0"/>
              <a:t>software.</a:t>
            </a:r>
            <a:endParaRPr lang="es-MX" sz="3200" b="1" dirty="0"/>
          </a:p>
        </p:txBody>
      </p:sp>
      <p:sp>
        <p:nvSpPr>
          <p:cNvPr id="8" name="7 CuadroTexto"/>
          <p:cNvSpPr txBox="1"/>
          <p:nvPr/>
        </p:nvSpPr>
        <p:spPr>
          <a:xfrm>
            <a:off x="609600" y="1524000"/>
            <a:ext cx="7848600" cy="400110"/>
          </a:xfrm>
          <a:prstGeom prst="rect">
            <a:avLst/>
          </a:prstGeom>
          <a:noFill/>
        </p:spPr>
        <p:txBody>
          <a:bodyPr wrap="square" rtlCol="0">
            <a:spAutoFit/>
          </a:bodyPr>
          <a:lstStyle/>
          <a:p>
            <a:pPr algn="just"/>
            <a:r>
              <a:rPr lang="es-MX" sz="2000" dirty="0" smtClean="0"/>
              <a:t>Crisis del software:</a:t>
            </a:r>
            <a:endParaRPr lang="es-MX" sz="2000" dirty="0"/>
          </a:p>
        </p:txBody>
      </p:sp>
      <p:sp>
        <p:nvSpPr>
          <p:cNvPr id="3" name="Marcador de número de diapositiva 2"/>
          <p:cNvSpPr>
            <a:spLocks noGrp="1"/>
          </p:cNvSpPr>
          <p:nvPr>
            <p:ph type="sldNum" sz="quarter" idx="12"/>
          </p:nvPr>
        </p:nvSpPr>
        <p:spPr/>
        <p:txBody>
          <a:bodyPr/>
          <a:lstStyle/>
          <a:p>
            <a:fld id="{A0075035-0AAD-458E-9791-16F9D5190B24}" type="slidenum">
              <a:rPr lang="en-US" smtClean="0"/>
              <a:pPr/>
              <a:t>8</a:t>
            </a:fld>
            <a:endParaRPr lang="en-US" dirty="0"/>
          </a:p>
        </p:txBody>
      </p:sp>
      <p:pic>
        <p:nvPicPr>
          <p:cNvPr id="4" name="Imagen 3"/>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50488" y="1924110"/>
            <a:ext cx="7772400" cy="4242816"/>
          </a:xfrm>
          <a:prstGeom prst="rect">
            <a:avLst/>
          </a:prstGeom>
        </p:spPr>
      </p:pic>
    </p:spTree>
    <p:extLst>
      <p:ext uri="{BB962C8B-B14F-4D97-AF65-F5344CB8AC3E}">
        <p14:creationId xmlns:p14="http://schemas.microsoft.com/office/powerpoint/2010/main" val="19505767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dad">
  <a:themeElements>
    <a:clrScheme name="Claridad">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Clásico de Offic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dad">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Clarity</Template>
  <TotalTime>1169</TotalTime>
  <Words>1331</Words>
  <Application>Microsoft Office PowerPoint</Application>
  <PresentationFormat>Presentación en pantalla (4:3)</PresentationFormat>
  <Paragraphs>249</Paragraphs>
  <Slides>25</Slides>
  <Notes>21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25</vt:i4>
      </vt:variant>
    </vt:vector>
  </HeadingPairs>
  <TitlesOfParts>
    <vt:vector size="30" baseType="lpstr">
      <vt:lpstr>Arial</vt:lpstr>
      <vt:lpstr>Calibri</vt:lpstr>
      <vt:lpstr>Times New Roman</vt:lpstr>
      <vt:lpstr>Wingdings</vt:lpstr>
      <vt:lpstr>Claridad</vt:lpstr>
      <vt:lpstr>Desarrollo de software I</vt:lpstr>
      <vt:lpstr>Modulo 1. Introducción</vt:lpstr>
      <vt:lpstr>MODULO 1. Introducción</vt:lpstr>
      <vt:lpstr>1 Introducción al desarrollo de software.</vt:lpstr>
      <vt:lpstr>1 Introducción al desarrollo de software.</vt:lpstr>
      <vt:lpstr>1 Introducción al desarrollo de software.</vt:lpstr>
      <vt:lpstr>1 Introducción al desarrollo de software.</vt:lpstr>
      <vt:lpstr>MODULO 1. Introducción</vt:lpstr>
      <vt:lpstr>1.1 Importancia de la ingeniería de software.</vt:lpstr>
      <vt:lpstr>1.1 Importancia de la ingeniería de software.</vt:lpstr>
      <vt:lpstr>1.1 Importancia de la ingeniería de software.</vt:lpstr>
      <vt:lpstr>1.1 Importancia de la ingeniería de software.</vt:lpstr>
      <vt:lpstr>1.1 Importancia de la ingeniería de software.</vt:lpstr>
      <vt:lpstr>1.1 Importancia de la ingeniería de software.</vt:lpstr>
      <vt:lpstr>1.1 Importancia de la ingeniería de software.</vt:lpstr>
      <vt:lpstr>1.1 Importancia de la ingeniería de software.</vt:lpstr>
      <vt:lpstr>MODULO 1. Introducción</vt:lpstr>
      <vt:lpstr>1.2 Disciplina de la ingeniería de software</vt:lpstr>
      <vt:lpstr>1.2 Disciplina de la ingeniería de software</vt:lpstr>
      <vt:lpstr>1.2 Disciplina de la ingeniería de software</vt:lpstr>
      <vt:lpstr>1.2 Disciplina de la ingeniería de software</vt:lpstr>
      <vt:lpstr>1.2 Disciplina de la ingeniería de software</vt:lpstr>
      <vt:lpstr>1.2 Disciplina de la ingeniería de software</vt:lpstr>
      <vt:lpstr>1.2 Disciplina de la ingeniería de software</vt:lpstr>
      <vt:lpstr>1.2 Disciplina de la ingeniería de software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chavoux</dc:creator>
  <cp:lastModifiedBy>emulador33</cp:lastModifiedBy>
  <cp:revision>101</cp:revision>
  <dcterms:created xsi:type="dcterms:W3CDTF">2016-01-18T20:14:20Z</dcterms:created>
  <dcterms:modified xsi:type="dcterms:W3CDTF">2016-08-17T21:19:14Z</dcterms:modified>
</cp:coreProperties>
</file>