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0" r:id="rId1"/>
  </p:sldMasterIdLst>
  <p:notesMasterIdLst>
    <p:notesMasterId r:id="rId34"/>
  </p:notesMasterIdLst>
  <p:sldIdLst>
    <p:sldId id="256" r:id="rId2"/>
    <p:sldId id="261" r:id="rId3"/>
    <p:sldId id="265" r:id="rId4"/>
    <p:sldId id="266" r:id="rId5"/>
    <p:sldId id="268" r:id="rId6"/>
    <p:sldId id="267" r:id="rId7"/>
    <p:sldId id="269" r:id="rId8"/>
    <p:sldId id="272" r:id="rId9"/>
    <p:sldId id="270" r:id="rId10"/>
    <p:sldId id="273" r:id="rId11"/>
    <p:sldId id="271" r:id="rId12"/>
    <p:sldId id="277" r:id="rId13"/>
    <p:sldId id="278" r:id="rId14"/>
    <p:sldId id="279" r:id="rId15"/>
    <p:sldId id="280" r:id="rId16"/>
    <p:sldId id="282" r:id="rId17"/>
    <p:sldId id="275" r:id="rId18"/>
    <p:sldId id="276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13" autoAdjust="0"/>
  </p:normalViewPr>
  <p:slideViewPr>
    <p:cSldViewPr>
      <p:cViewPr varScale="1">
        <p:scale>
          <a:sx n="120" d="100"/>
          <a:sy n="120" d="100"/>
        </p:scale>
        <p:origin x="3451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36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A5DFDEC-A95C-4C71-97F8-A2EB944F0154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8A96EE5-D85E-4613-9C9B-4CF266C5F4C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0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0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76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61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20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1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En organizaciones grandes un analista puede dedicarse a un rol en especifico pero en organizaciones pequeñas es común que un solo</a:t>
            </a:r>
            <a:r>
              <a:rPr lang="es-MX" baseline="0" dirty="0"/>
              <a:t> analista realice varias de estas tareas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49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Especialista funcional orientado al negocio</a:t>
            </a:r>
          </a:p>
          <a:p>
            <a:r>
              <a:rPr lang="es-MX" dirty="0"/>
              <a:t>Analista/programador</a:t>
            </a:r>
            <a:r>
              <a:rPr lang="es-MX" baseline="0" dirty="0"/>
              <a:t> con técnicamente orientado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3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3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6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sz="1300" dirty="0"/>
              <a:t>En </a:t>
            </a:r>
            <a:r>
              <a:rPr lang="en-US" sz="1300" dirty="0" err="1"/>
              <a:t>importante</a:t>
            </a:r>
            <a:r>
              <a:rPr lang="en-US" sz="1300" dirty="0"/>
              <a:t> </a:t>
            </a:r>
            <a:r>
              <a:rPr lang="en-US" sz="1300" dirty="0" err="1"/>
              <a:t>entender</a:t>
            </a:r>
            <a:r>
              <a:rPr lang="en-US" sz="1300" dirty="0"/>
              <a:t> </a:t>
            </a:r>
            <a:r>
              <a:rPr lang="en-US" sz="1300" dirty="0" err="1"/>
              <a:t>que</a:t>
            </a:r>
            <a:r>
              <a:rPr lang="en-US" sz="1300" dirty="0"/>
              <a:t> el SDLC </a:t>
            </a:r>
            <a:r>
              <a:rPr lang="en-US" sz="1300" dirty="0" err="1"/>
              <a:t>es</a:t>
            </a:r>
            <a:r>
              <a:rPr lang="en-US" sz="1300" dirty="0"/>
              <a:t> un </a:t>
            </a:r>
            <a:r>
              <a:rPr lang="en-US" sz="1300" dirty="0" err="1"/>
              <a:t>proceso</a:t>
            </a:r>
            <a:r>
              <a:rPr lang="en-US" sz="1300" dirty="0"/>
              <a:t> de </a:t>
            </a:r>
            <a:r>
              <a:rPr lang="en-US" sz="1300" dirty="0" err="1"/>
              <a:t>refinamiento</a:t>
            </a:r>
            <a:r>
              <a:rPr lang="en-US" sz="1300" dirty="0"/>
              <a:t> gradual</a:t>
            </a:r>
          </a:p>
          <a:p>
            <a:pPr defTabSz="966612">
              <a:defRPr/>
            </a:pPr>
            <a:endParaRPr lang="en-US" sz="1300" dirty="0"/>
          </a:p>
          <a:p>
            <a:pPr defTabSz="966612">
              <a:defRPr/>
            </a:pPr>
            <a:r>
              <a:rPr lang="en-US" sz="1300" dirty="0"/>
              <a:t>On-going Systems Planning – </a:t>
            </a:r>
            <a:r>
              <a:rPr lang="en-US" sz="1300" dirty="0" err="1"/>
              <a:t>Planificación</a:t>
            </a:r>
            <a:r>
              <a:rPr lang="en-US" sz="1300" dirty="0"/>
              <a:t> del Sistema en </a:t>
            </a:r>
            <a:r>
              <a:rPr lang="en-US" sz="1300" dirty="0" err="1"/>
              <a:t>curso</a:t>
            </a:r>
            <a:endParaRPr lang="es-MX" dirty="0"/>
          </a:p>
          <a:p>
            <a:endParaRPr lang="es-MX" dirty="0"/>
          </a:p>
          <a:p>
            <a:r>
              <a:rPr lang="es-MX" dirty="0"/>
              <a:t>Ejemplo la construcción</a:t>
            </a:r>
            <a:r>
              <a:rPr lang="es-MX" baseline="0" dirty="0"/>
              <a:t> de una casa</a:t>
            </a:r>
          </a:p>
          <a:p>
            <a:r>
              <a:rPr lang="es-MX" baseline="0" dirty="0"/>
              <a:t>Un ingeniero civil realiza planos iniciales y los va refinando hasta que el cliente esta de acuerdo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35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82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19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36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44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6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11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91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91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53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análisis</a:t>
            </a:r>
            <a:r>
              <a:rPr lang="es-MX" baseline="0" dirty="0"/>
              <a:t> de factibilidad es necesario para que un comité de aprobación decida que el proyecto deba ser realizado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63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Un estudio realizado en 2008 muestra que el 68% de los proyectos de sistemas</a:t>
            </a:r>
            <a:r>
              <a:rPr lang="es-MX" baseline="0" dirty="0"/>
              <a:t> de información tienen un alta probabilidad de no ser exitosos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66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90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23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El analista de sistemas juega un rol clave en los proyectos de desarrollo</a:t>
            </a:r>
            <a:r>
              <a:rPr lang="es-MX" baseline="0" dirty="0"/>
              <a:t> de sistemas de información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8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Valor de negocio real, - Ganancia – ahorro – beneficio – reducir</a:t>
            </a:r>
            <a:r>
              <a:rPr lang="es-MX" baseline="0" dirty="0"/>
              <a:t> costos e incrementar ganancias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4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78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96EE5-D85E-4613-9C9B-4CF266C5F4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4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0120-E738-4C7A-B3F4-03B1FDCAE2FA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DE8C2-946A-4B3D-8EA5-0128FEE8FCDF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0C2A2-B622-4B7F-84F7-01A1428D2EE8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0439B-1657-4466-B8AA-B56BEEDB87FE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B306-B76E-4F31-B53C-8141451FFFDE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DC0E6-649B-4424-85E7-5A58E4B25D90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C86-1F7A-4133-8111-2AE80B41D8F3}" type="datetime1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6C187-E7E8-4DC1-8290-219C0D47E026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4AF0-A3ED-49BE-8515-72BFC9AB12FF}" type="datetime1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CED3-F14F-497D-A6DC-1A34ADB4E192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CF614-E9A4-4756-BA8B-B8C83F38F384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A0075035-0AAD-458E-9791-16F9D5190B2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A3A8BD5-E556-4B59-AC3D-2995A30E68A3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24600"/>
            <a:ext cx="1143000" cy="32918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A0075035-0AAD-458E-9791-16F9D5190B24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44641" y="2797175"/>
            <a:ext cx="7772400" cy="1470025"/>
          </a:xfrm>
        </p:spPr>
        <p:txBody>
          <a:bodyPr/>
          <a:lstStyle/>
          <a:p>
            <a:r>
              <a:rPr lang="es-MX" b="1" dirty="0"/>
              <a:t>Desarrollo de software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4623" y="4724400"/>
            <a:ext cx="6019800" cy="685800"/>
          </a:xfrm>
        </p:spPr>
        <p:txBody>
          <a:bodyPr>
            <a:normAutofit fontScale="92500"/>
          </a:bodyPr>
          <a:lstStyle/>
          <a:p>
            <a:r>
              <a:rPr lang="es-MX" b="1" dirty="0"/>
              <a:t>Profesor: Dr. Salvador Cervantes Álvarez</a:t>
            </a:r>
          </a:p>
        </p:txBody>
      </p:sp>
      <p:pic>
        <p:nvPicPr>
          <p:cNvPr id="1026" name="Picture 2" descr="C:\Users\chavoux\Desktop\CUVALLES\CLASE\Introduccion_computacion\Clase 1 - Introducción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7" y="381000"/>
            <a:ext cx="4506913" cy="105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/>
        </p:nvGrpSpPr>
        <p:grpSpPr>
          <a:xfrm>
            <a:off x="2438400" y="1436688"/>
            <a:ext cx="4679514" cy="403682"/>
            <a:chOff x="5036839" y="524172"/>
            <a:chExt cx="3813829" cy="403682"/>
          </a:xfrm>
        </p:grpSpPr>
        <p:sp>
          <p:nvSpPr>
            <p:cNvPr id="4" name="3 CuadroTexto"/>
            <p:cNvSpPr txBox="1"/>
            <p:nvPr/>
          </p:nvSpPr>
          <p:spPr>
            <a:xfrm>
              <a:off x="5152668" y="524172"/>
              <a:ext cx="3698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000" b="1" dirty="0">
                  <a:solidFill>
                    <a:schemeClr val="tx2"/>
                  </a:solidFill>
                </a:rPr>
                <a:t>Centro Universitario de los Valles</a:t>
              </a:r>
            </a:p>
          </p:txBody>
        </p:sp>
        <p:cxnSp>
          <p:nvCxnSpPr>
            <p:cNvPr id="6" name="5 Conector recto"/>
            <p:cNvCxnSpPr/>
            <p:nvPr/>
          </p:nvCxnSpPr>
          <p:spPr>
            <a:xfrm>
              <a:off x="5036839" y="924282"/>
              <a:ext cx="3632498" cy="3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6326817"/>
            <a:ext cx="1310640" cy="45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252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752600"/>
            <a:ext cx="7848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/>
              <a:t>Habilidades de un analista de sistemas</a:t>
            </a:r>
          </a:p>
          <a:p>
            <a:pPr algn="just"/>
            <a:endParaRPr lang="es-MX" sz="2000" b="1" dirty="0">
              <a:solidFill>
                <a:srgbClr val="0070C0"/>
              </a:solidFill>
            </a:endParaRPr>
          </a:p>
          <a:p>
            <a:pPr algn="just"/>
            <a:r>
              <a:rPr lang="es-MX" sz="2000" b="1" dirty="0">
                <a:solidFill>
                  <a:srgbClr val="0070C0"/>
                </a:solidFill>
              </a:rPr>
              <a:t>Habilidades administrativas. </a:t>
            </a:r>
            <a:r>
              <a:rPr lang="es-MX" sz="2000" dirty="0"/>
              <a:t>Deben de ser capaces de realizar presentaciones a grupos pequeños y grandes y escribir reportes. También requieren ser capaces de manejar con quienes trabajan, así como manejar la presión y riesgos asociados a situaciones con incertidumbres.</a:t>
            </a:r>
            <a:endParaRPr lang="es-MX" sz="2000" dirty="0">
              <a:solidFill>
                <a:srgbClr val="0070C0"/>
              </a:solidFill>
            </a:endParaRPr>
          </a:p>
          <a:p>
            <a:pPr algn="just"/>
            <a:endParaRPr lang="es-MX" sz="2000" b="1" dirty="0">
              <a:solidFill>
                <a:srgbClr val="0070C0"/>
              </a:solidFill>
            </a:endParaRPr>
          </a:p>
          <a:p>
            <a:pPr algn="just"/>
            <a:r>
              <a:rPr lang="es-MX" sz="2000" b="1" dirty="0">
                <a:solidFill>
                  <a:srgbClr val="0070C0"/>
                </a:solidFill>
              </a:rPr>
              <a:t>Habilidades éticas. </a:t>
            </a:r>
            <a:r>
              <a:rPr lang="es-MX" sz="2000" dirty="0"/>
              <a:t>Debe ser justo, honesto y ético con los miembros de los equipos, los administradores y los usuarios.</a:t>
            </a:r>
            <a:endParaRPr lang="es-MX" sz="2000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39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Roles de un 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Enfocado en los aspectos de los sistemas de información (SI) que rodean a un proyecto. </a:t>
            </a:r>
            <a:r>
              <a:rPr lang="es-MX" sz="2400" dirty="0"/>
              <a:t>Esta persona desarrolla ideas y sugiere formas en las que la tecnología de la información (TI) puede ayudar a mejorar los procesos de negocios, ayudar a desarrollar nuevos procesos de negocios apoyados en las TI, diseñar nuevos sistemas de información y asegurarse que todos los estándares de los SI se mantengan.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3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de negocios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Enfocado en los aspectos de negocios que rodean al sistema. </a:t>
            </a:r>
            <a:r>
              <a:rPr lang="es-MX" sz="2400" dirty="0"/>
              <a:t>Esta persona ayuda a identificar el valor de negocios que los sistemas van a crear, desarrolla ideas para mejorar los procesos de negocios y ayuda a diseñar nuevas políticas y procesos de negocios.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31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de requerimientos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Enfocado en la elicitación de requerimientos de los </a:t>
            </a:r>
            <a:r>
              <a:rPr lang="es-MX" sz="2400" b="1" dirty="0" err="1">
                <a:solidFill>
                  <a:srgbClr val="0070C0"/>
                </a:solidFill>
              </a:rPr>
              <a:t>stakeholders</a:t>
            </a:r>
            <a:r>
              <a:rPr lang="es-MX" sz="2400" b="1" dirty="0">
                <a:solidFill>
                  <a:srgbClr val="0070C0"/>
                </a:solidFill>
              </a:rPr>
              <a:t> asociados al nuevo sistema. </a:t>
            </a:r>
            <a:r>
              <a:rPr lang="es-MX" sz="2400" dirty="0"/>
              <a:t>Entiende bien el negocio, es un excelente comunicador y tiene habilidades de gran nivel para la aplicación de técnicas de elicitación de requerimientos.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54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de infraestructura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Enfocado en los aspectos técnicos que rodean al sistema (hardware, software, redes y bases de datos). </a:t>
            </a:r>
            <a:r>
              <a:rPr lang="es-MX" sz="2400" dirty="0"/>
              <a:t>Esta persona debe asegurar que los nuevos sistemas de información se ajusten a los estándares de la organización y ayudar a identificar cambios de infraestructura que requieren del apoyo de un SI. Debe tener un entrenamiento y experiencia en redes, administración de bases de datos y en diferentes productos de hardware y software.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27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administrador de cambios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Enfocado en las personas y en la administración de elementos que rodean la instalación de un sistema. </a:t>
            </a:r>
            <a:r>
              <a:rPr lang="es-MX" sz="2400" dirty="0"/>
              <a:t>Se debe asegurar que el soporte y documentación adecuada esté disponible para los usuarios, proveyendo entrenamiento para los usuarios en los nuevos sistemas y desarrollando estrategias para superar la resistencia al cambio.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35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Administrador del proyecto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Se debe asegurar que el proyecto sea completado en tiempo, dentro del presupuesto y que el sistema entregue el valor esperado a la organización.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administrador del proyecto normalmente es un </a:t>
            </a:r>
            <a:r>
              <a:rPr lang="es-MX" sz="2400" b="1" dirty="0">
                <a:solidFill>
                  <a:srgbClr val="0070C0"/>
                </a:solidFill>
              </a:rPr>
              <a:t>analista de sistemas experimentado </a:t>
            </a:r>
            <a:r>
              <a:rPr lang="es-MX" sz="2400" dirty="0"/>
              <a:t>quien, a través de entrenamiento y experiencia, ha adquirido conocimiento y habilidades especializadas en la administración de proyectos.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6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533400" y="13716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Caminos para ser desarrollador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908322"/>
            <a:ext cx="5715000" cy="457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21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62148" y="13716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Revisión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Elementos relacionados con las actividades de un 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Retos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Tecnologías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Cambios constantes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Resolver problemas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Manejo de errores y demandas del usuario final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096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62148" y="13716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Revisión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Habilidades de un 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Conocimientos de tecnologías de la información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Experiencia en programación de computadoras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Conocimiento de negocios en general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Habilidades para resolver problemas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Habilidades de comunicación interpersonal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Flexibilidad y adaptabilidad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Carácter y ética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400" b="1" dirty="0"/>
              <a:t>Habilidades para el análisis y diseño de sistemas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75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s-MX" u="sng" dirty="0"/>
          </a:p>
        </p:txBody>
      </p:sp>
      <p:sp>
        <p:nvSpPr>
          <p:cNvPr id="4" name="2 Subtítulo"/>
          <p:cNvSpPr txBox="1">
            <a:spLocks/>
          </p:cNvSpPr>
          <p:nvPr/>
        </p:nvSpPr>
        <p:spPr>
          <a:xfrm>
            <a:off x="457200" y="1676400"/>
            <a:ext cx="8077200" cy="4419600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s-ES_tradnl" b="1" dirty="0"/>
          </a:p>
          <a:p>
            <a:pPr marL="0" indent="0" algn="just">
              <a:buNone/>
            </a:pPr>
            <a:r>
              <a:rPr lang="es-ES_tradnl" b="1" dirty="0"/>
              <a:t>Objetivo Específico: </a:t>
            </a:r>
            <a:r>
              <a:rPr lang="es-ES" b="1" dirty="0"/>
              <a:t> </a:t>
            </a:r>
            <a:endParaRPr lang="en-US" dirty="0"/>
          </a:p>
          <a:p>
            <a:pPr marL="0" indent="0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El estudiante conocerá el proceso de análisis para determinar la factibilidad técnica y económica para el desarrollo de un sistema de software.</a:t>
            </a:r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9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462148" y="1371600"/>
            <a:ext cx="7848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Ciclo de Vida del Desarrollo de Sistemas (SDLC)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MX" sz="2000" b="1" dirty="0">
              <a:solidFill>
                <a:srgbClr val="0070C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b="1" dirty="0">
                <a:solidFill>
                  <a:srgbClr val="0070C0"/>
                </a:solidFill>
              </a:rPr>
              <a:t>Planeación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b="1" dirty="0">
                <a:solidFill>
                  <a:srgbClr val="0070C0"/>
                </a:solidFill>
              </a:rPr>
              <a:t>Análisis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b="1" dirty="0">
                <a:solidFill>
                  <a:srgbClr val="0070C0"/>
                </a:solidFill>
              </a:rPr>
              <a:t>Diseño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MX" sz="2000" b="1" dirty="0">
                <a:solidFill>
                  <a:srgbClr val="0070C0"/>
                </a:solidFill>
              </a:rPr>
              <a:t>Implementación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3886200"/>
            <a:ext cx="4800600" cy="457200"/>
          </a:xfrm>
          <a:prstGeom prst="rect">
            <a:avLst/>
          </a:prstGeom>
          <a:solidFill>
            <a:srgbClr val="FF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On-going Systems Planning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315202" y="4806864"/>
            <a:ext cx="1524000" cy="533400"/>
          </a:xfrm>
          <a:prstGeom prst="rect">
            <a:avLst/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Planning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91200" y="5715000"/>
            <a:ext cx="1524000" cy="533400"/>
          </a:xfrm>
          <a:prstGeom prst="rect">
            <a:avLst/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Analysis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895600" y="5715000"/>
            <a:ext cx="1524000" cy="533400"/>
          </a:xfrm>
          <a:prstGeom prst="rect">
            <a:avLst/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Design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09600" y="5029200"/>
            <a:ext cx="1524000" cy="5334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400" dirty="0">
                <a:latin typeface="+mj-lt"/>
              </a:rPr>
              <a:t>Implementation</a:t>
            </a:r>
          </a:p>
        </p:txBody>
      </p: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6781802" y="3821114"/>
            <a:ext cx="1966913" cy="979487"/>
            <a:chOff x="4272" y="2407"/>
            <a:chExt cx="1239" cy="617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4272" y="2592"/>
              <a:ext cx="8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5088" y="2592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358" y="2407"/>
              <a:ext cx="1153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New Project Launched</a:t>
              </a:r>
            </a:p>
          </p:txBody>
        </p:sp>
      </p:grpSp>
      <p:grpSp>
        <p:nvGrpSpPr>
          <p:cNvPr id="15" name="Group 13"/>
          <p:cNvGrpSpPr>
            <a:grpSpLocks/>
          </p:cNvGrpSpPr>
          <p:nvPr/>
        </p:nvGrpSpPr>
        <p:grpSpPr bwMode="auto">
          <a:xfrm>
            <a:off x="7315200" y="5334001"/>
            <a:ext cx="1525588" cy="676275"/>
            <a:chOff x="4608" y="3360"/>
            <a:chExt cx="961" cy="426"/>
          </a:xfrm>
        </p:grpSpPr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088" y="3360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4608" y="3744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5088" y="3456"/>
              <a:ext cx="481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Planned</a:t>
              </a:r>
            </a:p>
            <a:p>
              <a:r>
                <a:rPr lang="en-US" sz="1400" dirty="0">
                  <a:latin typeface="+mj-lt"/>
                </a:rPr>
                <a:t>Project</a:t>
              </a: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4419601" y="5715001"/>
            <a:ext cx="1371600" cy="523875"/>
            <a:chOff x="2784" y="3600"/>
            <a:chExt cx="864" cy="330"/>
          </a:xfrm>
        </p:grpSpPr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2784" y="374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2880" y="3600"/>
              <a:ext cx="745" cy="3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System</a:t>
              </a:r>
            </a:p>
            <a:p>
              <a:r>
                <a:rPr lang="en-US" sz="1400" dirty="0">
                  <a:latin typeface="+mj-lt"/>
                </a:rPr>
                <a:t>Requirements</a:t>
              </a: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1295400" y="5562601"/>
            <a:ext cx="1600200" cy="752475"/>
            <a:chOff x="816" y="3504"/>
            <a:chExt cx="1008" cy="474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816" y="350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" name="Group 22"/>
            <p:cNvGrpSpPr>
              <a:grpSpLocks/>
            </p:cNvGrpSpPr>
            <p:nvPr/>
          </p:nvGrpSpPr>
          <p:grpSpPr bwMode="auto">
            <a:xfrm>
              <a:off x="816" y="3648"/>
              <a:ext cx="1008" cy="330"/>
              <a:chOff x="816" y="3648"/>
              <a:chExt cx="1008" cy="330"/>
            </a:xfrm>
          </p:grpSpPr>
          <p:sp>
            <p:nvSpPr>
              <p:cNvPr id="25" name="Line 23"/>
              <p:cNvSpPr>
                <a:spLocks noChangeShapeType="1"/>
              </p:cNvSpPr>
              <p:nvPr/>
            </p:nvSpPr>
            <p:spPr bwMode="auto">
              <a:xfrm flipH="1">
                <a:off x="816" y="3792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816" y="3648"/>
                <a:ext cx="758" cy="33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+mj-lt"/>
                  </a:rPr>
                  <a:t>System</a:t>
                </a:r>
              </a:p>
              <a:p>
                <a:r>
                  <a:rPr lang="en-US" sz="1400" dirty="0">
                    <a:latin typeface="+mj-lt"/>
                  </a:rPr>
                  <a:t>Specifications</a:t>
                </a:r>
              </a:p>
            </p:txBody>
          </p:sp>
        </p:grpSp>
      </p:grpSp>
      <p:grpSp>
        <p:nvGrpSpPr>
          <p:cNvPr id="27" name="Group 25"/>
          <p:cNvGrpSpPr>
            <a:grpSpLocks/>
          </p:cNvGrpSpPr>
          <p:nvPr/>
        </p:nvGrpSpPr>
        <p:grpSpPr bwMode="auto">
          <a:xfrm>
            <a:off x="228600" y="3810000"/>
            <a:ext cx="1752600" cy="1219200"/>
            <a:chOff x="144" y="2400"/>
            <a:chExt cx="1104" cy="768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816" y="2592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816" y="259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44" y="2400"/>
              <a:ext cx="881" cy="1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+mj-lt"/>
                </a:rPr>
                <a:t>Obsolete 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59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planeación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Esta fase es importante para entender </a:t>
            </a:r>
            <a:r>
              <a:rPr lang="es-MX" sz="2400" b="1" dirty="0">
                <a:solidFill>
                  <a:srgbClr val="0070C0"/>
                </a:solidFill>
              </a:rPr>
              <a:t>“por qué” </a:t>
            </a:r>
            <a:r>
              <a:rPr lang="es-MX" sz="2400" dirty="0"/>
              <a:t>un sistema de información debe ser construido y determinar </a:t>
            </a:r>
            <a:r>
              <a:rPr lang="es-MX" sz="2400" b="1" dirty="0">
                <a:solidFill>
                  <a:srgbClr val="0070C0"/>
                </a:solidFill>
              </a:rPr>
              <a:t>“cómo” </a:t>
            </a:r>
            <a:r>
              <a:rPr lang="es-MX" sz="2400" dirty="0"/>
              <a:t>el equipo del proyecto va a construirlo.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Se compone de 2 pasos: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b="1" dirty="0"/>
              <a:t>Iniciación del proyecto</a:t>
            </a:r>
            <a:r>
              <a:rPr lang="es-MX" sz="2400" dirty="0"/>
              <a:t>. El valor de negocio para la organización es identificado - ¿cómo reducir costos o incrementar ingresos?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717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planeación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La mayoría de las nuevas ideas vienen de fuera del área de SI (del departamento de mercadotecnia, del departamento de contabilidad, etc.) en la forma de un </a:t>
            </a:r>
            <a:r>
              <a:rPr lang="es-MX" sz="2400" b="1" dirty="0">
                <a:solidFill>
                  <a:srgbClr val="0070C0"/>
                </a:solidFill>
              </a:rPr>
              <a:t>requerimiento de sistema</a:t>
            </a:r>
            <a:r>
              <a:rPr lang="es-MX" sz="2400" dirty="0"/>
              <a:t>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Un </a:t>
            </a:r>
            <a:r>
              <a:rPr lang="es-MX" sz="2400" b="1" dirty="0">
                <a:solidFill>
                  <a:srgbClr val="0070C0"/>
                </a:solidFill>
              </a:rPr>
              <a:t>requerimiento de sistema </a:t>
            </a:r>
            <a:r>
              <a:rPr lang="es-MX" sz="2400" dirty="0"/>
              <a:t>presenta un breve resumen de una necesidad de negocios, y explica como un sistema puede apoyar a atender la necesidad creando un valor de negocio.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40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planeación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El departamento de SI trabaja junto con el departamento que realizó el requerimiento de sistema para realizar un análisis de factibilidad.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El análisis de factibilidad examina 3 aspectos clave: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Factibilidad técnica </a:t>
            </a:r>
            <a:r>
              <a:rPr lang="es-MX" sz="2400" dirty="0"/>
              <a:t>(¿Podemos construirlo?)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Factibilidad económica </a:t>
            </a:r>
            <a:r>
              <a:rPr lang="es-MX" sz="2400" dirty="0"/>
              <a:t>(¿Proveerá un valor de negocio?)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/>
              <a:t>Factibilidad organizacional </a:t>
            </a:r>
            <a:r>
              <a:rPr lang="es-MX" sz="2400" dirty="0"/>
              <a:t>(Si lo construimos, ¿Será usado?)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74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906012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MX" sz="2400" b="1" dirty="0"/>
              <a:t>Administración del proyecto</a:t>
            </a:r>
            <a:r>
              <a:rPr lang="es-MX" sz="2400" dirty="0"/>
              <a:t>. Durante la administración del proyecto, el administrador del proyecto crea un plan de trabajo, asigna al personal para el proyecto y apoya a mantener la administración del equipo del proyecto y dirige el proyecto hacia el SDLC.</a:t>
            </a:r>
          </a:p>
          <a:p>
            <a:pPr algn="just"/>
            <a:endParaRPr lang="es-MX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30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Análisis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análisis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Responde las preguntas de ¿quién va a usar el sistema?, ¿qué hará el sistema?, también responde a las preguntas ¿Dónde? y ¿Cuándo? será usado.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Durante esta fase, el equipo del proyecto investiga cualquier sistema actual, identifica oportunidades de mejora y desarrolla un concepto para el nuevo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43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Análisis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295400"/>
            <a:ext cx="7848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Esta fase se divide en 3 partes: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Una estrategia de análisis es desarrollada para guiar los esfuerzos del equipo del proyecto. Tal estudio puede incluir el estudio del sistema actual (as-</a:t>
            </a:r>
            <a:r>
              <a:rPr lang="es-MX" sz="2400" dirty="0" err="1"/>
              <a:t>is</a:t>
            </a:r>
            <a:r>
              <a:rPr lang="es-MX" sz="2400" dirty="0"/>
              <a:t> </a:t>
            </a:r>
            <a:r>
              <a:rPr lang="es-MX" sz="2400" dirty="0" err="1"/>
              <a:t>system</a:t>
            </a:r>
            <a:r>
              <a:rPr lang="es-MX" sz="2400" dirty="0"/>
              <a:t>) y sus problemas y formas imaginativas para diseñar un nueva sistema (to-be </a:t>
            </a:r>
            <a:r>
              <a:rPr lang="es-MX" sz="2400" dirty="0" err="1"/>
              <a:t>system</a:t>
            </a:r>
            <a:r>
              <a:rPr lang="es-MX" sz="2400" dirty="0"/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es-MX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Reunir requerimientos (a través de entrevistas, cuestionarios, etc.). El análisis de la información recabada lleva al </a:t>
            </a:r>
            <a:r>
              <a:rPr lang="es-MX" sz="2400" b="1" dirty="0">
                <a:solidFill>
                  <a:srgbClr val="0070C0"/>
                </a:solidFill>
              </a:rPr>
              <a:t>desarrollo de un nuevo concepto</a:t>
            </a:r>
            <a:r>
              <a:rPr lang="es-MX" sz="2400" dirty="0"/>
              <a:t>. Los conceptos son usados para crear </a:t>
            </a:r>
            <a:r>
              <a:rPr lang="es-MX" sz="2400" b="1" dirty="0">
                <a:solidFill>
                  <a:srgbClr val="0070C0"/>
                </a:solidFill>
              </a:rPr>
              <a:t>modelos de análisis </a:t>
            </a:r>
            <a:r>
              <a:rPr lang="es-MX" sz="2400" dirty="0"/>
              <a:t>que describen el funcionamiento del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6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Análisis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829812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MX" sz="2400" dirty="0"/>
              <a:t>Los análisis, conceptos del sistema y los modelos son combinados dentro de un documento llamado </a:t>
            </a:r>
            <a:r>
              <a:rPr lang="es-MX" sz="2400" b="1" dirty="0">
                <a:solidFill>
                  <a:srgbClr val="0070C0"/>
                </a:solidFill>
              </a:rPr>
              <a:t>propuesta del sistema</a:t>
            </a:r>
            <a:r>
              <a:rPr lang="es-MX" sz="2400" dirty="0"/>
              <a:t>, la cual es presentada al patrocinador del proyecto para que decidan si el proyecto puede continuar.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38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Diseño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diseño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Decide </a:t>
            </a:r>
            <a:r>
              <a:rPr lang="es-MX" sz="2400" b="1" dirty="0">
                <a:solidFill>
                  <a:srgbClr val="0070C0"/>
                </a:solidFill>
              </a:rPr>
              <a:t>“cómo” </a:t>
            </a:r>
            <a:r>
              <a:rPr lang="es-MX" sz="2400" dirty="0"/>
              <a:t>el sistema va a operar en términos de hardware, software e infraestructura de red; la interfaz de usuario, formularios y reportes a ser usados; los programas específicos, bases de datos y archivos que serán requeridos.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57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Diseño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295400"/>
            <a:ext cx="784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Esta fase se divide en 4 partes: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MX" sz="2400" b="1" dirty="0">
                <a:solidFill>
                  <a:srgbClr val="0070C0"/>
                </a:solidFill>
              </a:rPr>
              <a:t>La estrategia de diseño debe ser determinada</a:t>
            </a:r>
            <a:r>
              <a:rPr lang="es-MX" sz="2400" dirty="0"/>
              <a:t>. Esto clarifica si el sistema va a ser desarrollado por programadores de la propia compañía, si el desarrollo será asignado a otra compañía o si se comprará un paquete de software existente.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Se debe realizar el </a:t>
            </a:r>
            <a:r>
              <a:rPr lang="es-MX" sz="2400" b="1" dirty="0">
                <a:solidFill>
                  <a:srgbClr val="0070C0"/>
                </a:solidFill>
              </a:rPr>
              <a:t>diseño de la arquitectura base </a:t>
            </a:r>
            <a:r>
              <a:rPr lang="es-MX" sz="2400" dirty="0"/>
              <a:t>para el sistema, que describa el hardware, software y red que será utilizada. Se definirá el </a:t>
            </a:r>
            <a:r>
              <a:rPr lang="es-MX" sz="2400" b="1" dirty="0">
                <a:solidFill>
                  <a:srgbClr val="0070C0"/>
                </a:solidFill>
              </a:rPr>
              <a:t>diseño de la interfaz</a:t>
            </a:r>
            <a:r>
              <a:rPr lang="es-MX" sz="2400" dirty="0"/>
              <a:t> que indicar como el usuario se puede mover a través del sistema y los </a:t>
            </a:r>
            <a:r>
              <a:rPr lang="es-MX" sz="2400" b="1" dirty="0">
                <a:solidFill>
                  <a:srgbClr val="0070C0"/>
                </a:solidFill>
              </a:rPr>
              <a:t>formularios y reportes </a:t>
            </a:r>
            <a:r>
              <a:rPr lang="es-MX" sz="2400" dirty="0"/>
              <a:t>a ser utilizados.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27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Primera fase: Iniciación del proyecto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70C0"/>
                </a:solidFill>
              </a:rPr>
              <a:t>Identificar el proyecto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70C0"/>
                </a:solidFill>
              </a:rPr>
              <a:t>Análisis de requerimientos iniciales del sistema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70C0"/>
                </a:solidFill>
              </a:rPr>
              <a:t>Análisis de factibilidad técnica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70C0"/>
                </a:solidFill>
              </a:rPr>
              <a:t>Análisis de factibilidad económica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>
                <a:solidFill>
                  <a:srgbClr val="0070C0"/>
                </a:solidFill>
              </a:rPr>
              <a:t>Análisis de factibilidad organizacional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92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Diseño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47700" y="1800285"/>
            <a:ext cx="7848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es-MX" sz="2400" b="1" dirty="0">
                <a:solidFill>
                  <a:srgbClr val="0070C0"/>
                </a:solidFill>
              </a:rPr>
              <a:t>La especificación de la base de datos y archivos será desarrollada</a:t>
            </a:r>
            <a:r>
              <a:rPr lang="es-MX" sz="2400" dirty="0"/>
              <a:t>. Esto define con exactitud “qué” datos serán almacenados y “dónde” serán almacenados.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es-MX" sz="2400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es-MX" sz="2400" dirty="0"/>
              <a:t>El equipo de analistas desarrolla el diseño del sistema el cual define los programas que deben ser escritos y </a:t>
            </a:r>
            <a:r>
              <a:rPr lang="es-MX" sz="2400" b="1" dirty="0">
                <a:solidFill>
                  <a:srgbClr val="0070C0"/>
                </a:solidFill>
              </a:rPr>
              <a:t>“qué” </a:t>
            </a:r>
            <a:r>
              <a:rPr lang="es-MX" sz="2400" dirty="0"/>
              <a:t>hará cada programa.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1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Implementación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Fase de implementación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Es la fase final del SDLC durante la cual el sistema es construido (o adquirido). Esta fase requiere de más tiempo y atención. Se divide en 3 pasos:</a:t>
            </a:r>
          </a:p>
          <a:p>
            <a:pPr algn="just"/>
            <a:endParaRPr lang="es-MX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s-MX" sz="2400" b="1" dirty="0">
                <a:solidFill>
                  <a:srgbClr val="0070C0"/>
                </a:solidFill>
              </a:rPr>
              <a:t>Construcción del sistema</a:t>
            </a:r>
            <a:r>
              <a:rPr lang="es-MX" sz="2400" dirty="0"/>
              <a:t>. El sistema es construido y probado para asegurar que el desempeño sea el diseñado. Debido a que el costo de arreglar bugs puede ser inmenso, las pruebas es una de las fases más criticas en la implementación.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23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Implementación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 startAt="2"/>
            </a:pPr>
            <a:r>
              <a:rPr lang="es-MX" sz="2400" b="1" dirty="0">
                <a:solidFill>
                  <a:srgbClr val="0070C0"/>
                </a:solidFill>
              </a:rPr>
              <a:t>La instalación del sistema</a:t>
            </a:r>
            <a:r>
              <a:rPr lang="es-MX" sz="2400" dirty="0"/>
              <a:t>. Es el proceso donde un sistema antiguo es retirado y un nuevo sistema es puesto en funcionamiento.</a:t>
            </a:r>
          </a:p>
          <a:p>
            <a:pPr marL="457200" indent="-457200" algn="just">
              <a:buFont typeface="+mj-lt"/>
              <a:buAutoNum type="arabicPeriod" startAt="2"/>
            </a:pPr>
            <a:endParaRPr lang="es-MX" sz="2400" dirty="0"/>
          </a:p>
          <a:p>
            <a:pPr marL="457200" indent="-457200" algn="just">
              <a:buFont typeface="+mj-lt"/>
              <a:buAutoNum type="arabicPeriod" startAt="2"/>
            </a:pPr>
            <a:r>
              <a:rPr lang="es-MX" sz="2400" b="1" dirty="0">
                <a:solidFill>
                  <a:srgbClr val="0070C0"/>
                </a:solidFill>
              </a:rPr>
              <a:t>Plan de apoyo para el sistema</a:t>
            </a:r>
            <a:r>
              <a:rPr lang="es-MX" sz="2400" dirty="0"/>
              <a:t>. Este plan usualmente incluye una revisión post-implementación (formal o informal) así como una forma sistemática para identificar necesidades de cambios mayores o menores del sistema.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3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El ciclo de vida de desarrollo de sistemas </a:t>
            </a:r>
            <a:r>
              <a:rPr lang="es-MX" sz="2400" b="1" dirty="0">
                <a:solidFill>
                  <a:srgbClr val="00B0F0"/>
                </a:solidFill>
              </a:rPr>
              <a:t>(</a:t>
            </a:r>
            <a:r>
              <a:rPr lang="es-MX" sz="2400" b="1" dirty="0" err="1">
                <a:solidFill>
                  <a:srgbClr val="00B0F0"/>
                </a:solidFill>
              </a:rPr>
              <a:t>Systems</a:t>
            </a:r>
            <a:r>
              <a:rPr lang="es-MX" sz="2400" b="1" dirty="0">
                <a:solidFill>
                  <a:srgbClr val="00B0F0"/>
                </a:solidFill>
              </a:rPr>
              <a:t> </a:t>
            </a:r>
            <a:r>
              <a:rPr lang="es-MX" sz="2400" b="1" dirty="0" err="1">
                <a:solidFill>
                  <a:srgbClr val="00B0F0"/>
                </a:solidFill>
              </a:rPr>
              <a:t>Development</a:t>
            </a:r>
            <a:r>
              <a:rPr lang="es-MX" sz="2400" b="1" dirty="0">
                <a:solidFill>
                  <a:srgbClr val="00B0F0"/>
                </a:solidFill>
              </a:rPr>
              <a:t> </a:t>
            </a:r>
            <a:r>
              <a:rPr lang="es-MX" sz="2400" b="1" dirty="0" err="1">
                <a:solidFill>
                  <a:srgbClr val="00B0F0"/>
                </a:solidFill>
              </a:rPr>
              <a:t>Life</a:t>
            </a:r>
            <a:r>
              <a:rPr lang="es-MX" sz="2400" b="1" dirty="0">
                <a:solidFill>
                  <a:srgbClr val="00B0F0"/>
                </a:solidFill>
              </a:rPr>
              <a:t> </a:t>
            </a:r>
            <a:r>
              <a:rPr lang="es-MX" sz="2400" b="1" dirty="0" err="1">
                <a:solidFill>
                  <a:srgbClr val="00B0F0"/>
                </a:solidFill>
              </a:rPr>
              <a:t>Cycle</a:t>
            </a:r>
            <a:r>
              <a:rPr lang="es-MX" sz="2400" b="1" dirty="0">
                <a:solidFill>
                  <a:srgbClr val="00B0F0"/>
                </a:solidFill>
              </a:rPr>
              <a:t> - SDLC)</a:t>
            </a:r>
            <a:r>
              <a:rPr lang="es-MX" sz="2400" b="1" dirty="0"/>
              <a:t> es el proceso de determinar como un Sistema de Información </a:t>
            </a:r>
            <a:r>
              <a:rPr lang="es-MX" sz="2400" b="1" dirty="0">
                <a:solidFill>
                  <a:srgbClr val="00B0F0"/>
                </a:solidFill>
              </a:rPr>
              <a:t>(SI) </a:t>
            </a:r>
            <a:r>
              <a:rPr lang="es-MX" sz="2400" b="1" dirty="0"/>
              <a:t>puede ayudar a solventar las necesidades de negocios, el diseño de sistemas, la construcción de los mismos y liberarlos a los usuarios.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Este ciclo de vida es común en la mayoría de los proyectos y sirve como un marco de trabajo para entender como son realizados los proyectos de sistemas de información.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1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/>
              <a:t>Los analistas de sistemas pueden servir como </a:t>
            </a:r>
            <a:r>
              <a:rPr lang="es-MX" sz="2400" b="1" dirty="0">
                <a:solidFill>
                  <a:srgbClr val="00B0F0"/>
                </a:solidFill>
              </a:rPr>
              <a:t>agentes de cambio</a:t>
            </a:r>
            <a:r>
              <a:rPr lang="es-MX" sz="2400" b="1" dirty="0"/>
              <a:t> quienes identifican necesidades de mejoras organizacionales, diseñan sistemas para implementar dichos cambios, y entrenan y motivan a otros para usar el sistema.</a:t>
            </a:r>
          </a:p>
          <a:p>
            <a:pPr algn="just"/>
            <a:endParaRPr lang="es-MX" sz="2400" b="1" dirty="0"/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Los analistas de sistemas deben de entender como aplicar la tecnología para resolver problemas de negocios.</a:t>
            </a: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9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/>
              <a:t>Los analistas de sistemas trabajan de forma cercana con los miembros del equipo de un proyecto de forma que el equipo desarrolla el </a:t>
            </a:r>
            <a:r>
              <a:rPr lang="es-MX" sz="2400" b="1" dirty="0">
                <a:solidFill>
                  <a:srgbClr val="0070C0"/>
                </a:solidFill>
              </a:rPr>
              <a:t>sistema correcto </a:t>
            </a:r>
            <a:r>
              <a:rPr lang="es-MX" sz="2400" b="1" dirty="0"/>
              <a:t>en una </a:t>
            </a:r>
            <a:r>
              <a:rPr lang="es-MX" sz="2400" b="1" dirty="0">
                <a:solidFill>
                  <a:srgbClr val="0070C0"/>
                </a:solidFill>
              </a:rPr>
              <a:t>forma efectiva</a:t>
            </a:r>
            <a:r>
              <a:rPr lang="es-MX" sz="2400" b="1" dirty="0"/>
              <a:t>.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40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Habilidades de un 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/>
              <a:t>Entender que cambiar, saber cómo cambiarlo y convencer a otros de la necesidad de cambiarlo requiere de un amplio rango de habilidades.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dirty="0">
                <a:solidFill>
                  <a:srgbClr val="0070C0"/>
                </a:solidFill>
              </a:rPr>
              <a:t>Estas habilidades pueden ser organizadas en 6 principales categorías:</a:t>
            </a:r>
          </a:p>
          <a:p>
            <a:pPr algn="just"/>
            <a:endParaRPr lang="es-MX" sz="2400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Técnicas, de negocios, analíticas, interpersonales, administrativas y éticas.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2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09600" y="1524000"/>
            <a:ext cx="7848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b="1" dirty="0"/>
              <a:t>Habilidades de un analista de sistemas</a:t>
            </a: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Habilidades técnicas. </a:t>
            </a:r>
            <a:r>
              <a:rPr lang="es-MX" sz="2400" dirty="0"/>
              <a:t>Entender los ambientes técnicos existentes en la organización, los  fundamentos de las nuevas tecnologías y la formas en las cuales ambas pueden integrarse en una solución técnica.</a:t>
            </a:r>
            <a:endParaRPr lang="es-MX" sz="2400" dirty="0">
              <a:solidFill>
                <a:srgbClr val="0070C0"/>
              </a:solidFill>
            </a:endParaRPr>
          </a:p>
          <a:p>
            <a:pPr algn="just"/>
            <a:endParaRPr lang="es-MX" sz="2400" b="1" dirty="0">
              <a:solidFill>
                <a:srgbClr val="0070C0"/>
              </a:solidFill>
            </a:endParaRPr>
          </a:p>
          <a:p>
            <a:pPr algn="just"/>
            <a:r>
              <a:rPr lang="es-MX" sz="2400" b="1" dirty="0">
                <a:solidFill>
                  <a:srgbClr val="0070C0"/>
                </a:solidFill>
              </a:rPr>
              <a:t>Habilidades de negocios. </a:t>
            </a:r>
            <a:r>
              <a:rPr lang="es-MX" sz="2400" dirty="0"/>
              <a:t>Son requeridas para entender como la tecnología de la información puede ser aplicada a situaciones de negocios y asegurar obtener un valor de negocio real.</a:t>
            </a:r>
            <a:endParaRPr lang="es-MX" sz="2400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828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MX" dirty="0"/>
              <a:t>Planeación</a:t>
            </a:r>
            <a:endParaRPr lang="es-MX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647700" y="1929348"/>
            <a:ext cx="7848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b="1" dirty="0"/>
              <a:t>Habilidades de un analista de sistemas</a:t>
            </a:r>
          </a:p>
          <a:p>
            <a:pPr algn="just"/>
            <a:endParaRPr lang="es-MX" sz="2000" b="1" dirty="0">
              <a:solidFill>
                <a:srgbClr val="0070C0"/>
              </a:solidFill>
            </a:endParaRPr>
          </a:p>
          <a:p>
            <a:pPr algn="just"/>
            <a:r>
              <a:rPr lang="es-MX" sz="2000" b="1" dirty="0">
                <a:solidFill>
                  <a:srgbClr val="0070C0"/>
                </a:solidFill>
              </a:rPr>
              <a:t>Habilidades analíticas. </a:t>
            </a:r>
            <a:r>
              <a:rPr lang="es-MX" sz="2000" dirty="0"/>
              <a:t>Los analistas resuelven problemas de forma continua tanto a nivel de proyectos como a nivel organizacional y coloca sus habilidades analíticas bajo prueba de forma regular.</a:t>
            </a:r>
            <a:endParaRPr lang="es-MX" sz="2000" dirty="0">
              <a:solidFill>
                <a:srgbClr val="0070C0"/>
              </a:solidFill>
            </a:endParaRPr>
          </a:p>
          <a:p>
            <a:pPr algn="just"/>
            <a:endParaRPr lang="es-MX" sz="2000" b="1" dirty="0">
              <a:solidFill>
                <a:srgbClr val="0070C0"/>
              </a:solidFill>
            </a:endParaRPr>
          </a:p>
          <a:p>
            <a:pPr algn="just"/>
            <a:r>
              <a:rPr lang="es-MX" sz="2000" b="1" dirty="0">
                <a:solidFill>
                  <a:srgbClr val="0070C0"/>
                </a:solidFill>
              </a:rPr>
              <a:t>Habilidades interpersonales. </a:t>
            </a:r>
            <a:r>
              <a:rPr lang="es-MX" sz="2000" dirty="0"/>
              <a:t>Los analistas requieren comunicarse de forma efectiva uno a uno con usuarios y administradores de negocios (quienes frecuentemente tienen poca experiencia con la tecnología) y con los programadores (quienes frecuentemente tienen más experiencia técnica que el analista).</a:t>
            </a:r>
            <a:endParaRPr lang="es-MX" sz="2000" dirty="0">
              <a:solidFill>
                <a:srgbClr val="0070C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75035-0AAD-458E-9791-16F9D5190B2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66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Clarida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2285</TotalTime>
  <Words>2224</Words>
  <Application>Microsoft Office PowerPoint</Application>
  <PresentationFormat>Presentación en pantalla (4:3)</PresentationFormat>
  <Paragraphs>261</Paragraphs>
  <Slides>32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Claridad</vt:lpstr>
      <vt:lpstr>Desarrollo de software I</vt:lpstr>
      <vt:lpstr>Presentación de PowerPoint</vt:lpstr>
      <vt:lpstr>Presentación de PowerPoint</vt:lpstr>
      <vt:lpstr>Planeación</vt:lpstr>
      <vt:lpstr>Presentación de PowerPoint</vt:lpstr>
      <vt:lpstr>Presentación de PowerPoint</vt:lpstr>
      <vt:lpstr>Presentación de PowerPoint</vt:lpstr>
      <vt:lpstr>Presentación de PowerPoint</vt:lpstr>
      <vt:lpstr>Planeación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Planeación</vt:lpstr>
      <vt:lpstr>Planeación</vt:lpstr>
      <vt:lpstr>Planeación</vt:lpstr>
      <vt:lpstr>Planeación</vt:lpstr>
      <vt:lpstr>Análisis</vt:lpstr>
      <vt:lpstr>Análisis</vt:lpstr>
      <vt:lpstr>Análisis</vt:lpstr>
      <vt:lpstr>Diseño</vt:lpstr>
      <vt:lpstr>Diseño</vt:lpstr>
      <vt:lpstr>Diseño</vt:lpstr>
      <vt:lpstr>Implementación</vt:lpstr>
      <vt:lpstr>Implementación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chavoux</dc:creator>
  <cp:lastModifiedBy>CERVANTES ALVAREZ SALVADOR</cp:lastModifiedBy>
  <cp:revision>169</cp:revision>
  <cp:lastPrinted>2017-01-25T15:54:57Z</cp:lastPrinted>
  <dcterms:created xsi:type="dcterms:W3CDTF">2016-01-18T20:14:20Z</dcterms:created>
  <dcterms:modified xsi:type="dcterms:W3CDTF">2024-02-07T15:58:54Z</dcterms:modified>
</cp:coreProperties>
</file>