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80" r:id="rId1"/>
  </p:sldMasterIdLst>
  <p:notesMasterIdLst>
    <p:notesMasterId r:id="rId24"/>
  </p:notesMasterIdLst>
  <p:sldIdLst>
    <p:sldId id="256" r:id="rId2"/>
    <p:sldId id="274" r:id="rId3"/>
    <p:sldId id="275" r:id="rId4"/>
    <p:sldId id="276" r:id="rId5"/>
    <p:sldId id="279" r:id="rId6"/>
    <p:sldId id="283" r:id="rId7"/>
    <p:sldId id="288" r:id="rId8"/>
    <p:sldId id="286" r:id="rId9"/>
    <p:sldId id="287"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54" autoAdjust="0"/>
  </p:normalViewPr>
  <p:slideViewPr>
    <p:cSldViewPr>
      <p:cViewPr varScale="1">
        <p:scale>
          <a:sx n="72" d="100"/>
          <a:sy n="72" d="100"/>
        </p:scale>
        <p:origin x="1690" y="43"/>
      </p:cViewPr>
      <p:guideLst>
        <p:guide orient="horz" pos="2160"/>
        <p:guide pos="2880"/>
      </p:guideLst>
    </p:cSldViewPr>
  </p:slideViewPr>
  <p:notesTextViewPr>
    <p:cViewPr>
      <p:scale>
        <a:sx n="1" d="1"/>
        <a:sy n="1" d="1"/>
      </p:scale>
      <p:origin x="0" y="0"/>
    </p:cViewPr>
  </p:notesTextViewPr>
  <p:notesViewPr>
    <p:cSldViewPr>
      <p:cViewPr varScale="1">
        <p:scale>
          <a:sx n="51" d="100"/>
          <a:sy n="51" d="100"/>
        </p:scale>
        <p:origin x="-2736"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2 Marcador de fecha"/>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A5DFDEC-A95C-4C71-97F8-A2EB944F0154}" type="datetimeFigureOut">
              <a:rPr lang="en-US" smtClean="0"/>
              <a:t>10/11/2023</a:t>
            </a:fld>
            <a:endParaRPr lang="en-US"/>
          </a:p>
        </p:txBody>
      </p:sp>
      <p:sp>
        <p:nvSpPr>
          <p:cNvPr id="4" name="3 Marcador de imagen de diapositiva"/>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4 Marcador de notas"/>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6 Marcador de número de diapositiva"/>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8A96EE5-D85E-4613-9C9B-4CF266C5F4C6}" type="slidenum">
              <a:rPr lang="en-US" smtClean="0"/>
              <a:t>‹Nº›</a:t>
            </a:fld>
            <a:endParaRPr lang="en-US"/>
          </a:p>
        </p:txBody>
      </p:sp>
    </p:spTree>
    <p:extLst>
      <p:ext uri="{BB962C8B-B14F-4D97-AF65-F5344CB8AC3E}">
        <p14:creationId xmlns:p14="http://schemas.microsoft.com/office/powerpoint/2010/main" val="688404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8A96EE5-D85E-4613-9C9B-4CF266C5F4C6}" type="slidenum">
              <a:rPr lang="en-US" smtClean="0"/>
              <a:t>0</a:t>
            </a:fld>
            <a:endParaRPr lang="en-US"/>
          </a:p>
        </p:txBody>
      </p:sp>
    </p:spTree>
    <p:extLst>
      <p:ext uri="{BB962C8B-B14F-4D97-AF65-F5344CB8AC3E}">
        <p14:creationId xmlns:p14="http://schemas.microsoft.com/office/powerpoint/2010/main" val="171497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9</a:t>
            </a:fld>
            <a:endParaRPr lang="en-US"/>
          </a:p>
        </p:txBody>
      </p:sp>
    </p:spTree>
    <p:extLst>
      <p:ext uri="{BB962C8B-B14F-4D97-AF65-F5344CB8AC3E}">
        <p14:creationId xmlns:p14="http://schemas.microsoft.com/office/powerpoint/2010/main" val="854641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10</a:t>
            </a:fld>
            <a:endParaRPr lang="en-US"/>
          </a:p>
        </p:txBody>
      </p:sp>
    </p:spTree>
    <p:extLst>
      <p:ext uri="{BB962C8B-B14F-4D97-AF65-F5344CB8AC3E}">
        <p14:creationId xmlns:p14="http://schemas.microsoft.com/office/powerpoint/2010/main" val="283724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elicitación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11</a:t>
            </a:fld>
            <a:endParaRPr lang="en-US"/>
          </a:p>
        </p:txBody>
      </p:sp>
    </p:spTree>
    <p:extLst>
      <p:ext uri="{BB962C8B-B14F-4D97-AF65-F5344CB8AC3E}">
        <p14:creationId xmlns:p14="http://schemas.microsoft.com/office/powerpoint/2010/main" val="2387587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elicitación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12</a:t>
            </a:fld>
            <a:endParaRPr lang="en-US"/>
          </a:p>
        </p:txBody>
      </p:sp>
    </p:spTree>
    <p:extLst>
      <p:ext uri="{BB962C8B-B14F-4D97-AF65-F5344CB8AC3E}">
        <p14:creationId xmlns:p14="http://schemas.microsoft.com/office/powerpoint/2010/main" val="1155101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entrevista se deben incluir</a:t>
            </a:r>
            <a:r>
              <a:rPr lang="es-MX" baseline="0" dirty="0"/>
              <a:t> personal de diferentes niveles de la organización debido a que tienen diferentes perspectivas del proceso de negocios</a:t>
            </a:r>
            <a:endParaRPr lang="es-MX" dirty="0"/>
          </a:p>
          <a:p>
            <a:endParaRPr lang="es-MX" dirty="0"/>
          </a:p>
          <a:p>
            <a:r>
              <a:rPr lang="es-MX" dirty="0"/>
              <a:t>Técnicas</a:t>
            </a:r>
            <a:r>
              <a:rPr lang="es-MX" baseline="0" dirty="0"/>
              <a:t> que comúnmente se utilizan para la elicitación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13</a:t>
            </a:fld>
            <a:endParaRPr lang="en-US"/>
          </a:p>
        </p:txBody>
      </p:sp>
    </p:spTree>
    <p:extLst>
      <p:ext uri="{BB962C8B-B14F-4D97-AF65-F5344CB8AC3E}">
        <p14:creationId xmlns:p14="http://schemas.microsoft.com/office/powerpoint/2010/main" val="3158616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elicitación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14</a:t>
            </a:fld>
            <a:endParaRPr lang="en-US"/>
          </a:p>
        </p:txBody>
      </p:sp>
    </p:spTree>
    <p:extLst>
      <p:ext uri="{BB962C8B-B14F-4D97-AF65-F5344CB8AC3E}">
        <p14:creationId xmlns:p14="http://schemas.microsoft.com/office/powerpoint/2010/main" val="2444457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Técnicas</a:t>
            </a:r>
            <a:r>
              <a:rPr lang="es-MX" baseline="0" dirty="0"/>
              <a:t> que comúnmente se utilizan para la elicitación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15</a:t>
            </a:fld>
            <a:endParaRPr lang="en-US"/>
          </a:p>
        </p:txBody>
      </p:sp>
    </p:spTree>
    <p:extLst>
      <p:ext uri="{BB962C8B-B14F-4D97-AF65-F5344CB8AC3E}">
        <p14:creationId xmlns:p14="http://schemas.microsoft.com/office/powerpoint/2010/main" val="2864810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recomienda combinar diferentes</a:t>
            </a:r>
            <a:r>
              <a:rPr lang="es-MX" baseline="0" dirty="0"/>
              <a:t> tipos de preguntas en una entrevista</a:t>
            </a:r>
            <a:endParaRPr lang="es-MX" dirty="0"/>
          </a:p>
          <a:p>
            <a:endParaRPr lang="es-MX" dirty="0"/>
          </a:p>
          <a:p>
            <a:r>
              <a:rPr lang="es-MX" dirty="0"/>
              <a:t>Técnicas</a:t>
            </a:r>
            <a:r>
              <a:rPr lang="es-MX" baseline="0" dirty="0"/>
              <a:t> que comúnmente se utilizan para la elicitación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16</a:t>
            </a:fld>
            <a:endParaRPr lang="en-US"/>
          </a:p>
        </p:txBody>
      </p:sp>
    </p:spTree>
    <p:extLst>
      <p:ext uri="{BB962C8B-B14F-4D97-AF65-F5344CB8AC3E}">
        <p14:creationId xmlns:p14="http://schemas.microsoft.com/office/powerpoint/2010/main" val="215877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recomienda combinar diferentes</a:t>
            </a:r>
            <a:r>
              <a:rPr lang="es-MX" baseline="0" dirty="0"/>
              <a:t> tipos de preguntas en una entrevista</a:t>
            </a:r>
            <a:endParaRPr lang="es-MX" dirty="0"/>
          </a:p>
          <a:p>
            <a:endParaRPr lang="es-MX" dirty="0"/>
          </a:p>
          <a:p>
            <a:r>
              <a:rPr lang="es-MX" dirty="0"/>
              <a:t>Técnicas</a:t>
            </a:r>
            <a:r>
              <a:rPr lang="es-MX" baseline="0" dirty="0"/>
              <a:t> que comúnmente se utilizan para la elicitación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17</a:t>
            </a:fld>
            <a:endParaRPr lang="en-US"/>
          </a:p>
        </p:txBody>
      </p:sp>
    </p:spTree>
    <p:extLst>
      <p:ext uri="{BB962C8B-B14F-4D97-AF65-F5344CB8AC3E}">
        <p14:creationId xmlns:p14="http://schemas.microsoft.com/office/powerpoint/2010/main" val="2250155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recomienda combinar diferentes</a:t>
            </a:r>
            <a:r>
              <a:rPr lang="es-MX" baseline="0" dirty="0"/>
              <a:t> tipos de preguntas en una entrevista</a:t>
            </a:r>
            <a:endParaRPr lang="es-MX" dirty="0"/>
          </a:p>
          <a:p>
            <a:endParaRPr lang="es-MX" dirty="0"/>
          </a:p>
          <a:p>
            <a:r>
              <a:rPr lang="es-MX" dirty="0"/>
              <a:t>Técnicas</a:t>
            </a:r>
            <a:r>
              <a:rPr lang="es-MX" baseline="0" dirty="0"/>
              <a:t> que comúnmente se utilizan para la elicitación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18</a:t>
            </a:fld>
            <a:endParaRPr lang="en-US"/>
          </a:p>
        </p:txBody>
      </p:sp>
    </p:spTree>
    <p:extLst>
      <p:ext uri="{BB962C8B-B14F-4D97-AF65-F5344CB8AC3E}">
        <p14:creationId xmlns:p14="http://schemas.microsoft.com/office/powerpoint/2010/main" val="2816592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a:t>
            </a:fld>
            <a:endParaRPr lang="en-US"/>
          </a:p>
        </p:txBody>
      </p:sp>
    </p:spTree>
    <p:extLst>
      <p:ext uri="{BB962C8B-B14F-4D97-AF65-F5344CB8AC3E}">
        <p14:creationId xmlns:p14="http://schemas.microsoft.com/office/powerpoint/2010/main" val="1714652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recomienda combinar diferentes</a:t>
            </a:r>
            <a:r>
              <a:rPr lang="es-MX" baseline="0" dirty="0"/>
              <a:t> tipos de preguntas en una entrevista</a:t>
            </a:r>
            <a:endParaRPr lang="es-MX" dirty="0"/>
          </a:p>
          <a:p>
            <a:endParaRPr lang="es-MX" dirty="0"/>
          </a:p>
          <a:p>
            <a:r>
              <a:rPr lang="es-MX" dirty="0"/>
              <a:t>Técnicas</a:t>
            </a:r>
            <a:r>
              <a:rPr lang="es-MX" baseline="0" dirty="0"/>
              <a:t> que comúnmente se utilizan para la elicitación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19</a:t>
            </a:fld>
            <a:endParaRPr lang="en-US"/>
          </a:p>
        </p:txBody>
      </p:sp>
    </p:spTree>
    <p:extLst>
      <p:ext uri="{BB962C8B-B14F-4D97-AF65-F5344CB8AC3E}">
        <p14:creationId xmlns:p14="http://schemas.microsoft.com/office/powerpoint/2010/main" val="1528551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recomienda combinar diferentes</a:t>
            </a:r>
            <a:r>
              <a:rPr lang="es-MX" baseline="0" dirty="0"/>
              <a:t> tipos de preguntas en una entrevista</a:t>
            </a:r>
            <a:endParaRPr lang="es-MX" dirty="0"/>
          </a:p>
          <a:p>
            <a:endParaRPr lang="es-MX" dirty="0"/>
          </a:p>
          <a:p>
            <a:r>
              <a:rPr lang="es-MX" dirty="0"/>
              <a:t>Técnicas</a:t>
            </a:r>
            <a:r>
              <a:rPr lang="es-MX" baseline="0" dirty="0"/>
              <a:t> que comúnmente se utilizan para la elicitación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20</a:t>
            </a:fld>
            <a:endParaRPr lang="en-US"/>
          </a:p>
        </p:txBody>
      </p:sp>
    </p:spTree>
    <p:extLst>
      <p:ext uri="{BB962C8B-B14F-4D97-AF65-F5344CB8AC3E}">
        <p14:creationId xmlns:p14="http://schemas.microsoft.com/office/powerpoint/2010/main" val="1595139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recomienda combinar diferentes</a:t>
            </a:r>
            <a:r>
              <a:rPr lang="es-MX" baseline="0" dirty="0"/>
              <a:t> tipos de preguntas en una entrevista</a:t>
            </a:r>
            <a:endParaRPr lang="es-MX" dirty="0"/>
          </a:p>
          <a:p>
            <a:endParaRPr lang="es-MX" dirty="0"/>
          </a:p>
          <a:p>
            <a:r>
              <a:rPr lang="es-MX" dirty="0"/>
              <a:t>Técnicas</a:t>
            </a:r>
            <a:r>
              <a:rPr lang="es-MX" baseline="0" dirty="0"/>
              <a:t> que comúnmente se utilizan para la elicitación de requerimientos</a:t>
            </a:r>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21</a:t>
            </a:fld>
            <a:endParaRPr lang="en-US"/>
          </a:p>
        </p:txBody>
      </p:sp>
    </p:spTree>
    <p:extLst>
      <p:ext uri="{BB962C8B-B14F-4D97-AF65-F5344CB8AC3E}">
        <p14:creationId xmlns:p14="http://schemas.microsoft.com/office/powerpoint/2010/main" val="2185382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a:t>
            </a:fld>
            <a:endParaRPr lang="en-US"/>
          </a:p>
        </p:txBody>
      </p:sp>
    </p:spTree>
    <p:extLst>
      <p:ext uri="{BB962C8B-B14F-4D97-AF65-F5344CB8AC3E}">
        <p14:creationId xmlns:p14="http://schemas.microsoft.com/office/powerpoint/2010/main" val="4025207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3</a:t>
            </a:fld>
            <a:endParaRPr lang="en-US"/>
          </a:p>
        </p:txBody>
      </p:sp>
    </p:spTree>
    <p:extLst>
      <p:ext uri="{BB962C8B-B14F-4D97-AF65-F5344CB8AC3E}">
        <p14:creationId xmlns:p14="http://schemas.microsoft.com/office/powerpoint/2010/main" val="15905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 difícil</a:t>
            </a:r>
            <a:r>
              <a:rPr lang="es-MX" baseline="0" dirty="0"/>
              <a:t> establecer una línea que divida estas dos categorías de requerimientos y de forma confusa muchas empresas los utilizan como términos intercambiables</a:t>
            </a:r>
          </a:p>
          <a:p>
            <a:r>
              <a:rPr lang="es-MX" dirty="0"/>
              <a:t>Recordar que un requerimiento es un enunciado</a:t>
            </a:r>
            <a:r>
              <a:rPr lang="es-MX" baseline="0" dirty="0"/>
              <a:t> de “Qué” es lo que debe de realizar el sistema</a:t>
            </a:r>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4</a:t>
            </a:fld>
            <a:endParaRPr lang="en-US"/>
          </a:p>
        </p:txBody>
      </p:sp>
    </p:spTree>
    <p:extLst>
      <p:ext uri="{BB962C8B-B14F-4D97-AF65-F5344CB8AC3E}">
        <p14:creationId xmlns:p14="http://schemas.microsoft.com/office/powerpoint/2010/main" val="248190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5</a:t>
            </a:fld>
            <a:endParaRPr lang="en-US"/>
          </a:p>
        </p:txBody>
      </p:sp>
    </p:spTree>
    <p:extLst>
      <p:ext uri="{BB962C8B-B14F-4D97-AF65-F5344CB8AC3E}">
        <p14:creationId xmlns:p14="http://schemas.microsoft.com/office/powerpoint/2010/main" val="2439028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Al momento de realizar la adquisición</a:t>
            </a:r>
            <a:r>
              <a:rPr lang="es-MX" baseline="0" dirty="0"/>
              <a:t> de requerimientos pueden surgir requerimientos que se salen del alcance del proyecto los cuales pueden ser considerados para versiones posteriores o colocados como requerimiento de baja prioridad </a:t>
            </a:r>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6</a:t>
            </a:fld>
            <a:endParaRPr lang="en-US"/>
          </a:p>
        </p:txBody>
      </p:sp>
    </p:spTree>
    <p:extLst>
      <p:ext uri="{BB962C8B-B14F-4D97-AF65-F5344CB8AC3E}">
        <p14:creationId xmlns:p14="http://schemas.microsoft.com/office/powerpoint/2010/main" val="438305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7</a:t>
            </a:fld>
            <a:endParaRPr lang="en-US"/>
          </a:p>
        </p:txBody>
      </p:sp>
    </p:spTree>
    <p:extLst>
      <p:ext uri="{BB962C8B-B14F-4D97-AF65-F5344CB8AC3E}">
        <p14:creationId xmlns:p14="http://schemas.microsoft.com/office/powerpoint/2010/main" val="2047648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8</a:t>
            </a:fld>
            <a:endParaRPr lang="en-US"/>
          </a:p>
        </p:txBody>
      </p:sp>
    </p:spTree>
    <p:extLst>
      <p:ext uri="{BB962C8B-B14F-4D97-AF65-F5344CB8AC3E}">
        <p14:creationId xmlns:p14="http://schemas.microsoft.com/office/powerpoint/2010/main" val="2398681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1BF0120-E738-4C7A-B3F4-03B1FDCAE2FA}" type="datetime1">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29600" y="6324600"/>
            <a:ext cx="1143000" cy="329184"/>
          </a:xfrm>
          <a:prstGeom prst="rect">
            <a:avLst/>
          </a:prstGeom>
        </p:spPr>
        <p:txBody>
          <a:bodyPr/>
          <a:lstStyle>
            <a:lvl1pPr>
              <a:defRPr sz="1800">
                <a:solidFill>
                  <a:schemeClr val="tx1"/>
                </a:solidFill>
              </a:defRPr>
            </a:lvl1pPr>
          </a:lstStyle>
          <a:p>
            <a:fld id="{A0075035-0AAD-458E-9791-16F9D5190B24}" type="slidenum">
              <a:rPr lang="en-US" smtClean="0"/>
              <a:pPr/>
              <a:t>‹Nº›</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0" y="6326817"/>
            <a:ext cx="1310640" cy="452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0ADE8C2-946A-4B3D-8EA5-0128FEE8FCDF}" type="datetime1">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C70C2A2-B622-4B7F-84F7-01A1428D2EE8}" type="datetime1">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79C0439B-1657-4466-B8AA-B56BEEDB87FE}" type="datetime1">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p:cNvSpPr>
            <a:spLocks noGrp="1"/>
          </p:cNvSpPr>
          <p:nvPr>
            <p:ph type="sldNum" sz="quarter" idx="12"/>
          </p:nvPr>
        </p:nvSpPr>
        <p:spPr>
          <a:xfrm>
            <a:off x="8229600" y="6324600"/>
            <a:ext cx="1143000" cy="329184"/>
          </a:xfrm>
          <a:prstGeom prst="rect">
            <a:avLst/>
          </a:prstGeom>
        </p:spPr>
        <p:txBody>
          <a:bodyPr/>
          <a:lstStyle>
            <a:lvl1pPr>
              <a:defRPr sz="1800">
                <a:solidFill>
                  <a:schemeClr val="tx1"/>
                </a:solidFill>
              </a:defRPr>
            </a:lvl1pPr>
          </a:lstStyle>
          <a:p>
            <a:fld id="{A0075035-0AAD-458E-9791-16F9D5190B24}"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839B306-B76E-4F31-B53C-8141451FFFDE}" type="datetime1">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ABDC0E6-649B-4424-85E7-5A58E4B25D90}" type="datetime1">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3942C86-1F7A-4133-8111-2AE80B41D8F3}" type="datetime1">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B596C187-E7E8-4DC1-8290-219C0D47E026}" type="datetime1">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8229600" y="6324600"/>
            <a:ext cx="1143000" cy="329184"/>
          </a:xfrm>
          <a:prstGeom prst="rect">
            <a:avLst/>
          </a:prstGeom>
        </p:spPr>
        <p:txBody>
          <a:bodyPr/>
          <a:lstStyle>
            <a:lvl1pPr>
              <a:defRPr sz="1800">
                <a:solidFill>
                  <a:schemeClr val="tx1"/>
                </a:solidFill>
              </a:defRPr>
            </a:lvl1pPr>
          </a:lstStyle>
          <a:p>
            <a:fld id="{A0075035-0AAD-458E-9791-16F9D5190B24}"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F4AF0-A3ED-49BE-8515-72BFC9AB12FF}" type="datetime1">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29600" y="6324600"/>
            <a:ext cx="1143000" cy="329184"/>
          </a:xfrm>
          <a:prstGeom prst="rect">
            <a:avLst/>
          </a:prstGeom>
        </p:spPr>
        <p:txBody>
          <a:bodyPr/>
          <a:lstStyle>
            <a:lvl1pPr>
              <a:defRPr sz="1800">
                <a:solidFill>
                  <a:schemeClr val="tx1"/>
                </a:solidFill>
              </a:defRPr>
            </a:lvl1pPr>
          </a:lstStyle>
          <a:p>
            <a:fld id="{A0075035-0AAD-458E-9791-16F9D5190B24}"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2BFCED3-F14F-497D-A6DC-1A34ADB4E192}" type="datetime1">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0DCF614-E9A4-4756-BA8B-B8C83F38F384}" type="datetime1">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3A8BD5-E556-4B59-AC3D-2995A30E68A3}" type="datetime1">
              <a:rPr lang="en-US" smtClean="0"/>
              <a:t>10/11/2023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11" name="Slide Number Placeholder 5"/>
          <p:cNvSpPr>
            <a:spLocks noGrp="1"/>
          </p:cNvSpPr>
          <p:nvPr>
            <p:ph type="sldNum" sz="quarter" idx="4"/>
          </p:nvPr>
        </p:nvSpPr>
        <p:spPr>
          <a:xfrm>
            <a:off x="8229600" y="6324600"/>
            <a:ext cx="1143000" cy="329184"/>
          </a:xfrm>
          <a:prstGeom prst="rect">
            <a:avLst/>
          </a:prstGeom>
        </p:spPr>
        <p:txBody>
          <a:bodyPr/>
          <a:lstStyle>
            <a:lvl1pPr>
              <a:defRPr sz="1800">
                <a:solidFill>
                  <a:schemeClr val="tx1"/>
                </a:solidFill>
              </a:defRPr>
            </a:lvl1pPr>
          </a:lstStyle>
          <a:p>
            <a:fld id="{A0075035-0AAD-458E-9791-16F9D5190B24}" type="slidenum">
              <a:rPr lang="en-US" smtClean="0"/>
              <a:pPr/>
              <a:t>‹Nº›</a:t>
            </a:fld>
            <a:endParaRPr lang="en-US" dirty="0"/>
          </a:p>
        </p:txBody>
      </p:sp>
      <p:pic>
        <p:nvPicPr>
          <p:cNvPr id="9" name="Picture 2"/>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a:stretch/>
        </p:blipFill>
        <p:spPr bwMode="auto">
          <a:xfrm>
            <a:off x="0" y="6326817"/>
            <a:ext cx="1310640" cy="452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4641" y="2797175"/>
            <a:ext cx="7772400" cy="1470025"/>
          </a:xfrm>
        </p:spPr>
        <p:txBody>
          <a:bodyPr/>
          <a:lstStyle/>
          <a:p>
            <a:r>
              <a:rPr lang="es-MX" b="1" dirty="0"/>
              <a:t>Desarrollo de software I</a:t>
            </a:r>
          </a:p>
        </p:txBody>
      </p:sp>
      <p:sp>
        <p:nvSpPr>
          <p:cNvPr id="3" name="2 Subtítulo"/>
          <p:cNvSpPr>
            <a:spLocks noGrp="1"/>
          </p:cNvSpPr>
          <p:nvPr>
            <p:ph type="subTitle" idx="1"/>
          </p:nvPr>
        </p:nvSpPr>
        <p:spPr>
          <a:xfrm>
            <a:off x="494623" y="4724400"/>
            <a:ext cx="6019800" cy="685800"/>
          </a:xfrm>
        </p:spPr>
        <p:txBody>
          <a:bodyPr>
            <a:normAutofit fontScale="92500"/>
          </a:bodyPr>
          <a:lstStyle/>
          <a:p>
            <a:r>
              <a:rPr lang="es-MX" b="1" dirty="0"/>
              <a:t>Profesor: Dr. Salvador Cervantes Álvarez</a:t>
            </a:r>
          </a:p>
        </p:txBody>
      </p:sp>
      <p:pic>
        <p:nvPicPr>
          <p:cNvPr id="1026" name="Picture 2" descr="C:\Users\chavoux\Desktop\CUVALLES\CLASE\Introduccion_computacion\Clase 1 - Introducció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87" y="381000"/>
            <a:ext cx="4506913" cy="105568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p:nvGrpSpPr>
        <p:grpSpPr>
          <a:xfrm>
            <a:off x="2438400" y="1436688"/>
            <a:ext cx="4679514" cy="403682"/>
            <a:chOff x="5036839" y="524172"/>
            <a:chExt cx="3813829" cy="403682"/>
          </a:xfrm>
        </p:grpSpPr>
        <p:sp>
          <p:nvSpPr>
            <p:cNvPr id="4" name="3 CuadroTexto"/>
            <p:cNvSpPr txBox="1"/>
            <p:nvPr/>
          </p:nvSpPr>
          <p:spPr>
            <a:xfrm>
              <a:off x="5152668" y="524172"/>
              <a:ext cx="3698000" cy="400110"/>
            </a:xfrm>
            <a:prstGeom prst="rect">
              <a:avLst/>
            </a:prstGeom>
            <a:noFill/>
          </p:spPr>
          <p:txBody>
            <a:bodyPr wrap="none" rtlCol="0">
              <a:spAutoFit/>
            </a:bodyPr>
            <a:lstStyle/>
            <a:p>
              <a:r>
                <a:rPr lang="es-MX" sz="2000" b="1" dirty="0">
                  <a:solidFill>
                    <a:schemeClr val="tx2"/>
                  </a:solidFill>
                </a:rPr>
                <a:t>Centro Universitario de los Valles</a:t>
              </a:r>
            </a:p>
          </p:txBody>
        </p:sp>
        <p:cxnSp>
          <p:nvCxnSpPr>
            <p:cNvPr id="6" name="5 Conector recto"/>
            <p:cNvCxnSpPr/>
            <p:nvPr/>
          </p:nvCxnSpPr>
          <p:spPr>
            <a:xfrm>
              <a:off x="5036839" y="924282"/>
              <a:ext cx="3632498" cy="357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1"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0" y="6326817"/>
            <a:ext cx="1310640" cy="452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52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431983"/>
          </a:xfrm>
          <a:prstGeom prst="rect">
            <a:avLst/>
          </a:prstGeom>
          <a:noFill/>
        </p:spPr>
        <p:txBody>
          <a:bodyPr wrap="square" rtlCol="0">
            <a:spAutoFit/>
          </a:bodyPr>
          <a:lstStyle/>
          <a:p>
            <a:pPr algn="just"/>
            <a:r>
              <a:rPr lang="es-MX" sz="2400" b="1" dirty="0">
                <a:solidFill>
                  <a:srgbClr val="0070C0"/>
                </a:solidFill>
              </a:rPr>
              <a:t>Técnicas de elicitación de requerimientos</a:t>
            </a:r>
          </a:p>
          <a:p>
            <a:pPr algn="just"/>
            <a:endParaRPr lang="es-MX" sz="2400" dirty="0"/>
          </a:p>
          <a:p>
            <a:pPr algn="just"/>
            <a:r>
              <a:rPr lang="es-MX" sz="2400" b="1" dirty="0">
                <a:solidFill>
                  <a:srgbClr val="0070C0"/>
                </a:solidFill>
              </a:rPr>
              <a:t>Segundo</a:t>
            </a:r>
            <a:r>
              <a:rPr lang="es-MX" sz="2400" dirty="0"/>
              <a:t>. El analista debe de determinar cuidadosamente a quienes incluir en el proceso de definición de requerimientos.</a:t>
            </a:r>
          </a:p>
          <a:p>
            <a:pPr algn="just"/>
            <a:endParaRPr lang="es-MX" sz="2400" dirty="0"/>
          </a:p>
          <a:p>
            <a:pPr algn="just"/>
            <a:r>
              <a:rPr lang="es-MX" sz="2400" dirty="0"/>
              <a:t>Se deben incluir los </a:t>
            </a:r>
            <a:r>
              <a:rPr lang="es-MX" sz="2400" b="1" i="1" dirty="0" err="1">
                <a:solidFill>
                  <a:srgbClr val="0070C0"/>
                </a:solidFill>
              </a:rPr>
              <a:t>stakeholders</a:t>
            </a:r>
            <a:r>
              <a:rPr lang="es-MX" sz="2400" b="1" i="1" dirty="0">
                <a:solidFill>
                  <a:srgbClr val="0070C0"/>
                </a:solidFill>
              </a:rPr>
              <a:t> clave </a:t>
            </a:r>
            <a:r>
              <a:rPr lang="es-MX" sz="2400" dirty="0"/>
              <a:t>(personar que pueden afectar o pueden ser afectados por el sistema). Esto incluye managers, empleados, clientes e incluso proveedores.</a:t>
            </a:r>
          </a:p>
          <a:p>
            <a:pPr algn="just"/>
            <a:endParaRPr lang="es-MX" sz="2400" dirty="0"/>
          </a:p>
          <a:p>
            <a:pPr algn="just"/>
            <a:endParaRPr lang="en-US"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9</a:t>
            </a:fld>
            <a:endParaRPr lang="en-US" dirty="0"/>
          </a:p>
        </p:txBody>
      </p:sp>
    </p:spTree>
    <p:extLst>
      <p:ext uri="{BB962C8B-B14F-4D97-AF65-F5344CB8AC3E}">
        <p14:creationId xmlns:p14="http://schemas.microsoft.com/office/powerpoint/2010/main" val="5987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339650"/>
          </a:xfrm>
          <a:prstGeom prst="rect">
            <a:avLst/>
          </a:prstGeom>
          <a:noFill/>
        </p:spPr>
        <p:txBody>
          <a:bodyPr wrap="square" rtlCol="0">
            <a:spAutoFit/>
          </a:bodyPr>
          <a:lstStyle/>
          <a:p>
            <a:pPr algn="just"/>
            <a:r>
              <a:rPr lang="es-MX" sz="2400" b="1" dirty="0">
                <a:solidFill>
                  <a:srgbClr val="0070C0"/>
                </a:solidFill>
              </a:rPr>
              <a:t>Técnicas de elicitación de requerimientos</a:t>
            </a:r>
          </a:p>
          <a:p>
            <a:pPr algn="just"/>
            <a:endParaRPr lang="es-MX" sz="2400" dirty="0"/>
          </a:p>
          <a:p>
            <a:pPr algn="just"/>
            <a:r>
              <a:rPr lang="es-MX" sz="2400" b="1" dirty="0">
                <a:solidFill>
                  <a:srgbClr val="0070C0"/>
                </a:solidFill>
              </a:rPr>
              <a:t>Tercero</a:t>
            </a:r>
            <a:r>
              <a:rPr lang="es-MX" sz="2400" dirty="0"/>
              <a:t>. Hacer todo lo posible para respetar el tiempo acordado para extraer información de los participantes.</a:t>
            </a:r>
          </a:p>
          <a:p>
            <a:pPr algn="just"/>
            <a:endParaRPr lang="es-MX" sz="2400" dirty="0"/>
          </a:p>
          <a:p>
            <a:pPr algn="just"/>
            <a:r>
              <a:rPr lang="es-MX" sz="2400" dirty="0"/>
              <a:t>Para esto se debe estar completamente preparado y hacer uso correcto de las diferentes técnicas de elicitación.</a:t>
            </a:r>
          </a:p>
          <a:p>
            <a:pPr algn="just"/>
            <a:r>
              <a:rPr lang="es-MX" sz="2400" dirty="0"/>
              <a:t> </a:t>
            </a:r>
          </a:p>
          <a:p>
            <a:pPr algn="just"/>
            <a:endParaRPr lang="es-MX" sz="2400" dirty="0"/>
          </a:p>
          <a:p>
            <a:pPr algn="just"/>
            <a:r>
              <a:rPr lang="en-US" dirty="0"/>
              <a:t>Alan Dennis, Universidad de Indiana, Barbara </a:t>
            </a:r>
            <a:r>
              <a:rPr lang="en-US" dirty="0" err="1"/>
              <a:t>Wixon</a:t>
            </a:r>
            <a:r>
              <a:rPr lang="en-US" dirty="0"/>
              <a:t>, Universidad de Virginia, Roberta Roth, Universidad del Norte de Iowa. </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10</a:t>
            </a:fld>
            <a:endParaRPr lang="en-US" dirty="0"/>
          </a:p>
        </p:txBody>
      </p:sp>
    </p:spTree>
    <p:extLst>
      <p:ext uri="{BB962C8B-B14F-4D97-AF65-F5344CB8AC3E}">
        <p14:creationId xmlns:p14="http://schemas.microsoft.com/office/powerpoint/2010/main" val="273491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416320"/>
          </a:xfrm>
          <a:prstGeom prst="rect">
            <a:avLst/>
          </a:prstGeom>
          <a:noFill/>
        </p:spPr>
        <p:txBody>
          <a:bodyPr wrap="square" rtlCol="0">
            <a:spAutoFit/>
          </a:bodyPr>
          <a:lstStyle/>
          <a:p>
            <a:pPr algn="just"/>
            <a:r>
              <a:rPr lang="es-MX" sz="2400" b="1" dirty="0">
                <a:solidFill>
                  <a:srgbClr val="0070C0"/>
                </a:solidFill>
              </a:rPr>
              <a:t>Entrevistas</a:t>
            </a:r>
          </a:p>
          <a:p>
            <a:pPr algn="just"/>
            <a:endParaRPr lang="es-MX" sz="2400" dirty="0"/>
          </a:p>
          <a:p>
            <a:pPr algn="just"/>
            <a:r>
              <a:rPr lang="es-MX" sz="2400" dirty="0"/>
              <a:t>Es la técnica mas común para la </a:t>
            </a:r>
            <a:r>
              <a:rPr lang="es-MX" sz="2400" dirty="0" err="1"/>
              <a:t>elicitación</a:t>
            </a:r>
            <a:r>
              <a:rPr lang="es-MX" sz="2400" dirty="0"/>
              <a:t> de requerimientos.</a:t>
            </a:r>
          </a:p>
          <a:p>
            <a:pPr algn="just"/>
            <a:endParaRPr lang="es-MX" sz="2400" dirty="0"/>
          </a:p>
          <a:p>
            <a:pPr algn="just"/>
            <a:r>
              <a:rPr lang="es-MX" sz="2400" dirty="0"/>
              <a:t>En general las entrevistas se realizan uno-a-uno (</a:t>
            </a:r>
            <a:r>
              <a:rPr lang="es-MX" sz="2400"/>
              <a:t>un entrevistador - un </a:t>
            </a:r>
            <a:r>
              <a:rPr lang="es-MX" sz="2400" dirty="0"/>
              <a:t>entrevistado), sin embargo, en ocasiones debido a las limitaciones de tiempo, varias personas pueden ser entrevistadas al mismo tiempo.</a:t>
            </a:r>
            <a:endParaRPr lang="en-US"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11</a:t>
            </a:fld>
            <a:endParaRPr lang="en-US" dirty="0"/>
          </a:p>
        </p:txBody>
      </p:sp>
    </p:spTree>
    <p:extLst>
      <p:ext uri="{BB962C8B-B14F-4D97-AF65-F5344CB8AC3E}">
        <p14:creationId xmlns:p14="http://schemas.microsoft.com/office/powerpoint/2010/main" val="391706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2677656"/>
          </a:xfrm>
          <a:prstGeom prst="rect">
            <a:avLst/>
          </a:prstGeom>
          <a:noFill/>
        </p:spPr>
        <p:txBody>
          <a:bodyPr wrap="square" rtlCol="0">
            <a:spAutoFit/>
          </a:bodyPr>
          <a:lstStyle/>
          <a:p>
            <a:pPr algn="just"/>
            <a:r>
              <a:rPr lang="es-MX" sz="2400" dirty="0"/>
              <a:t>Existen 5 pasos básicos en el proceso de las entrevistas:</a:t>
            </a:r>
          </a:p>
          <a:p>
            <a:pPr algn="just"/>
            <a:endParaRPr lang="es-MX" sz="2400" dirty="0"/>
          </a:p>
          <a:p>
            <a:pPr algn="just"/>
            <a:r>
              <a:rPr lang="es-MX" sz="2400" dirty="0"/>
              <a:t>Seleccionar a los entrevistados, diseñar las preguntas de la entrevista, preparación para la entrevista, conducir(dirigir) al entrevistado y realizar un seguimiento post-entrevista.</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12</a:t>
            </a:fld>
            <a:endParaRPr lang="en-US" dirty="0"/>
          </a:p>
        </p:txBody>
      </p:sp>
    </p:spTree>
    <p:extLst>
      <p:ext uri="{BB962C8B-B14F-4D97-AF65-F5344CB8AC3E}">
        <p14:creationId xmlns:p14="http://schemas.microsoft.com/office/powerpoint/2010/main" val="1253225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893647"/>
          </a:xfrm>
          <a:prstGeom prst="rect">
            <a:avLst/>
          </a:prstGeom>
          <a:noFill/>
        </p:spPr>
        <p:txBody>
          <a:bodyPr wrap="square" rtlCol="0">
            <a:spAutoFit/>
          </a:bodyPr>
          <a:lstStyle/>
          <a:p>
            <a:pPr algn="just"/>
            <a:r>
              <a:rPr lang="es-MX" sz="2400" b="1" dirty="0"/>
              <a:t>Selección de entrevistados</a:t>
            </a:r>
            <a:r>
              <a:rPr lang="es-MX" sz="2400" dirty="0"/>
              <a:t>. Se debe crear una programación de entrevistas, listando quien será entrevistado, el propósito de la entrevista y donde y “cuándo” se llevará acabo.</a:t>
            </a:r>
          </a:p>
          <a:p>
            <a:pPr algn="just"/>
            <a:endParaRPr lang="es-MX" sz="2400" dirty="0"/>
          </a:p>
          <a:p>
            <a:pPr algn="just"/>
            <a:r>
              <a:rPr lang="es-MX" sz="2400" dirty="0"/>
              <a:t>Las personas que aparecen en la programación son seleccionadas en base a las necesidades de información del analista. </a:t>
            </a:r>
          </a:p>
          <a:p>
            <a:pPr algn="just"/>
            <a:endParaRPr lang="es-MX" sz="2400" dirty="0"/>
          </a:p>
          <a:p>
            <a:pPr algn="just"/>
            <a:r>
              <a:rPr lang="es-MX" sz="2400" dirty="0"/>
              <a:t>El promotor del proyecto, usuarios claves y otros integrantes del equipo pueden ayudar a determinar las personas a entrevistar.</a:t>
            </a:r>
          </a:p>
          <a:p>
            <a:pPr algn="just"/>
            <a:endParaRPr lang="es-MX"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13</a:t>
            </a:fld>
            <a:endParaRPr lang="en-US" dirty="0"/>
          </a:p>
        </p:txBody>
      </p:sp>
    </p:spTree>
    <p:extLst>
      <p:ext uri="{BB962C8B-B14F-4D97-AF65-F5344CB8AC3E}">
        <p14:creationId xmlns:p14="http://schemas.microsoft.com/office/powerpoint/2010/main" val="84568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14</a:t>
            </a:fld>
            <a:endParaRPr lang="en-US" dirty="0"/>
          </a:p>
        </p:txBody>
      </p:sp>
      <p:pic>
        <p:nvPicPr>
          <p:cNvPr id="4" name="Imagen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60996" y="1676400"/>
            <a:ext cx="7822007" cy="4114800"/>
          </a:xfrm>
          <a:prstGeom prst="rect">
            <a:avLst/>
          </a:prstGeom>
        </p:spPr>
      </p:pic>
    </p:spTree>
    <p:extLst>
      <p:ext uri="{BB962C8B-B14F-4D97-AF65-F5344CB8AC3E}">
        <p14:creationId xmlns:p14="http://schemas.microsoft.com/office/powerpoint/2010/main" val="36231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6001643"/>
          </a:xfrm>
          <a:prstGeom prst="rect">
            <a:avLst/>
          </a:prstGeom>
          <a:noFill/>
        </p:spPr>
        <p:txBody>
          <a:bodyPr wrap="square" rtlCol="0">
            <a:spAutoFit/>
          </a:bodyPr>
          <a:lstStyle/>
          <a:p>
            <a:pPr algn="just"/>
            <a:r>
              <a:rPr lang="es-MX" sz="2400" b="1" dirty="0"/>
              <a:t>Diseñar las preguntas de la entrevista</a:t>
            </a:r>
            <a:r>
              <a:rPr lang="es-MX" sz="2400" dirty="0"/>
              <a:t>. Existen 3 tipos de preguntas para la entrevista: preguntas cerradas, preguntas abiertas y preguntas de exploración.</a:t>
            </a:r>
          </a:p>
          <a:p>
            <a:pPr algn="just"/>
            <a:endParaRPr lang="es-MX" sz="2400" dirty="0"/>
          </a:p>
          <a:p>
            <a:pPr algn="just"/>
            <a:r>
              <a:rPr lang="es-MX" sz="2400" b="1" dirty="0"/>
              <a:t>Las preguntas cerradas </a:t>
            </a:r>
            <a:r>
              <a:rPr lang="es-MX" sz="2400" dirty="0"/>
              <a:t>requieren una respuesta especifica. Se utilizan cuando el analista requiere de información especifica y precisa.</a:t>
            </a:r>
          </a:p>
          <a:p>
            <a:pPr algn="just"/>
            <a:endParaRPr lang="es-MX" sz="2400" dirty="0"/>
          </a:p>
          <a:p>
            <a:pPr algn="just"/>
            <a:r>
              <a:rPr lang="es-MX" sz="2400" b="1" dirty="0"/>
              <a:t>Las preguntas abiertas</a:t>
            </a:r>
            <a:r>
              <a:rPr lang="es-MX" sz="2400" dirty="0"/>
              <a:t> pueden ser incluso elaboradas durante la entrevista. Son diseñadas para obtener grandes cantidades de información y se le otorga el control al entrevistado en cuanto a la información a revelar.</a:t>
            </a:r>
          </a:p>
          <a:p>
            <a:pPr algn="just"/>
            <a:endParaRPr lang="es-MX" sz="2400" dirty="0"/>
          </a:p>
          <a:p>
            <a:pPr algn="just"/>
            <a:endParaRPr lang="es-MX" sz="2400" dirty="0"/>
          </a:p>
          <a:p>
            <a:pPr algn="just"/>
            <a:endParaRPr lang="es-MX"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15</a:t>
            </a:fld>
            <a:endParaRPr lang="en-US" dirty="0"/>
          </a:p>
        </p:txBody>
      </p:sp>
    </p:spTree>
    <p:extLst>
      <p:ext uri="{BB962C8B-B14F-4D97-AF65-F5344CB8AC3E}">
        <p14:creationId xmlns:p14="http://schemas.microsoft.com/office/powerpoint/2010/main" val="1560966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2677656"/>
          </a:xfrm>
          <a:prstGeom prst="rect">
            <a:avLst/>
          </a:prstGeom>
          <a:noFill/>
        </p:spPr>
        <p:txBody>
          <a:bodyPr wrap="square" rtlCol="0">
            <a:spAutoFit/>
          </a:bodyPr>
          <a:lstStyle/>
          <a:p>
            <a:pPr algn="just"/>
            <a:r>
              <a:rPr lang="es-MX" sz="2400" b="1" dirty="0"/>
              <a:t>Las preguntas de exploración</a:t>
            </a:r>
            <a:r>
              <a:rPr lang="es-MX" sz="2400" dirty="0"/>
              <a:t> se usan cuando el entrevistado no proporciona información clara y le ayuda al entrevistador a expandir o confirmar información.</a:t>
            </a:r>
          </a:p>
          <a:p>
            <a:pPr algn="just"/>
            <a:endParaRPr lang="es-MX" sz="2400" dirty="0"/>
          </a:p>
          <a:p>
            <a:pPr algn="just"/>
            <a:endParaRPr lang="es-MX" sz="2400" dirty="0"/>
          </a:p>
          <a:p>
            <a:pPr algn="just"/>
            <a:endParaRPr lang="es-MX"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16</a:t>
            </a:fld>
            <a:endParaRPr lang="en-US" dirty="0"/>
          </a:p>
        </p:txBody>
      </p:sp>
      <p:pic>
        <p:nvPicPr>
          <p:cNvPr id="4" name="Imagen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600200" y="3275610"/>
            <a:ext cx="6172200" cy="3048000"/>
          </a:xfrm>
          <a:prstGeom prst="rect">
            <a:avLst/>
          </a:prstGeom>
        </p:spPr>
      </p:pic>
    </p:spTree>
    <p:extLst>
      <p:ext uri="{BB962C8B-B14F-4D97-AF65-F5344CB8AC3E}">
        <p14:creationId xmlns:p14="http://schemas.microsoft.com/office/powerpoint/2010/main" val="1359367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2308324"/>
          </a:xfrm>
          <a:prstGeom prst="rect">
            <a:avLst/>
          </a:prstGeom>
          <a:noFill/>
        </p:spPr>
        <p:txBody>
          <a:bodyPr wrap="square" rtlCol="0">
            <a:spAutoFit/>
          </a:bodyPr>
          <a:lstStyle/>
          <a:p>
            <a:pPr algn="just"/>
            <a:r>
              <a:rPr lang="es-MX" sz="2400" dirty="0"/>
              <a:t>Existen dos enfoques fundamentales para la organización de las preguntas de una entrevista</a:t>
            </a:r>
            <a:r>
              <a:rPr lang="es-MX" sz="2400" b="1" dirty="0"/>
              <a:t>: top-</a:t>
            </a:r>
            <a:r>
              <a:rPr lang="es-MX" sz="2400" b="1" dirty="0" err="1"/>
              <a:t>down</a:t>
            </a:r>
            <a:r>
              <a:rPr lang="es-MX" sz="2400" b="1" dirty="0"/>
              <a:t> y </a:t>
            </a:r>
            <a:r>
              <a:rPr lang="es-MX" sz="2400" b="1" dirty="0" err="1"/>
              <a:t>bottom</a:t>
            </a:r>
            <a:r>
              <a:rPr lang="es-MX" sz="2400" b="1" dirty="0"/>
              <a:t>-up</a:t>
            </a:r>
            <a:endParaRPr lang="es-MX" sz="2400" dirty="0"/>
          </a:p>
          <a:p>
            <a:pPr algn="just"/>
            <a:endParaRPr lang="es-MX" sz="2400" dirty="0"/>
          </a:p>
          <a:p>
            <a:pPr algn="just"/>
            <a:endParaRPr lang="es-MX" sz="2400" dirty="0"/>
          </a:p>
          <a:p>
            <a:pPr algn="just"/>
            <a:endParaRPr lang="es-MX"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17</a:t>
            </a:fld>
            <a:endParaRPr lang="en-US" dirty="0"/>
          </a:p>
        </p:txBody>
      </p:sp>
      <p:pic>
        <p:nvPicPr>
          <p:cNvPr id="5" name="Imagen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50274" y="2856568"/>
            <a:ext cx="6167252" cy="3505200"/>
          </a:xfrm>
          <a:prstGeom prst="rect">
            <a:avLst/>
          </a:prstGeom>
        </p:spPr>
      </p:pic>
    </p:spTree>
    <p:extLst>
      <p:ext uri="{BB962C8B-B14F-4D97-AF65-F5344CB8AC3E}">
        <p14:creationId xmlns:p14="http://schemas.microsoft.com/office/powerpoint/2010/main" val="335820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524315"/>
          </a:xfrm>
          <a:prstGeom prst="rect">
            <a:avLst/>
          </a:prstGeom>
          <a:noFill/>
        </p:spPr>
        <p:txBody>
          <a:bodyPr wrap="square" rtlCol="0">
            <a:spAutoFit/>
          </a:bodyPr>
          <a:lstStyle/>
          <a:p>
            <a:pPr algn="just"/>
            <a:r>
              <a:rPr lang="es-MX" sz="2400" b="1" dirty="0"/>
              <a:t>Preparación para la entrevista.</a:t>
            </a:r>
            <a:r>
              <a:rPr lang="es-MX" sz="2400" dirty="0"/>
              <a:t> Es importante prepararse para una entrevista de la misma manera que se prepararían para una presentación. Se debe tener un plan general de la entrevista el cual liste el orden apropiado de las preguntas anticipando posibles respuestas.</a:t>
            </a:r>
          </a:p>
          <a:p>
            <a:pPr algn="just"/>
            <a:endParaRPr lang="es-MX" sz="2400" dirty="0"/>
          </a:p>
          <a:p>
            <a:pPr algn="just"/>
            <a:r>
              <a:rPr lang="es-MX" sz="2400" dirty="0"/>
              <a:t>Estudiar el perfil del entrevistado para no realizar preguntas que no pueda responder.</a:t>
            </a:r>
          </a:p>
          <a:p>
            <a:pPr algn="just"/>
            <a:endParaRPr lang="es-MX" sz="2400" dirty="0"/>
          </a:p>
          <a:p>
            <a:pPr algn="just"/>
            <a:endParaRPr lang="es-MX" sz="2400" dirty="0"/>
          </a:p>
          <a:p>
            <a:pPr algn="just"/>
            <a:endParaRPr lang="es-MX"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18</a:t>
            </a:fld>
            <a:endParaRPr lang="en-US" dirty="0"/>
          </a:p>
        </p:txBody>
      </p:sp>
    </p:spTree>
    <p:extLst>
      <p:ext uri="{BB962C8B-B14F-4D97-AF65-F5344CB8AC3E}">
        <p14:creationId xmlns:p14="http://schemas.microsoft.com/office/powerpoint/2010/main" val="84619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5632311"/>
          </a:xfrm>
          <a:prstGeom prst="rect">
            <a:avLst/>
          </a:prstGeom>
          <a:noFill/>
        </p:spPr>
        <p:txBody>
          <a:bodyPr wrap="square" rtlCol="0">
            <a:spAutoFit/>
          </a:bodyPr>
          <a:lstStyle/>
          <a:p>
            <a:pPr algn="just"/>
            <a:r>
              <a:rPr lang="es-MX" sz="2400" dirty="0"/>
              <a:t>En la “</a:t>
            </a:r>
            <a:r>
              <a:rPr lang="es-MX" sz="2400" b="1" dirty="0">
                <a:solidFill>
                  <a:srgbClr val="0070C0"/>
                </a:solidFill>
              </a:rPr>
              <a:t>requisición del sistema</a:t>
            </a:r>
            <a:r>
              <a:rPr lang="es-MX" sz="2400" dirty="0"/>
              <a:t>” se establecen enunciados que describen las razones por la que el proyecto de desarrollo del sistema fue propuesto.</a:t>
            </a:r>
          </a:p>
          <a:p>
            <a:pPr algn="just"/>
            <a:endParaRPr lang="es-MX" sz="2400" dirty="0"/>
          </a:p>
          <a:p>
            <a:pPr algn="just"/>
            <a:r>
              <a:rPr lang="es-MX" sz="2400" dirty="0"/>
              <a:t>Estos enunciados reflejan los requerimientos de negocios que el sistema a desarrollar atenderá.</a:t>
            </a:r>
          </a:p>
          <a:p>
            <a:pPr algn="just"/>
            <a:endParaRPr lang="es-MX" sz="2400" dirty="0"/>
          </a:p>
          <a:p>
            <a:pPr algn="just"/>
            <a:r>
              <a:rPr lang="es-MX" sz="2400" dirty="0"/>
              <a:t>Ejemplos:</a:t>
            </a:r>
          </a:p>
          <a:p>
            <a:pPr marL="342900" indent="-342900" algn="just">
              <a:buFont typeface="Wingdings" panose="05000000000000000000" pitchFamily="2" charset="2"/>
              <a:buChar char="§"/>
            </a:pPr>
            <a:r>
              <a:rPr lang="es-MX" sz="2400" dirty="0"/>
              <a:t>Ampliar el mercado</a:t>
            </a:r>
          </a:p>
          <a:p>
            <a:pPr marL="342900" indent="-342900" algn="just">
              <a:buFont typeface="Wingdings" panose="05000000000000000000" pitchFamily="2" charset="2"/>
              <a:buChar char="§"/>
            </a:pPr>
            <a:r>
              <a:rPr lang="es-MX" sz="2400" dirty="0"/>
              <a:t>Reducir el tiempo de procesamiento de solicitudes</a:t>
            </a:r>
          </a:p>
          <a:p>
            <a:pPr marL="342900" indent="-342900" algn="just">
              <a:buFont typeface="Wingdings" panose="05000000000000000000" pitchFamily="2" charset="2"/>
              <a:buChar char="§"/>
            </a:pPr>
            <a:r>
              <a:rPr lang="es-MX" sz="2400" dirty="0"/>
              <a:t>Reducir los costos de servicios a clientes</a:t>
            </a:r>
          </a:p>
          <a:p>
            <a:pPr marL="342900" indent="-342900" algn="just">
              <a:buFont typeface="Wingdings" panose="05000000000000000000" pitchFamily="2" charset="2"/>
              <a:buChar char="§"/>
            </a:pPr>
            <a:r>
              <a:rPr lang="es-MX" sz="2400" dirty="0"/>
              <a:t>Mejorar el tiempo de respuesta a las solicitudes</a:t>
            </a:r>
          </a:p>
          <a:p>
            <a:pPr algn="just"/>
            <a:endParaRPr lang="es-MX" sz="2400" dirty="0"/>
          </a:p>
          <a:p>
            <a:pPr algn="just"/>
            <a:endParaRPr lang="es-MX" sz="2400" dirty="0"/>
          </a:p>
          <a:p>
            <a:pPr marL="342900" indent="-342900" algn="just">
              <a:buFont typeface="Arial" panose="020B0604020202020204" pitchFamily="34" charset="0"/>
              <a:buChar char="•"/>
            </a:pPr>
            <a:endParaRPr lang="es-MX" sz="2400" dirty="0">
              <a:solidFill>
                <a:srgbClr val="0070C0"/>
              </a:solidFill>
            </a:endParaRP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a:t>
            </a:fld>
            <a:endParaRPr lang="en-US" dirty="0"/>
          </a:p>
        </p:txBody>
      </p:sp>
    </p:spTree>
    <p:extLst>
      <p:ext uri="{BB962C8B-B14F-4D97-AF65-F5344CB8AC3E}">
        <p14:creationId xmlns:p14="http://schemas.microsoft.com/office/powerpoint/2010/main" val="342196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5632311"/>
          </a:xfrm>
          <a:prstGeom prst="rect">
            <a:avLst/>
          </a:prstGeom>
          <a:noFill/>
        </p:spPr>
        <p:txBody>
          <a:bodyPr wrap="square" rtlCol="0">
            <a:spAutoFit/>
          </a:bodyPr>
          <a:lstStyle/>
          <a:p>
            <a:pPr algn="just"/>
            <a:r>
              <a:rPr lang="es-MX" sz="2400" b="1" dirty="0"/>
              <a:t>Conducir al entrevistado.</a:t>
            </a:r>
            <a:r>
              <a:rPr lang="es-MX" sz="2400" dirty="0"/>
              <a:t> El primer objetivo es compenetrarse con el entrevistado de manera de que se genere un ambiente de confianza.</a:t>
            </a:r>
          </a:p>
          <a:p>
            <a:pPr algn="just"/>
            <a:endParaRPr lang="es-MX" sz="2400" dirty="0"/>
          </a:p>
          <a:p>
            <a:pPr algn="just"/>
            <a:r>
              <a:rPr lang="es-MX" sz="2400" dirty="0"/>
              <a:t>El entrevistador debe explicar el “por qué” de la entrevista y el “por qué” fue seleccionado el entrevistado.</a:t>
            </a:r>
          </a:p>
          <a:p>
            <a:pPr algn="just"/>
            <a:endParaRPr lang="es-MX" sz="2400" dirty="0"/>
          </a:p>
          <a:p>
            <a:pPr algn="just"/>
            <a:r>
              <a:rPr lang="es-MX" sz="2400" dirty="0"/>
              <a:t>Es un aspecto critico ser cuidadoso con el registro de la información proporcionada por el entrevistado.</a:t>
            </a:r>
          </a:p>
          <a:p>
            <a:pPr algn="just"/>
            <a:endParaRPr lang="es-MX" sz="2400" dirty="0"/>
          </a:p>
          <a:p>
            <a:pPr algn="just"/>
            <a:r>
              <a:rPr lang="es-MX" sz="2400" dirty="0"/>
              <a:t>Es importante separar los hechos de las opiniones.</a:t>
            </a:r>
          </a:p>
          <a:p>
            <a:pPr algn="just"/>
            <a:endParaRPr lang="es-MX" sz="2400" dirty="0"/>
          </a:p>
          <a:p>
            <a:pPr algn="just"/>
            <a:endParaRPr lang="es-MX" sz="2400" dirty="0"/>
          </a:p>
          <a:p>
            <a:pPr algn="just"/>
            <a:endParaRPr lang="es-MX"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19</a:t>
            </a:fld>
            <a:endParaRPr lang="en-US" dirty="0"/>
          </a:p>
        </p:txBody>
      </p:sp>
    </p:spTree>
    <p:extLst>
      <p:ext uri="{BB962C8B-B14F-4D97-AF65-F5344CB8AC3E}">
        <p14:creationId xmlns:p14="http://schemas.microsoft.com/office/powerpoint/2010/main" val="2903649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785652"/>
          </a:xfrm>
          <a:prstGeom prst="rect">
            <a:avLst/>
          </a:prstGeom>
          <a:noFill/>
        </p:spPr>
        <p:txBody>
          <a:bodyPr wrap="square" rtlCol="0">
            <a:spAutoFit/>
          </a:bodyPr>
          <a:lstStyle/>
          <a:p>
            <a:pPr algn="just"/>
            <a:r>
              <a:rPr lang="es-MX" sz="2400" b="1" dirty="0"/>
              <a:t>Seguimiento post-entrevista.</a:t>
            </a:r>
            <a:r>
              <a:rPr lang="es-MX" sz="2400" dirty="0"/>
              <a:t> El entrevistador debe preparar un reporte de la entrevista. El reporte debe contener notas de la entrevista.</a:t>
            </a:r>
          </a:p>
          <a:p>
            <a:pPr algn="just"/>
            <a:endParaRPr lang="es-MX" sz="2400" dirty="0"/>
          </a:p>
          <a:p>
            <a:pPr algn="just"/>
            <a:r>
              <a:rPr lang="es-MX" sz="2400" dirty="0"/>
              <a:t>El reporte debe escribirse antes de que pasen 48 horas después de la entrevista debido a que el entrevistador pueden olvidar información.</a:t>
            </a:r>
          </a:p>
          <a:p>
            <a:pPr algn="just"/>
            <a:endParaRPr lang="es-MX" sz="2400" dirty="0"/>
          </a:p>
          <a:p>
            <a:pPr algn="just"/>
            <a:endParaRPr lang="es-MX" sz="2400" dirty="0"/>
          </a:p>
          <a:p>
            <a:pPr algn="just"/>
            <a:endParaRPr lang="es-MX" sz="24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20</a:t>
            </a:fld>
            <a:endParaRPr lang="en-US" dirty="0"/>
          </a:p>
        </p:txBody>
      </p:sp>
    </p:spTree>
    <p:extLst>
      <p:ext uri="{BB962C8B-B14F-4D97-AF65-F5344CB8AC3E}">
        <p14:creationId xmlns:p14="http://schemas.microsoft.com/office/powerpoint/2010/main" val="162657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21</a:t>
            </a:fld>
            <a:endParaRPr lang="en-US" dirty="0"/>
          </a:p>
        </p:txBody>
      </p:sp>
      <p:pic>
        <p:nvPicPr>
          <p:cNvPr id="4" name="Imagen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47800" y="1440200"/>
            <a:ext cx="6248400" cy="5029200"/>
          </a:xfrm>
          <a:prstGeom prst="rect">
            <a:avLst/>
          </a:prstGeom>
        </p:spPr>
      </p:pic>
    </p:spTree>
    <p:extLst>
      <p:ext uri="{BB962C8B-B14F-4D97-AF65-F5344CB8AC3E}">
        <p14:creationId xmlns:p14="http://schemas.microsoft.com/office/powerpoint/2010/main" val="17957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389757"/>
            <a:ext cx="7848600" cy="6001643"/>
          </a:xfrm>
          <a:prstGeom prst="rect">
            <a:avLst/>
          </a:prstGeom>
          <a:noFill/>
        </p:spPr>
        <p:txBody>
          <a:bodyPr wrap="square" rtlCol="0">
            <a:spAutoFit/>
          </a:bodyPr>
          <a:lstStyle/>
          <a:p>
            <a:pPr algn="just"/>
            <a:r>
              <a:rPr lang="es-MX" sz="2400" dirty="0"/>
              <a:t>Durante la fase de </a:t>
            </a:r>
            <a:r>
              <a:rPr lang="es-MX" sz="2400" b="1" dirty="0">
                <a:solidFill>
                  <a:srgbClr val="0070C0"/>
                </a:solidFill>
              </a:rPr>
              <a:t>“análisis” </a:t>
            </a:r>
            <a:r>
              <a:rPr lang="es-MX" sz="2400" dirty="0"/>
              <a:t>los requerimientos son escritos desde la perspectiva de los negocios y se enfocan en el </a:t>
            </a:r>
            <a:r>
              <a:rPr lang="es-MX" sz="2400" b="1" dirty="0">
                <a:solidFill>
                  <a:srgbClr val="0070C0"/>
                </a:solidFill>
              </a:rPr>
              <a:t>“qué” </a:t>
            </a:r>
            <a:r>
              <a:rPr lang="es-MX" sz="2400" dirty="0"/>
              <a:t>debe hacer el sistema para satisfacer las </a:t>
            </a:r>
            <a:r>
              <a:rPr lang="es-MX" sz="2400" b="1" dirty="0">
                <a:solidFill>
                  <a:srgbClr val="0070C0"/>
                </a:solidFill>
              </a:rPr>
              <a:t>“necesidades de negocios de los usuarios”.</a:t>
            </a:r>
          </a:p>
          <a:p>
            <a:pPr algn="just"/>
            <a:endParaRPr lang="es-MX" sz="2400" dirty="0"/>
          </a:p>
          <a:p>
            <a:pPr algn="just"/>
            <a:r>
              <a:rPr lang="es-MX" sz="2400" dirty="0"/>
              <a:t>Estos requerimientos de usuarios describen las tareas que los usuarios desarrollan como parte integral de los procesos de negocios u operaciones:</a:t>
            </a:r>
          </a:p>
          <a:p>
            <a:pPr algn="just"/>
            <a:endParaRPr lang="es-MX" sz="2400" dirty="0"/>
          </a:p>
          <a:p>
            <a:pPr marL="342900" indent="-342900" algn="just">
              <a:buFont typeface="Arial" panose="020B0604020202020204" pitchFamily="34" charset="0"/>
              <a:buChar char="•"/>
            </a:pPr>
            <a:r>
              <a:rPr lang="es-MX" sz="2400" dirty="0"/>
              <a:t>Reordenar inventario</a:t>
            </a:r>
          </a:p>
          <a:p>
            <a:pPr marL="342900" indent="-342900" algn="just">
              <a:buFont typeface="Arial" panose="020B0604020202020204" pitchFamily="34" charset="0"/>
              <a:buChar char="•"/>
            </a:pPr>
            <a:r>
              <a:rPr lang="es-MX" sz="2400" dirty="0"/>
              <a:t>Determinar la disponibilidad de crédito</a:t>
            </a:r>
          </a:p>
          <a:p>
            <a:pPr marL="342900" indent="-342900" algn="just">
              <a:buFont typeface="Arial" panose="020B0604020202020204" pitchFamily="34" charset="0"/>
              <a:buChar char="•"/>
            </a:pPr>
            <a:r>
              <a:rPr lang="es-MX" sz="2400" dirty="0"/>
              <a:t>Realizar balances de cuentas</a:t>
            </a:r>
          </a:p>
          <a:p>
            <a:pPr algn="just"/>
            <a:endParaRPr lang="es-MX" sz="2400" dirty="0"/>
          </a:p>
          <a:p>
            <a:pPr algn="just"/>
            <a:endParaRPr lang="es-MX" sz="2400" dirty="0"/>
          </a:p>
          <a:p>
            <a:pPr marL="342900" indent="-342900" algn="just">
              <a:buFont typeface="Arial" panose="020B0604020202020204" pitchFamily="34" charset="0"/>
              <a:buChar char="•"/>
            </a:pPr>
            <a:endParaRPr lang="es-MX" sz="2400" dirty="0">
              <a:solidFill>
                <a:srgbClr val="0070C0"/>
              </a:solidFill>
            </a:endParaRP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a:t>
            </a:fld>
            <a:endParaRPr lang="en-US" dirty="0"/>
          </a:p>
        </p:txBody>
      </p:sp>
    </p:spTree>
    <p:extLst>
      <p:ext uri="{BB962C8B-B14F-4D97-AF65-F5344CB8AC3E}">
        <p14:creationId xmlns:p14="http://schemas.microsoft.com/office/powerpoint/2010/main" val="403243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893647"/>
          </a:xfrm>
          <a:prstGeom prst="rect">
            <a:avLst/>
          </a:prstGeom>
          <a:noFill/>
        </p:spPr>
        <p:txBody>
          <a:bodyPr wrap="square" rtlCol="0">
            <a:spAutoFit/>
          </a:bodyPr>
          <a:lstStyle/>
          <a:p>
            <a:pPr algn="just"/>
            <a:r>
              <a:rPr lang="es-MX" sz="2400" dirty="0"/>
              <a:t>Determinar las formas en las que el nuevo sistema puede ayudar a solventar las necesidades de los usuarios lleva a los enunciados de los </a:t>
            </a:r>
            <a:r>
              <a:rPr lang="es-MX" sz="2400" b="1" dirty="0">
                <a:solidFill>
                  <a:srgbClr val="0070C0"/>
                </a:solidFill>
              </a:rPr>
              <a:t>“requerimientos funcionales del sistema”.</a:t>
            </a:r>
          </a:p>
          <a:p>
            <a:pPr algn="just"/>
            <a:endParaRPr lang="es-MX" sz="2400" dirty="0"/>
          </a:p>
          <a:p>
            <a:pPr algn="just"/>
            <a:r>
              <a:rPr lang="es-MX" sz="2400" dirty="0"/>
              <a:t>Un requerimiento funcional se relaciona directamente con un proceso que el sistema tiene que desempeñar como parte del apoyo a las necesidades de los usuarios.</a:t>
            </a:r>
          </a:p>
          <a:p>
            <a:pPr algn="just"/>
            <a:endParaRPr lang="es-MX" sz="2400" dirty="0"/>
          </a:p>
          <a:p>
            <a:pPr algn="just"/>
            <a:endParaRPr lang="es-MX" sz="2400" dirty="0"/>
          </a:p>
          <a:p>
            <a:pPr algn="just"/>
            <a:endParaRPr lang="es-MX" sz="2400" dirty="0"/>
          </a:p>
          <a:p>
            <a:pPr marL="342900" indent="-342900" algn="just">
              <a:buFont typeface="Arial" panose="020B0604020202020204" pitchFamily="34" charset="0"/>
              <a:buChar char="•"/>
            </a:pPr>
            <a:endParaRPr lang="es-MX" sz="2400" dirty="0">
              <a:solidFill>
                <a:srgbClr val="0070C0"/>
              </a:solidFill>
            </a:endParaRP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3</a:t>
            </a:fld>
            <a:endParaRPr lang="en-US" dirty="0"/>
          </a:p>
        </p:txBody>
      </p:sp>
    </p:spTree>
    <p:extLst>
      <p:ext uri="{BB962C8B-B14F-4D97-AF65-F5344CB8AC3E}">
        <p14:creationId xmlns:p14="http://schemas.microsoft.com/office/powerpoint/2010/main" val="4046961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524315"/>
          </a:xfrm>
          <a:prstGeom prst="rect">
            <a:avLst/>
          </a:prstGeom>
          <a:noFill/>
        </p:spPr>
        <p:txBody>
          <a:bodyPr wrap="square" rtlCol="0">
            <a:spAutoFit/>
          </a:bodyPr>
          <a:lstStyle/>
          <a:p>
            <a:pPr algn="just"/>
            <a:r>
              <a:rPr lang="es-MX" sz="2400" dirty="0"/>
              <a:t>Los requerimientos de los usuarios y los requerimientos funcionales definidos en la fase de </a:t>
            </a:r>
            <a:r>
              <a:rPr lang="es-MX" sz="2400" b="1" dirty="0">
                <a:solidFill>
                  <a:srgbClr val="0070C0"/>
                </a:solidFill>
              </a:rPr>
              <a:t>“análisis” </a:t>
            </a:r>
            <a:r>
              <a:rPr lang="es-MX" sz="2400" dirty="0"/>
              <a:t>van a fluir dentro de la fase de </a:t>
            </a:r>
            <a:r>
              <a:rPr lang="es-MX" sz="2400" b="1" dirty="0">
                <a:solidFill>
                  <a:srgbClr val="0070C0"/>
                </a:solidFill>
              </a:rPr>
              <a:t>“diseño”</a:t>
            </a:r>
            <a:r>
              <a:rPr lang="es-MX" sz="2400" dirty="0"/>
              <a:t>, donde serán detallados de forma técnica, describiendo </a:t>
            </a:r>
            <a:r>
              <a:rPr lang="es-MX" sz="2400" b="1" dirty="0">
                <a:solidFill>
                  <a:srgbClr val="0070C0"/>
                </a:solidFill>
              </a:rPr>
              <a:t>“cómo” </a:t>
            </a:r>
            <a:r>
              <a:rPr lang="es-MX" sz="2400" dirty="0"/>
              <a:t>el sistema va a ser implementado.</a:t>
            </a:r>
          </a:p>
          <a:p>
            <a:pPr algn="just"/>
            <a:endParaRPr lang="es-MX" sz="2400" dirty="0"/>
          </a:p>
          <a:p>
            <a:pPr algn="just"/>
            <a:r>
              <a:rPr lang="es-MX" sz="2400" dirty="0"/>
              <a:t>El enfoque del requerimiento cambia a través de las diferentes etapas del proyecto: </a:t>
            </a:r>
            <a:r>
              <a:rPr lang="es-MX" sz="2400" b="1" dirty="0">
                <a:solidFill>
                  <a:srgbClr val="0070C0"/>
                </a:solidFill>
              </a:rPr>
              <a:t>Planeación-Análisis-Diseño-Implementación</a:t>
            </a:r>
            <a:r>
              <a:rPr lang="es-MX" sz="2400" dirty="0"/>
              <a:t>.</a:t>
            </a:r>
          </a:p>
          <a:p>
            <a:pPr algn="just"/>
            <a:endParaRPr lang="es-MX" sz="2400" dirty="0"/>
          </a:p>
          <a:p>
            <a:pPr algn="just"/>
            <a:endParaRPr lang="es-MX" sz="2400" dirty="0"/>
          </a:p>
          <a:p>
            <a:pPr marL="342900" indent="-342900" algn="just">
              <a:buFont typeface="Arial" panose="020B0604020202020204" pitchFamily="34" charset="0"/>
              <a:buChar char="•"/>
            </a:pPr>
            <a:endParaRPr lang="es-MX" sz="2400" dirty="0">
              <a:solidFill>
                <a:srgbClr val="0070C0"/>
              </a:solidFill>
            </a:endParaRP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4</a:t>
            </a:fld>
            <a:endParaRPr lang="en-US" dirty="0"/>
          </a:p>
        </p:txBody>
      </p:sp>
    </p:spTree>
    <p:extLst>
      <p:ext uri="{BB962C8B-B14F-4D97-AF65-F5344CB8AC3E}">
        <p14:creationId xmlns:p14="http://schemas.microsoft.com/office/powerpoint/2010/main" val="418961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339650"/>
          </a:xfrm>
          <a:prstGeom prst="rect">
            <a:avLst/>
          </a:prstGeom>
          <a:noFill/>
        </p:spPr>
        <p:txBody>
          <a:bodyPr wrap="square" rtlCol="0">
            <a:spAutoFit/>
          </a:bodyPr>
          <a:lstStyle/>
          <a:p>
            <a:pPr algn="just"/>
            <a:r>
              <a:rPr lang="es-MX" sz="2400" b="1" dirty="0">
                <a:solidFill>
                  <a:srgbClr val="0070C0"/>
                </a:solidFill>
              </a:rPr>
              <a:t>Los enunciados para la definición de requerimientos</a:t>
            </a:r>
          </a:p>
          <a:p>
            <a:pPr algn="just"/>
            <a:endParaRPr lang="es-MX" sz="2400" dirty="0"/>
          </a:p>
          <a:p>
            <a:pPr algn="just"/>
            <a:r>
              <a:rPr lang="es-MX" sz="2400" dirty="0"/>
              <a:t>Usualmente son conocidos como </a:t>
            </a:r>
            <a:r>
              <a:rPr lang="es-MX" sz="2400" b="1" dirty="0">
                <a:solidFill>
                  <a:srgbClr val="0070C0"/>
                </a:solidFill>
              </a:rPr>
              <a:t>“definiciones o determinaciones de requerimientos”</a:t>
            </a:r>
            <a:r>
              <a:rPr lang="es-MX" sz="2400" dirty="0"/>
              <a:t> y son reportes de texto sencillos compuestos por listas de requerimientos funcionales y no funcionales</a:t>
            </a:r>
          </a:p>
          <a:p>
            <a:pPr algn="just"/>
            <a:endParaRPr lang="es-MX" sz="2400" dirty="0"/>
          </a:p>
          <a:p>
            <a:pPr algn="just"/>
            <a:endParaRPr lang="en-US" dirty="0"/>
          </a:p>
          <a:p>
            <a:pPr algn="just"/>
            <a:endParaRPr lang="es-MX" dirty="0"/>
          </a:p>
          <a:p>
            <a:pPr algn="just"/>
            <a:endParaRPr lang="es-MX" sz="2400" dirty="0"/>
          </a:p>
          <a:p>
            <a:pPr algn="just"/>
            <a:endParaRPr lang="es-MX" sz="2400" dirty="0"/>
          </a:p>
          <a:p>
            <a:pPr marL="342900" indent="-342900" algn="just">
              <a:buFont typeface="Arial" panose="020B0604020202020204" pitchFamily="34" charset="0"/>
              <a:buChar char="•"/>
            </a:pPr>
            <a:endParaRPr lang="es-MX" sz="2400" dirty="0">
              <a:solidFill>
                <a:srgbClr val="0070C0"/>
              </a:solidFill>
            </a:endParaRP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5</a:t>
            </a:fld>
            <a:endParaRPr lang="en-US" dirty="0"/>
          </a:p>
        </p:txBody>
      </p:sp>
    </p:spTree>
    <p:extLst>
      <p:ext uri="{BB962C8B-B14F-4D97-AF65-F5344CB8AC3E}">
        <p14:creationId xmlns:p14="http://schemas.microsoft.com/office/powerpoint/2010/main" val="1395778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4893647"/>
          </a:xfrm>
          <a:prstGeom prst="rect">
            <a:avLst/>
          </a:prstGeom>
          <a:noFill/>
        </p:spPr>
        <p:txBody>
          <a:bodyPr wrap="square" rtlCol="0">
            <a:spAutoFit/>
          </a:bodyPr>
          <a:lstStyle/>
          <a:p>
            <a:pPr algn="just"/>
            <a:r>
              <a:rPr lang="es-MX" sz="2400" b="1" dirty="0">
                <a:solidFill>
                  <a:srgbClr val="0070C0"/>
                </a:solidFill>
              </a:rPr>
              <a:t>Los enunciados para la definición de requerimientos</a:t>
            </a:r>
          </a:p>
          <a:p>
            <a:pPr algn="just"/>
            <a:endParaRPr lang="es-MX" sz="2400" dirty="0"/>
          </a:p>
          <a:p>
            <a:pPr algn="just"/>
            <a:r>
              <a:rPr lang="es-MX" sz="2400" dirty="0"/>
              <a:t>Es común enumerar los requerimientos de manera que puedan ser claramente identificados.</a:t>
            </a:r>
          </a:p>
          <a:p>
            <a:pPr algn="just"/>
            <a:endParaRPr lang="es-MX" sz="2400" dirty="0"/>
          </a:p>
          <a:p>
            <a:pPr algn="just"/>
            <a:r>
              <a:rPr lang="es-MX" sz="2400" dirty="0"/>
              <a:t>Es importante que cada requerimiento sea identificado con números únicos de forma que sean fácilmente identificables a través del proceso de desarrollo (trazable).</a:t>
            </a:r>
          </a:p>
          <a:p>
            <a:pPr algn="just"/>
            <a:endParaRPr lang="es-MX" sz="2400" dirty="0"/>
          </a:p>
          <a:p>
            <a:pPr algn="just"/>
            <a:r>
              <a:rPr lang="es-MX" sz="2400" dirty="0"/>
              <a:t>Por claridad los requerimientos son agrupados en funcionales y no funcionales.</a:t>
            </a:r>
          </a:p>
          <a:p>
            <a:pPr algn="just"/>
            <a:endParaRPr lang="es-MX" sz="2400" dirty="0">
              <a:solidFill>
                <a:srgbClr val="0070C0"/>
              </a:solidFill>
            </a:endParaRP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6</a:t>
            </a:fld>
            <a:endParaRPr lang="en-US" dirty="0"/>
          </a:p>
        </p:txBody>
      </p:sp>
    </p:spTree>
    <p:extLst>
      <p:ext uri="{BB962C8B-B14F-4D97-AF65-F5344CB8AC3E}">
        <p14:creationId xmlns:p14="http://schemas.microsoft.com/office/powerpoint/2010/main" val="1247549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323987"/>
          </a:xfrm>
          <a:prstGeom prst="rect">
            <a:avLst/>
          </a:prstGeom>
          <a:noFill/>
        </p:spPr>
        <p:txBody>
          <a:bodyPr wrap="square" rtlCol="0">
            <a:spAutoFit/>
          </a:bodyPr>
          <a:lstStyle/>
          <a:p>
            <a:pPr algn="just"/>
            <a:r>
              <a:rPr lang="es-MX" sz="2400" b="1" dirty="0">
                <a:solidFill>
                  <a:srgbClr val="0070C0"/>
                </a:solidFill>
              </a:rPr>
              <a:t>Los enunciados para la definición de requerimientos</a:t>
            </a:r>
          </a:p>
          <a:p>
            <a:pPr algn="just"/>
            <a:endParaRPr lang="es-MX" sz="2400" dirty="0"/>
          </a:p>
          <a:p>
            <a:pPr algn="just"/>
            <a:r>
              <a:rPr lang="es-MX" sz="2400" dirty="0"/>
              <a:t>El propósito de la “definición de requerimientos” es proveer enunciados claros de </a:t>
            </a:r>
            <a:r>
              <a:rPr lang="es-MX" sz="2400" b="1" dirty="0">
                <a:solidFill>
                  <a:srgbClr val="0070C0"/>
                </a:solidFill>
              </a:rPr>
              <a:t>“qué” </a:t>
            </a:r>
            <a:r>
              <a:rPr lang="es-MX" sz="2400" dirty="0"/>
              <a:t>debe realizar el nuevo sistema con el objetivo de cumplir la visión del sistema definida en la </a:t>
            </a:r>
            <a:r>
              <a:rPr lang="es-MX" sz="2400" b="1" dirty="0">
                <a:solidFill>
                  <a:srgbClr val="0070C0"/>
                </a:solidFill>
              </a:rPr>
              <a:t>“requisición del sistema”.</a:t>
            </a:r>
          </a:p>
          <a:p>
            <a:pPr algn="just"/>
            <a:endParaRPr lang="es-MX" sz="2400" dirty="0"/>
          </a:p>
          <a:p>
            <a:pPr algn="just"/>
            <a:r>
              <a:rPr lang="es-MX" sz="2400" dirty="0"/>
              <a:t>Define el alcance del proyecto.</a:t>
            </a:r>
          </a:p>
          <a:p>
            <a:pPr algn="just"/>
            <a:endParaRPr lang="en-US"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7</a:t>
            </a:fld>
            <a:endParaRPr lang="en-US" dirty="0"/>
          </a:p>
        </p:txBody>
      </p:sp>
    </p:spTree>
    <p:extLst>
      <p:ext uri="{BB962C8B-B14F-4D97-AF65-F5344CB8AC3E}">
        <p14:creationId xmlns:p14="http://schemas.microsoft.com/office/powerpoint/2010/main" val="2046959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MX" dirty="0"/>
              <a:t>Elicitación de Requerimientos</a:t>
            </a:r>
            <a:endParaRPr lang="es-MX" b="1" dirty="0"/>
          </a:p>
        </p:txBody>
      </p:sp>
      <p:sp>
        <p:nvSpPr>
          <p:cNvPr id="8" name="7 CuadroTexto"/>
          <p:cNvSpPr txBox="1"/>
          <p:nvPr/>
        </p:nvSpPr>
        <p:spPr>
          <a:xfrm>
            <a:off x="609600" y="1600200"/>
            <a:ext cx="7848600" cy="3693319"/>
          </a:xfrm>
          <a:prstGeom prst="rect">
            <a:avLst/>
          </a:prstGeom>
          <a:noFill/>
        </p:spPr>
        <p:txBody>
          <a:bodyPr wrap="square" rtlCol="0">
            <a:spAutoFit/>
          </a:bodyPr>
          <a:lstStyle/>
          <a:p>
            <a:pPr algn="just"/>
            <a:r>
              <a:rPr lang="es-MX" sz="2400" b="1" dirty="0">
                <a:solidFill>
                  <a:srgbClr val="0070C0"/>
                </a:solidFill>
              </a:rPr>
              <a:t>Técnicas de elicitación de requerimientos</a:t>
            </a:r>
          </a:p>
          <a:p>
            <a:pPr algn="just"/>
            <a:endParaRPr lang="es-MX" sz="2400" dirty="0"/>
          </a:p>
          <a:p>
            <a:pPr algn="just"/>
            <a:r>
              <a:rPr lang="es-MX" sz="2400" b="1" dirty="0">
                <a:solidFill>
                  <a:srgbClr val="0070C0"/>
                </a:solidFill>
              </a:rPr>
              <a:t>Primero</a:t>
            </a:r>
            <a:r>
              <a:rPr lang="es-MX" sz="2400" dirty="0"/>
              <a:t>. El analista debe de comprender la importancia de los efectos del proceso de definición de requerimientos incluyendo el desarrollo de un fundamento legal y el desarrollo de confianza y compenetración entre el equipo de desarrollo y los usuarios del sistema.</a:t>
            </a:r>
          </a:p>
          <a:p>
            <a:pPr algn="just"/>
            <a:endParaRPr lang="es-MX" sz="2400" dirty="0"/>
          </a:p>
          <a:p>
            <a:pPr algn="just"/>
            <a:endParaRPr lang="en-US"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8</a:t>
            </a:fld>
            <a:endParaRPr lang="en-US" dirty="0"/>
          </a:p>
        </p:txBody>
      </p:sp>
    </p:spTree>
    <p:extLst>
      <p:ext uri="{BB962C8B-B14F-4D97-AF65-F5344CB8AC3E}">
        <p14:creationId xmlns:p14="http://schemas.microsoft.com/office/powerpoint/2010/main" val="3647173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4652</TotalTime>
  <Words>1413</Words>
  <Application>Microsoft Office PowerPoint</Application>
  <PresentationFormat>Presentación en pantalla (4:3)</PresentationFormat>
  <Paragraphs>196</Paragraphs>
  <Slides>22</Slides>
  <Notes>22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Wingdings</vt:lpstr>
      <vt:lpstr>Claridad</vt:lpstr>
      <vt:lpstr>Desarrollo de software I</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lpstr>Elicitación de Requerimientos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chavoux</dc:creator>
  <cp:lastModifiedBy>roberto nonder</cp:lastModifiedBy>
  <cp:revision>316</cp:revision>
  <cp:lastPrinted>2017-01-25T15:54:57Z</cp:lastPrinted>
  <dcterms:created xsi:type="dcterms:W3CDTF">2016-01-18T20:14:20Z</dcterms:created>
  <dcterms:modified xsi:type="dcterms:W3CDTF">2023-10-11T17:32:14Z</dcterms:modified>
</cp:coreProperties>
</file>