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80" r:id="rId1"/>
  </p:sldMasterIdLst>
  <p:notesMasterIdLst>
    <p:notesMasterId r:id="rId44"/>
  </p:notesMasterIdLst>
  <p:sldIdLst>
    <p:sldId id="256" r:id="rId2"/>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21" r:id="rId27"/>
    <p:sldId id="315" r:id="rId28"/>
    <p:sldId id="316" r:id="rId29"/>
    <p:sldId id="317" r:id="rId30"/>
    <p:sldId id="318" r:id="rId31"/>
    <p:sldId id="322" r:id="rId32"/>
    <p:sldId id="323" r:id="rId33"/>
    <p:sldId id="324" r:id="rId34"/>
    <p:sldId id="325" r:id="rId35"/>
    <p:sldId id="326" r:id="rId36"/>
    <p:sldId id="327" r:id="rId37"/>
    <p:sldId id="328" r:id="rId38"/>
    <p:sldId id="329" r:id="rId39"/>
    <p:sldId id="330" r:id="rId40"/>
    <p:sldId id="331" r:id="rId41"/>
    <p:sldId id="332" r:id="rId42"/>
    <p:sldId id="333" r:id="rId4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954" autoAdjust="0"/>
  </p:normalViewPr>
  <p:slideViewPr>
    <p:cSldViewPr>
      <p:cViewPr varScale="1">
        <p:scale>
          <a:sx n="76" d="100"/>
          <a:sy n="76" d="100"/>
        </p:scale>
        <p:origin x="1746" y="84"/>
      </p:cViewPr>
      <p:guideLst>
        <p:guide orient="horz" pos="2160"/>
        <p:guide pos="2880"/>
      </p:guideLst>
    </p:cSldViewPr>
  </p:slideViewPr>
  <p:notesTextViewPr>
    <p:cViewPr>
      <p:scale>
        <a:sx n="1" d="1"/>
        <a:sy n="1" d="1"/>
      </p:scale>
      <p:origin x="0" y="0"/>
    </p:cViewPr>
  </p:notesTextViewPr>
  <p:notesViewPr>
    <p:cSldViewPr>
      <p:cViewPr varScale="1">
        <p:scale>
          <a:sx n="51" d="100"/>
          <a:sy n="51" d="100"/>
        </p:scale>
        <p:origin x="-2736"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2 Marcador de fecha"/>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BA5DFDEC-A95C-4C71-97F8-A2EB944F0154}" type="datetimeFigureOut">
              <a:rPr lang="en-US" smtClean="0"/>
              <a:t>10/18/2023</a:t>
            </a:fld>
            <a:endParaRPr lang="en-US"/>
          </a:p>
        </p:txBody>
      </p:sp>
      <p:sp>
        <p:nvSpPr>
          <p:cNvPr id="4" name="3 Marcador de imagen de diapositiva"/>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4 Marcador de notas"/>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5 Marcador de pie de página"/>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6 Marcador de número de diapositiva"/>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68A96EE5-D85E-4613-9C9B-4CF266C5F4C6}" type="slidenum">
              <a:rPr lang="en-US" smtClean="0"/>
              <a:t>‹Nº›</a:t>
            </a:fld>
            <a:endParaRPr lang="en-US"/>
          </a:p>
        </p:txBody>
      </p:sp>
    </p:spTree>
    <p:extLst>
      <p:ext uri="{BB962C8B-B14F-4D97-AF65-F5344CB8AC3E}">
        <p14:creationId xmlns:p14="http://schemas.microsoft.com/office/powerpoint/2010/main" val="688404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68A96EE5-D85E-4613-9C9B-4CF266C5F4C6}" type="slidenum">
              <a:rPr lang="en-US" smtClean="0"/>
              <a:t>0</a:t>
            </a:fld>
            <a:endParaRPr lang="en-US"/>
          </a:p>
        </p:txBody>
      </p:sp>
    </p:spTree>
    <p:extLst>
      <p:ext uri="{BB962C8B-B14F-4D97-AF65-F5344CB8AC3E}">
        <p14:creationId xmlns:p14="http://schemas.microsoft.com/office/powerpoint/2010/main" val="1714974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a:t>
            </a:r>
            <a:r>
              <a:rPr lang="es-MX" baseline="0" dirty="0" err="1"/>
              <a:t>elicitación</a:t>
            </a:r>
            <a:r>
              <a:rPr lang="es-MX" baseline="0" dirty="0"/>
              <a:t> de requerimientos</a:t>
            </a:r>
          </a:p>
          <a:p>
            <a:endParaRPr lang="es-MX" baseline="0" dirty="0"/>
          </a:p>
        </p:txBody>
      </p:sp>
      <p:sp>
        <p:nvSpPr>
          <p:cNvPr id="4" name="Marcador de número de diapositiva 3"/>
          <p:cNvSpPr>
            <a:spLocks noGrp="1"/>
          </p:cNvSpPr>
          <p:nvPr>
            <p:ph type="sldNum" sz="quarter" idx="10"/>
          </p:nvPr>
        </p:nvSpPr>
        <p:spPr/>
        <p:txBody>
          <a:bodyPr/>
          <a:lstStyle/>
          <a:p>
            <a:fld id="{68A96EE5-D85E-4613-9C9B-4CF266C5F4C6}" type="slidenum">
              <a:rPr lang="en-US" smtClean="0"/>
              <a:t>9</a:t>
            </a:fld>
            <a:endParaRPr lang="en-US"/>
          </a:p>
        </p:txBody>
      </p:sp>
    </p:spTree>
    <p:extLst>
      <p:ext uri="{BB962C8B-B14F-4D97-AF65-F5344CB8AC3E}">
        <p14:creationId xmlns:p14="http://schemas.microsoft.com/office/powerpoint/2010/main" val="4270389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a:t>
            </a:r>
            <a:r>
              <a:rPr lang="es-MX" baseline="0" dirty="0" err="1"/>
              <a:t>elicitación</a:t>
            </a:r>
            <a:r>
              <a:rPr lang="es-MX" baseline="0" dirty="0"/>
              <a:t> de requerimientos</a:t>
            </a:r>
          </a:p>
          <a:p>
            <a:r>
              <a:rPr lang="es-MX" baseline="0" dirty="0"/>
              <a:t>Algunos participantes pueden estar en desacuerdo con el desarrollo del sistema por lo que se debe de proporcionar la información suficiente para que todos los integrantes comprenda la importancia y beneficios del proyecto</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10</a:t>
            </a:fld>
            <a:endParaRPr lang="en-US"/>
          </a:p>
        </p:txBody>
      </p:sp>
    </p:spTree>
    <p:extLst>
      <p:ext uri="{BB962C8B-B14F-4D97-AF65-F5344CB8AC3E}">
        <p14:creationId xmlns:p14="http://schemas.microsoft.com/office/powerpoint/2010/main" val="4155660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a:t>
            </a:r>
            <a:r>
              <a:rPr lang="es-MX" baseline="0" dirty="0" err="1"/>
              <a:t>elicitación</a:t>
            </a:r>
            <a:r>
              <a:rPr lang="es-MX" baseline="0" dirty="0"/>
              <a:t> de requerimientos</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11</a:t>
            </a:fld>
            <a:endParaRPr lang="en-US"/>
          </a:p>
        </p:txBody>
      </p:sp>
    </p:spTree>
    <p:extLst>
      <p:ext uri="{BB962C8B-B14F-4D97-AF65-F5344CB8AC3E}">
        <p14:creationId xmlns:p14="http://schemas.microsoft.com/office/powerpoint/2010/main" val="1031305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a:t>
            </a:r>
            <a:r>
              <a:rPr lang="es-MX" baseline="0" dirty="0" err="1"/>
              <a:t>elicitación</a:t>
            </a:r>
            <a:r>
              <a:rPr lang="es-MX" baseline="0" dirty="0"/>
              <a:t> de requerimientos</a:t>
            </a:r>
          </a:p>
          <a:p>
            <a:r>
              <a:rPr lang="es-MX" baseline="0" dirty="0"/>
              <a:t>Se recomienda utilizar cuestionarios electrónicos. Se reduce costos y se puede organizar de forma rápida y sencilla la información recabada. </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12</a:t>
            </a:fld>
            <a:endParaRPr lang="en-US"/>
          </a:p>
        </p:txBody>
      </p:sp>
    </p:spTree>
    <p:extLst>
      <p:ext uri="{BB962C8B-B14F-4D97-AF65-F5344CB8AC3E}">
        <p14:creationId xmlns:p14="http://schemas.microsoft.com/office/powerpoint/2010/main" val="1450217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a:t>
            </a:r>
            <a:r>
              <a:rPr lang="es-MX" baseline="0" dirty="0" err="1"/>
              <a:t>elicitación</a:t>
            </a:r>
            <a:r>
              <a:rPr lang="es-MX" baseline="0" dirty="0"/>
              <a:t> de requerimientos</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13</a:t>
            </a:fld>
            <a:endParaRPr lang="en-US"/>
          </a:p>
        </p:txBody>
      </p:sp>
    </p:spTree>
    <p:extLst>
      <p:ext uri="{BB962C8B-B14F-4D97-AF65-F5344CB8AC3E}">
        <p14:creationId xmlns:p14="http://schemas.microsoft.com/office/powerpoint/2010/main" val="2981391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a:t>
            </a:r>
            <a:r>
              <a:rPr lang="es-MX" baseline="0" dirty="0" err="1"/>
              <a:t>elicitación</a:t>
            </a:r>
            <a:r>
              <a:rPr lang="es-MX" baseline="0" dirty="0"/>
              <a:t> de requerimientos</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14</a:t>
            </a:fld>
            <a:endParaRPr lang="en-US"/>
          </a:p>
        </p:txBody>
      </p:sp>
    </p:spTree>
    <p:extLst>
      <p:ext uri="{BB962C8B-B14F-4D97-AF65-F5344CB8AC3E}">
        <p14:creationId xmlns:p14="http://schemas.microsoft.com/office/powerpoint/2010/main" val="1235743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a:t>
            </a:r>
            <a:r>
              <a:rPr lang="es-MX" baseline="0" dirty="0" err="1"/>
              <a:t>elicitación</a:t>
            </a:r>
            <a:r>
              <a:rPr lang="es-MX" baseline="0" dirty="0"/>
              <a:t> de requerimientos</a:t>
            </a:r>
          </a:p>
          <a:p>
            <a:r>
              <a:rPr lang="es-MX" baseline="0" dirty="0"/>
              <a:t>Los cuestionarios son utilizados comúnmente en estudios de mercado</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15</a:t>
            </a:fld>
            <a:endParaRPr lang="en-US"/>
          </a:p>
        </p:txBody>
      </p:sp>
    </p:spTree>
    <p:extLst>
      <p:ext uri="{BB962C8B-B14F-4D97-AF65-F5344CB8AC3E}">
        <p14:creationId xmlns:p14="http://schemas.microsoft.com/office/powerpoint/2010/main" val="3176981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a:t>
            </a:r>
            <a:r>
              <a:rPr lang="es-MX" baseline="0" dirty="0" err="1"/>
              <a:t>elicitación</a:t>
            </a:r>
            <a:r>
              <a:rPr lang="es-MX" baseline="0" dirty="0"/>
              <a:t> de requerimientos</a:t>
            </a:r>
          </a:p>
          <a:p>
            <a:r>
              <a:rPr lang="es-MX" baseline="0" dirty="0"/>
              <a:t>Los cuestionarios son utilizados comúnmente en estudios de mercado</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16</a:t>
            </a:fld>
            <a:endParaRPr lang="en-US"/>
          </a:p>
        </p:txBody>
      </p:sp>
    </p:spTree>
    <p:extLst>
      <p:ext uri="{BB962C8B-B14F-4D97-AF65-F5344CB8AC3E}">
        <p14:creationId xmlns:p14="http://schemas.microsoft.com/office/powerpoint/2010/main" val="3812749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a:t>
            </a:r>
            <a:r>
              <a:rPr lang="es-MX" baseline="0" dirty="0" err="1"/>
              <a:t>elicitación</a:t>
            </a:r>
            <a:r>
              <a:rPr lang="es-MX" baseline="0" dirty="0"/>
              <a:t> de requerimientos</a:t>
            </a:r>
          </a:p>
          <a:p>
            <a:r>
              <a:rPr lang="es-MX" baseline="0" dirty="0"/>
              <a:t>Los cuestionarios son utilizados comúnmente en estudios de mercado</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17</a:t>
            </a:fld>
            <a:endParaRPr lang="en-US"/>
          </a:p>
        </p:txBody>
      </p:sp>
    </p:spTree>
    <p:extLst>
      <p:ext uri="{BB962C8B-B14F-4D97-AF65-F5344CB8AC3E}">
        <p14:creationId xmlns:p14="http://schemas.microsoft.com/office/powerpoint/2010/main" val="4192468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a:t>
            </a:r>
            <a:r>
              <a:rPr lang="es-MX" baseline="0" dirty="0" err="1"/>
              <a:t>elicitación</a:t>
            </a:r>
            <a:r>
              <a:rPr lang="es-MX" baseline="0" dirty="0"/>
              <a:t> de requerimientos</a:t>
            </a:r>
          </a:p>
          <a:p>
            <a:r>
              <a:rPr lang="es-MX" baseline="0" dirty="0"/>
              <a:t>En ocasiones se tiene que recurrir a documentos como: manuales de entrenamiento, reportes, memorándums, formularios, documentación de errores de los usuarios.</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18</a:t>
            </a:fld>
            <a:endParaRPr lang="en-US"/>
          </a:p>
        </p:txBody>
      </p:sp>
    </p:spTree>
    <p:extLst>
      <p:ext uri="{BB962C8B-B14F-4D97-AF65-F5344CB8AC3E}">
        <p14:creationId xmlns:p14="http://schemas.microsoft.com/office/powerpoint/2010/main" val="1837019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a:t>
            </a:r>
            <a:r>
              <a:rPr lang="es-MX" baseline="0" dirty="0" err="1"/>
              <a:t>elicitación</a:t>
            </a:r>
            <a:r>
              <a:rPr lang="es-MX" baseline="0" dirty="0"/>
              <a:t> de requerimientos</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1</a:t>
            </a:fld>
            <a:endParaRPr lang="en-US"/>
          </a:p>
        </p:txBody>
      </p:sp>
    </p:spTree>
    <p:extLst>
      <p:ext uri="{BB962C8B-B14F-4D97-AF65-F5344CB8AC3E}">
        <p14:creationId xmlns:p14="http://schemas.microsoft.com/office/powerpoint/2010/main" val="2387587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a:t>
            </a:r>
            <a:r>
              <a:rPr lang="es-MX" baseline="0" dirty="0" err="1"/>
              <a:t>elicitación</a:t>
            </a:r>
            <a:r>
              <a:rPr lang="es-MX" baseline="0" dirty="0"/>
              <a:t> de requerimientos</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19</a:t>
            </a:fld>
            <a:endParaRPr lang="en-US"/>
          </a:p>
        </p:txBody>
      </p:sp>
    </p:spTree>
    <p:extLst>
      <p:ext uri="{BB962C8B-B14F-4D97-AF65-F5344CB8AC3E}">
        <p14:creationId xmlns:p14="http://schemas.microsoft.com/office/powerpoint/2010/main" val="39300672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a:t>
            </a:r>
            <a:r>
              <a:rPr lang="es-MX" baseline="0" dirty="0" err="1"/>
              <a:t>elicitación</a:t>
            </a:r>
            <a:r>
              <a:rPr lang="es-MX" baseline="0" dirty="0"/>
              <a:t> de requerimientos</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20</a:t>
            </a:fld>
            <a:endParaRPr lang="en-US"/>
          </a:p>
        </p:txBody>
      </p:sp>
    </p:spTree>
    <p:extLst>
      <p:ext uri="{BB962C8B-B14F-4D97-AF65-F5344CB8AC3E}">
        <p14:creationId xmlns:p14="http://schemas.microsoft.com/office/powerpoint/2010/main" val="391291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a:t>
            </a:r>
            <a:r>
              <a:rPr lang="es-MX" baseline="0" dirty="0" err="1"/>
              <a:t>elicitación</a:t>
            </a:r>
            <a:r>
              <a:rPr lang="es-MX" baseline="0" dirty="0"/>
              <a:t> de requerimientos</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21</a:t>
            </a:fld>
            <a:endParaRPr lang="en-US"/>
          </a:p>
        </p:txBody>
      </p:sp>
    </p:spTree>
    <p:extLst>
      <p:ext uri="{BB962C8B-B14F-4D97-AF65-F5344CB8AC3E}">
        <p14:creationId xmlns:p14="http://schemas.microsoft.com/office/powerpoint/2010/main" val="28893321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a:t>
            </a:r>
            <a:r>
              <a:rPr lang="es-MX" baseline="0" dirty="0" err="1"/>
              <a:t>elicitación</a:t>
            </a:r>
            <a:r>
              <a:rPr lang="es-MX" baseline="0" dirty="0"/>
              <a:t> de requerimientos</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22</a:t>
            </a:fld>
            <a:endParaRPr lang="en-US"/>
          </a:p>
        </p:txBody>
      </p:sp>
    </p:spTree>
    <p:extLst>
      <p:ext uri="{BB962C8B-B14F-4D97-AF65-F5344CB8AC3E}">
        <p14:creationId xmlns:p14="http://schemas.microsoft.com/office/powerpoint/2010/main" val="40169567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a:t>
            </a:r>
            <a:r>
              <a:rPr lang="es-MX" baseline="0" dirty="0" err="1"/>
              <a:t>elicitación</a:t>
            </a:r>
            <a:r>
              <a:rPr lang="es-MX" baseline="0" dirty="0"/>
              <a:t> de requerimientos</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23</a:t>
            </a:fld>
            <a:endParaRPr lang="en-US"/>
          </a:p>
        </p:txBody>
      </p:sp>
    </p:spTree>
    <p:extLst>
      <p:ext uri="{BB962C8B-B14F-4D97-AF65-F5344CB8AC3E}">
        <p14:creationId xmlns:p14="http://schemas.microsoft.com/office/powerpoint/2010/main" val="28853840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a:t>
            </a:r>
            <a:r>
              <a:rPr lang="es-MX" baseline="0" dirty="0" err="1"/>
              <a:t>elicitación</a:t>
            </a:r>
            <a:r>
              <a:rPr lang="es-MX" baseline="0" dirty="0"/>
              <a:t> de requerimientos</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24</a:t>
            </a:fld>
            <a:endParaRPr lang="en-US"/>
          </a:p>
        </p:txBody>
      </p:sp>
    </p:spTree>
    <p:extLst>
      <p:ext uri="{BB962C8B-B14F-4D97-AF65-F5344CB8AC3E}">
        <p14:creationId xmlns:p14="http://schemas.microsoft.com/office/powerpoint/2010/main" val="21483111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a:t>
            </a:r>
            <a:r>
              <a:rPr lang="es-MX" baseline="0" dirty="0" err="1"/>
              <a:t>elicitación</a:t>
            </a:r>
            <a:r>
              <a:rPr lang="es-MX" baseline="0" dirty="0"/>
              <a:t> de requerimientos</a:t>
            </a:r>
          </a:p>
          <a:p>
            <a:r>
              <a:rPr lang="es-MX" baseline="0" dirty="0"/>
              <a:t>Problema: Frecuentemente el inventario esta vacío</a:t>
            </a:r>
          </a:p>
          <a:p>
            <a:r>
              <a:rPr lang="es-MX" baseline="0" dirty="0"/>
              <a:t>Raíz del problema:</a:t>
            </a:r>
          </a:p>
          <a:p>
            <a:r>
              <a:rPr lang="es-MX" baseline="0" dirty="0"/>
              <a:t>Retardo en la generación de una orden para el proveedor</a:t>
            </a:r>
          </a:p>
          <a:p>
            <a:r>
              <a:rPr lang="es-MX" baseline="0" dirty="0"/>
              <a:t>Conteo inexacto</a:t>
            </a:r>
          </a:p>
          <a:p>
            <a:r>
              <a:rPr lang="es-MX" baseline="0" dirty="0"/>
              <a:t>Cantidades reordenadas incorrectamente</a:t>
            </a:r>
          </a:p>
          <a:p>
            <a:endParaRPr lang="es-MX" baseline="0" dirty="0"/>
          </a:p>
          <a:p>
            <a:endParaRPr lang="es-MX" baseline="0" dirty="0"/>
          </a:p>
          <a:p>
            <a:endParaRPr lang="es-MX" baseline="0" dirty="0"/>
          </a:p>
          <a:p>
            <a:endParaRPr lang="es-MX" baseline="0" dirty="0"/>
          </a:p>
          <a:p>
            <a:endParaRPr lang="es-MX" baseline="0" dirty="0"/>
          </a:p>
          <a:p>
            <a:endParaRPr lang="es-MX" baseline="0" dirty="0"/>
          </a:p>
        </p:txBody>
      </p:sp>
      <p:sp>
        <p:nvSpPr>
          <p:cNvPr id="4" name="Marcador de número de diapositiva 3"/>
          <p:cNvSpPr>
            <a:spLocks noGrp="1"/>
          </p:cNvSpPr>
          <p:nvPr>
            <p:ph type="sldNum" sz="quarter" idx="10"/>
          </p:nvPr>
        </p:nvSpPr>
        <p:spPr/>
        <p:txBody>
          <a:bodyPr/>
          <a:lstStyle/>
          <a:p>
            <a:fld id="{68A96EE5-D85E-4613-9C9B-4CF266C5F4C6}" type="slidenum">
              <a:rPr lang="en-US" smtClean="0"/>
              <a:t>25</a:t>
            </a:fld>
            <a:endParaRPr lang="en-US"/>
          </a:p>
        </p:txBody>
      </p:sp>
    </p:spTree>
    <p:extLst>
      <p:ext uri="{BB962C8B-B14F-4D97-AF65-F5344CB8AC3E}">
        <p14:creationId xmlns:p14="http://schemas.microsoft.com/office/powerpoint/2010/main" val="18912343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a:t>
            </a:r>
            <a:r>
              <a:rPr lang="es-MX" baseline="0" dirty="0" err="1"/>
              <a:t>elicitación</a:t>
            </a:r>
            <a:r>
              <a:rPr lang="es-MX" baseline="0" dirty="0"/>
              <a:t> de requerimientos</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26</a:t>
            </a:fld>
            <a:endParaRPr lang="en-US"/>
          </a:p>
        </p:txBody>
      </p:sp>
    </p:spTree>
    <p:extLst>
      <p:ext uri="{BB962C8B-B14F-4D97-AF65-F5344CB8AC3E}">
        <p14:creationId xmlns:p14="http://schemas.microsoft.com/office/powerpoint/2010/main" val="480970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a:t>
            </a:r>
            <a:r>
              <a:rPr lang="es-MX" baseline="0" dirty="0" err="1"/>
              <a:t>elicitación</a:t>
            </a:r>
            <a:r>
              <a:rPr lang="es-MX" baseline="0" dirty="0"/>
              <a:t> de requerimientos</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27</a:t>
            </a:fld>
            <a:endParaRPr lang="en-US"/>
          </a:p>
        </p:txBody>
      </p:sp>
    </p:spTree>
    <p:extLst>
      <p:ext uri="{BB962C8B-B14F-4D97-AF65-F5344CB8AC3E}">
        <p14:creationId xmlns:p14="http://schemas.microsoft.com/office/powerpoint/2010/main" val="42262694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a:t>
            </a:r>
            <a:r>
              <a:rPr lang="es-MX" baseline="0" dirty="0" err="1"/>
              <a:t>elicitación</a:t>
            </a:r>
            <a:r>
              <a:rPr lang="es-MX" baseline="0" dirty="0"/>
              <a:t> de requerimientos</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28</a:t>
            </a:fld>
            <a:endParaRPr lang="en-US"/>
          </a:p>
        </p:txBody>
      </p:sp>
    </p:spTree>
    <p:extLst>
      <p:ext uri="{BB962C8B-B14F-4D97-AF65-F5344CB8AC3E}">
        <p14:creationId xmlns:p14="http://schemas.microsoft.com/office/powerpoint/2010/main" val="1766597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a:t>
            </a:r>
            <a:r>
              <a:rPr lang="es-MX" baseline="0" dirty="0" err="1"/>
              <a:t>elicitación</a:t>
            </a:r>
            <a:r>
              <a:rPr lang="es-MX" baseline="0" dirty="0"/>
              <a:t> de requerimientos</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2</a:t>
            </a:fld>
            <a:endParaRPr lang="en-US"/>
          </a:p>
        </p:txBody>
      </p:sp>
    </p:spTree>
    <p:extLst>
      <p:ext uri="{BB962C8B-B14F-4D97-AF65-F5344CB8AC3E}">
        <p14:creationId xmlns:p14="http://schemas.microsoft.com/office/powerpoint/2010/main" val="16481759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a:t>
            </a:r>
            <a:r>
              <a:rPr lang="es-MX" baseline="0" dirty="0" err="1"/>
              <a:t>elicitación</a:t>
            </a:r>
            <a:r>
              <a:rPr lang="es-MX" baseline="0" dirty="0"/>
              <a:t> de requerimientos</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29</a:t>
            </a:fld>
            <a:endParaRPr lang="en-US"/>
          </a:p>
        </p:txBody>
      </p:sp>
    </p:spTree>
    <p:extLst>
      <p:ext uri="{BB962C8B-B14F-4D97-AF65-F5344CB8AC3E}">
        <p14:creationId xmlns:p14="http://schemas.microsoft.com/office/powerpoint/2010/main" val="19999652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a:t>
            </a:r>
            <a:r>
              <a:rPr lang="es-MX" baseline="0" dirty="0" err="1"/>
              <a:t>elicitación</a:t>
            </a:r>
            <a:r>
              <a:rPr lang="es-MX" baseline="0" dirty="0"/>
              <a:t> de requerimientos</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30</a:t>
            </a:fld>
            <a:endParaRPr lang="en-US"/>
          </a:p>
        </p:txBody>
      </p:sp>
    </p:spTree>
    <p:extLst>
      <p:ext uri="{BB962C8B-B14F-4D97-AF65-F5344CB8AC3E}">
        <p14:creationId xmlns:p14="http://schemas.microsoft.com/office/powerpoint/2010/main" val="14795846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a:t>
            </a:r>
            <a:r>
              <a:rPr lang="es-MX" baseline="0" dirty="0" err="1"/>
              <a:t>elicitación</a:t>
            </a:r>
            <a:r>
              <a:rPr lang="es-MX" baseline="0" dirty="0"/>
              <a:t> de requerimientos</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31</a:t>
            </a:fld>
            <a:endParaRPr lang="en-US"/>
          </a:p>
        </p:txBody>
      </p:sp>
    </p:spTree>
    <p:extLst>
      <p:ext uri="{BB962C8B-B14F-4D97-AF65-F5344CB8AC3E}">
        <p14:creationId xmlns:p14="http://schemas.microsoft.com/office/powerpoint/2010/main" val="6619046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a:t>
            </a:r>
            <a:r>
              <a:rPr lang="es-MX" baseline="0" dirty="0" err="1"/>
              <a:t>elicitación</a:t>
            </a:r>
            <a:r>
              <a:rPr lang="es-MX" baseline="0" dirty="0"/>
              <a:t> de requerimientos</a:t>
            </a:r>
          </a:p>
          <a:p>
            <a:r>
              <a:rPr lang="es-MX" baseline="0" dirty="0"/>
              <a:t>Alguna empresas usan el termino rol del actor para hacer referencia a un grupo de personas que interactúan con el sistema de la misma forma</a:t>
            </a:r>
          </a:p>
          <a:p>
            <a:r>
              <a:rPr lang="es-MX" baseline="0" dirty="0"/>
              <a:t>Un </a:t>
            </a:r>
            <a:r>
              <a:rPr lang="es-MX" baseline="0" dirty="0" err="1"/>
              <a:t>trigger</a:t>
            </a:r>
            <a:r>
              <a:rPr lang="es-MX" baseline="0" dirty="0"/>
              <a:t> puede ser externo, por ejemplo: que la alarma de incendios se active.</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32</a:t>
            </a:fld>
            <a:endParaRPr lang="en-US"/>
          </a:p>
        </p:txBody>
      </p:sp>
    </p:spTree>
    <p:extLst>
      <p:ext uri="{BB962C8B-B14F-4D97-AF65-F5344CB8AC3E}">
        <p14:creationId xmlns:p14="http://schemas.microsoft.com/office/powerpoint/2010/main" val="38036015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a:t>
            </a:r>
            <a:r>
              <a:rPr lang="es-MX" baseline="0" dirty="0" err="1"/>
              <a:t>elicitación</a:t>
            </a:r>
            <a:r>
              <a:rPr lang="es-MX" baseline="0" dirty="0"/>
              <a:t> de requerimientos</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33</a:t>
            </a:fld>
            <a:endParaRPr lang="en-US"/>
          </a:p>
        </p:txBody>
      </p:sp>
    </p:spTree>
    <p:extLst>
      <p:ext uri="{BB962C8B-B14F-4D97-AF65-F5344CB8AC3E}">
        <p14:creationId xmlns:p14="http://schemas.microsoft.com/office/powerpoint/2010/main" val="36424302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a:t>
            </a:r>
            <a:r>
              <a:rPr lang="es-MX" baseline="0" dirty="0" err="1"/>
              <a:t>elicitación</a:t>
            </a:r>
            <a:r>
              <a:rPr lang="es-MX" baseline="0" dirty="0"/>
              <a:t> de requerimientos</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34</a:t>
            </a:fld>
            <a:endParaRPr lang="en-US"/>
          </a:p>
        </p:txBody>
      </p:sp>
    </p:spTree>
    <p:extLst>
      <p:ext uri="{BB962C8B-B14F-4D97-AF65-F5344CB8AC3E}">
        <p14:creationId xmlns:p14="http://schemas.microsoft.com/office/powerpoint/2010/main" val="7419789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a:t>
            </a:r>
            <a:r>
              <a:rPr lang="es-MX" baseline="0" dirty="0" err="1"/>
              <a:t>elicitación</a:t>
            </a:r>
            <a:r>
              <a:rPr lang="es-MX" baseline="0" dirty="0"/>
              <a:t> de requerimientos</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35</a:t>
            </a:fld>
            <a:endParaRPr lang="en-US"/>
          </a:p>
        </p:txBody>
      </p:sp>
    </p:spTree>
    <p:extLst>
      <p:ext uri="{BB962C8B-B14F-4D97-AF65-F5344CB8AC3E}">
        <p14:creationId xmlns:p14="http://schemas.microsoft.com/office/powerpoint/2010/main" val="31745854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a:t>
            </a:r>
            <a:r>
              <a:rPr lang="es-MX" baseline="0" dirty="0" err="1"/>
              <a:t>elicitación</a:t>
            </a:r>
            <a:r>
              <a:rPr lang="es-MX" baseline="0" dirty="0"/>
              <a:t> de requerimientos</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36</a:t>
            </a:fld>
            <a:endParaRPr lang="en-US"/>
          </a:p>
        </p:txBody>
      </p:sp>
    </p:spTree>
    <p:extLst>
      <p:ext uri="{BB962C8B-B14F-4D97-AF65-F5344CB8AC3E}">
        <p14:creationId xmlns:p14="http://schemas.microsoft.com/office/powerpoint/2010/main" val="19603559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a:t>
            </a:r>
            <a:r>
              <a:rPr lang="es-MX" baseline="0" dirty="0" err="1"/>
              <a:t>elicitación</a:t>
            </a:r>
            <a:r>
              <a:rPr lang="es-MX" baseline="0" dirty="0"/>
              <a:t> de requerimientos</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37</a:t>
            </a:fld>
            <a:endParaRPr lang="en-US"/>
          </a:p>
        </p:txBody>
      </p:sp>
    </p:spTree>
    <p:extLst>
      <p:ext uri="{BB962C8B-B14F-4D97-AF65-F5344CB8AC3E}">
        <p14:creationId xmlns:p14="http://schemas.microsoft.com/office/powerpoint/2010/main" val="23093645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a:t>
            </a:r>
            <a:r>
              <a:rPr lang="es-MX" baseline="0" dirty="0" err="1"/>
              <a:t>elicitación</a:t>
            </a:r>
            <a:r>
              <a:rPr lang="es-MX" baseline="0" dirty="0"/>
              <a:t> de requerimientos</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38</a:t>
            </a:fld>
            <a:endParaRPr lang="en-US"/>
          </a:p>
        </p:txBody>
      </p:sp>
    </p:spTree>
    <p:extLst>
      <p:ext uri="{BB962C8B-B14F-4D97-AF65-F5344CB8AC3E}">
        <p14:creationId xmlns:p14="http://schemas.microsoft.com/office/powerpoint/2010/main" val="3310677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a:t>
            </a:r>
            <a:r>
              <a:rPr lang="es-MX" baseline="0" dirty="0" err="1"/>
              <a:t>elicitación</a:t>
            </a:r>
            <a:r>
              <a:rPr lang="es-MX" baseline="0" dirty="0"/>
              <a:t> de requerimientos</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3</a:t>
            </a:fld>
            <a:endParaRPr lang="en-US"/>
          </a:p>
        </p:txBody>
      </p:sp>
    </p:spTree>
    <p:extLst>
      <p:ext uri="{BB962C8B-B14F-4D97-AF65-F5344CB8AC3E}">
        <p14:creationId xmlns:p14="http://schemas.microsoft.com/office/powerpoint/2010/main" val="34501912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a:t>
            </a:r>
            <a:r>
              <a:rPr lang="es-MX" baseline="0" dirty="0" err="1"/>
              <a:t>elicitación</a:t>
            </a:r>
            <a:r>
              <a:rPr lang="es-MX" baseline="0" dirty="0"/>
              <a:t> de requerimientos</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39</a:t>
            </a:fld>
            <a:endParaRPr lang="en-US"/>
          </a:p>
        </p:txBody>
      </p:sp>
    </p:spTree>
    <p:extLst>
      <p:ext uri="{BB962C8B-B14F-4D97-AF65-F5344CB8AC3E}">
        <p14:creationId xmlns:p14="http://schemas.microsoft.com/office/powerpoint/2010/main" val="6318039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a:t>
            </a:r>
            <a:r>
              <a:rPr lang="es-MX" baseline="0" dirty="0" err="1"/>
              <a:t>elicitación</a:t>
            </a:r>
            <a:r>
              <a:rPr lang="es-MX" baseline="0" dirty="0"/>
              <a:t> de requerimientos</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40</a:t>
            </a:fld>
            <a:endParaRPr lang="en-US"/>
          </a:p>
        </p:txBody>
      </p:sp>
    </p:spTree>
    <p:extLst>
      <p:ext uri="{BB962C8B-B14F-4D97-AF65-F5344CB8AC3E}">
        <p14:creationId xmlns:p14="http://schemas.microsoft.com/office/powerpoint/2010/main" val="41142495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a:t>
            </a:r>
            <a:r>
              <a:rPr lang="es-MX" baseline="0" dirty="0" err="1"/>
              <a:t>elicitación</a:t>
            </a:r>
            <a:r>
              <a:rPr lang="es-MX" baseline="0" dirty="0"/>
              <a:t> de requerimientos</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41</a:t>
            </a:fld>
            <a:endParaRPr lang="en-US"/>
          </a:p>
        </p:txBody>
      </p:sp>
    </p:spTree>
    <p:extLst>
      <p:ext uri="{BB962C8B-B14F-4D97-AF65-F5344CB8AC3E}">
        <p14:creationId xmlns:p14="http://schemas.microsoft.com/office/powerpoint/2010/main" val="2274192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a:t>
            </a:r>
            <a:r>
              <a:rPr lang="es-MX" baseline="0" dirty="0" err="1"/>
              <a:t>elicitación</a:t>
            </a:r>
            <a:r>
              <a:rPr lang="es-MX" baseline="0" dirty="0"/>
              <a:t> de requerimientos</a:t>
            </a:r>
          </a:p>
          <a:p>
            <a:r>
              <a:rPr lang="es-MX" baseline="0" dirty="0"/>
              <a:t>Las reuniones pueden llevar horas, días o semanas hasta que toda la información necesaria sea obtenida</a:t>
            </a:r>
          </a:p>
          <a:p>
            <a:endParaRPr lang="es-MX" baseline="0" dirty="0"/>
          </a:p>
        </p:txBody>
      </p:sp>
      <p:sp>
        <p:nvSpPr>
          <p:cNvPr id="4" name="Marcador de número de diapositiva 3"/>
          <p:cNvSpPr>
            <a:spLocks noGrp="1"/>
          </p:cNvSpPr>
          <p:nvPr>
            <p:ph type="sldNum" sz="quarter" idx="10"/>
          </p:nvPr>
        </p:nvSpPr>
        <p:spPr/>
        <p:txBody>
          <a:bodyPr/>
          <a:lstStyle/>
          <a:p>
            <a:fld id="{68A96EE5-D85E-4613-9C9B-4CF266C5F4C6}" type="slidenum">
              <a:rPr lang="en-US" smtClean="0"/>
              <a:t>4</a:t>
            </a:fld>
            <a:endParaRPr lang="en-US"/>
          </a:p>
        </p:txBody>
      </p:sp>
    </p:spTree>
    <p:extLst>
      <p:ext uri="{BB962C8B-B14F-4D97-AF65-F5344CB8AC3E}">
        <p14:creationId xmlns:p14="http://schemas.microsoft.com/office/powerpoint/2010/main" val="1343894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baseline="0" dirty="0"/>
          </a:p>
        </p:txBody>
      </p:sp>
      <p:sp>
        <p:nvSpPr>
          <p:cNvPr id="4" name="Marcador de número de diapositiva 3"/>
          <p:cNvSpPr>
            <a:spLocks noGrp="1"/>
          </p:cNvSpPr>
          <p:nvPr>
            <p:ph type="sldNum" sz="quarter" idx="10"/>
          </p:nvPr>
        </p:nvSpPr>
        <p:spPr/>
        <p:txBody>
          <a:bodyPr/>
          <a:lstStyle/>
          <a:p>
            <a:fld id="{68A96EE5-D85E-4613-9C9B-4CF266C5F4C6}" type="slidenum">
              <a:rPr lang="en-US" smtClean="0"/>
              <a:t>5</a:t>
            </a:fld>
            <a:endParaRPr lang="en-US"/>
          </a:p>
        </p:txBody>
      </p:sp>
    </p:spTree>
    <p:extLst>
      <p:ext uri="{BB962C8B-B14F-4D97-AF65-F5344CB8AC3E}">
        <p14:creationId xmlns:p14="http://schemas.microsoft.com/office/powerpoint/2010/main" val="3872865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a:t>
            </a:r>
            <a:r>
              <a:rPr lang="es-MX" baseline="0" dirty="0" err="1"/>
              <a:t>elicitación</a:t>
            </a:r>
            <a:r>
              <a:rPr lang="es-MX" baseline="0" dirty="0"/>
              <a:t> de requerimientos</a:t>
            </a:r>
          </a:p>
          <a:p>
            <a:endParaRPr lang="es-MX" baseline="0" dirty="0"/>
          </a:p>
        </p:txBody>
      </p:sp>
      <p:sp>
        <p:nvSpPr>
          <p:cNvPr id="4" name="Marcador de número de diapositiva 3"/>
          <p:cNvSpPr>
            <a:spLocks noGrp="1"/>
          </p:cNvSpPr>
          <p:nvPr>
            <p:ph type="sldNum" sz="quarter" idx="10"/>
          </p:nvPr>
        </p:nvSpPr>
        <p:spPr/>
        <p:txBody>
          <a:bodyPr/>
          <a:lstStyle/>
          <a:p>
            <a:fld id="{68A96EE5-D85E-4613-9C9B-4CF266C5F4C6}" type="slidenum">
              <a:rPr lang="en-US" smtClean="0"/>
              <a:t>6</a:t>
            </a:fld>
            <a:endParaRPr lang="en-US"/>
          </a:p>
        </p:txBody>
      </p:sp>
    </p:spTree>
    <p:extLst>
      <p:ext uri="{BB962C8B-B14F-4D97-AF65-F5344CB8AC3E}">
        <p14:creationId xmlns:p14="http://schemas.microsoft.com/office/powerpoint/2010/main" val="2087565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a:t>
            </a:r>
            <a:r>
              <a:rPr lang="es-MX" baseline="0" dirty="0" err="1"/>
              <a:t>elicitación</a:t>
            </a:r>
            <a:r>
              <a:rPr lang="es-MX" baseline="0" dirty="0"/>
              <a:t> de requerimientos</a:t>
            </a:r>
          </a:p>
          <a:p>
            <a:endParaRPr lang="es-MX" baseline="0" dirty="0"/>
          </a:p>
        </p:txBody>
      </p:sp>
      <p:sp>
        <p:nvSpPr>
          <p:cNvPr id="4" name="Marcador de número de diapositiva 3"/>
          <p:cNvSpPr>
            <a:spLocks noGrp="1"/>
          </p:cNvSpPr>
          <p:nvPr>
            <p:ph type="sldNum" sz="quarter" idx="10"/>
          </p:nvPr>
        </p:nvSpPr>
        <p:spPr/>
        <p:txBody>
          <a:bodyPr/>
          <a:lstStyle/>
          <a:p>
            <a:fld id="{68A96EE5-D85E-4613-9C9B-4CF266C5F4C6}" type="slidenum">
              <a:rPr lang="en-US" smtClean="0"/>
              <a:t>7</a:t>
            </a:fld>
            <a:endParaRPr lang="en-US"/>
          </a:p>
        </p:txBody>
      </p:sp>
    </p:spTree>
    <p:extLst>
      <p:ext uri="{BB962C8B-B14F-4D97-AF65-F5344CB8AC3E}">
        <p14:creationId xmlns:p14="http://schemas.microsoft.com/office/powerpoint/2010/main" val="823718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a:t>
            </a:r>
            <a:r>
              <a:rPr lang="es-MX" baseline="0" dirty="0" err="1"/>
              <a:t>elicitación</a:t>
            </a:r>
            <a:r>
              <a:rPr lang="es-MX" baseline="0" dirty="0"/>
              <a:t> de requerimientos</a:t>
            </a:r>
          </a:p>
          <a:p>
            <a:endParaRPr lang="es-MX" baseline="0" dirty="0"/>
          </a:p>
        </p:txBody>
      </p:sp>
      <p:sp>
        <p:nvSpPr>
          <p:cNvPr id="4" name="Marcador de número de diapositiva 3"/>
          <p:cNvSpPr>
            <a:spLocks noGrp="1"/>
          </p:cNvSpPr>
          <p:nvPr>
            <p:ph type="sldNum" sz="quarter" idx="10"/>
          </p:nvPr>
        </p:nvSpPr>
        <p:spPr/>
        <p:txBody>
          <a:bodyPr/>
          <a:lstStyle/>
          <a:p>
            <a:fld id="{68A96EE5-D85E-4613-9C9B-4CF266C5F4C6}" type="slidenum">
              <a:rPr lang="en-US" smtClean="0"/>
              <a:t>8</a:t>
            </a:fld>
            <a:endParaRPr lang="en-US"/>
          </a:p>
        </p:txBody>
      </p:sp>
    </p:spTree>
    <p:extLst>
      <p:ext uri="{BB962C8B-B14F-4D97-AF65-F5344CB8AC3E}">
        <p14:creationId xmlns:p14="http://schemas.microsoft.com/office/powerpoint/2010/main" val="27236024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1BF0120-E738-4C7A-B3F4-03B1FDCAE2FA}" type="datetime1">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29600" y="6324600"/>
            <a:ext cx="1143000" cy="329184"/>
          </a:xfrm>
          <a:prstGeom prst="rect">
            <a:avLst/>
          </a:prstGeom>
        </p:spPr>
        <p:txBody>
          <a:bodyPr/>
          <a:lstStyle>
            <a:lvl1pPr>
              <a:defRPr sz="1800">
                <a:solidFill>
                  <a:schemeClr val="tx1"/>
                </a:solidFill>
              </a:defRPr>
            </a:lvl1pPr>
          </a:lstStyle>
          <a:p>
            <a:fld id="{A0075035-0AAD-458E-9791-16F9D5190B24}" type="slidenum">
              <a:rPr lang="en-US" smtClean="0"/>
              <a:pPr/>
              <a:t>‹Nº›</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0" y="6326817"/>
            <a:ext cx="1310640" cy="452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C0ADE8C2-946A-4B3D-8EA5-0128FEE8FCDF}" type="datetime1">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A0075035-0AAD-458E-9791-16F9D5190B24}" type="slidenum">
              <a:rPr lang="en-US" smtClean="0"/>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C70C2A2-B622-4B7F-84F7-01A1428D2EE8}" type="datetime1">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A0075035-0AAD-458E-9791-16F9D5190B24}" type="slidenum">
              <a:rPr lang="en-US" smtClean="0"/>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79C0439B-1657-4466-B8AA-B56BEEDB87FE}" type="datetime1">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p:cNvSpPr>
            <a:spLocks noGrp="1"/>
          </p:cNvSpPr>
          <p:nvPr>
            <p:ph type="sldNum" sz="quarter" idx="12"/>
          </p:nvPr>
        </p:nvSpPr>
        <p:spPr>
          <a:xfrm>
            <a:off x="8229600" y="6324600"/>
            <a:ext cx="1143000" cy="329184"/>
          </a:xfrm>
          <a:prstGeom prst="rect">
            <a:avLst/>
          </a:prstGeom>
        </p:spPr>
        <p:txBody>
          <a:bodyPr/>
          <a:lstStyle>
            <a:lvl1pPr>
              <a:defRPr sz="1800">
                <a:solidFill>
                  <a:schemeClr val="tx1"/>
                </a:solidFill>
              </a:defRPr>
            </a:lvl1pPr>
          </a:lstStyle>
          <a:p>
            <a:fld id="{A0075035-0AAD-458E-9791-16F9D5190B24}" type="slidenum">
              <a:rPr lang="en-US" smtClean="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C839B306-B76E-4F31-B53C-8141451FFFDE}" type="datetime1">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A0075035-0AAD-458E-9791-16F9D5190B24}" type="slidenum">
              <a:rPr lang="en-US" smtClean="0"/>
              <a:t>‹Nº›</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ABDC0E6-649B-4424-85E7-5A58E4B25D90}" type="datetime1">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A0075035-0AAD-458E-9791-16F9D5190B24}" type="slidenum">
              <a:rPr lang="en-US" smtClean="0"/>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3942C86-1F7A-4133-8111-2AE80B41D8F3}" type="datetime1">
              <a:rPr lang="en-US" smtClean="0"/>
              <a:t>10/18/2023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20000" y="18288"/>
            <a:ext cx="1066800" cy="329184"/>
          </a:xfrm>
          <a:prstGeom prst="rect">
            <a:avLst/>
          </a:prstGeom>
        </p:spPr>
        <p:txBody>
          <a:bodyPr/>
          <a:lstStyle/>
          <a:p>
            <a:fld id="{A0075035-0AAD-458E-9791-16F9D5190B24}" type="slidenum">
              <a:rPr lang="en-US" smtClean="0"/>
              <a:t>‹Nº›</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B596C187-E7E8-4DC1-8290-219C0D47E026}" type="datetime1">
              <a:rPr lang="en-US" smtClean="0"/>
              <a:t>10/18/2023</a:t>
            </a:fld>
            <a:endParaRPr lang="en-US"/>
          </a:p>
        </p:txBody>
      </p:sp>
      <p:sp>
        <p:nvSpPr>
          <p:cNvPr id="4" name="Footer Placeholder 3"/>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8229600" y="6324600"/>
            <a:ext cx="1143000" cy="329184"/>
          </a:xfrm>
          <a:prstGeom prst="rect">
            <a:avLst/>
          </a:prstGeom>
        </p:spPr>
        <p:txBody>
          <a:bodyPr/>
          <a:lstStyle>
            <a:lvl1pPr>
              <a:defRPr sz="1800">
                <a:solidFill>
                  <a:schemeClr val="tx1"/>
                </a:solidFill>
              </a:defRPr>
            </a:lvl1pPr>
          </a:lstStyle>
          <a:p>
            <a:fld id="{A0075035-0AAD-458E-9791-16F9D5190B24}" type="slidenum">
              <a:rPr lang="en-US" smtClean="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CF4AF0-A3ED-49BE-8515-72BFC9AB12FF}" type="datetime1">
              <a:rPr lang="en-US" smtClean="0"/>
              <a:t>10/18/2023</a:t>
            </a:fld>
            <a:endParaRPr lang="en-US"/>
          </a:p>
        </p:txBody>
      </p:sp>
      <p:sp>
        <p:nvSpPr>
          <p:cNvPr id="3" name="Footer Placeholder 2"/>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29600" y="6324600"/>
            <a:ext cx="1143000" cy="329184"/>
          </a:xfrm>
          <a:prstGeom prst="rect">
            <a:avLst/>
          </a:prstGeom>
        </p:spPr>
        <p:txBody>
          <a:bodyPr/>
          <a:lstStyle>
            <a:lvl1pPr>
              <a:defRPr sz="1800">
                <a:solidFill>
                  <a:schemeClr val="tx1"/>
                </a:solidFill>
              </a:defRPr>
            </a:lvl1pPr>
          </a:lstStyle>
          <a:p>
            <a:fld id="{A0075035-0AAD-458E-9791-16F9D5190B24}" type="slidenum">
              <a:rPr lang="en-US" smtClean="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12BFCED3-F14F-497D-A6DC-1A34ADB4E192}" type="datetime1">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A0075035-0AAD-458E-9791-16F9D5190B24}" type="slidenum">
              <a:rPr lang="en-US" smtClean="0"/>
              <a:t>‹Nº›</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70DCF614-E9A4-4756-BA8B-B8C83F38F384}" type="datetime1">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A0075035-0AAD-458E-9791-16F9D5190B24}" type="slidenum">
              <a:rPr lang="en-US" smtClean="0"/>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A3A8BD5-E556-4B59-AC3D-2995A30E68A3}" type="datetime1">
              <a:rPr lang="en-US" smtClean="0"/>
              <a:t>10/18/2023</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11" name="Slide Number Placeholder 5"/>
          <p:cNvSpPr>
            <a:spLocks noGrp="1"/>
          </p:cNvSpPr>
          <p:nvPr>
            <p:ph type="sldNum" sz="quarter" idx="4"/>
          </p:nvPr>
        </p:nvSpPr>
        <p:spPr>
          <a:xfrm>
            <a:off x="8229600" y="6324600"/>
            <a:ext cx="1143000" cy="329184"/>
          </a:xfrm>
          <a:prstGeom prst="rect">
            <a:avLst/>
          </a:prstGeom>
        </p:spPr>
        <p:txBody>
          <a:bodyPr/>
          <a:lstStyle>
            <a:lvl1pPr>
              <a:defRPr sz="1800">
                <a:solidFill>
                  <a:schemeClr val="tx1"/>
                </a:solidFill>
              </a:defRPr>
            </a:lvl1pPr>
          </a:lstStyle>
          <a:p>
            <a:fld id="{A0075035-0AAD-458E-9791-16F9D5190B24}" type="slidenum">
              <a:rPr lang="en-US" smtClean="0"/>
              <a:pPr/>
              <a:t>‹Nº›</a:t>
            </a:fld>
            <a:endParaRPr lang="en-US" dirty="0"/>
          </a:p>
        </p:txBody>
      </p:sp>
      <p:pic>
        <p:nvPicPr>
          <p:cNvPr id="9" name="Picture 2"/>
          <p:cNvPicPr>
            <a:picLocks noChangeAspect="1" noChangeArrowheads="1"/>
          </p:cNvPicPr>
          <p:nvPr userDrawn="1"/>
        </p:nvPicPr>
        <p:blipFill rotWithShape="1">
          <a:blip r:embed="rId13" cstate="print">
            <a:extLst>
              <a:ext uri="{28A0092B-C50C-407E-A947-70E740481C1C}">
                <a14:useLocalDpi xmlns:a14="http://schemas.microsoft.com/office/drawing/2010/main" val="0"/>
              </a:ext>
            </a:extLst>
          </a:blip>
          <a:srcRect/>
          <a:stretch/>
        </p:blipFill>
        <p:spPr bwMode="auto">
          <a:xfrm>
            <a:off x="0" y="6326817"/>
            <a:ext cx="1310640" cy="452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44641" y="2797175"/>
            <a:ext cx="7772400" cy="1470025"/>
          </a:xfrm>
        </p:spPr>
        <p:txBody>
          <a:bodyPr/>
          <a:lstStyle/>
          <a:p>
            <a:r>
              <a:rPr lang="es-MX" b="1" dirty="0"/>
              <a:t>Desarrollo de </a:t>
            </a:r>
            <a:r>
              <a:rPr lang="es-MX" b="1"/>
              <a:t>software I</a:t>
            </a:r>
            <a:endParaRPr lang="es-MX" b="1" dirty="0"/>
          </a:p>
        </p:txBody>
      </p:sp>
      <p:sp>
        <p:nvSpPr>
          <p:cNvPr id="3" name="2 Subtítulo"/>
          <p:cNvSpPr>
            <a:spLocks noGrp="1"/>
          </p:cNvSpPr>
          <p:nvPr>
            <p:ph type="subTitle" idx="1"/>
          </p:nvPr>
        </p:nvSpPr>
        <p:spPr>
          <a:xfrm>
            <a:off x="494623" y="4724400"/>
            <a:ext cx="6019800" cy="685800"/>
          </a:xfrm>
        </p:spPr>
        <p:txBody>
          <a:bodyPr>
            <a:normAutofit fontScale="92500"/>
          </a:bodyPr>
          <a:lstStyle/>
          <a:p>
            <a:r>
              <a:rPr lang="es-MX" b="1" dirty="0"/>
              <a:t>Profesor: Dr. Salvador Cervantes Álvarez</a:t>
            </a:r>
          </a:p>
        </p:txBody>
      </p:sp>
      <p:pic>
        <p:nvPicPr>
          <p:cNvPr id="1026" name="Picture 2" descr="C:\Users\chavoux\Desktop\CUVALLES\CLASE\Introduccion_computacion\Clase 1 - Introducció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7287" y="381000"/>
            <a:ext cx="4506913" cy="1055688"/>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p:nvGrpSpPr>
        <p:grpSpPr>
          <a:xfrm>
            <a:off x="2438400" y="1436688"/>
            <a:ext cx="4679514" cy="403682"/>
            <a:chOff x="5036839" y="524172"/>
            <a:chExt cx="3813829" cy="403682"/>
          </a:xfrm>
        </p:grpSpPr>
        <p:sp>
          <p:nvSpPr>
            <p:cNvPr id="4" name="3 CuadroTexto"/>
            <p:cNvSpPr txBox="1"/>
            <p:nvPr/>
          </p:nvSpPr>
          <p:spPr>
            <a:xfrm>
              <a:off x="5152668" y="524172"/>
              <a:ext cx="3698000" cy="400110"/>
            </a:xfrm>
            <a:prstGeom prst="rect">
              <a:avLst/>
            </a:prstGeom>
            <a:noFill/>
          </p:spPr>
          <p:txBody>
            <a:bodyPr wrap="none" rtlCol="0">
              <a:spAutoFit/>
            </a:bodyPr>
            <a:lstStyle/>
            <a:p>
              <a:r>
                <a:rPr lang="es-MX" sz="2000" b="1" dirty="0">
                  <a:solidFill>
                    <a:schemeClr val="tx2"/>
                  </a:solidFill>
                </a:rPr>
                <a:t>Centro Universitario de los Valles</a:t>
              </a:r>
            </a:p>
          </p:txBody>
        </p:sp>
        <p:cxnSp>
          <p:nvCxnSpPr>
            <p:cNvPr id="6" name="5 Conector recto"/>
            <p:cNvCxnSpPr/>
            <p:nvPr/>
          </p:nvCxnSpPr>
          <p:spPr>
            <a:xfrm>
              <a:off x="5036839" y="924282"/>
              <a:ext cx="3632498" cy="357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1"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0" y="6326817"/>
            <a:ext cx="1310640" cy="452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2523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4524315"/>
          </a:xfrm>
          <a:prstGeom prst="rect">
            <a:avLst/>
          </a:prstGeom>
          <a:noFill/>
        </p:spPr>
        <p:txBody>
          <a:bodyPr wrap="square" rtlCol="0">
            <a:spAutoFit/>
          </a:bodyPr>
          <a:lstStyle/>
          <a:p>
            <a:pPr algn="just"/>
            <a:r>
              <a:rPr lang="es-MX" sz="2400" b="1" dirty="0">
                <a:solidFill>
                  <a:srgbClr val="0070C0"/>
                </a:solidFill>
              </a:rPr>
              <a:t>Preparación para las sesiones JAD</a:t>
            </a:r>
          </a:p>
          <a:p>
            <a:pPr algn="just"/>
            <a:endParaRPr lang="es-MX" sz="2400" dirty="0"/>
          </a:p>
          <a:p>
            <a:pPr algn="just"/>
            <a:r>
              <a:rPr lang="es-MX" sz="2400" b="1" dirty="0">
                <a:solidFill>
                  <a:srgbClr val="0070C0"/>
                </a:solidFill>
              </a:rPr>
              <a:t>Es importante que los analista de sistemas y los participantes se preparen para las sesiones JAD </a:t>
            </a:r>
            <a:r>
              <a:rPr lang="es-MX" sz="2400" dirty="0"/>
              <a:t>con el objetivo de poder aportar la mayor información posible (sin profundizar demasiado) sobre un tópico en especifico.</a:t>
            </a:r>
          </a:p>
          <a:p>
            <a:pPr algn="just"/>
            <a:endParaRPr lang="es-MX" sz="2400" b="1" dirty="0">
              <a:solidFill>
                <a:srgbClr val="0070C0"/>
              </a:solidFill>
            </a:endParaRPr>
          </a:p>
          <a:p>
            <a:pPr algn="just"/>
            <a:r>
              <a:rPr lang="es-MX" sz="2400" b="1" dirty="0">
                <a:solidFill>
                  <a:srgbClr val="0070C0"/>
                </a:solidFill>
              </a:rPr>
              <a:t>Ejemplo: </a:t>
            </a:r>
            <a:r>
              <a:rPr lang="es-MX" sz="2400" dirty="0"/>
              <a:t>Si el objetivo es el entendimiento del sistema, los participantes deben llevar consigo manuales de procedimientos y documentos relacionados.</a:t>
            </a:r>
            <a:endParaRPr lang="es-MX" sz="2400" b="1" dirty="0">
              <a:solidFill>
                <a:srgbClr val="0070C0"/>
              </a:solidFill>
            </a:endParaRPr>
          </a:p>
          <a:p>
            <a:endParaRPr lang="en-US" sz="2400"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9</a:t>
            </a:fld>
            <a:endParaRPr lang="en-US" dirty="0"/>
          </a:p>
        </p:txBody>
      </p:sp>
    </p:spTree>
    <p:extLst>
      <p:ext uri="{BB962C8B-B14F-4D97-AF65-F5344CB8AC3E}">
        <p14:creationId xmlns:p14="http://schemas.microsoft.com/office/powerpoint/2010/main" val="1590606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4154984"/>
          </a:xfrm>
          <a:prstGeom prst="rect">
            <a:avLst/>
          </a:prstGeom>
          <a:noFill/>
        </p:spPr>
        <p:txBody>
          <a:bodyPr wrap="square" rtlCol="0">
            <a:spAutoFit/>
          </a:bodyPr>
          <a:lstStyle/>
          <a:p>
            <a:pPr algn="just"/>
            <a:r>
              <a:rPr lang="es-MX" sz="2400" b="1" dirty="0">
                <a:solidFill>
                  <a:srgbClr val="0070C0"/>
                </a:solidFill>
              </a:rPr>
              <a:t>Conducir las sesiones JAD</a:t>
            </a:r>
          </a:p>
          <a:p>
            <a:pPr algn="just"/>
            <a:endParaRPr lang="es-MX" sz="2400" dirty="0"/>
          </a:p>
          <a:p>
            <a:pPr algn="just"/>
            <a:r>
              <a:rPr lang="es-MX" sz="2400" dirty="0"/>
              <a:t>En las sesiones debe de tratar de </a:t>
            </a:r>
            <a:r>
              <a:rPr lang="es-MX" sz="2400" b="1" dirty="0">
                <a:solidFill>
                  <a:srgbClr val="0070C0"/>
                </a:solidFill>
              </a:rPr>
              <a:t>seguir una agenda formal con reglas </a:t>
            </a:r>
            <a:r>
              <a:rPr lang="es-MX" sz="2400" dirty="0"/>
              <a:t>que definan un comportamiento adecuado.</a:t>
            </a:r>
          </a:p>
          <a:p>
            <a:pPr algn="just"/>
            <a:endParaRPr lang="es-MX" sz="2400" b="1" dirty="0">
              <a:solidFill>
                <a:srgbClr val="0070C0"/>
              </a:solidFill>
            </a:endParaRPr>
          </a:p>
          <a:p>
            <a:pPr algn="just"/>
            <a:r>
              <a:rPr lang="es-MX" sz="2400" b="1" dirty="0">
                <a:solidFill>
                  <a:srgbClr val="0070C0"/>
                </a:solidFill>
              </a:rPr>
              <a:t>Seguir itinerario, respetar opiniones, aceptar desacuerdos y asegurar que las personas hablen una a la vez.</a:t>
            </a:r>
          </a:p>
          <a:p>
            <a:pPr algn="just"/>
            <a:endParaRPr lang="es-MX" sz="2400" b="1" dirty="0">
              <a:solidFill>
                <a:srgbClr val="0070C0"/>
              </a:solidFill>
            </a:endParaRPr>
          </a:p>
          <a:p>
            <a:endParaRPr lang="en-US" sz="2400"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10</a:t>
            </a:fld>
            <a:endParaRPr lang="en-US" dirty="0"/>
          </a:p>
        </p:txBody>
      </p:sp>
    </p:spTree>
    <p:extLst>
      <p:ext uri="{BB962C8B-B14F-4D97-AF65-F5344CB8AC3E}">
        <p14:creationId xmlns:p14="http://schemas.microsoft.com/office/powerpoint/2010/main" val="1418952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3416320"/>
          </a:xfrm>
          <a:prstGeom prst="rect">
            <a:avLst/>
          </a:prstGeom>
          <a:noFill/>
        </p:spPr>
        <p:txBody>
          <a:bodyPr wrap="square" rtlCol="0">
            <a:spAutoFit/>
          </a:bodyPr>
          <a:lstStyle/>
          <a:p>
            <a:pPr algn="just"/>
            <a:r>
              <a:rPr lang="es-MX" sz="2400" b="1" dirty="0">
                <a:solidFill>
                  <a:srgbClr val="0070C0"/>
                </a:solidFill>
              </a:rPr>
              <a:t>Seguimiento post-sesión JAD</a:t>
            </a:r>
          </a:p>
          <a:p>
            <a:pPr algn="just"/>
            <a:endParaRPr lang="es-MX" sz="2400" dirty="0"/>
          </a:p>
          <a:p>
            <a:pPr algn="just"/>
            <a:r>
              <a:rPr lang="es-MX" sz="2400" dirty="0"/>
              <a:t>Se debe preparar un reporte y hacerle llegar una copia a cada uno de los participantes.</a:t>
            </a:r>
          </a:p>
          <a:p>
            <a:pPr algn="just"/>
            <a:endParaRPr lang="es-MX" sz="2400" b="1" dirty="0">
              <a:solidFill>
                <a:srgbClr val="0070C0"/>
              </a:solidFill>
            </a:endParaRPr>
          </a:p>
          <a:p>
            <a:pPr algn="just"/>
            <a:r>
              <a:rPr lang="es-MX" sz="2400" b="1" dirty="0"/>
              <a:t>Para sesiones largas, el reporte tarda en generarse 1 o 2 semanas.</a:t>
            </a:r>
          </a:p>
          <a:p>
            <a:pPr algn="just"/>
            <a:endParaRPr lang="es-MX" sz="2400" b="1" dirty="0">
              <a:solidFill>
                <a:srgbClr val="0070C0"/>
              </a:solidFill>
            </a:endParaRPr>
          </a:p>
          <a:p>
            <a:endParaRPr lang="en-US" sz="2400"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11</a:t>
            </a:fld>
            <a:endParaRPr lang="en-US" dirty="0"/>
          </a:p>
        </p:txBody>
      </p:sp>
    </p:spTree>
    <p:extLst>
      <p:ext uri="{BB962C8B-B14F-4D97-AF65-F5344CB8AC3E}">
        <p14:creationId xmlns:p14="http://schemas.microsoft.com/office/powerpoint/2010/main" val="1656319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3785652"/>
          </a:xfrm>
          <a:prstGeom prst="rect">
            <a:avLst/>
          </a:prstGeom>
          <a:noFill/>
        </p:spPr>
        <p:txBody>
          <a:bodyPr wrap="square" rtlCol="0">
            <a:spAutoFit/>
          </a:bodyPr>
          <a:lstStyle/>
          <a:p>
            <a:pPr algn="just"/>
            <a:r>
              <a:rPr lang="es-MX" sz="2400" b="1" dirty="0">
                <a:solidFill>
                  <a:srgbClr val="0070C0"/>
                </a:solidFill>
              </a:rPr>
              <a:t>Cuestionarios</a:t>
            </a:r>
          </a:p>
          <a:p>
            <a:pPr algn="just"/>
            <a:endParaRPr lang="es-MX" sz="2400" dirty="0"/>
          </a:p>
          <a:p>
            <a:pPr algn="just"/>
            <a:r>
              <a:rPr lang="es-MX" sz="2400" dirty="0"/>
              <a:t>Un cuestionario es un conjunto de preguntas escritas para obtener información de forma individual.</a:t>
            </a:r>
          </a:p>
          <a:p>
            <a:pPr algn="just"/>
            <a:endParaRPr lang="es-MX" sz="2400" b="1" dirty="0"/>
          </a:p>
          <a:p>
            <a:pPr algn="just"/>
            <a:r>
              <a:rPr lang="es-MX" sz="2400" b="1" dirty="0"/>
              <a:t>Los cuestionarios normalmente son usados cuando existe una gran cantidad de personas cuya información y opinión es necesaria.</a:t>
            </a:r>
          </a:p>
          <a:p>
            <a:pPr algn="just"/>
            <a:endParaRPr lang="es-MX" sz="2400" b="1" dirty="0">
              <a:solidFill>
                <a:srgbClr val="0070C0"/>
              </a:solidFill>
            </a:endParaRPr>
          </a:p>
          <a:p>
            <a:endParaRPr lang="en-US" sz="2400"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12</a:t>
            </a:fld>
            <a:endParaRPr lang="en-US" dirty="0"/>
          </a:p>
        </p:txBody>
      </p:sp>
    </p:spTree>
    <p:extLst>
      <p:ext uri="{BB962C8B-B14F-4D97-AF65-F5344CB8AC3E}">
        <p14:creationId xmlns:p14="http://schemas.microsoft.com/office/powerpoint/2010/main" val="1371468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2677656"/>
          </a:xfrm>
          <a:prstGeom prst="rect">
            <a:avLst/>
          </a:prstGeom>
          <a:noFill/>
        </p:spPr>
        <p:txBody>
          <a:bodyPr wrap="square" rtlCol="0">
            <a:spAutoFit/>
          </a:bodyPr>
          <a:lstStyle/>
          <a:p>
            <a:pPr algn="just"/>
            <a:r>
              <a:rPr lang="es-MX" sz="2400" b="1" dirty="0">
                <a:solidFill>
                  <a:srgbClr val="0070C0"/>
                </a:solidFill>
              </a:rPr>
              <a:t>Selección de participantes</a:t>
            </a:r>
          </a:p>
          <a:p>
            <a:pPr algn="just"/>
            <a:endParaRPr lang="es-MX" sz="2400" dirty="0"/>
          </a:p>
          <a:p>
            <a:pPr algn="just"/>
            <a:r>
              <a:rPr lang="es-MX" sz="2400" dirty="0"/>
              <a:t>El enfoque estándar es </a:t>
            </a:r>
            <a:r>
              <a:rPr lang="es-MX" sz="2400" b="1" dirty="0">
                <a:solidFill>
                  <a:srgbClr val="0070C0"/>
                </a:solidFill>
              </a:rPr>
              <a:t>seleccionar una muestra o subconjunto de personas que sean representantes de un grupo entero.</a:t>
            </a:r>
          </a:p>
          <a:p>
            <a:pPr algn="just"/>
            <a:endParaRPr lang="es-MX" sz="2400" b="1" dirty="0">
              <a:solidFill>
                <a:srgbClr val="0070C0"/>
              </a:solidFill>
            </a:endParaRPr>
          </a:p>
          <a:p>
            <a:endParaRPr lang="en-US" sz="2400"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13</a:t>
            </a:fld>
            <a:endParaRPr lang="en-US" dirty="0"/>
          </a:p>
        </p:txBody>
      </p:sp>
    </p:spTree>
    <p:extLst>
      <p:ext uri="{BB962C8B-B14F-4D97-AF65-F5344CB8AC3E}">
        <p14:creationId xmlns:p14="http://schemas.microsoft.com/office/powerpoint/2010/main" val="410440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4524315"/>
          </a:xfrm>
          <a:prstGeom prst="rect">
            <a:avLst/>
          </a:prstGeom>
          <a:noFill/>
        </p:spPr>
        <p:txBody>
          <a:bodyPr wrap="square" rtlCol="0">
            <a:spAutoFit/>
          </a:bodyPr>
          <a:lstStyle/>
          <a:p>
            <a:pPr algn="just"/>
            <a:r>
              <a:rPr lang="es-MX" sz="2400" b="1" dirty="0">
                <a:solidFill>
                  <a:srgbClr val="0070C0"/>
                </a:solidFill>
              </a:rPr>
              <a:t>Diseñar el cuestionario</a:t>
            </a:r>
          </a:p>
          <a:p>
            <a:pPr algn="just"/>
            <a:endParaRPr lang="es-MX" sz="2400" b="1" dirty="0">
              <a:solidFill>
                <a:srgbClr val="0070C0"/>
              </a:solidFill>
            </a:endParaRPr>
          </a:p>
          <a:p>
            <a:pPr algn="just"/>
            <a:r>
              <a:rPr lang="es-MX" sz="2400" dirty="0"/>
              <a:t>Es critico el diseño de buenas preguntas para los cuestionarios porque </a:t>
            </a:r>
            <a:r>
              <a:rPr lang="es-MX" sz="2400" b="1" dirty="0">
                <a:solidFill>
                  <a:srgbClr val="0070C0"/>
                </a:solidFill>
              </a:rPr>
              <a:t>la información en un cuestionario no puede ser aclarada de forma inmediata.</a:t>
            </a:r>
          </a:p>
          <a:p>
            <a:pPr algn="just"/>
            <a:endParaRPr lang="es-MX" sz="2400" dirty="0"/>
          </a:p>
          <a:p>
            <a:pPr algn="just"/>
            <a:r>
              <a:rPr lang="es-MX" sz="2400" b="1" dirty="0">
                <a:solidFill>
                  <a:srgbClr val="0070C0"/>
                </a:solidFill>
              </a:rPr>
              <a:t>Las preguntas deben ser escritas con claridad</a:t>
            </a:r>
            <a:r>
              <a:rPr lang="es-MX" sz="2400" dirty="0"/>
              <a:t> y deben de dar poco espacio a los mal entendidos; por lo que, </a:t>
            </a:r>
            <a:r>
              <a:rPr lang="es-MX" sz="2400" b="1" dirty="0">
                <a:solidFill>
                  <a:srgbClr val="0070C0"/>
                </a:solidFill>
              </a:rPr>
              <a:t>las preguntas cerradas tienden a ser las más comúnmente usadas</a:t>
            </a:r>
            <a:r>
              <a:rPr lang="es-MX" sz="2400" dirty="0"/>
              <a:t>.</a:t>
            </a:r>
          </a:p>
          <a:p>
            <a:endParaRPr lang="en-US" sz="2400"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14</a:t>
            </a:fld>
            <a:endParaRPr lang="en-US" dirty="0"/>
          </a:p>
        </p:txBody>
      </p:sp>
    </p:spTree>
    <p:extLst>
      <p:ext uri="{BB962C8B-B14F-4D97-AF65-F5344CB8AC3E}">
        <p14:creationId xmlns:p14="http://schemas.microsoft.com/office/powerpoint/2010/main" val="2039999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3785652"/>
          </a:xfrm>
          <a:prstGeom prst="rect">
            <a:avLst/>
          </a:prstGeom>
          <a:noFill/>
        </p:spPr>
        <p:txBody>
          <a:bodyPr wrap="square" rtlCol="0">
            <a:spAutoFit/>
          </a:bodyPr>
          <a:lstStyle/>
          <a:p>
            <a:pPr algn="just"/>
            <a:r>
              <a:rPr lang="es-MX" sz="2400" b="1" dirty="0">
                <a:solidFill>
                  <a:srgbClr val="0070C0"/>
                </a:solidFill>
              </a:rPr>
              <a:t>Administrar los cuestionarios</a:t>
            </a:r>
          </a:p>
          <a:p>
            <a:pPr algn="just"/>
            <a:endParaRPr lang="es-MX" sz="2400" b="1" dirty="0">
              <a:solidFill>
                <a:srgbClr val="0070C0"/>
              </a:solidFill>
            </a:endParaRPr>
          </a:p>
          <a:p>
            <a:pPr marL="342900" indent="-342900" algn="just">
              <a:buFont typeface="Arial" panose="020B0604020202020204" pitchFamily="34" charset="0"/>
              <a:buChar char="•"/>
            </a:pPr>
            <a:r>
              <a:rPr lang="es-MX" sz="2400" dirty="0"/>
              <a:t>El aspecto principal es conseguir participantes que responderán los cuestionarios.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s-MX" sz="2400" dirty="0"/>
              <a:t>Indicar la importancia del cuestionario.</a:t>
            </a:r>
          </a:p>
          <a:p>
            <a:pPr marL="342900" indent="-342900">
              <a:buFont typeface="Arial" panose="020B0604020202020204" pitchFamily="34" charset="0"/>
              <a:buChar char="•"/>
            </a:pPr>
            <a:endParaRPr lang="es-MX" sz="2400" dirty="0"/>
          </a:p>
          <a:p>
            <a:pPr marL="342900" indent="-342900">
              <a:buFont typeface="Arial" panose="020B0604020202020204" pitchFamily="34" charset="0"/>
              <a:buChar char="•"/>
            </a:pPr>
            <a:r>
              <a:rPr lang="es-MX" sz="2400" dirty="0"/>
              <a:t>Establecer una fecha de entrega.</a:t>
            </a:r>
          </a:p>
          <a:p>
            <a:pPr marL="342900" indent="-342900">
              <a:buFont typeface="Arial" panose="020B0604020202020204" pitchFamily="34" charset="0"/>
              <a:buChar char="•"/>
            </a:pPr>
            <a:endParaRPr lang="es-MX" sz="2400" dirty="0"/>
          </a:p>
          <a:p>
            <a:pPr marL="342900" indent="-342900">
              <a:buFont typeface="Arial" panose="020B0604020202020204" pitchFamily="34" charset="0"/>
              <a:buChar char="•"/>
            </a:pPr>
            <a:r>
              <a:rPr lang="es-MX" sz="2400" dirty="0"/>
              <a:t>Ofrecer un incentivo por completar el cuestionario.</a:t>
            </a:r>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15</a:t>
            </a:fld>
            <a:endParaRPr lang="en-US" dirty="0"/>
          </a:p>
        </p:txBody>
      </p:sp>
    </p:spTree>
    <p:extLst>
      <p:ext uri="{BB962C8B-B14F-4D97-AF65-F5344CB8AC3E}">
        <p14:creationId xmlns:p14="http://schemas.microsoft.com/office/powerpoint/2010/main" val="1819974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1569660"/>
          </a:xfrm>
          <a:prstGeom prst="rect">
            <a:avLst/>
          </a:prstGeom>
          <a:noFill/>
        </p:spPr>
        <p:txBody>
          <a:bodyPr wrap="square" rtlCol="0">
            <a:spAutoFit/>
          </a:bodyPr>
          <a:lstStyle/>
          <a:p>
            <a:pPr algn="just"/>
            <a:r>
              <a:rPr lang="es-MX" sz="2400" b="1" dirty="0">
                <a:solidFill>
                  <a:srgbClr val="0070C0"/>
                </a:solidFill>
              </a:rPr>
              <a:t>Seguimiento de los cuestionarios</a:t>
            </a:r>
          </a:p>
          <a:p>
            <a:pPr algn="just"/>
            <a:endParaRPr lang="es-MX" sz="2400" b="1" dirty="0">
              <a:solidFill>
                <a:srgbClr val="0070C0"/>
              </a:solidFill>
            </a:endParaRPr>
          </a:p>
          <a:p>
            <a:pPr algn="just"/>
            <a:r>
              <a:rPr lang="es-MX" sz="2400" dirty="0"/>
              <a:t>Es importante desarrollar un reporte de los cuestionarios después de la fecha limite de entrega.</a:t>
            </a:r>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16</a:t>
            </a:fld>
            <a:endParaRPr lang="en-US" dirty="0"/>
          </a:p>
        </p:txBody>
      </p:sp>
    </p:spTree>
    <p:extLst>
      <p:ext uri="{BB962C8B-B14F-4D97-AF65-F5344CB8AC3E}">
        <p14:creationId xmlns:p14="http://schemas.microsoft.com/office/powerpoint/2010/main" val="3828780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4524315"/>
          </a:xfrm>
          <a:prstGeom prst="rect">
            <a:avLst/>
          </a:prstGeom>
          <a:noFill/>
        </p:spPr>
        <p:txBody>
          <a:bodyPr wrap="square" rtlCol="0">
            <a:spAutoFit/>
          </a:bodyPr>
          <a:lstStyle/>
          <a:p>
            <a:pPr algn="just"/>
            <a:r>
              <a:rPr lang="es-MX" sz="2400" b="1" dirty="0">
                <a:solidFill>
                  <a:srgbClr val="0070C0"/>
                </a:solidFill>
              </a:rPr>
              <a:t>Análisis de documentos</a:t>
            </a:r>
          </a:p>
          <a:p>
            <a:pPr algn="just"/>
            <a:endParaRPr lang="es-MX" sz="2400" b="1" dirty="0">
              <a:solidFill>
                <a:srgbClr val="0070C0"/>
              </a:solidFill>
            </a:endParaRPr>
          </a:p>
          <a:p>
            <a:pPr algn="just"/>
            <a:r>
              <a:rPr lang="es-MX" sz="2400" dirty="0"/>
              <a:t>Los miembro de un equipo de desarrollo comúnmente utilizan el “</a:t>
            </a:r>
            <a:r>
              <a:rPr lang="es-MX" sz="2400" b="1" dirty="0"/>
              <a:t>análisis de documentos</a:t>
            </a:r>
            <a:r>
              <a:rPr lang="es-MX" sz="2400" dirty="0"/>
              <a:t>” para </a:t>
            </a:r>
            <a:r>
              <a:rPr lang="es-MX" sz="2400" b="1" dirty="0">
                <a:solidFill>
                  <a:srgbClr val="0070C0"/>
                </a:solidFill>
              </a:rPr>
              <a:t>entender el as-</a:t>
            </a:r>
            <a:r>
              <a:rPr lang="es-MX" sz="2400" b="1" dirty="0" err="1">
                <a:solidFill>
                  <a:srgbClr val="0070C0"/>
                </a:solidFill>
              </a:rPr>
              <a:t>is</a:t>
            </a:r>
            <a:r>
              <a:rPr lang="es-MX" sz="2400" b="1" dirty="0">
                <a:solidFill>
                  <a:srgbClr val="0070C0"/>
                </a:solidFill>
              </a:rPr>
              <a:t> </a:t>
            </a:r>
            <a:r>
              <a:rPr lang="es-MX" sz="2400" b="1" dirty="0" err="1">
                <a:solidFill>
                  <a:srgbClr val="0070C0"/>
                </a:solidFill>
              </a:rPr>
              <a:t>system</a:t>
            </a:r>
            <a:r>
              <a:rPr lang="es-MX" sz="2400" b="1" dirty="0">
                <a:solidFill>
                  <a:srgbClr val="0070C0"/>
                </a:solidFill>
              </a:rPr>
              <a:t> </a:t>
            </a:r>
            <a:r>
              <a:rPr lang="es-MX" sz="2400" dirty="0"/>
              <a:t>(el funcionamiento actual del sistema).</a:t>
            </a:r>
          </a:p>
          <a:p>
            <a:pPr algn="just"/>
            <a:endParaRPr lang="es-MX" sz="2400" dirty="0"/>
          </a:p>
          <a:p>
            <a:pPr algn="just"/>
            <a:r>
              <a:rPr lang="es-MX" sz="2400" dirty="0"/>
              <a:t>Desafortunadamente </a:t>
            </a:r>
            <a:r>
              <a:rPr lang="es-MX" sz="2400" b="1" dirty="0">
                <a:solidFill>
                  <a:srgbClr val="0070C0"/>
                </a:solidFill>
              </a:rPr>
              <a:t>la mayoría de los sistemas no son bien documentados</a:t>
            </a:r>
            <a:r>
              <a:rPr lang="es-MX" sz="2400" dirty="0"/>
              <a:t>, porque el equipo de desarrollo falla en realizar la documentación durante el desarrollo del proyecto y cuando los proyectos terminan normalmente no hay tiempo para realizar la documentación necesaria. </a:t>
            </a:r>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17</a:t>
            </a:fld>
            <a:endParaRPr lang="en-US" dirty="0"/>
          </a:p>
        </p:txBody>
      </p:sp>
    </p:spTree>
    <p:extLst>
      <p:ext uri="{BB962C8B-B14F-4D97-AF65-F5344CB8AC3E}">
        <p14:creationId xmlns:p14="http://schemas.microsoft.com/office/powerpoint/2010/main" val="3123685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18</a:t>
            </a:fld>
            <a:endParaRPr lang="en-US" dirty="0"/>
          </a:p>
        </p:txBody>
      </p:sp>
      <p:pic>
        <p:nvPicPr>
          <p:cNvPr id="4" name="Imagen 3"/>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24000" y="1439883"/>
            <a:ext cx="6172200" cy="4953000"/>
          </a:xfrm>
          <a:prstGeom prst="rect">
            <a:avLst/>
          </a:prstGeom>
        </p:spPr>
      </p:pic>
    </p:spTree>
    <p:extLst>
      <p:ext uri="{BB962C8B-B14F-4D97-AF65-F5344CB8AC3E}">
        <p14:creationId xmlns:p14="http://schemas.microsoft.com/office/powerpoint/2010/main" val="545297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4154984"/>
          </a:xfrm>
          <a:prstGeom prst="rect">
            <a:avLst/>
          </a:prstGeom>
          <a:noFill/>
        </p:spPr>
        <p:txBody>
          <a:bodyPr wrap="square" rtlCol="0">
            <a:spAutoFit/>
          </a:bodyPr>
          <a:lstStyle/>
          <a:p>
            <a:pPr algn="just"/>
            <a:r>
              <a:rPr lang="es-MX" sz="2400" b="1" dirty="0">
                <a:solidFill>
                  <a:srgbClr val="0070C0"/>
                </a:solidFill>
              </a:rPr>
              <a:t>Desarrollo de aplicaciones en conjunto (JAD)</a:t>
            </a:r>
          </a:p>
          <a:p>
            <a:pPr algn="just"/>
            <a:endParaRPr lang="es-MX" sz="2400" dirty="0"/>
          </a:p>
          <a:p>
            <a:pPr algn="just"/>
            <a:r>
              <a:rPr lang="es-MX" sz="2400" i="1" dirty="0"/>
              <a:t>JAD (</a:t>
            </a:r>
            <a:r>
              <a:rPr lang="es-MX" sz="2400" i="1" dirty="0" err="1"/>
              <a:t>Joint</a:t>
            </a:r>
            <a:r>
              <a:rPr lang="es-MX" sz="2400" i="1" dirty="0"/>
              <a:t> </a:t>
            </a:r>
            <a:r>
              <a:rPr lang="es-MX" sz="2400" i="1" dirty="0" err="1"/>
              <a:t>Application</a:t>
            </a:r>
            <a:r>
              <a:rPr lang="es-MX" sz="2400" i="1" dirty="0"/>
              <a:t> </a:t>
            </a:r>
            <a:r>
              <a:rPr lang="es-MX" sz="2400" i="1" dirty="0" err="1"/>
              <a:t>Development</a:t>
            </a:r>
            <a:r>
              <a:rPr lang="es-MX" sz="2400" i="1" dirty="0"/>
              <a:t>) </a:t>
            </a:r>
            <a:r>
              <a:rPr lang="es-MX" sz="2400" dirty="0"/>
              <a:t>es una técnica para reunir información que permite </a:t>
            </a:r>
            <a:r>
              <a:rPr lang="es-MX" sz="2400" b="1" dirty="0">
                <a:solidFill>
                  <a:srgbClr val="0070C0"/>
                </a:solidFill>
              </a:rPr>
              <a:t>al equipo del proyecto, a usuarios y administradores trabajar de forma conjunta </a:t>
            </a:r>
            <a:r>
              <a:rPr lang="es-MX" sz="2400" dirty="0"/>
              <a:t>para identificar los requerimientos del sistema.</a:t>
            </a:r>
          </a:p>
          <a:p>
            <a:pPr algn="just"/>
            <a:endParaRPr lang="es-MX" sz="2400" i="1" dirty="0"/>
          </a:p>
          <a:p>
            <a:pPr algn="just"/>
            <a:r>
              <a:rPr lang="es-MX" sz="2400" i="1" dirty="0"/>
              <a:t>IBM desarrollo la técnica JAD en </a:t>
            </a:r>
            <a:r>
              <a:rPr lang="es-MX" sz="2400" b="1" i="1" dirty="0"/>
              <a:t>1970</a:t>
            </a:r>
            <a:r>
              <a:rPr lang="es-MX" sz="2400" i="1" dirty="0"/>
              <a:t>, y frecuentemente es método utilizado para recolectar información.</a:t>
            </a:r>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1</a:t>
            </a:fld>
            <a:endParaRPr lang="en-US" dirty="0"/>
          </a:p>
        </p:txBody>
      </p:sp>
    </p:spTree>
    <p:extLst>
      <p:ext uri="{BB962C8B-B14F-4D97-AF65-F5344CB8AC3E}">
        <p14:creationId xmlns:p14="http://schemas.microsoft.com/office/powerpoint/2010/main" val="3917069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4893647"/>
          </a:xfrm>
          <a:prstGeom prst="rect">
            <a:avLst/>
          </a:prstGeom>
          <a:noFill/>
        </p:spPr>
        <p:txBody>
          <a:bodyPr wrap="square" rtlCol="0">
            <a:spAutoFit/>
          </a:bodyPr>
          <a:lstStyle/>
          <a:p>
            <a:pPr algn="just"/>
            <a:r>
              <a:rPr lang="es-MX" sz="2400" b="1" dirty="0">
                <a:solidFill>
                  <a:srgbClr val="0070C0"/>
                </a:solidFill>
              </a:rPr>
              <a:t>Observación</a:t>
            </a:r>
          </a:p>
          <a:p>
            <a:pPr algn="just"/>
            <a:endParaRPr lang="es-MX" sz="2400" b="1" dirty="0">
              <a:solidFill>
                <a:srgbClr val="0070C0"/>
              </a:solidFill>
            </a:endParaRPr>
          </a:p>
          <a:p>
            <a:pPr algn="just"/>
            <a:r>
              <a:rPr lang="es-MX" sz="2400" dirty="0"/>
              <a:t>El proceso de observación es una herramienta bastante útil que </a:t>
            </a:r>
            <a:r>
              <a:rPr lang="es-MX" sz="2400" b="1" dirty="0">
                <a:solidFill>
                  <a:srgbClr val="0070C0"/>
                </a:solidFill>
              </a:rPr>
              <a:t>permite conocer el as-</a:t>
            </a:r>
            <a:r>
              <a:rPr lang="es-MX" sz="2400" b="1" dirty="0" err="1">
                <a:solidFill>
                  <a:srgbClr val="0070C0"/>
                </a:solidFill>
              </a:rPr>
              <a:t>is</a:t>
            </a:r>
            <a:r>
              <a:rPr lang="es-MX" sz="2400" b="1" dirty="0">
                <a:solidFill>
                  <a:srgbClr val="0070C0"/>
                </a:solidFill>
              </a:rPr>
              <a:t> </a:t>
            </a:r>
            <a:r>
              <a:rPr lang="es-MX" sz="2400" b="1" dirty="0" err="1">
                <a:solidFill>
                  <a:srgbClr val="0070C0"/>
                </a:solidFill>
              </a:rPr>
              <a:t>system</a:t>
            </a:r>
            <a:r>
              <a:rPr lang="es-MX" sz="2400" dirty="0"/>
              <a:t>.</a:t>
            </a:r>
          </a:p>
          <a:p>
            <a:pPr algn="just"/>
            <a:endParaRPr lang="es-MX" sz="2400" dirty="0"/>
          </a:p>
          <a:p>
            <a:pPr algn="just"/>
            <a:r>
              <a:rPr lang="es-MX" sz="2400" dirty="0"/>
              <a:t>Le permite al analista </a:t>
            </a:r>
            <a:r>
              <a:rPr lang="es-MX" sz="2400" b="1" dirty="0">
                <a:solidFill>
                  <a:srgbClr val="0070C0"/>
                </a:solidFill>
              </a:rPr>
              <a:t>observar la realidad de una situación</a:t>
            </a:r>
            <a:r>
              <a:rPr lang="es-MX" sz="2400" dirty="0"/>
              <a:t>, en lugar de escuchar la descripción realizada por otra persona.</a:t>
            </a:r>
          </a:p>
          <a:p>
            <a:pPr algn="just"/>
            <a:endParaRPr lang="es-MX" sz="2400" dirty="0"/>
          </a:p>
          <a:p>
            <a:pPr algn="just"/>
            <a:r>
              <a:rPr lang="es-MX" sz="2400" dirty="0"/>
              <a:t>Es una forma de </a:t>
            </a:r>
            <a:r>
              <a:rPr lang="es-MX" sz="2400" b="1" dirty="0">
                <a:solidFill>
                  <a:srgbClr val="0070C0"/>
                </a:solidFill>
              </a:rPr>
              <a:t>validar la información obtenida por otras fuentes de adquisición de requerimientos </a:t>
            </a:r>
            <a:r>
              <a:rPr lang="es-MX" sz="2400" dirty="0"/>
              <a:t>o para mejorar la comprensión o definición de la información.</a:t>
            </a:r>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19</a:t>
            </a:fld>
            <a:endParaRPr lang="en-US" dirty="0"/>
          </a:p>
        </p:txBody>
      </p:sp>
    </p:spTree>
    <p:extLst>
      <p:ext uri="{BB962C8B-B14F-4D97-AF65-F5344CB8AC3E}">
        <p14:creationId xmlns:p14="http://schemas.microsoft.com/office/powerpoint/2010/main" val="3092478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2677656"/>
          </a:xfrm>
          <a:prstGeom prst="rect">
            <a:avLst/>
          </a:prstGeom>
          <a:noFill/>
        </p:spPr>
        <p:txBody>
          <a:bodyPr wrap="square" rtlCol="0">
            <a:spAutoFit/>
          </a:bodyPr>
          <a:lstStyle/>
          <a:p>
            <a:pPr algn="just"/>
            <a:r>
              <a:rPr lang="es-MX" sz="2400" b="1" dirty="0">
                <a:solidFill>
                  <a:srgbClr val="0070C0"/>
                </a:solidFill>
              </a:rPr>
              <a:t>SELECCIONAR LAS TÉCNICAS APROPIADAS</a:t>
            </a:r>
          </a:p>
          <a:p>
            <a:pPr algn="just"/>
            <a:endParaRPr lang="es-MX" sz="2400" b="1" dirty="0">
              <a:solidFill>
                <a:srgbClr val="0070C0"/>
              </a:solidFill>
            </a:endParaRPr>
          </a:p>
          <a:p>
            <a:pPr algn="just"/>
            <a:r>
              <a:rPr lang="es-MX" sz="2400" dirty="0"/>
              <a:t>Ninguna técnica de </a:t>
            </a:r>
            <a:r>
              <a:rPr lang="es-MX" sz="2400" dirty="0" err="1"/>
              <a:t>elicitación</a:t>
            </a:r>
            <a:r>
              <a:rPr lang="es-MX" sz="2400" dirty="0"/>
              <a:t> de requerimientos es siempre mejor que las demás, por lo que se recomienda una combinación de las mismas.</a:t>
            </a:r>
          </a:p>
          <a:p>
            <a:pPr algn="just"/>
            <a:endParaRPr lang="es-MX" sz="2400" dirty="0"/>
          </a:p>
          <a:p>
            <a:pPr algn="just"/>
            <a:endParaRPr lang="es-MX" sz="2400"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20</a:t>
            </a:fld>
            <a:endParaRPr lang="en-US" dirty="0"/>
          </a:p>
        </p:txBody>
      </p:sp>
      <p:pic>
        <p:nvPicPr>
          <p:cNvPr id="4" name="Imagen 3"/>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909446" y="3810000"/>
            <a:ext cx="7325108" cy="2057400"/>
          </a:xfrm>
          <a:prstGeom prst="rect">
            <a:avLst/>
          </a:prstGeom>
        </p:spPr>
      </p:pic>
    </p:spTree>
    <p:extLst>
      <p:ext uri="{BB962C8B-B14F-4D97-AF65-F5344CB8AC3E}">
        <p14:creationId xmlns:p14="http://schemas.microsoft.com/office/powerpoint/2010/main" val="3729900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4893647"/>
          </a:xfrm>
          <a:prstGeom prst="rect">
            <a:avLst/>
          </a:prstGeom>
          <a:noFill/>
        </p:spPr>
        <p:txBody>
          <a:bodyPr wrap="square" rtlCol="0">
            <a:spAutoFit/>
          </a:bodyPr>
          <a:lstStyle/>
          <a:p>
            <a:pPr algn="just"/>
            <a:r>
              <a:rPr lang="es-MX" sz="2400" b="1" dirty="0"/>
              <a:t>Tipo de información</a:t>
            </a:r>
            <a:r>
              <a:rPr lang="es-MX" sz="2400" dirty="0"/>
              <a:t>. Depende de las necesidades de información, puede ser de as-</a:t>
            </a:r>
            <a:r>
              <a:rPr lang="es-MX" sz="2400" dirty="0" err="1"/>
              <a:t>is</a:t>
            </a:r>
            <a:r>
              <a:rPr lang="es-MX" sz="2400" dirty="0"/>
              <a:t> </a:t>
            </a:r>
            <a:r>
              <a:rPr lang="es-MX" sz="2400" dirty="0" err="1"/>
              <a:t>system</a:t>
            </a:r>
            <a:r>
              <a:rPr lang="es-MX" sz="2400" dirty="0"/>
              <a:t>, identificación de mejoras o to-be </a:t>
            </a:r>
            <a:r>
              <a:rPr lang="es-MX" sz="2400" dirty="0" err="1"/>
              <a:t>system</a:t>
            </a:r>
            <a:r>
              <a:rPr lang="es-MX" sz="2400" dirty="0"/>
              <a:t>.</a:t>
            </a:r>
          </a:p>
          <a:p>
            <a:pPr algn="just"/>
            <a:endParaRPr lang="es-MX" sz="2400" dirty="0"/>
          </a:p>
          <a:p>
            <a:pPr algn="just"/>
            <a:r>
              <a:rPr lang="es-MX" sz="2400" b="1" dirty="0"/>
              <a:t>Profundidad de la información</a:t>
            </a:r>
            <a:r>
              <a:rPr lang="es-MX" sz="2400" dirty="0"/>
              <a:t>. Se refiere a la riqueza y detalle de la información.</a:t>
            </a:r>
          </a:p>
          <a:p>
            <a:pPr algn="just"/>
            <a:endParaRPr lang="es-MX" sz="2400" dirty="0"/>
          </a:p>
          <a:p>
            <a:pPr algn="just"/>
            <a:r>
              <a:rPr lang="es-MX" sz="2400" b="1" dirty="0"/>
              <a:t>Amplitud de información</a:t>
            </a:r>
            <a:r>
              <a:rPr lang="es-MX" sz="2400" dirty="0"/>
              <a:t>. Se refiere al rango de fuentes de información que pueden ser fácilmente utilizados.</a:t>
            </a:r>
          </a:p>
          <a:p>
            <a:pPr algn="just"/>
            <a:endParaRPr lang="es-MX" sz="2400" dirty="0"/>
          </a:p>
          <a:p>
            <a:pPr algn="just"/>
            <a:endParaRPr lang="es-MX" sz="2400" dirty="0"/>
          </a:p>
          <a:p>
            <a:pPr algn="just"/>
            <a:endParaRPr lang="es-MX" sz="2400"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21</a:t>
            </a:fld>
            <a:endParaRPr lang="en-US" dirty="0"/>
          </a:p>
        </p:txBody>
      </p:sp>
    </p:spTree>
    <p:extLst>
      <p:ext uri="{BB962C8B-B14F-4D97-AF65-F5344CB8AC3E}">
        <p14:creationId xmlns:p14="http://schemas.microsoft.com/office/powerpoint/2010/main" val="360649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4524315"/>
          </a:xfrm>
          <a:prstGeom prst="rect">
            <a:avLst/>
          </a:prstGeom>
          <a:noFill/>
        </p:spPr>
        <p:txBody>
          <a:bodyPr wrap="square" rtlCol="0">
            <a:spAutoFit/>
          </a:bodyPr>
          <a:lstStyle/>
          <a:p>
            <a:pPr algn="just"/>
            <a:r>
              <a:rPr lang="es-MX" sz="2400" b="1" dirty="0"/>
              <a:t>Integración de la información</a:t>
            </a:r>
            <a:r>
              <a:rPr lang="es-MX" sz="2400" dirty="0"/>
              <a:t>. Uno de los aspectos más desafiantes es la integración de información obtenida de diferentes fuentes. Combinar dicha información requiere de la resolución de conflictos de información.</a:t>
            </a:r>
          </a:p>
          <a:p>
            <a:pPr algn="just"/>
            <a:endParaRPr lang="es-MX" sz="2400" dirty="0"/>
          </a:p>
          <a:p>
            <a:pPr algn="just"/>
            <a:r>
              <a:rPr lang="es-MX" sz="2400" b="1" dirty="0"/>
              <a:t>Involucrar al usuario</a:t>
            </a:r>
            <a:r>
              <a:rPr lang="es-MX" sz="2400" dirty="0"/>
              <a:t>. Se refiere a la cantidad de tiempo y energía deben de dedicar al análisis de procesos del nuevo sistema.</a:t>
            </a:r>
          </a:p>
          <a:p>
            <a:pPr algn="just"/>
            <a:endParaRPr lang="es-MX" sz="2400" dirty="0"/>
          </a:p>
          <a:p>
            <a:pPr algn="just"/>
            <a:r>
              <a:rPr lang="es-MX" sz="2400" b="1" dirty="0"/>
              <a:t>Costos</a:t>
            </a:r>
            <a:r>
              <a:rPr lang="es-MX" sz="2400" dirty="0"/>
              <a:t>. El costo de la técnica de </a:t>
            </a:r>
            <a:r>
              <a:rPr lang="es-MX" sz="2400" dirty="0" err="1"/>
              <a:t>elicitación</a:t>
            </a:r>
            <a:r>
              <a:rPr lang="es-MX" sz="2400" dirty="0"/>
              <a:t> de requerimientos.</a:t>
            </a:r>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22</a:t>
            </a:fld>
            <a:endParaRPr lang="en-US" dirty="0"/>
          </a:p>
        </p:txBody>
      </p:sp>
    </p:spTree>
    <p:extLst>
      <p:ext uri="{BB962C8B-B14F-4D97-AF65-F5344CB8AC3E}">
        <p14:creationId xmlns:p14="http://schemas.microsoft.com/office/powerpoint/2010/main" val="1116744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4893647"/>
          </a:xfrm>
          <a:prstGeom prst="rect">
            <a:avLst/>
          </a:prstGeom>
          <a:noFill/>
        </p:spPr>
        <p:txBody>
          <a:bodyPr wrap="square" rtlCol="0">
            <a:spAutoFit/>
          </a:bodyPr>
          <a:lstStyle/>
          <a:p>
            <a:pPr algn="just"/>
            <a:r>
              <a:rPr lang="es-MX" sz="2400" b="1" dirty="0">
                <a:solidFill>
                  <a:srgbClr val="0070C0"/>
                </a:solidFill>
              </a:rPr>
              <a:t>ESTRATEGIAS DE ANÁLISIS DE REQUERIMIENTOS</a:t>
            </a:r>
          </a:p>
          <a:p>
            <a:pPr algn="just"/>
            <a:endParaRPr lang="es-MX" sz="2400" b="1" dirty="0"/>
          </a:p>
          <a:p>
            <a:pPr algn="just"/>
            <a:r>
              <a:rPr lang="es-MX" sz="2400" dirty="0"/>
              <a:t>Están orientadas a crear un pensamiento critico en los </a:t>
            </a:r>
            <a:r>
              <a:rPr lang="es-MX" sz="2400" dirty="0" err="1"/>
              <a:t>stakeholders</a:t>
            </a:r>
            <a:r>
              <a:rPr lang="es-MX" sz="2400" dirty="0"/>
              <a:t>.</a:t>
            </a:r>
          </a:p>
          <a:p>
            <a:pPr algn="just"/>
            <a:endParaRPr lang="es-MX" sz="2400" dirty="0"/>
          </a:p>
          <a:p>
            <a:pPr algn="just"/>
            <a:r>
              <a:rPr lang="es-MX" sz="2400" b="1" dirty="0">
                <a:solidFill>
                  <a:srgbClr val="0070C0"/>
                </a:solidFill>
              </a:rPr>
              <a:t>Análisis de problemas</a:t>
            </a:r>
          </a:p>
          <a:p>
            <a:pPr algn="just"/>
            <a:endParaRPr lang="es-MX" sz="2400" dirty="0"/>
          </a:p>
          <a:p>
            <a:pPr algn="just"/>
            <a:r>
              <a:rPr lang="es-MX" sz="2400" dirty="0"/>
              <a:t>Significa pedirle al usuario y administrador que identifiquen problemas en el as-</a:t>
            </a:r>
            <a:r>
              <a:rPr lang="es-MX" sz="2400" dirty="0" err="1"/>
              <a:t>is</a:t>
            </a:r>
            <a:r>
              <a:rPr lang="es-MX" sz="2400" dirty="0"/>
              <a:t> </a:t>
            </a:r>
            <a:r>
              <a:rPr lang="es-MX" sz="2400" dirty="0" err="1"/>
              <a:t>system</a:t>
            </a:r>
            <a:r>
              <a:rPr lang="es-MX" sz="2400" dirty="0"/>
              <a:t> y que describan como resolverlos en el to-be </a:t>
            </a:r>
            <a:r>
              <a:rPr lang="es-MX" sz="2400" dirty="0" err="1"/>
              <a:t>system</a:t>
            </a:r>
            <a:r>
              <a:rPr lang="es-MX" sz="2400" dirty="0"/>
              <a:t>. La mayoría de los cambios tienden a resolver problemas y no a capitalizar oportunidades.</a:t>
            </a:r>
          </a:p>
          <a:p>
            <a:pPr algn="just"/>
            <a:endParaRPr lang="es-MX" sz="2400"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23</a:t>
            </a:fld>
            <a:endParaRPr lang="en-US" dirty="0"/>
          </a:p>
        </p:txBody>
      </p:sp>
    </p:spTree>
    <p:extLst>
      <p:ext uri="{BB962C8B-B14F-4D97-AF65-F5344CB8AC3E}">
        <p14:creationId xmlns:p14="http://schemas.microsoft.com/office/powerpoint/2010/main" val="1439274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3785652"/>
          </a:xfrm>
          <a:prstGeom prst="rect">
            <a:avLst/>
          </a:prstGeom>
          <a:noFill/>
        </p:spPr>
        <p:txBody>
          <a:bodyPr wrap="square" rtlCol="0">
            <a:spAutoFit/>
          </a:bodyPr>
          <a:lstStyle/>
          <a:p>
            <a:pPr algn="just"/>
            <a:r>
              <a:rPr lang="es-MX" sz="2400" b="1" dirty="0">
                <a:solidFill>
                  <a:srgbClr val="0070C0"/>
                </a:solidFill>
              </a:rPr>
              <a:t>Análisis de la raíz de la causa</a:t>
            </a:r>
          </a:p>
          <a:p>
            <a:pPr algn="just"/>
            <a:endParaRPr lang="es-MX" sz="2400" dirty="0"/>
          </a:p>
          <a:p>
            <a:pPr algn="just"/>
            <a:r>
              <a:rPr lang="es-MX" sz="2400" dirty="0"/>
              <a:t>Las ideas producidas por un analista tienden dar soluciones a los problemas. La mayoría de las soluciones que se proponen, tienden a realizar </a:t>
            </a:r>
            <a:r>
              <a:rPr lang="es-MX" sz="2400" dirty="0" err="1"/>
              <a:t>asumpciones</a:t>
            </a:r>
            <a:r>
              <a:rPr lang="es-MX" sz="2400" dirty="0"/>
              <a:t> que pueden o no ser validas.</a:t>
            </a:r>
          </a:p>
          <a:p>
            <a:pPr algn="just"/>
            <a:endParaRPr lang="es-MX" sz="2400" dirty="0"/>
          </a:p>
          <a:p>
            <a:pPr algn="just"/>
            <a:r>
              <a:rPr lang="es-MX" sz="2400" b="1" dirty="0">
                <a:solidFill>
                  <a:srgbClr val="0070C0"/>
                </a:solidFill>
              </a:rPr>
              <a:t>El análisis de la raíz de la causa se enfoca primero en el problema antes que en las soluciones.</a:t>
            </a:r>
          </a:p>
          <a:p>
            <a:pPr algn="just"/>
            <a:endParaRPr lang="es-MX" sz="2400"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24</a:t>
            </a:fld>
            <a:endParaRPr lang="en-US" dirty="0"/>
          </a:p>
        </p:txBody>
      </p:sp>
    </p:spTree>
    <p:extLst>
      <p:ext uri="{BB962C8B-B14F-4D97-AF65-F5344CB8AC3E}">
        <p14:creationId xmlns:p14="http://schemas.microsoft.com/office/powerpoint/2010/main" val="2137984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25</a:t>
            </a:fld>
            <a:endParaRPr lang="en-US" dirty="0"/>
          </a:p>
        </p:txBody>
      </p:sp>
      <p:pic>
        <p:nvPicPr>
          <p:cNvPr id="4" name="Imagen 3"/>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384988" y="1462644"/>
            <a:ext cx="6374023" cy="4923312"/>
          </a:xfrm>
          <a:prstGeom prst="rect">
            <a:avLst/>
          </a:prstGeom>
        </p:spPr>
      </p:pic>
    </p:spTree>
    <p:extLst>
      <p:ext uri="{BB962C8B-B14F-4D97-AF65-F5344CB8AC3E}">
        <p14:creationId xmlns:p14="http://schemas.microsoft.com/office/powerpoint/2010/main" val="31479034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4524315"/>
          </a:xfrm>
          <a:prstGeom prst="rect">
            <a:avLst/>
          </a:prstGeom>
          <a:noFill/>
        </p:spPr>
        <p:txBody>
          <a:bodyPr wrap="square" rtlCol="0">
            <a:spAutoFit/>
          </a:bodyPr>
          <a:lstStyle/>
          <a:p>
            <a:pPr algn="just"/>
            <a:r>
              <a:rPr lang="es-MX" sz="2400" b="1" dirty="0">
                <a:solidFill>
                  <a:srgbClr val="0070C0"/>
                </a:solidFill>
              </a:rPr>
              <a:t>Análisis de la duración</a:t>
            </a:r>
            <a:endParaRPr lang="es-MX" sz="2400" dirty="0"/>
          </a:p>
          <a:p>
            <a:pPr algn="just"/>
            <a:endParaRPr lang="es-MX" sz="2400" dirty="0"/>
          </a:p>
          <a:p>
            <a:pPr algn="just"/>
            <a:r>
              <a:rPr lang="es-MX" sz="2400" dirty="0"/>
              <a:t>Requiere de examinar de forma detallada la </a:t>
            </a:r>
            <a:r>
              <a:rPr lang="es-MX" sz="2400" b="1" dirty="0">
                <a:solidFill>
                  <a:srgbClr val="0070C0"/>
                </a:solidFill>
              </a:rPr>
              <a:t>cantidad de tiempo requerida para realizar cada tarea en el as-</a:t>
            </a:r>
            <a:r>
              <a:rPr lang="es-MX" sz="2400" b="1" dirty="0" err="1">
                <a:solidFill>
                  <a:srgbClr val="0070C0"/>
                </a:solidFill>
              </a:rPr>
              <a:t>is</a:t>
            </a:r>
            <a:r>
              <a:rPr lang="es-MX" sz="2400" b="1" dirty="0">
                <a:solidFill>
                  <a:srgbClr val="0070C0"/>
                </a:solidFill>
              </a:rPr>
              <a:t> </a:t>
            </a:r>
            <a:r>
              <a:rPr lang="es-MX" sz="2400" b="1" dirty="0" err="1">
                <a:solidFill>
                  <a:srgbClr val="0070C0"/>
                </a:solidFill>
              </a:rPr>
              <a:t>system</a:t>
            </a:r>
            <a:r>
              <a:rPr lang="es-MX" sz="2400" b="1" dirty="0">
                <a:solidFill>
                  <a:srgbClr val="0070C0"/>
                </a:solidFill>
              </a:rPr>
              <a:t>.</a:t>
            </a:r>
          </a:p>
          <a:p>
            <a:pPr algn="just"/>
            <a:endParaRPr lang="es-MX" sz="2400" dirty="0"/>
          </a:p>
          <a:p>
            <a:pPr algn="just"/>
            <a:r>
              <a:rPr lang="es-MX" sz="2400" dirty="0"/>
              <a:t>El tiempo de cada actividad individual es comparado con el tiempo total de un proceso de negocios. Si el tiempo requerido por una actividad en un proceso de negocios es mucho mayor al tiempo del resto de las actividades, puede ser un indicador de que la actividad debe mejorarse.</a:t>
            </a:r>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26</a:t>
            </a:fld>
            <a:endParaRPr lang="en-US" dirty="0"/>
          </a:p>
        </p:txBody>
      </p:sp>
    </p:spTree>
    <p:extLst>
      <p:ext uri="{BB962C8B-B14F-4D97-AF65-F5344CB8AC3E}">
        <p14:creationId xmlns:p14="http://schemas.microsoft.com/office/powerpoint/2010/main" val="2458524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4154984"/>
          </a:xfrm>
          <a:prstGeom prst="rect">
            <a:avLst/>
          </a:prstGeom>
          <a:noFill/>
        </p:spPr>
        <p:txBody>
          <a:bodyPr wrap="square" rtlCol="0">
            <a:spAutoFit/>
          </a:bodyPr>
          <a:lstStyle/>
          <a:p>
            <a:pPr algn="just"/>
            <a:r>
              <a:rPr lang="es-MX" sz="2400" b="1" dirty="0">
                <a:solidFill>
                  <a:srgbClr val="0070C0"/>
                </a:solidFill>
              </a:rPr>
              <a:t>Costos basados en actividades</a:t>
            </a:r>
            <a:endParaRPr lang="es-MX" sz="2400" dirty="0"/>
          </a:p>
          <a:p>
            <a:pPr algn="just"/>
            <a:endParaRPr lang="es-MX" sz="2400" dirty="0"/>
          </a:p>
          <a:p>
            <a:pPr algn="just"/>
            <a:r>
              <a:rPr lang="es-MX" sz="2400" dirty="0"/>
              <a:t>Es similar al análisis de duración pero en esta ocasión se utiliza el costo en lugar del tiempo para identificar las actividades a modificar.</a:t>
            </a:r>
          </a:p>
          <a:p>
            <a:pPr algn="just"/>
            <a:endParaRPr lang="es-MX" sz="2400" dirty="0"/>
          </a:p>
          <a:p>
            <a:pPr algn="just"/>
            <a:r>
              <a:rPr lang="es-MX" sz="2400" b="1" dirty="0">
                <a:solidFill>
                  <a:srgbClr val="0070C0"/>
                </a:solidFill>
              </a:rPr>
              <a:t>Puntos de comparación informales</a:t>
            </a:r>
          </a:p>
          <a:p>
            <a:pPr algn="just"/>
            <a:endParaRPr lang="es-MX" sz="2400" dirty="0"/>
          </a:p>
          <a:p>
            <a:pPr algn="just"/>
            <a:r>
              <a:rPr lang="es-MX" sz="2400" dirty="0"/>
              <a:t>Se refiere a estudiar como otras organizaciones realizan sus procesos de negocios con el objetivos de mejorar los propios.</a:t>
            </a:r>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27</a:t>
            </a:fld>
            <a:endParaRPr lang="en-US" dirty="0"/>
          </a:p>
        </p:txBody>
      </p:sp>
    </p:spTree>
    <p:extLst>
      <p:ext uri="{BB962C8B-B14F-4D97-AF65-F5344CB8AC3E}">
        <p14:creationId xmlns:p14="http://schemas.microsoft.com/office/powerpoint/2010/main" val="3508196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4524315"/>
          </a:xfrm>
          <a:prstGeom prst="rect">
            <a:avLst/>
          </a:prstGeom>
          <a:noFill/>
        </p:spPr>
        <p:txBody>
          <a:bodyPr wrap="square" rtlCol="0">
            <a:spAutoFit/>
          </a:bodyPr>
          <a:lstStyle/>
          <a:p>
            <a:pPr algn="just"/>
            <a:r>
              <a:rPr lang="es-MX" sz="2400" b="1" dirty="0">
                <a:solidFill>
                  <a:srgbClr val="0070C0"/>
                </a:solidFill>
              </a:rPr>
              <a:t>ANÁLISIS DE CASOS DE USO</a:t>
            </a:r>
            <a:endParaRPr lang="es-MX" sz="2400" dirty="0"/>
          </a:p>
          <a:p>
            <a:pPr algn="just"/>
            <a:endParaRPr lang="es-MX" sz="2400" dirty="0"/>
          </a:p>
          <a:p>
            <a:pPr algn="just"/>
            <a:r>
              <a:rPr lang="es-MX" sz="2400" dirty="0"/>
              <a:t>Los “Casos de Uso” son utilizados </a:t>
            </a:r>
            <a:r>
              <a:rPr lang="es-MX" sz="2400" b="1" dirty="0">
                <a:solidFill>
                  <a:srgbClr val="0070C0"/>
                </a:solidFill>
              </a:rPr>
              <a:t>para explicar y documentar la interacción que se requiere entre el usuario y el sistema para completar una tarea</a:t>
            </a:r>
            <a:r>
              <a:rPr lang="es-MX" sz="2400" dirty="0"/>
              <a:t>.</a:t>
            </a:r>
          </a:p>
          <a:p>
            <a:pPr algn="just"/>
            <a:endParaRPr lang="es-MX" sz="2400" dirty="0"/>
          </a:p>
          <a:p>
            <a:pPr algn="just"/>
            <a:r>
              <a:rPr lang="es-MX" sz="2400" dirty="0"/>
              <a:t>Una vez creados, los Casos de Uso </a:t>
            </a:r>
            <a:r>
              <a:rPr lang="es-MX" sz="2400" b="1" dirty="0">
                <a:solidFill>
                  <a:srgbClr val="0070C0"/>
                </a:solidFill>
              </a:rPr>
              <a:t>pueden ser usados para derivar requerimientos funcionales detallados para el nuevo sistema</a:t>
            </a:r>
            <a:r>
              <a:rPr lang="es-MX" sz="2400" dirty="0"/>
              <a:t>.</a:t>
            </a:r>
          </a:p>
          <a:p>
            <a:pPr algn="just"/>
            <a:endParaRPr lang="es-MX" sz="2400" dirty="0"/>
          </a:p>
          <a:p>
            <a:pPr algn="just"/>
            <a:r>
              <a:rPr lang="es-MX" sz="2400" dirty="0"/>
              <a:t>Cada Caso de Uso describe como un usuario externo dispara un evento al cual debe de responder el sistema.</a:t>
            </a:r>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28</a:t>
            </a:fld>
            <a:endParaRPr lang="en-US" dirty="0"/>
          </a:p>
        </p:txBody>
      </p:sp>
    </p:spTree>
    <p:extLst>
      <p:ext uri="{BB962C8B-B14F-4D97-AF65-F5344CB8AC3E}">
        <p14:creationId xmlns:p14="http://schemas.microsoft.com/office/powerpoint/2010/main" val="190418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4401205"/>
          </a:xfrm>
          <a:prstGeom prst="rect">
            <a:avLst/>
          </a:prstGeom>
          <a:noFill/>
        </p:spPr>
        <p:txBody>
          <a:bodyPr wrap="square" rtlCol="0">
            <a:spAutoFit/>
          </a:bodyPr>
          <a:lstStyle/>
          <a:p>
            <a:pPr algn="just"/>
            <a:r>
              <a:rPr lang="es-MX" sz="2400" dirty="0"/>
              <a:t>Algunos autores</a:t>
            </a:r>
            <a:r>
              <a:rPr lang="es-MX" sz="2400" baseline="30000" dirty="0">
                <a:solidFill>
                  <a:srgbClr val="0070C0"/>
                </a:solidFill>
              </a:rPr>
              <a:t>1,2</a:t>
            </a:r>
            <a:r>
              <a:rPr lang="es-MX" sz="2400" dirty="0"/>
              <a:t> aseguran que </a:t>
            </a:r>
            <a:r>
              <a:rPr lang="es-MX" sz="2400" b="1" dirty="0">
                <a:solidFill>
                  <a:srgbClr val="0070C0"/>
                </a:solidFill>
              </a:rPr>
              <a:t>JAD puede prevenir que los requerimientos sean muy específicos o muy vagos</a:t>
            </a:r>
            <a:r>
              <a:rPr lang="es-MX" sz="2400" dirty="0"/>
              <a:t>, ambas situaciones pueden causar problemas durante las posteriores etapas del SDLC.</a:t>
            </a:r>
          </a:p>
          <a:p>
            <a:pPr algn="just"/>
            <a:endParaRPr lang="es-MX" sz="2400" dirty="0"/>
          </a:p>
          <a:p>
            <a:pPr algn="just"/>
            <a:r>
              <a:rPr lang="es-MX" sz="2400" i="1" dirty="0"/>
              <a:t>JAD es un proceso estructurado en el cual, </a:t>
            </a:r>
            <a:r>
              <a:rPr lang="es-MX" sz="2400" i="1" dirty="0">
                <a:solidFill>
                  <a:srgbClr val="0070C0"/>
                </a:solidFill>
              </a:rPr>
              <a:t>de 10 a 20 usuarios</a:t>
            </a:r>
            <a:r>
              <a:rPr lang="es-MX" sz="2400" i="1" dirty="0"/>
              <a:t> son reunidos bajo la </a:t>
            </a:r>
            <a:r>
              <a:rPr lang="es-MX" sz="2400" i="1" dirty="0">
                <a:solidFill>
                  <a:srgbClr val="0070C0"/>
                </a:solidFill>
              </a:rPr>
              <a:t>dirección de un facilitador (moderador)</a:t>
            </a:r>
            <a:r>
              <a:rPr lang="es-MX" sz="2400" i="1" dirty="0"/>
              <a:t> con habilidades en las técnicas JAD.</a:t>
            </a:r>
            <a:endParaRPr lang="en-US" sz="2400" dirty="0"/>
          </a:p>
          <a:p>
            <a:endParaRPr lang="en-US" sz="1100" dirty="0">
              <a:solidFill>
                <a:srgbClr val="0070C0"/>
              </a:solidFill>
            </a:endParaRPr>
          </a:p>
          <a:p>
            <a:endParaRPr lang="en-US" sz="1100" dirty="0">
              <a:solidFill>
                <a:srgbClr val="0070C0"/>
              </a:solidFill>
            </a:endParaRPr>
          </a:p>
          <a:p>
            <a:endParaRPr lang="en-US" sz="1100" dirty="0">
              <a:solidFill>
                <a:srgbClr val="0070C0"/>
              </a:solidFill>
            </a:endParaRPr>
          </a:p>
          <a:p>
            <a:endParaRPr lang="en-US" sz="1100" dirty="0">
              <a:solidFill>
                <a:srgbClr val="0070C0"/>
              </a:solidFill>
            </a:endParaRPr>
          </a:p>
          <a:p>
            <a:endParaRPr lang="en-US" sz="1100" dirty="0">
              <a:solidFill>
                <a:srgbClr val="0070C0"/>
              </a:solidFill>
            </a:endParaRPr>
          </a:p>
          <a:p>
            <a:endParaRPr lang="en-US" sz="1100" dirty="0">
              <a:solidFill>
                <a:srgbClr val="0070C0"/>
              </a:solidFill>
            </a:endParaRPr>
          </a:p>
          <a:p>
            <a:r>
              <a:rPr lang="en-US" sz="1100" dirty="0">
                <a:solidFill>
                  <a:srgbClr val="0070C0"/>
                </a:solidFill>
              </a:rPr>
              <a:t>1. Kevin </a:t>
            </a:r>
            <a:r>
              <a:rPr lang="en-US" sz="1100" dirty="0" err="1">
                <a:solidFill>
                  <a:srgbClr val="0070C0"/>
                </a:solidFill>
              </a:rPr>
              <a:t>Strehlo</a:t>
            </a:r>
            <a:r>
              <a:rPr lang="en-US" sz="1100" dirty="0">
                <a:solidFill>
                  <a:srgbClr val="0070C0"/>
                </a:solidFill>
              </a:rPr>
              <a:t>, “Catching up with the Jones and ‘Requirement’ Creep,” </a:t>
            </a:r>
            <a:r>
              <a:rPr lang="en-US" sz="1100" i="1" dirty="0">
                <a:solidFill>
                  <a:srgbClr val="0070C0"/>
                </a:solidFill>
              </a:rPr>
              <a:t>InfoWorld</a:t>
            </a:r>
            <a:r>
              <a:rPr lang="en-US" sz="1100" dirty="0">
                <a:solidFill>
                  <a:srgbClr val="0070C0"/>
                </a:solidFill>
              </a:rPr>
              <a:t>, July 29, 1996; and</a:t>
            </a:r>
          </a:p>
          <a:p>
            <a:r>
              <a:rPr lang="en-US" sz="1100" dirty="0">
                <a:solidFill>
                  <a:srgbClr val="0070C0"/>
                </a:solidFill>
              </a:rPr>
              <a:t>2. Kevin </a:t>
            </a:r>
            <a:r>
              <a:rPr lang="en-US" sz="1100" dirty="0" err="1">
                <a:solidFill>
                  <a:srgbClr val="0070C0"/>
                </a:solidFill>
              </a:rPr>
              <a:t>Strehlo</a:t>
            </a:r>
            <a:r>
              <a:rPr lang="en-US" sz="1100" dirty="0">
                <a:solidFill>
                  <a:srgbClr val="0070C0"/>
                </a:solidFill>
              </a:rPr>
              <a:t>, “The Makings of a Happy Customer: Specifying Project X,” </a:t>
            </a:r>
            <a:r>
              <a:rPr lang="en-US" sz="1100" i="1" dirty="0" err="1">
                <a:solidFill>
                  <a:srgbClr val="0070C0"/>
                </a:solidFill>
              </a:rPr>
              <a:t>Infoworld</a:t>
            </a:r>
            <a:r>
              <a:rPr lang="en-US" sz="1100" dirty="0">
                <a:solidFill>
                  <a:srgbClr val="0070C0"/>
                </a:solidFill>
              </a:rPr>
              <a:t>, Nov 11, 1996.</a:t>
            </a:r>
            <a:endParaRPr lang="es-MX" sz="1100" i="1" dirty="0">
              <a:solidFill>
                <a:srgbClr val="0070C0"/>
              </a:solidFill>
            </a:endParaRPr>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2</a:t>
            </a:fld>
            <a:endParaRPr lang="en-US" dirty="0"/>
          </a:p>
        </p:txBody>
      </p:sp>
    </p:spTree>
    <p:extLst>
      <p:ext uri="{BB962C8B-B14F-4D97-AF65-F5344CB8AC3E}">
        <p14:creationId xmlns:p14="http://schemas.microsoft.com/office/powerpoint/2010/main" val="3879969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3785652"/>
          </a:xfrm>
          <a:prstGeom prst="rect">
            <a:avLst/>
          </a:prstGeom>
          <a:noFill/>
        </p:spPr>
        <p:txBody>
          <a:bodyPr wrap="square" rtlCol="0">
            <a:spAutoFit/>
          </a:bodyPr>
          <a:lstStyle/>
          <a:p>
            <a:pPr algn="just"/>
            <a:r>
              <a:rPr lang="es-MX" sz="2400" b="1" dirty="0">
                <a:solidFill>
                  <a:srgbClr val="0070C0"/>
                </a:solidFill>
              </a:rPr>
              <a:t>Elementos de un Caso de Uso</a:t>
            </a:r>
            <a:endParaRPr lang="es-MX" sz="2400" dirty="0"/>
          </a:p>
          <a:p>
            <a:pPr algn="just"/>
            <a:endParaRPr lang="es-MX" sz="2400" dirty="0"/>
          </a:p>
          <a:p>
            <a:pPr algn="just"/>
            <a:r>
              <a:rPr lang="es-MX" sz="2400" dirty="0"/>
              <a:t>Los Casos de Uso pueden variar de una organización a otra en términos del contenido que incluyen, el formato a seguir y el grado de formalidad empleado.</a:t>
            </a:r>
          </a:p>
          <a:p>
            <a:pPr algn="just"/>
            <a:endParaRPr lang="es-MX" sz="2400" dirty="0"/>
          </a:p>
          <a:p>
            <a:pPr algn="just"/>
            <a:r>
              <a:rPr lang="es-MX" sz="2400" dirty="0"/>
              <a:t>Existen numerosas piezas de información en los Casos de Uso cada cual con un papel importante en la descripción de la respuesta al lanzamiento de un evento.</a:t>
            </a:r>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29</a:t>
            </a:fld>
            <a:endParaRPr lang="en-US" dirty="0"/>
          </a:p>
        </p:txBody>
      </p:sp>
    </p:spTree>
    <p:extLst>
      <p:ext uri="{BB962C8B-B14F-4D97-AF65-F5344CB8AC3E}">
        <p14:creationId xmlns:p14="http://schemas.microsoft.com/office/powerpoint/2010/main" val="18611452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4524315"/>
          </a:xfrm>
          <a:prstGeom prst="rect">
            <a:avLst/>
          </a:prstGeom>
          <a:noFill/>
        </p:spPr>
        <p:txBody>
          <a:bodyPr wrap="square" rtlCol="0">
            <a:spAutoFit/>
          </a:bodyPr>
          <a:lstStyle/>
          <a:p>
            <a:pPr algn="just"/>
            <a:r>
              <a:rPr lang="es-MX" sz="2400" b="1" dirty="0">
                <a:solidFill>
                  <a:srgbClr val="0070C0"/>
                </a:solidFill>
              </a:rPr>
              <a:t>Información básica</a:t>
            </a:r>
            <a:r>
              <a:rPr lang="es-MX" sz="2400" dirty="0"/>
              <a:t>. </a:t>
            </a:r>
          </a:p>
          <a:p>
            <a:pPr algn="just"/>
            <a:endParaRPr lang="es-MX" sz="2400" dirty="0"/>
          </a:p>
          <a:p>
            <a:pPr algn="just"/>
            <a:r>
              <a:rPr lang="es-MX" sz="2400" dirty="0"/>
              <a:t>Cada Caso de Uso tiene un nombre y un número. </a:t>
            </a:r>
          </a:p>
          <a:p>
            <a:pPr algn="just"/>
            <a:endParaRPr lang="es-MX" sz="2400" dirty="0"/>
          </a:p>
          <a:p>
            <a:pPr algn="just"/>
            <a:r>
              <a:rPr lang="es-MX" sz="2400" dirty="0"/>
              <a:t>El nombre debe ser simple y lo mas descriptivo posible.</a:t>
            </a:r>
          </a:p>
          <a:p>
            <a:pPr algn="just"/>
            <a:endParaRPr lang="es-MX" sz="2400" dirty="0"/>
          </a:p>
          <a:p>
            <a:pPr algn="just"/>
            <a:r>
              <a:rPr lang="es-MX" sz="2400" dirty="0"/>
              <a:t>El número es simplemente, un número secuencial que sirve para hacer referencia a cada Caso de Uso (Ej. UC-2).</a:t>
            </a:r>
          </a:p>
          <a:p>
            <a:pPr algn="just"/>
            <a:endParaRPr lang="es-MX" sz="2400" dirty="0"/>
          </a:p>
          <a:p>
            <a:pPr algn="just"/>
            <a:r>
              <a:rPr lang="es-MX" sz="2400" dirty="0"/>
              <a:t>La descripción debe de indicar brevemente el propósito del Caso de Uso.</a:t>
            </a:r>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30</a:t>
            </a:fld>
            <a:endParaRPr lang="en-US" dirty="0"/>
          </a:p>
        </p:txBody>
      </p:sp>
    </p:spTree>
    <p:extLst>
      <p:ext uri="{BB962C8B-B14F-4D97-AF65-F5344CB8AC3E}">
        <p14:creationId xmlns:p14="http://schemas.microsoft.com/office/powerpoint/2010/main" val="902637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3785652"/>
          </a:xfrm>
          <a:prstGeom prst="rect">
            <a:avLst/>
          </a:prstGeom>
          <a:noFill/>
        </p:spPr>
        <p:txBody>
          <a:bodyPr wrap="square" rtlCol="0">
            <a:spAutoFit/>
          </a:bodyPr>
          <a:lstStyle/>
          <a:p>
            <a:pPr algn="just"/>
            <a:r>
              <a:rPr lang="es-MX" sz="2400" dirty="0"/>
              <a:t>La </a:t>
            </a:r>
            <a:r>
              <a:rPr lang="es-MX" sz="2400" b="1" dirty="0">
                <a:solidFill>
                  <a:srgbClr val="0070C0"/>
                </a:solidFill>
              </a:rPr>
              <a:t>prioridad</a:t>
            </a:r>
            <a:r>
              <a:rPr lang="es-MX" sz="2400" dirty="0"/>
              <a:t> puede ser asignada para indicar la significancia del Caso de Uso en todo el sistema. (Algunos casos de uso pueden describir actividades esenciales del sistema por lo que deben temer una alta prioridad).</a:t>
            </a:r>
          </a:p>
          <a:p>
            <a:pPr algn="just"/>
            <a:endParaRPr lang="es-MX" sz="2400" dirty="0"/>
          </a:p>
          <a:p>
            <a:pPr algn="just"/>
            <a:r>
              <a:rPr lang="es-MX" sz="2400" dirty="0"/>
              <a:t>Las prioridades </a:t>
            </a:r>
            <a:r>
              <a:rPr lang="es-MX" sz="2400" b="1" dirty="0">
                <a:solidFill>
                  <a:srgbClr val="0070C0"/>
                </a:solidFill>
              </a:rPr>
              <a:t>se pueden clasificar en baja, media u alta</a:t>
            </a:r>
            <a:r>
              <a:rPr lang="es-MX" sz="2400" dirty="0"/>
              <a:t>. La clasificación por prioridades es especialmente útil cuando se utiliza una metodología de desarrollo que implementa una </a:t>
            </a:r>
            <a:r>
              <a:rPr lang="es-MX" sz="2400" b="1" dirty="0"/>
              <a:t>serie de versiones</a:t>
            </a:r>
            <a:r>
              <a:rPr lang="es-MX" sz="2400" dirty="0"/>
              <a:t>.</a:t>
            </a:r>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31</a:t>
            </a:fld>
            <a:endParaRPr lang="en-US" dirty="0"/>
          </a:p>
        </p:txBody>
      </p:sp>
    </p:spTree>
    <p:extLst>
      <p:ext uri="{BB962C8B-B14F-4D97-AF65-F5344CB8AC3E}">
        <p14:creationId xmlns:p14="http://schemas.microsoft.com/office/powerpoint/2010/main" val="8859029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3046988"/>
          </a:xfrm>
          <a:prstGeom prst="rect">
            <a:avLst/>
          </a:prstGeom>
          <a:noFill/>
        </p:spPr>
        <p:txBody>
          <a:bodyPr wrap="square" rtlCol="0">
            <a:spAutoFit/>
          </a:bodyPr>
          <a:lstStyle/>
          <a:p>
            <a:pPr algn="just"/>
            <a:r>
              <a:rPr lang="es-MX" sz="2400" dirty="0"/>
              <a:t>El </a:t>
            </a:r>
            <a:r>
              <a:rPr lang="es-MX" sz="2400" b="1" dirty="0">
                <a:solidFill>
                  <a:srgbClr val="0070C0"/>
                </a:solidFill>
              </a:rPr>
              <a:t>actor (rol del actor)</a:t>
            </a:r>
            <a:r>
              <a:rPr lang="es-MX" sz="2400" dirty="0"/>
              <a:t> hace referencia a una persona, otro sistema de software o dispositivo de hardware que interactúa con el sistema para lograr un objetivo.</a:t>
            </a:r>
          </a:p>
          <a:p>
            <a:pPr algn="just"/>
            <a:endParaRPr lang="es-MX" sz="2400" dirty="0"/>
          </a:p>
          <a:p>
            <a:pPr algn="just"/>
            <a:r>
              <a:rPr lang="es-MX" sz="2400" dirty="0"/>
              <a:t>El </a:t>
            </a:r>
            <a:r>
              <a:rPr lang="es-MX" sz="2400" b="1" dirty="0" err="1">
                <a:solidFill>
                  <a:srgbClr val="0070C0"/>
                </a:solidFill>
              </a:rPr>
              <a:t>trigger</a:t>
            </a:r>
            <a:r>
              <a:rPr lang="es-MX" sz="2400" dirty="0"/>
              <a:t> para el Caso de Uso es el evento que permite que el Caso de Uso Inicie.</a:t>
            </a:r>
          </a:p>
          <a:p>
            <a:pPr algn="just"/>
            <a:endParaRPr lang="es-MX" sz="2400" dirty="0"/>
          </a:p>
          <a:p>
            <a:pPr algn="just"/>
            <a:endParaRPr lang="es-MX" sz="2400"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32</a:t>
            </a:fld>
            <a:endParaRPr lang="en-US" dirty="0"/>
          </a:p>
        </p:txBody>
      </p:sp>
    </p:spTree>
    <p:extLst>
      <p:ext uri="{BB962C8B-B14F-4D97-AF65-F5344CB8AC3E}">
        <p14:creationId xmlns:p14="http://schemas.microsoft.com/office/powerpoint/2010/main" val="18521431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4524315"/>
          </a:xfrm>
          <a:prstGeom prst="rect">
            <a:avLst/>
          </a:prstGeom>
          <a:noFill/>
        </p:spPr>
        <p:txBody>
          <a:bodyPr wrap="square" rtlCol="0">
            <a:spAutoFit/>
          </a:bodyPr>
          <a:lstStyle/>
          <a:p>
            <a:pPr algn="just"/>
            <a:r>
              <a:rPr lang="es-MX" sz="2400" b="1" dirty="0">
                <a:solidFill>
                  <a:srgbClr val="0070C0"/>
                </a:solidFill>
              </a:rPr>
              <a:t>Precondiciones</a:t>
            </a:r>
            <a:endParaRPr lang="es-MX" sz="2400" dirty="0"/>
          </a:p>
          <a:p>
            <a:pPr algn="just"/>
            <a:endParaRPr lang="es-MX" sz="2400" dirty="0"/>
          </a:p>
          <a:p>
            <a:pPr algn="just"/>
            <a:r>
              <a:rPr lang="es-MX" sz="2400" dirty="0"/>
              <a:t>Los Casos de Uso frecuentemente se ejecutan en una secuencia con el objetivo de lograr una tarea de negocios mayor.</a:t>
            </a:r>
          </a:p>
          <a:p>
            <a:pPr algn="just"/>
            <a:endParaRPr lang="es-MX" sz="2400" dirty="0"/>
          </a:p>
          <a:p>
            <a:pPr algn="just"/>
            <a:r>
              <a:rPr lang="es-MX" sz="2400" b="1" dirty="0">
                <a:solidFill>
                  <a:srgbClr val="0070C0"/>
                </a:solidFill>
              </a:rPr>
              <a:t>Es común crear casos de uso pequeños que descompongan un proceso completo en partes.</a:t>
            </a:r>
          </a:p>
          <a:p>
            <a:pPr algn="just"/>
            <a:endParaRPr lang="es-MX" sz="2400" dirty="0"/>
          </a:p>
          <a:p>
            <a:pPr algn="just"/>
            <a:r>
              <a:rPr lang="es-MX" sz="2400" dirty="0"/>
              <a:t>Cuando esto pasa es importante definir claramente que actividades deben completarse antes de iniciar un Caso de Uso.</a:t>
            </a:r>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33</a:t>
            </a:fld>
            <a:endParaRPr lang="en-US" dirty="0"/>
          </a:p>
        </p:txBody>
      </p:sp>
    </p:spTree>
    <p:extLst>
      <p:ext uri="{BB962C8B-B14F-4D97-AF65-F5344CB8AC3E}">
        <p14:creationId xmlns:p14="http://schemas.microsoft.com/office/powerpoint/2010/main" val="5744468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2308324"/>
          </a:xfrm>
          <a:prstGeom prst="rect">
            <a:avLst/>
          </a:prstGeom>
          <a:noFill/>
        </p:spPr>
        <p:txBody>
          <a:bodyPr wrap="square" rtlCol="0">
            <a:spAutoFit/>
          </a:bodyPr>
          <a:lstStyle/>
          <a:p>
            <a:pPr algn="just"/>
            <a:r>
              <a:rPr lang="es-MX" sz="2400" b="1" dirty="0">
                <a:solidFill>
                  <a:srgbClr val="0070C0"/>
                </a:solidFill>
              </a:rPr>
              <a:t>Precondiciones</a:t>
            </a:r>
            <a:endParaRPr lang="es-MX" sz="2400" dirty="0"/>
          </a:p>
          <a:p>
            <a:pPr algn="just"/>
            <a:endParaRPr lang="es-MX" sz="2400" dirty="0"/>
          </a:p>
          <a:p>
            <a:pPr algn="just"/>
            <a:r>
              <a:rPr lang="es-MX" sz="2400" dirty="0"/>
              <a:t>Las precondiciones definen el estado del sistema necesario para que un Caso de Uso comience.</a:t>
            </a:r>
          </a:p>
          <a:p>
            <a:pPr algn="just"/>
            <a:endParaRPr lang="es-MX" sz="2400" dirty="0"/>
          </a:p>
          <a:p>
            <a:pPr algn="just"/>
            <a:endParaRPr lang="es-MX" sz="2400"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34</a:t>
            </a:fld>
            <a:endParaRPr lang="en-US" dirty="0"/>
          </a:p>
        </p:txBody>
      </p:sp>
      <p:pic>
        <p:nvPicPr>
          <p:cNvPr id="4" name="Imagen 3"/>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13509" y="3657600"/>
            <a:ext cx="8001000" cy="1778508"/>
          </a:xfrm>
          <a:prstGeom prst="rect">
            <a:avLst/>
          </a:prstGeom>
        </p:spPr>
      </p:pic>
    </p:spTree>
    <p:extLst>
      <p:ext uri="{BB962C8B-B14F-4D97-AF65-F5344CB8AC3E}">
        <p14:creationId xmlns:p14="http://schemas.microsoft.com/office/powerpoint/2010/main" val="31194144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3416320"/>
          </a:xfrm>
          <a:prstGeom prst="rect">
            <a:avLst/>
          </a:prstGeom>
          <a:noFill/>
        </p:spPr>
        <p:txBody>
          <a:bodyPr wrap="square" rtlCol="0">
            <a:spAutoFit/>
          </a:bodyPr>
          <a:lstStyle/>
          <a:p>
            <a:pPr algn="just"/>
            <a:r>
              <a:rPr lang="es-MX" sz="2400" b="1" dirty="0">
                <a:solidFill>
                  <a:srgbClr val="0070C0"/>
                </a:solidFill>
              </a:rPr>
              <a:t>Curso Normal</a:t>
            </a:r>
            <a:endParaRPr lang="es-MX" sz="2400" dirty="0"/>
          </a:p>
          <a:p>
            <a:pPr algn="just"/>
            <a:endParaRPr lang="es-MX" sz="2400" dirty="0"/>
          </a:p>
          <a:p>
            <a:pPr algn="just"/>
            <a:r>
              <a:rPr lang="es-MX" sz="2400" dirty="0"/>
              <a:t>La mayor parte de los Casos de Uso describen los pasos a realizar para responder a un evento, las entradas usadas por los pasos y las salidas producidas.</a:t>
            </a:r>
          </a:p>
          <a:p>
            <a:pPr algn="just"/>
            <a:endParaRPr lang="es-MX" sz="2400" dirty="0"/>
          </a:p>
          <a:p>
            <a:pPr algn="just"/>
            <a:r>
              <a:rPr lang="es-MX" sz="2400" dirty="0"/>
              <a:t>El curso normal lista los pasos que son realizados cuando todo fluye sin complicaciones en el sistema (THE HAPPY PATH).</a:t>
            </a:r>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35</a:t>
            </a:fld>
            <a:endParaRPr lang="en-US" dirty="0"/>
          </a:p>
        </p:txBody>
      </p:sp>
    </p:spTree>
    <p:extLst>
      <p:ext uri="{BB962C8B-B14F-4D97-AF65-F5344CB8AC3E}">
        <p14:creationId xmlns:p14="http://schemas.microsoft.com/office/powerpoint/2010/main" val="16682062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3046988"/>
          </a:xfrm>
          <a:prstGeom prst="rect">
            <a:avLst/>
          </a:prstGeom>
          <a:noFill/>
        </p:spPr>
        <p:txBody>
          <a:bodyPr wrap="square" rtlCol="0">
            <a:spAutoFit/>
          </a:bodyPr>
          <a:lstStyle/>
          <a:p>
            <a:pPr algn="just"/>
            <a:r>
              <a:rPr lang="es-MX" sz="2400" b="1" dirty="0">
                <a:solidFill>
                  <a:srgbClr val="0070C0"/>
                </a:solidFill>
              </a:rPr>
              <a:t>Cursos Alternativos</a:t>
            </a:r>
            <a:endParaRPr lang="es-MX" sz="2400" dirty="0"/>
          </a:p>
          <a:p>
            <a:pPr algn="just"/>
            <a:endParaRPr lang="es-MX" sz="2400" dirty="0"/>
          </a:p>
          <a:p>
            <a:pPr algn="just"/>
            <a:r>
              <a:rPr lang="es-MX" sz="2400" dirty="0"/>
              <a:t>Son incluidos para describir ramificaciones en la lógica que también pueden conducir a una conclusión satisfactoria del Caso de Uso.</a:t>
            </a:r>
          </a:p>
          <a:p>
            <a:pPr algn="just"/>
            <a:endParaRPr lang="es-MX" sz="2400" dirty="0"/>
          </a:p>
          <a:p>
            <a:pPr algn="just"/>
            <a:r>
              <a:rPr lang="es-MX" sz="2400" dirty="0"/>
              <a:t>Debe establecerse claramente donde puede existir una ramificación en la lógica de un Curso Normal.</a:t>
            </a:r>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36</a:t>
            </a:fld>
            <a:endParaRPr lang="en-US" dirty="0"/>
          </a:p>
        </p:txBody>
      </p:sp>
    </p:spTree>
    <p:extLst>
      <p:ext uri="{BB962C8B-B14F-4D97-AF65-F5344CB8AC3E}">
        <p14:creationId xmlns:p14="http://schemas.microsoft.com/office/powerpoint/2010/main" val="4770021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4524315"/>
          </a:xfrm>
          <a:prstGeom prst="rect">
            <a:avLst/>
          </a:prstGeom>
          <a:noFill/>
        </p:spPr>
        <p:txBody>
          <a:bodyPr wrap="square" rtlCol="0">
            <a:spAutoFit/>
          </a:bodyPr>
          <a:lstStyle/>
          <a:p>
            <a:pPr algn="just"/>
            <a:r>
              <a:rPr lang="es-MX" sz="2400" b="1" dirty="0">
                <a:solidFill>
                  <a:srgbClr val="0070C0"/>
                </a:solidFill>
              </a:rPr>
              <a:t>Post-Condiciones</a:t>
            </a:r>
            <a:endParaRPr lang="es-MX" sz="2400" dirty="0"/>
          </a:p>
          <a:p>
            <a:pPr algn="just"/>
            <a:endParaRPr lang="es-MX" sz="2400" dirty="0"/>
          </a:p>
          <a:p>
            <a:pPr algn="just"/>
            <a:r>
              <a:rPr lang="es-MX" sz="2400" dirty="0"/>
              <a:t>En esta sección del Caso de Uso se definen los productos o salidas generadas por el Caso de Uso.</a:t>
            </a:r>
          </a:p>
          <a:p>
            <a:pPr algn="just"/>
            <a:endParaRPr lang="es-MX" sz="2400" dirty="0"/>
          </a:p>
          <a:p>
            <a:pPr algn="just"/>
            <a:r>
              <a:rPr lang="es-MX" sz="2400" b="1" dirty="0">
                <a:solidFill>
                  <a:srgbClr val="0070C0"/>
                </a:solidFill>
              </a:rPr>
              <a:t>Excepciones</a:t>
            </a:r>
          </a:p>
          <a:p>
            <a:pPr algn="just"/>
            <a:endParaRPr lang="es-MX" sz="2400" dirty="0"/>
          </a:p>
          <a:p>
            <a:pPr algn="just"/>
            <a:r>
              <a:rPr lang="es-MX" sz="2400" dirty="0"/>
              <a:t>Un Caso de Uso debe de describir cualquier error en las condiciones o excepciones que puedan ocurrir en los diferentes pasos del Caso de Uso. Estos errores pueden llevar a resultados insatisfactorios.</a:t>
            </a:r>
          </a:p>
          <a:p>
            <a:pPr algn="just"/>
            <a:endParaRPr lang="es-MX" sz="2400"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37</a:t>
            </a:fld>
            <a:endParaRPr lang="en-US" dirty="0"/>
          </a:p>
        </p:txBody>
      </p:sp>
    </p:spTree>
    <p:extLst>
      <p:ext uri="{BB962C8B-B14F-4D97-AF65-F5344CB8AC3E}">
        <p14:creationId xmlns:p14="http://schemas.microsoft.com/office/powerpoint/2010/main" val="24146931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3046988"/>
          </a:xfrm>
          <a:prstGeom prst="rect">
            <a:avLst/>
          </a:prstGeom>
          <a:noFill/>
        </p:spPr>
        <p:txBody>
          <a:bodyPr wrap="square" rtlCol="0">
            <a:spAutoFit/>
          </a:bodyPr>
          <a:lstStyle/>
          <a:p>
            <a:pPr algn="just"/>
            <a:r>
              <a:rPr lang="es-MX" sz="2400" b="1" dirty="0">
                <a:solidFill>
                  <a:srgbClr val="0070C0"/>
                </a:solidFill>
              </a:rPr>
              <a:t>Resumen de entradas y salidas</a:t>
            </a:r>
            <a:endParaRPr lang="es-MX" sz="2400" dirty="0"/>
          </a:p>
          <a:p>
            <a:pPr algn="just"/>
            <a:endParaRPr lang="es-MX" sz="2400" dirty="0"/>
          </a:p>
          <a:p>
            <a:pPr algn="just"/>
            <a:r>
              <a:rPr lang="es-MX" sz="2400" dirty="0"/>
              <a:t>Resume </a:t>
            </a:r>
            <a:r>
              <a:rPr lang="es-MX" sz="2400"/>
              <a:t>el conjunto </a:t>
            </a:r>
            <a:r>
              <a:rPr lang="es-MX" sz="2400" dirty="0"/>
              <a:t>de las principales entradas y salidas de los pasos de los Casos de Uso.</a:t>
            </a:r>
          </a:p>
          <a:p>
            <a:pPr algn="just"/>
            <a:endParaRPr lang="es-MX" sz="2400" dirty="0"/>
          </a:p>
          <a:p>
            <a:pPr algn="just"/>
            <a:r>
              <a:rPr lang="es-MX" sz="2400" dirty="0"/>
              <a:t>Las entradas y salidas son listadas de acuerdo con su fuente y su destino.</a:t>
            </a:r>
          </a:p>
          <a:p>
            <a:pPr algn="just"/>
            <a:endParaRPr lang="es-MX" sz="2400"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38</a:t>
            </a:fld>
            <a:endParaRPr lang="en-US" dirty="0"/>
          </a:p>
        </p:txBody>
      </p:sp>
    </p:spTree>
    <p:extLst>
      <p:ext uri="{BB962C8B-B14F-4D97-AF65-F5344CB8AC3E}">
        <p14:creationId xmlns:p14="http://schemas.microsoft.com/office/powerpoint/2010/main" val="323614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3893374"/>
          </a:xfrm>
          <a:prstGeom prst="rect">
            <a:avLst/>
          </a:prstGeom>
          <a:noFill/>
        </p:spPr>
        <p:txBody>
          <a:bodyPr wrap="square" rtlCol="0">
            <a:spAutoFit/>
          </a:bodyPr>
          <a:lstStyle/>
          <a:p>
            <a:pPr algn="just"/>
            <a:r>
              <a:rPr lang="es-MX" sz="2400" dirty="0"/>
              <a:t>El </a:t>
            </a:r>
            <a:r>
              <a:rPr lang="es-MX" sz="2400" b="1" dirty="0">
                <a:solidFill>
                  <a:srgbClr val="0070C0"/>
                </a:solidFill>
              </a:rPr>
              <a:t>facilitador es la persona que estable la agenda de las reuniones y los temas de discusión</a:t>
            </a:r>
            <a:r>
              <a:rPr lang="es-MX" sz="2400" dirty="0"/>
              <a:t>, sin embargo, no se une a la discusión como participante, no provee ideas ni opiniones durante la discusión y permanece neutral durante la sesión.</a:t>
            </a:r>
          </a:p>
          <a:p>
            <a:pPr algn="just"/>
            <a:endParaRPr lang="es-MX" sz="2400" dirty="0"/>
          </a:p>
          <a:p>
            <a:pPr algn="just"/>
            <a:r>
              <a:rPr lang="es-MX" sz="2400" b="1" dirty="0">
                <a:solidFill>
                  <a:srgbClr val="0070C0"/>
                </a:solidFill>
              </a:rPr>
              <a:t>El facilitador debe ser experto en técnicas de procesos grupales.</a:t>
            </a:r>
            <a:endParaRPr lang="en-US" sz="2400" b="1" dirty="0">
              <a:solidFill>
                <a:srgbClr val="0070C0"/>
              </a:solidFill>
            </a:endParaRPr>
          </a:p>
          <a:p>
            <a:endParaRPr lang="en-US" sz="1100" dirty="0">
              <a:solidFill>
                <a:srgbClr val="0070C0"/>
              </a:solidFill>
            </a:endParaRPr>
          </a:p>
          <a:p>
            <a:endParaRPr lang="en-US" sz="1100" dirty="0">
              <a:solidFill>
                <a:srgbClr val="0070C0"/>
              </a:solidFill>
            </a:endParaRPr>
          </a:p>
          <a:p>
            <a:endParaRPr lang="en-US" sz="1100" dirty="0">
              <a:solidFill>
                <a:srgbClr val="0070C0"/>
              </a:solidFill>
            </a:endParaRPr>
          </a:p>
          <a:p>
            <a:endParaRPr lang="en-US" sz="1100" dirty="0">
              <a:solidFill>
                <a:srgbClr val="0070C0"/>
              </a:solidFill>
            </a:endParaRPr>
          </a:p>
          <a:p>
            <a:endParaRPr lang="en-US" sz="1100" dirty="0">
              <a:solidFill>
                <a:srgbClr val="0070C0"/>
              </a:solidFill>
            </a:endParaRPr>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3</a:t>
            </a:fld>
            <a:endParaRPr lang="en-US" dirty="0"/>
          </a:p>
        </p:txBody>
      </p:sp>
    </p:spTree>
    <p:extLst>
      <p:ext uri="{BB962C8B-B14F-4D97-AF65-F5344CB8AC3E}">
        <p14:creationId xmlns:p14="http://schemas.microsoft.com/office/powerpoint/2010/main" val="21048220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3785652"/>
          </a:xfrm>
          <a:prstGeom prst="rect">
            <a:avLst/>
          </a:prstGeom>
          <a:noFill/>
        </p:spPr>
        <p:txBody>
          <a:bodyPr wrap="square" rtlCol="0">
            <a:spAutoFit/>
          </a:bodyPr>
          <a:lstStyle/>
          <a:p>
            <a:pPr algn="just"/>
            <a:r>
              <a:rPr lang="es-MX" sz="2400" b="1" dirty="0">
                <a:solidFill>
                  <a:srgbClr val="0070C0"/>
                </a:solidFill>
              </a:rPr>
              <a:t>Aspectos adicionales del Caso de Uso</a:t>
            </a:r>
            <a:endParaRPr lang="es-MX" sz="2400" dirty="0"/>
          </a:p>
          <a:p>
            <a:pPr algn="just"/>
            <a:endParaRPr lang="es-MX" sz="2400" dirty="0"/>
          </a:p>
          <a:p>
            <a:pPr algn="just"/>
            <a:r>
              <a:rPr lang="es-MX" sz="2400" dirty="0"/>
              <a:t>En un Caso de Uso se puede incluir información de:</a:t>
            </a:r>
          </a:p>
          <a:p>
            <a:pPr algn="just"/>
            <a:endParaRPr lang="es-MX" sz="2400" dirty="0"/>
          </a:p>
          <a:p>
            <a:pPr marL="342900" indent="-342900" algn="just">
              <a:buFont typeface="Arial" panose="020B0604020202020204" pitchFamily="34" charset="0"/>
              <a:buChar char="•"/>
            </a:pPr>
            <a:r>
              <a:rPr lang="es-MX" sz="2400" dirty="0"/>
              <a:t>Frecuencia de uso</a:t>
            </a:r>
          </a:p>
          <a:p>
            <a:pPr marL="342900" indent="-342900" algn="just">
              <a:buFont typeface="Arial" panose="020B0604020202020204" pitchFamily="34" charset="0"/>
              <a:buChar char="•"/>
            </a:pPr>
            <a:r>
              <a:rPr lang="es-MX" sz="2400" dirty="0"/>
              <a:t>Reglas de negocios</a:t>
            </a:r>
          </a:p>
          <a:p>
            <a:pPr marL="342900" indent="-342900" algn="just">
              <a:buFont typeface="Arial" panose="020B0604020202020204" pitchFamily="34" charset="0"/>
              <a:buChar char="•"/>
            </a:pPr>
            <a:r>
              <a:rPr lang="es-MX" sz="2400" dirty="0"/>
              <a:t>Requerimientos especiales</a:t>
            </a:r>
          </a:p>
          <a:p>
            <a:pPr marL="342900" indent="-342900" algn="just">
              <a:buFont typeface="Arial" panose="020B0604020202020204" pitchFamily="34" charset="0"/>
              <a:buChar char="•"/>
            </a:pPr>
            <a:r>
              <a:rPr lang="es-MX" sz="2400" dirty="0" err="1"/>
              <a:t>Asumpsiones</a:t>
            </a:r>
            <a:endParaRPr lang="es-MX" sz="2400" dirty="0"/>
          </a:p>
          <a:p>
            <a:pPr marL="342900" indent="-342900" algn="just">
              <a:buFont typeface="Arial" panose="020B0604020202020204" pitchFamily="34" charset="0"/>
              <a:buChar char="•"/>
            </a:pPr>
            <a:r>
              <a:rPr lang="es-MX" sz="2400" dirty="0"/>
              <a:t>Notas y cuestiones</a:t>
            </a:r>
          </a:p>
          <a:p>
            <a:pPr algn="just"/>
            <a:endParaRPr lang="es-MX" sz="2400"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39</a:t>
            </a:fld>
            <a:endParaRPr lang="en-US" dirty="0"/>
          </a:p>
        </p:txBody>
      </p:sp>
    </p:spTree>
    <p:extLst>
      <p:ext uri="{BB962C8B-B14F-4D97-AF65-F5344CB8AC3E}">
        <p14:creationId xmlns:p14="http://schemas.microsoft.com/office/powerpoint/2010/main" val="22478779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40</a:t>
            </a:fld>
            <a:endParaRPr lang="en-US" dirty="0"/>
          </a:p>
        </p:txBody>
      </p:sp>
      <p:pic>
        <p:nvPicPr>
          <p:cNvPr id="4" name="Imagen 3"/>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129509" y="1472184"/>
            <a:ext cx="6884982" cy="4852416"/>
          </a:xfrm>
          <a:prstGeom prst="rect">
            <a:avLst/>
          </a:prstGeom>
        </p:spPr>
      </p:pic>
    </p:spTree>
    <p:extLst>
      <p:ext uri="{BB962C8B-B14F-4D97-AF65-F5344CB8AC3E}">
        <p14:creationId xmlns:p14="http://schemas.microsoft.com/office/powerpoint/2010/main" val="11553953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41</a:t>
            </a:fld>
            <a:endParaRPr lang="en-US" dirty="0"/>
          </a:p>
        </p:txBody>
      </p:sp>
      <p:pic>
        <p:nvPicPr>
          <p:cNvPr id="5" name="Imagen 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95542" y="1905000"/>
            <a:ext cx="7752916" cy="3792187"/>
          </a:xfrm>
          <a:prstGeom prst="rect">
            <a:avLst/>
          </a:prstGeom>
        </p:spPr>
      </p:pic>
    </p:spTree>
    <p:extLst>
      <p:ext uri="{BB962C8B-B14F-4D97-AF65-F5344CB8AC3E}">
        <p14:creationId xmlns:p14="http://schemas.microsoft.com/office/powerpoint/2010/main" val="3565225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371600"/>
            <a:ext cx="7848600" cy="5232202"/>
          </a:xfrm>
          <a:prstGeom prst="rect">
            <a:avLst/>
          </a:prstGeom>
          <a:noFill/>
        </p:spPr>
        <p:txBody>
          <a:bodyPr wrap="square" rtlCol="0">
            <a:spAutoFit/>
          </a:bodyPr>
          <a:lstStyle/>
          <a:p>
            <a:pPr algn="just"/>
            <a:r>
              <a:rPr lang="es-MX" sz="2400" dirty="0"/>
              <a:t>Comúnmente se requiere de </a:t>
            </a:r>
            <a:r>
              <a:rPr lang="es-MX" sz="2400" b="1" dirty="0">
                <a:solidFill>
                  <a:srgbClr val="0070C0"/>
                </a:solidFill>
              </a:rPr>
              <a:t>2 personas que asistan al facilitador, tomando notas, proporcionando el material necesario para la reunión, etc</a:t>
            </a:r>
            <a:r>
              <a:rPr lang="es-MX" sz="2400" dirty="0"/>
              <a:t>. Los </a:t>
            </a:r>
            <a:r>
              <a:rPr lang="es-MX" sz="2400" b="1" dirty="0"/>
              <a:t>asistentes</a:t>
            </a:r>
            <a:r>
              <a:rPr lang="es-MX" sz="2400" dirty="0"/>
              <a:t> del facilitador normalmente usan herramientas CASE para registrar la información de la sesión.</a:t>
            </a:r>
          </a:p>
          <a:p>
            <a:pPr algn="just"/>
            <a:endParaRPr lang="es-MX" sz="2400" dirty="0"/>
          </a:p>
          <a:p>
            <a:pPr algn="just"/>
            <a:r>
              <a:rPr lang="es-MX" sz="2400" dirty="0"/>
              <a:t>Se recomienda que las reuniones se realicen en lugares apartados de cualquier distracción.</a:t>
            </a:r>
          </a:p>
          <a:p>
            <a:pPr algn="just"/>
            <a:endParaRPr lang="es-MX" sz="2400" dirty="0"/>
          </a:p>
          <a:p>
            <a:pPr algn="just"/>
            <a:r>
              <a:rPr lang="es-MX" sz="2400" dirty="0"/>
              <a:t>Se recomienda ordenar el lugar de reunión en forma de U de tal manera que los participantes puedan tener contacto visual entre ellos.</a:t>
            </a:r>
            <a:endParaRPr lang="en-US" sz="1100" dirty="0">
              <a:solidFill>
                <a:srgbClr val="0070C0"/>
              </a:solidFill>
            </a:endParaRPr>
          </a:p>
          <a:p>
            <a:endParaRPr lang="en-US" sz="1100" dirty="0">
              <a:solidFill>
                <a:srgbClr val="0070C0"/>
              </a:solidFill>
            </a:endParaRPr>
          </a:p>
          <a:p>
            <a:endParaRPr lang="en-US" sz="1100" dirty="0">
              <a:solidFill>
                <a:srgbClr val="0070C0"/>
              </a:solidFill>
            </a:endParaRPr>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4</a:t>
            </a:fld>
            <a:endParaRPr lang="en-US" dirty="0"/>
          </a:p>
        </p:txBody>
      </p:sp>
    </p:spTree>
    <p:extLst>
      <p:ext uri="{BB962C8B-B14F-4D97-AF65-F5344CB8AC3E}">
        <p14:creationId xmlns:p14="http://schemas.microsoft.com/office/powerpoint/2010/main" val="1461844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5</a:t>
            </a:fld>
            <a:endParaRPr lang="en-US" dirty="0"/>
          </a:p>
        </p:txBody>
      </p:sp>
      <p:pic>
        <p:nvPicPr>
          <p:cNvPr id="4" name="Imagen 3"/>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695945" y="1496291"/>
            <a:ext cx="5752110" cy="4762500"/>
          </a:xfrm>
          <a:prstGeom prst="rect">
            <a:avLst/>
          </a:prstGeom>
        </p:spPr>
      </p:pic>
    </p:spTree>
    <p:extLst>
      <p:ext uri="{BB962C8B-B14F-4D97-AF65-F5344CB8AC3E}">
        <p14:creationId xmlns:p14="http://schemas.microsoft.com/office/powerpoint/2010/main" val="570749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4154984"/>
          </a:xfrm>
          <a:prstGeom prst="rect">
            <a:avLst/>
          </a:prstGeom>
          <a:noFill/>
        </p:spPr>
        <p:txBody>
          <a:bodyPr wrap="square" rtlCol="0">
            <a:spAutoFit/>
          </a:bodyPr>
          <a:lstStyle/>
          <a:p>
            <a:pPr algn="just"/>
            <a:r>
              <a:rPr lang="es-MX" sz="2400" dirty="0"/>
              <a:t>Para evitar problemas como:</a:t>
            </a:r>
          </a:p>
          <a:p>
            <a:pPr algn="just"/>
            <a:endParaRPr lang="es-MX" sz="2400" dirty="0"/>
          </a:p>
          <a:p>
            <a:pPr marL="342900" indent="-342900" algn="just">
              <a:buFont typeface="Arial" panose="020B0604020202020204" pitchFamily="34" charset="0"/>
              <a:buChar char="•"/>
            </a:pPr>
            <a:r>
              <a:rPr lang="es-MX" sz="2400" dirty="0">
                <a:solidFill>
                  <a:srgbClr val="0070C0"/>
                </a:solidFill>
              </a:rPr>
              <a:t>Los participantes no quieren contradecir las opiniones expresadas por los jefes.</a:t>
            </a:r>
          </a:p>
          <a:p>
            <a:pPr marL="342900" indent="-342900" algn="just">
              <a:buFont typeface="Arial" panose="020B0604020202020204" pitchFamily="34" charset="0"/>
              <a:buChar char="•"/>
            </a:pPr>
            <a:r>
              <a:rPr lang="es-MX" sz="2400" dirty="0">
                <a:solidFill>
                  <a:srgbClr val="0070C0"/>
                </a:solidFill>
              </a:rPr>
              <a:t>Que una persona pueda participar 4 min y tenga que estar escuchando durante 56 min.</a:t>
            </a:r>
          </a:p>
          <a:p>
            <a:pPr algn="just"/>
            <a:endParaRPr lang="en-US" sz="2400" dirty="0"/>
          </a:p>
          <a:p>
            <a:pPr algn="just"/>
            <a:r>
              <a:rPr lang="es-MX" sz="2400" dirty="0"/>
              <a:t>Se recomienda utilizar  el método </a:t>
            </a:r>
            <a:r>
              <a:rPr lang="es-MX" sz="2400" dirty="0" err="1"/>
              <a:t>Electronic</a:t>
            </a:r>
            <a:r>
              <a:rPr lang="es-MX" sz="2400" dirty="0"/>
              <a:t> JAD donde todos los participantes utilizan un software que les permite expresar opiniones de forma anónima.</a:t>
            </a:r>
          </a:p>
          <a:p>
            <a:endParaRPr lang="en-US" sz="2400"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6</a:t>
            </a:fld>
            <a:endParaRPr lang="en-US" dirty="0"/>
          </a:p>
        </p:txBody>
      </p:sp>
    </p:spTree>
    <p:extLst>
      <p:ext uri="{BB962C8B-B14F-4D97-AF65-F5344CB8AC3E}">
        <p14:creationId xmlns:p14="http://schemas.microsoft.com/office/powerpoint/2010/main" val="4202259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3416320"/>
          </a:xfrm>
          <a:prstGeom prst="rect">
            <a:avLst/>
          </a:prstGeom>
          <a:noFill/>
        </p:spPr>
        <p:txBody>
          <a:bodyPr wrap="square" rtlCol="0">
            <a:spAutoFit/>
          </a:bodyPr>
          <a:lstStyle/>
          <a:p>
            <a:pPr algn="just"/>
            <a:r>
              <a:rPr lang="es-MX" sz="2400" dirty="0"/>
              <a:t>Pasos para utilizar el JAD:</a:t>
            </a:r>
          </a:p>
          <a:p>
            <a:pPr algn="just"/>
            <a:endParaRPr lang="es-MX" sz="2400" dirty="0"/>
          </a:p>
          <a:p>
            <a:pPr algn="just"/>
            <a:r>
              <a:rPr lang="es-MX" sz="2400" b="1" dirty="0">
                <a:solidFill>
                  <a:srgbClr val="0070C0"/>
                </a:solidFill>
              </a:rPr>
              <a:t>Seleccionar participantes</a:t>
            </a:r>
          </a:p>
          <a:p>
            <a:pPr algn="just"/>
            <a:endParaRPr lang="es-MX" sz="2400" dirty="0"/>
          </a:p>
          <a:p>
            <a:pPr algn="just"/>
            <a:r>
              <a:rPr lang="es-MX" sz="2400" dirty="0"/>
              <a:t>Es realizado de la misma manera que la técnica de entrevistas. </a:t>
            </a:r>
            <a:r>
              <a:rPr lang="es-MX" sz="2400" b="1" dirty="0">
                <a:solidFill>
                  <a:srgbClr val="0070C0"/>
                </a:solidFill>
              </a:rPr>
              <a:t>Los participantes son seleccionados en base a la información que puedan aportar </a:t>
            </a:r>
            <a:r>
              <a:rPr lang="es-MX" sz="2400" dirty="0"/>
              <a:t>eligiendo personal de diferentes niveles de la organización.</a:t>
            </a:r>
          </a:p>
          <a:p>
            <a:endParaRPr lang="en-US" sz="2400"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7</a:t>
            </a:fld>
            <a:endParaRPr lang="en-US" dirty="0"/>
          </a:p>
        </p:txBody>
      </p:sp>
    </p:spTree>
    <p:extLst>
      <p:ext uri="{BB962C8B-B14F-4D97-AF65-F5344CB8AC3E}">
        <p14:creationId xmlns:p14="http://schemas.microsoft.com/office/powerpoint/2010/main" val="3290202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4893647"/>
          </a:xfrm>
          <a:prstGeom prst="rect">
            <a:avLst/>
          </a:prstGeom>
          <a:noFill/>
        </p:spPr>
        <p:txBody>
          <a:bodyPr wrap="square" rtlCol="0">
            <a:spAutoFit/>
          </a:bodyPr>
          <a:lstStyle/>
          <a:p>
            <a:pPr algn="just"/>
            <a:r>
              <a:rPr lang="es-MX" sz="2400" b="1" dirty="0">
                <a:solidFill>
                  <a:srgbClr val="0070C0"/>
                </a:solidFill>
              </a:rPr>
              <a:t>Diseñar las sesiones JAD</a:t>
            </a:r>
          </a:p>
          <a:p>
            <a:pPr algn="just"/>
            <a:endParaRPr lang="es-MX" sz="2400" dirty="0"/>
          </a:p>
          <a:p>
            <a:pPr algn="just"/>
            <a:r>
              <a:rPr lang="es-MX" sz="2400" dirty="0"/>
              <a:t>Las sesiones pueden requerir de varias </a:t>
            </a:r>
            <a:r>
              <a:rPr lang="es-MX" sz="2400" b="1" dirty="0">
                <a:solidFill>
                  <a:srgbClr val="0070C0"/>
                </a:solidFill>
              </a:rPr>
              <a:t>horas, días o semanas</a:t>
            </a:r>
            <a:r>
              <a:rPr lang="es-MX" sz="2400" dirty="0"/>
              <a:t>, dependiendo del tamaño y alcance del sistema.</a:t>
            </a:r>
          </a:p>
          <a:p>
            <a:pPr algn="just"/>
            <a:endParaRPr lang="es-MX" sz="2400" dirty="0"/>
          </a:p>
          <a:p>
            <a:pPr algn="just"/>
            <a:r>
              <a:rPr lang="es-MX" sz="2400" dirty="0"/>
              <a:t>La mayoría de las sesiones JAD </a:t>
            </a:r>
            <a:r>
              <a:rPr lang="es-MX" sz="2400" b="1" dirty="0">
                <a:solidFill>
                  <a:srgbClr val="0070C0"/>
                </a:solidFill>
              </a:rPr>
              <a:t>son diseñadas para recolectar información especifica de los usuarios </a:t>
            </a:r>
            <a:r>
              <a:rPr lang="es-MX" sz="2400" dirty="0"/>
              <a:t>por lo que se requiere </a:t>
            </a:r>
            <a:r>
              <a:rPr lang="es-MX" sz="2400" b="1" dirty="0"/>
              <a:t>desarrollar un conjunto de preguntas a priori</a:t>
            </a:r>
            <a:r>
              <a:rPr lang="es-MX" sz="2400" dirty="0"/>
              <a:t>.</a:t>
            </a:r>
          </a:p>
          <a:p>
            <a:pPr algn="just"/>
            <a:endParaRPr lang="en-US" sz="2400" dirty="0"/>
          </a:p>
          <a:p>
            <a:r>
              <a:rPr lang="es-MX" sz="2400" b="1" dirty="0">
                <a:solidFill>
                  <a:srgbClr val="0070C0"/>
                </a:solidFill>
              </a:rPr>
              <a:t>¿Tipos de preguntas?</a:t>
            </a:r>
          </a:p>
          <a:p>
            <a:endParaRPr lang="en-US" sz="2400"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8</a:t>
            </a:fld>
            <a:endParaRPr lang="en-US" dirty="0"/>
          </a:p>
        </p:txBody>
      </p:sp>
    </p:spTree>
    <p:extLst>
      <p:ext uri="{BB962C8B-B14F-4D97-AF65-F5344CB8AC3E}">
        <p14:creationId xmlns:p14="http://schemas.microsoft.com/office/powerpoint/2010/main" val="24015757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dad">
  <a:themeElements>
    <a:clrScheme name="Claridad">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Clásico de Offic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dad">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3643</TotalTime>
  <Words>2730</Words>
  <Application>Microsoft Office PowerPoint</Application>
  <PresentationFormat>Presentación en pantalla (4:3)</PresentationFormat>
  <Paragraphs>388</Paragraphs>
  <Slides>42</Slides>
  <Notes>42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42</vt:i4>
      </vt:variant>
    </vt:vector>
  </HeadingPairs>
  <TitlesOfParts>
    <vt:vector size="45" baseType="lpstr">
      <vt:lpstr>Arial</vt:lpstr>
      <vt:lpstr>Calibri</vt:lpstr>
      <vt:lpstr>Claridad</vt:lpstr>
      <vt:lpstr>Desarrollo de software I</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chavoux</dc:creator>
  <cp:lastModifiedBy>roberto nonder</cp:lastModifiedBy>
  <cp:revision>372</cp:revision>
  <cp:lastPrinted>2017-01-25T15:54:57Z</cp:lastPrinted>
  <dcterms:created xsi:type="dcterms:W3CDTF">2016-01-18T20:14:20Z</dcterms:created>
  <dcterms:modified xsi:type="dcterms:W3CDTF">2023-10-18T15:57:09Z</dcterms:modified>
</cp:coreProperties>
</file>