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80" r:id="rId1"/>
  </p:sldMasterIdLst>
  <p:notesMasterIdLst>
    <p:notesMasterId r:id="rId21"/>
  </p:notesMasterIdLst>
  <p:sldIdLst>
    <p:sldId id="256" r:id="rId2"/>
    <p:sldId id="286" r:id="rId3"/>
    <p:sldId id="287" r:id="rId4"/>
    <p:sldId id="288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300" r:id="rId15"/>
    <p:sldId id="299" r:id="rId16"/>
    <p:sldId id="301" r:id="rId17"/>
    <p:sldId id="302" r:id="rId18"/>
    <p:sldId id="307" r:id="rId19"/>
    <p:sldId id="308" r:id="rId2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954" autoAdjust="0"/>
  </p:normalViewPr>
  <p:slideViewPr>
    <p:cSldViewPr>
      <p:cViewPr varScale="1">
        <p:scale>
          <a:sx n="76" d="100"/>
          <a:sy n="76" d="100"/>
        </p:scale>
        <p:origin x="174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2736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A5DFDEC-A95C-4C71-97F8-A2EB944F015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8A96EE5-D85E-4613-9C9B-4CF266C5F4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04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74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Los documentos producidos en cada etapa son presentados al comité evaluador y</a:t>
            </a:r>
            <a:r>
              <a:rPr lang="es-MX" baseline="0" dirty="0"/>
              <a:t> promotor del proyecto para su </a:t>
            </a:r>
            <a:r>
              <a:rPr lang="es-MX" baseline="0" dirty="0" err="1"/>
              <a:t>aprovación</a:t>
            </a:r>
            <a:r>
              <a:rPr lang="es-MX" baseline="0" dirty="0"/>
              <a:t> y de esta forma poder pasar a la </a:t>
            </a:r>
            <a:r>
              <a:rPr lang="es-MX" baseline="0"/>
              <a:t>siguiente etapa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99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Es una de las 2 variantes del desarrollo en cascada</a:t>
            </a:r>
          </a:p>
          <a:p>
            <a:r>
              <a:rPr lang="es-MX" dirty="0"/>
              <a:t>Reduce tiempos en el diseño y la implementación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998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Es una de las 2 variantes del desarrollo en cascada</a:t>
            </a:r>
          </a:p>
          <a:p>
            <a:r>
              <a:rPr lang="es-MX" dirty="0"/>
              <a:t>Se</a:t>
            </a:r>
            <a:r>
              <a:rPr lang="es-MX" baseline="0" dirty="0"/>
              <a:t> enfatiza en las pruebas de cada una de las fases del proyecto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998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RAD </a:t>
            </a:r>
            <a:r>
              <a:rPr lang="es-MX" dirty="0" err="1"/>
              <a:t>rapid</a:t>
            </a:r>
            <a:r>
              <a:rPr lang="es-MX" dirty="0"/>
              <a:t> </a:t>
            </a:r>
            <a:r>
              <a:rPr lang="es-MX" dirty="0" err="1"/>
              <a:t>application</a:t>
            </a:r>
            <a:r>
              <a:rPr lang="es-MX" dirty="0"/>
              <a:t> </a:t>
            </a:r>
            <a:r>
              <a:rPr lang="es-MX" dirty="0" err="1"/>
              <a:t>development</a:t>
            </a:r>
            <a:r>
              <a:rPr lang="es-MX" baseline="0" dirty="0"/>
              <a:t> son una colección de metodologías que surgen en respuesta a las debilidades del modelo en cascada y sus variantes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998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El enfoque es muy útil para usuarios que tienen problemas especificando los requerimientos</a:t>
            </a:r>
          </a:p>
          <a:p>
            <a:r>
              <a:rPr lang="es-MX" dirty="0"/>
              <a:t>Tiene la desventaja de carecer de un análisis metódico</a:t>
            </a:r>
            <a:r>
              <a:rPr lang="es-MX" baseline="0" dirty="0"/>
              <a:t> previo a las decisiones de diseño e implementación.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998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El enfoque es muy útil para usuarios que tienen problemas especificando los requerimientos</a:t>
            </a:r>
          </a:p>
          <a:p>
            <a:r>
              <a:rPr lang="es-MX" dirty="0"/>
              <a:t>Tiene la desventaja de carecer de un análisis metódico</a:t>
            </a:r>
            <a:r>
              <a:rPr lang="es-MX" baseline="0" dirty="0"/>
              <a:t> previo a las decisiones de diseño e implementación.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998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998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998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dirty="0"/>
              <a:t>La carencia de desempeño de un trabajo de equipo en un subsistema puede afectar a un proyecto de forma adversa, incluso si los otros subsistemas van a ser terminados a tiempo por sus respectivos equipos desarrolladores.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051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dirty="0"/>
              <a:t>Frecuentemente los ingenieros de software detestan llenar formularios debido a que suponen que pueden dedicar el tiempo en actividades más sustanciales, pero desde la perspectiva del manager estos reportes son una forma palpable de medir el desempeño del equipo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87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714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751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555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s-MX" sz="1200" dirty="0"/>
              <a:t>Históricamente las organizaciones tienden a seleccionar proyectos mediante métodos ad hoc:</a:t>
            </a:r>
          </a:p>
          <a:p>
            <a:pPr algn="just"/>
            <a:r>
              <a:rPr lang="es-MX" sz="1200" dirty="0"/>
              <a:t>Primero en entrar-primero en salir, influencias políticas, etc.</a:t>
            </a:r>
          </a:p>
          <a:p>
            <a:pPr algn="just"/>
            <a:r>
              <a:rPr lang="es-MX" sz="1200" dirty="0"/>
              <a:t>AMR </a:t>
            </a:r>
            <a:r>
              <a:rPr lang="es-MX" sz="1200" dirty="0" err="1"/>
              <a:t>Advanced</a:t>
            </a:r>
            <a:r>
              <a:rPr lang="es-MX" sz="1200" dirty="0"/>
              <a:t> </a:t>
            </a:r>
            <a:r>
              <a:rPr lang="es-MX" sz="1200" dirty="0" err="1"/>
              <a:t>Market</a:t>
            </a:r>
            <a:r>
              <a:rPr lang="es-MX" sz="1200" dirty="0"/>
              <a:t> </a:t>
            </a:r>
            <a:r>
              <a:rPr lang="es-MX" sz="1200" dirty="0" err="1"/>
              <a:t>Research</a:t>
            </a:r>
            <a:endParaRPr lang="es-MX" sz="1200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51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Algunas</a:t>
            </a:r>
            <a:r>
              <a:rPr lang="es-MX" baseline="0" dirty="0"/>
              <a:t> compañías le dan prioridad a las estrategias de negocios para seleccionar un proyecto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79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913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088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Los documentos producidos en cada etapa son presentados al comité evaluador y</a:t>
            </a:r>
            <a:r>
              <a:rPr lang="es-MX" baseline="0" dirty="0"/>
              <a:t> promotor del proyecto para su </a:t>
            </a:r>
            <a:r>
              <a:rPr lang="es-MX" baseline="0" dirty="0" err="1"/>
              <a:t>aprovación</a:t>
            </a:r>
            <a:r>
              <a:rPr lang="es-MX" baseline="0" dirty="0"/>
              <a:t> y de esta forma poder pasar a la siguiente etapa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99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0120-E738-4C7A-B3F4-03B1FDCAE2FA}" type="datetime1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6324600"/>
            <a:ext cx="1143000" cy="32918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A0075035-0AAD-458E-9791-16F9D5190B24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6326817"/>
            <a:ext cx="1310640" cy="452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DE8C2-946A-4B3D-8EA5-0128FEE8FCDF}" type="datetime1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A0075035-0AAD-458E-9791-16F9D5190B2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0C2A2-B622-4B7F-84F7-01A1428D2EE8}" type="datetime1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A0075035-0AAD-458E-9791-16F9D5190B2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0439B-1657-4466-B8AA-B56BEEDB87FE}" type="datetime1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6324600"/>
            <a:ext cx="1143000" cy="32918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A0075035-0AAD-458E-9791-16F9D5190B24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B306-B76E-4F31-B53C-8141451FFFDE}" type="datetime1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A0075035-0AAD-458E-9791-16F9D5190B24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DC0E6-649B-4424-85E7-5A58E4B25D90}" type="datetime1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A0075035-0AAD-458E-9791-16F9D5190B2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2C86-1F7A-4133-8111-2AE80B41D8F3}" type="datetime1">
              <a:rPr lang="en-US" smtClean="0"/>
              <a:t>10/25/2023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A0075035-0AAD-458E-9791-16F9D5190B24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C187-E7E8-4DC1-8290-219C0D47E026}" type="datetime1">
              <a:rPr lang="en-US" smtClean="0"/>
              <a:t>10/25/2023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6324600"/>
            <a:ext cx="1143000" cy="32918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A0075035-0AAD-458E-9791-16F9D5190B24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4AF0-A3ED-49BE-8515-72BFC9AB12FF}" type="datetime1">
              <a:rPr lang="en-US" smtClean="0"/>
              <a:t>10/25/2023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6324600"/>
            <a:ext cx="1143000" cy="32918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A0075035-0AAD-458E-9791-16F9D5190B24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FCED3-F14F-497D-A6DC-1A34ADB4E192}" type="datetime1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A0075035-0AAD-458E-9791-16F9D5190B24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F614-E9A4-4756-BA8B-B8C83F38F384}" type="datetime1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A0075035-0AAD-458E-9791-16F9D5190B2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A3A8BD5-E556-4B59-AC3D-2995A30E68A3}" type="datetime1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6324600"/>
            <a:ext cx="1143000" cy="32918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A0075035-0AAD-458E-9791-16F9D5190B24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6326817"/>
            <a:ext cx="1310640" cy="452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earchcio.techtarget.com/news/1303734/PPM-strategy-a-CIOs-must-have-in-hard-time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earchcio.techtarget.com/news/1283943/Project-portfolio-management-takes-flight-at-Sabre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44641" y="2797175"/>
            <a:ext cx="7772400" cy="1470025"/>
          </a:xfrm>
        </p:spPr>
        <p:txBody>
          <a:bodyPr/>
          <a:lstStyle/>
          <a:p>
            <a:r>
              <a:rPr lang="es-MX" b="1" dirty="0"/>
              <a:t>Desarrollo de software I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94623" y="4724400"/>
            <a:ext cx="6019800" cy="685800"/>
          </a:xfrm>
        </p:spPr>
        <p:txBody>
          <a:bodyPr>
            <a:normAutofit fontScale="92500"/>
          </a:bodyPr>
          <a:lstStyle/>
          <a:p>
            <a:r>
              <a:rPr lang="es-MX" b="1" dirty="0"/>
              <a:t>Profesor: Dr. Salvador Cervantes Álvarez</a:t>
            </a:r>
          </a:p>
        </p:txBody>
      </p:sp>
      <p:pic>
        <p:nvPicPr>
          <p:cNvPr id="1026" name="Picture 2" descr="C:\Users\chavoux\Desktop\CUVALLES\CLASE\Introduccion_computacion\Clase 1 - Introducción\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287" y="381000"/>
            <a:ext cx="4506913" cy="1055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/>
        </p:nvGrpSpPr>
        <p:grpSpPr>
          <a:xfrm>
            <a:off x="2438400" y="1436688"/>
            <a:ext cx="4679514" cy="403682"/>
            <a:chOff x="5036839" y="524172"/>
            <a:chExt cx="3813829" cy="403682"/>
          </a:xfrm>
        </p:grpSpPr>
        <p:sp>
          <p:nvSpPr>
            <p:cNvPr id="4" name="3 CuadroTexto"/>
            <p:cNvSpPr txBox="1"/>
            <p:nvPr/>
          </p:nvSpPr>
          <p:spPr>
            <a:xfrm>
              <a:off x="5152668" y="524172"/>
              <a:ext cx="3698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000" b="1" dirty="0">
                  <a:solidFill>
                    <a:schemeClr val="tx2"/>
                  </a:solidFill>
                </a:rPr>
                <a:t>Centro Universitario de los Valles</a:t>
              </a:r>
            </a:p>
          </p:txBody>
        </p:sp>
        <p:cxnSp>
          <p:nvCxnSpPr>
            <p:cNvPr id="6" name="5 Conector recto"/>
            <p:cNvCxnSpPr/>
            <p:nvPr/>
          </p:nvCxnSpPr>
          <p:spPr>
            <a:xfrm>
              <a:off x="5036839" y="924282"/>
              <a:ext cx="3632498" cy="35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6326817"/>
            <a:ext cx="1310640" cy="452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2523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MX" b="1" dirty="0"/>
              <a:t>Metodología de Desarrollo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609600" y="1524000"/>
            <a:ext cx="7848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rgbClr val="0070C0"/>
                </a:solidFill>
              </a:rPr>
              <a:t>Desarrollo en cascada</a:t>
            </a: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r>
              <a:rPr lang="es-MX" sz="2400" dirty="0"/>
              <a:t>Las desventajas son:</a:t>
            </a:r>
          </a:p>
          <a:p>
            <a:pPr algn="just"/>
            <a:endParaRPr lang="es-MX" sz="2400" dirty="0"/>
          </a:p>
          <a:p>
            <a:pPr marL="342900" indent="-342900" algn="just">
              <a:buFont typeface="Arial" pitchFamily="34" charset="0"/>
              <a:buChar char="•"/>
            </a:pPr>
            <a:r>
              <a:rPr lang="es-MX" sz="2400" dirty="0"/>
              <a:t>El diseño debe ser completamente especificado antes de que comience la programación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s-MX" sz="2400" dirty="0"/>
          </a:p>
          <a:p>
            <a:pPr marL="342900" indent="-342900" algn="just">
              <a:buFont typeface="Arial" pitchFamily="34" charset="0"/>
              <a:buChar char="•"/>
            </a:pPr>
            <a:r>
              <a:rPr lang="es-MX" sz="2400" dirty="0"/>
              <a:t>Existe un gran lapso de tiempo entre el desarrollo de la propuesta y la liberación del sistema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s-MX" sz="2400" dirty="0"/>
          </a:p>
          <a:p>
            <a:pPr marL="342900" indent="-342900" algn="just">
              <a:buFont typeface="Arial" pitchFamily="34" charset="0"/>
              <a:buChar char="•"/>
            </a:pPr>
            <a:r>
              <a:rPr lang="es-MX" sz="2400" dirty="0"/>
              <a:t>Las pruebas son consideradas en una etapa tardía de la implementación</a:t>
            </a:r>
            <a:endParaRPr lang="es-MX" dirty="0"/>
          </a:p>
          <a:p>
            <a:pPr algn="just"/>
            <a:endParaRPr lang="es-MX" sz="2400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5035-0AAD-458E-9791-16F9D5190B2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07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MX" b="1" dirty="0"/>
              <a:t>Metodología de Desarrollo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609600" y="1524000"/>
            <a:ext cx="7848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rgbClr val="0070C0"/>
                </a:solidFill>
              </a:rPr>
              <a:t>Desarrollo en paralelo</a:t>
            </a: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r>
              <a:rPr lang="es-MX" dirty="0"/>
              <a:t>Se realiza un diseño general para todo el sistema  el proyecto es dividido en </a:t>
            </a:r>
            <a:r>
              <a:rPr lang="es-MX" dirty="0" err="1"/>
              <a:t>subproyectos</a:t>
            </a:r>
            <a:r>
              <a:rPr lang="es-MX" dirty="0"/>
              <a:t> que pueden ser diseñados e implementados en paralelo.</a:t>
            </a:r>
          </a:p>
          <a:p>
            <a:pPr algn="just"/>
            <a:endParaRPr lang="es-MX" sz="2400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5035-0AAD-458E-9791-16F9D5190B24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76399" y="2057400"/>
            <a:ext cx="5181601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6159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MX" b="1" dirty="0"/>
              <a:t>Metodología de Desarrollo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609600" y="1524000"/>
            <a:ext cx="7848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rgbClr val="0070C0"/>
                </a:solidFill>
              </a:rPr>
              <a:t>Modelo V</a:t>
            </a: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r>
              <a:rPr lang="es-MX" dirty="0"/>
              <a:t>Al mismo tiempo que se realiza cada etapa del SDLC se definen las pruebas para cada elemento.</a:t>
            </a:r>
          </a:p>
          <a:p>
            <a:pPr algn="just"/>
            <a:endParaRPr lang="es-MX" sz="2400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5035-0AAD-458E-9791-16F9D5190B24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269959" y="1905000"/>
            <a:ext cx="4751494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3372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MX" b="1" dirty="0"/>
              <a:t>Metodología de Desarrollo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609600" y="1524000"/>
            <a:ext cx="7848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rgbClr val="0070C0"/>
                </a:solidFill>
              </a:rPr>
              <a:t>Desarrollo</a:t>
            </a:r>
          </a:p>
          <a:p>
            <a:pPr algn="just"/>
            <a:r>
              <a:rPr lang="es-MX" sz="2400" b="1" dirty="0">
                <a:solidFill>
                  <a:srgbClr val="0070C0"/>
                </a:solidFill>
              </a:rPr>
              <a:t>Iterativo</a:t>
            </a: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r>
              <a:rPr lang="es-MX" dirty="0"/>
              <a:t>Rompe el proyecto en una serie de versiones desarrolladas en forma secuencial. Los requerimientos mas importantes son incluidos en la primera versión.</a:t>
            </a:r>
          </a:p>
          <a:p>
            <a:pPr algn="just"/>
            <a:endParaRPr lang="es-MX" sz="2400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5035-0AAD-458E-9791-16F9D5190B24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048000" y="1371370"/>
            <a:ext cx="4953000" cy="3965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8547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MX" b="1" dirty="0"/>
              <a:t>Metodología de Desarrollo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609600" y="1524000"/>
            <a:ext cx="7848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rgbClr val="0070C0"/>
                </a:solidFill>
              </a:rPr>
              <a:t>Lanzamiento de </a:t>
            </a:r>
            <a:r>
              <a:rPr lang="es-MX" sz="2400" b="1" dirty="0" err="1">
                <a:solidFill>
                  <a:srgbClr val="0070C0"/>
                </a:solidFill>
              </a:rPr>
              <a:t>prototipados</a:t>
            </a:r>
            <a:endParaRPr lang="es-MX" sz="2400" b="1" dirty="0">
              <a:solidFill>
                <a:srgbClr val="0070C0"/>
              </a:solidFill>
            </a:endParaRP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r>
              <a:rPr lang="es-MX" dirty="0"/>
              <a:t>Incluye el desarrollo de prototipos, pero los prototipos son usados principalmente para explorar alternativas de diseño en lugar de generar nuevas versiones del sistema</a:t>
            </a:r>
          </a:p>
          <a:p>
            <a:pPr algn="just"/>
            <a:endParaRPr lang="es-MX" dirty="0"/>
          </a:p>
          <a:p>
            <a:pPr algn="just"/>
            <a:r>
              <a:rPr lang="es-MX" b="1" dirty="0">
                <a:solidFill>
                  <a:srgbClr val="0070C0"/>
                </a:solidFill>
              </a:rPr>
              <a:t>Es útil cuando las características del cliente son difíciles de interpretar.</a:t>
            </a:r>
          </a:p>
          <a:p>
            <a:pPr algn="just"/>
            <a:endParaRPr lang="es-MX" sz="2400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5035-0AAD-458E-9791-16F9D5190B24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227848" y="2057400"/>
            <a:ext cx="4636168" cy="2197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6644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MX" b="1" dirty="0"/>
              <a:t>Metodología de Desarrollo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609600" y="1524000"/>
            <a:ext cx="7848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rgbClr val="0070C0"/>
                </a:solidFill>
              </a:rPr>
              <a:t>Prototipos del sistema</a:t>
            </a: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r>
              <a:rPr lang="es-MX" dirty="0"/>
              <a:t>Desarrolla las fases de análisis diseño e implementación de forma concurrente con el objetivo de desarrollar </a:t>
            </a:r>
            <a:r>
              <a:rPr lang="es-MX" b="1" dirty="0">
                <a:solidFill>
                  <a:srgbClr val="0070C0"/>
                </a:solidFill>
              </a:rPr>
              <a:t>versiones simplificadas del sistema y dar a los usuarios una rápida demostración y retroalimentación</a:t>
            </a:r>
            <a:r>
              <a:rPr lang="es-MX" dirty="0"/>
              <a:t>.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Las prototipos son versiones «rápidas y sucias» que proveen el mínimo de características.</a:t>
            </a:r>
          </a:p>
          <a:p>
            <a:pPr algn="just"/>
            <a:endParaRPr lang="es-MX" sz="2400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5035-0AAD-458E-9791-16F9D5190B24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76399" y="2057400"/>
            <a:ext cx="5437323" cy="2323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8238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MX" b="1" dirty="0"/>
              <a:t>Metodología de Desarrollo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609600" y="1371600"/>
            <a:ext cx="7848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rgbClr val="0070C0"/>
                </a:solidFill>
              </a:rPr>
              <a:t>Programación extrema</a:t>
            </a: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r>
              <a:rPr lang="es-MX" dirty="0"/>
              <a:t>Se enfatiza en la satisfacción del cliente  en el equipo de trabajo. 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La comunicación, simplicidad, retroalimentación y el coraje son puntos clave.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Recomendado para pequeños proyectos, cohesivos, estables y con equipos con experiencia.</a:t>
            </a:r>
          </a:p>
          <a:p>
            <a:pPr algn="just"/>
            <a:endParaRPr lang="es-MX" sz="2400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5035-0AAD-458E-9791-16F9D5190B24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97767" y="1836821"/>
            <a:ext cx="4366693" cy="2506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9489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MX" b="1" dirty="0"/>
              <a:t>Metodología de Desarrollo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5035-0AAD-458E-9791-16F9D5190B24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33400" y="2286000"/>
            <a:ext cx="8305800" cy="3006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7737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MX" dirty="0"/>
              <a:t>Evaluación del desarrollo</a:t>
            </a:r>
            <a:endParaRPr lang="es-MX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609600" y="1600200"/>
            <a:ext cx="7848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/>
              <a:t>Un administrador de equipo (administrador a bajo nivel) debe de estar </a:t>
            </a:r>
            <a:r>
              <a:rPr lang="es-MX" sz="2400" b="1" dirty="0">
                <a:solidFill>
                  <a:srgbClr val="0070C0"/>
                </a:solidFill>
              </a:rPr>
              <a:t>consiente del grupo de trabajo que lidera</a:t>
            </a:r>
            <a:r>
              <a:rPr lang="es-MX" sz="2400" b="1" dirty="0"/>
              <a:t>, así como, del trabajo realizado por otros grupos en proyectos similares.</a:t>
            </a:r>
          </a:p>
          <a:p>
            <a:pPr algn="just"/>
            <a:endParaRPr lang="es-MX" sz="2400" b="1" dirty="0"/>
          </a:p>
          <a:p>
            <a:pPr algn="just"/>
            <a:r>
              <a:rPr lang="es-MX" sz="2400" b="1" dirty="0"/>
              <a:t>Un administrador de proyecto (administrador a alto nivel) debe de estar consiente de que </a:t>
            </a:r>
            <a:r>
              <a:rPr lang="es-MX" sz="2400" b="1" dirty="0">
                <a:solidFill>
                  <a:srgbClr val="0070C0"/>
                </a:solidFill>
              </a:rPr>
              <a:t>un proyecto de software puede ser cancelado </a:t>
            </a:r>
            <a:r>
              <a:rPr lang="es-MX" sz="2400" b="1" dirty="0"/>
              <a:t>si se tienen estimaciones de que </a:t>
            </a:r>
            <a:r>
              <a:rPr lang="es-MX" sz="2400" b="1" dirty="0">
                <a:solidFill>
                  <a:srgbClr val="0070C0"/>
                </a:solidFill>
              </a:rPr>
              <a:t>será liberado de forma tardía o se sobrepasara el presupuesto</a:t>
            </a:r>
            <a:r>
              <a:rPr lang="es-MX" sz="2400" b="1" dirty="0"/>
              <a:t>.</a:t>
            </a:r>
            <a:endParaRPr lang="es-MX" b="1" dirty="0"/>
          </a:p>
          <a:p>
            <a:pPr algn="just"/>
            <a:endParaRPr lang="es-MX" sz="2400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5035-0AAD-458E-9791-16F9D5190B2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440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MX" dirty="0"/>
              <a:t>Evaluación del desarrollo</a:t>
            </a:r>
            <a:endParaRPr lang="es-MX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609600" y="1600200"/>
            <a:ext cx="7848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/>
              <a:t>Un administrador requiere que su equipo produzca </a:t>
            </a:r>
            <a:r>
              <a:rPr lang="es-MX" sz="2400" b="1" dirty="0">
                <a:solidFill>
                  <a:srgbClr val="0070C0"/>
                </a:solidFill>
              </a:rPr>
              <a:t>medidas del progreso del equipo</a:t>
            </a:r>
            <a:r>
              <a:rPr lang="es-MX" sz="2400" b="1" dirty="0"/>
              <a:t>. </a:t>
            </a:r>
          </a:p>
          <a:p>
            <a:pPr algn="just"/>
            <a:endParaRPr lang="es-MX" sz="2400" b="1" dirty="0"/>
          </a:p>
          <a:p>
            <a:pPr algn="just"/>
            <a:r>
              <a:rPr lang="es-MX" sz="2400" b="1" dirty="0"/>
              <a:t>Estas medidas pueden ser: </a:t>
            </a:r>
          </a:p>
          <a:p>
            <a:pPr algn="just"/>
            <a:endParaRPr lang="es-MX" sz="24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b="1" dirty="0"/>
              <a:t>El número de líneas de código escritas y evaluadas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b="1" dirty="0"/>
              <a:t>El número de y tipos de errores encontrados en los sistemas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b="1" dirty="0"/>
              <a:t>El número y tamaño de los módulos de software </a:t>
            </a:r>
            <a:endParaRPr lang="es-MX" b="1" dirty="0"/>
          </a:p>
          <a:p>
            <a:pPr algn="just"/>
            <a:endParaRPr lang="es-MX" sz="2400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5035-0AAD-458E-9791-16F9D5190B2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374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MX" dirty="0"/>
              <a:t>Planeación</a:t>
            </a:r>
            <a:endParaRPr lang="es-MX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609600" y="1600200"/>
            <a:ext cx="7848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rgbClr val="0070C0"/>
                </a:solidFill>
              </a:rPr>
              <a:t>Identificar costos y beneficios. </a:t>
            </a:r>
            <a:r>
              <a:rPr lang="es-MX" sz="2400" b="1" dirty="0"/>
              <a:t>La primera tarea del analista de sistemas es identificar los </a:t>
            </a:r>
            <a:r>
              <a:rPr lang="es-MX" sz="2400" b="1" dirty="0">
                <a:solidFill>
                  <a:srgbClr val="0070C0"/>
                </a:solidFill>
              </a:rPr>
              <a:t>tipos de costos y beneficios</a:t>
            </a:r>
            <a:r>
              <a:rPr lang="es-MX" sz="2400" b="1" dirty="0"/>
              <a:t> y listarlos en una hoja de cálculo.</a:t>
            </a:r>
          </a:p>
          <a:p>
            <a:pPr algn="just"/>
            <a:endParaRPr lang="es-MX" sz="2400" b="1" dirty="0"/>
          </a:p>
          <a:p>
            <a:pPr algn="just"/>
            <a:r>
              <a:rPr lang="es-MX" sz="2400" b="1" dirty="0"/>
              <a:t>Los costos y beneficios pueden ser </a:t>
            </a:r>
            <a:r>
              <a:rPr lang="es-MX" sz="2400" b="1" dirty="0">
                <a:solidFill>
                  <a:srgbClr val="0070C0"/>
                </a:solidFill>
              </a:rPr>
              <a:t>organizados en cuatro categorías</a:t>
            </a:r>
            <a:r>
              <a:rPr lang="es-MX" sz="2400" b="1" dirty="0"/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b="1" dirty="0"/>
              <a:t>Costos de desarrollo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b="1" dirty="0"/>
              <a:t>Costos operacionales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b="1" dirty="0"/>
              <a:t>Beneficios tangibles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b="1" dirty="0"/>
              <a:t>Beneficios intangibles</a:t>
            </a:r>
          </a:p>
          <a:p>
            <a:pPr algn="just"/>
            <a:endParaRPr lang="es-MX" sz="2400" b="1" dirty="0">
              <a:solidFill>
                <a:srgbClr val="292934"/>
              </a:solidFill>
            </a:endParaRPr>
          </a:p>
          <a:p>
            <a:pPr algn="just"/>
            <a:endParaRPr lang="es-MX" sz="2400" b="1" dirty="0">
              <a:solidFill>
                <a:srgbClr val="292934"/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5035-0AAD-458E-9791-16F9D5190B24}" type="slidenum">
              <a:rPr lang="en-US" smtClean="0">
                <a:solidFill>
                  <a:srgbClr val="292934"/>
                </a:solidFill>
              </a:rPr>
              <a:pPr/>
              <a:t>1</a:t>
            </a:fld>
            <a:endParaRPr lang="en-US" dirty="0">
              <a:solidFill>
                <a:srgbClr val="2929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759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MX" dirty="0"/>
              <a:t>Planeación</a:t>
            </a:r>
            <a:endParaRPr lang="es-MX" b="1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5035-0AAD-458E-9791-16F9D5190B24}" type="slidenum">
              <a:rPr lang="en-US" smtClean="0">
                <a:solidFill>
                  <a:srgbClr val="292934"/>
                </a:solidFill>
              </a:rPr>
              <a:pPr/>
              <a:t>2</a:t>
            </a:fld>
            <a:endParaRPr lang="en-US" dirty="0">
              <a:solidFill>
                <a:srgbClr val="292934"/>
              </a:solidFill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726631"/>
              </p:ext>
            </p:extLst>
          </p:nvPr>
        </p:nvGraphicFramePr>
        <p:xfrm>
          <a:off x="609600" y="1717040"/>
          <a:ext cx="7848600" cy="38506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92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Costos</a:t>
                      </a:r>
                      <a:r>
                        <a:rPr lang="es-MX" baseline="0" dirty="0"/>
                        <a:t> de desarrollo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Costos</a:t>
                      </a:r>
                      <a:r>
                        <a:rPr lang="es-MX" baseline="0" dirty="0"/>
                        <a:t> operacionales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Salarios del equipo de desarrollo</a:t>
                      </a:r>
                    </a:p>
                    <a:p>
                      <a:pPr algn="ctr"/>
                      <a:r>
                        <a:rPr lang="es-MX" sz="1600" dirty="0"/>
                        <a:t>Honorarios de consultores</a:t>
                      </a:r>
                    </a:p>
                    <a:p>
                      <a:pPr algn="ctr"/>
                      <a:r>
                        <a:rPr lang="es-MX" sz="1600" dirty="0"/>
                        <a:t>Entrenamiento de los desarrolladores</a:t>
                      </a:r>
                    </a:p>
                    <a:p>
                      <a:pPr algn="ctr"/>
                      <a:r>
                        <a:rPr lang="es-MX" sz="1600" dirty="0"/>
                        <a:t>Hardware y software</a:t>
                      </a:r>
                    </a:p>
                    <a:p>
                      <a:pPr algn="ctr"/>
                      <a:r>
                        <a:rPr lang="es-MX" sz="1600" dirty="0"/>
                        <a:t>Proveedores</a:t>
                      </a:r>
                    </a:p>
                    <a:p>
                      <a:pPr algn="ctr"/>
                      <a:r>
                        <a:rPr lang="es-MX" sz="1600" dirty="0"/>
                        <a:t>Equipamiento y</a:t>
                      </a:r>
                      <a:r>
                        <a:rPr lang="es-MX" sz="1600" baseline="0" dirty="0"/>
                        <a:t> espacio de oficina</a:t>
                      </a:r>
                    </a:p>
                    <a:p>
                      <a:pPr algn="ctr"/>
                      <a:r>
                        <a:rPr lang="es-MX" sz="1600" baseline="0" dirty="0"/>
                        <a:t>Costo de conversión de datos</a:t>
                      </a:r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Actualizaciones de software</a:t>
                      </a:r>
                    </a:p>
                    <a:p>
                      <a:pPr algn="ctr"/>
                      <a:r>
                        <a:rPr lang="es-MX" sz="1600" dirty="0"/>
                        <a:t>Licenciamiento</a:t>
                      </a:r>
                      <a:r>
                        <a:rPr lang="es-MX" sz="1600" baseline="0" dirty="0"/>
                        <a:t> de software</a:t>
                      </a:r>
                    </a:p>
                    <a:p>
                      <a:pPr algn="ctr"/>
                      <a:r>
                        <a:rPr lang="es-MX" sz="1600" baseline="0" dirty="0"/>
                        <a:t>Reparaciones de hardware</a:t>
                      </a:r>
                    </a:p>
                    <a:p>
                      <a:pPr algn="ctr"/>
                      <a:r>
                        <a:rPr lang="es-MX" sz="1600" baseline="0" dirty="0"/>
                        <a:t>Actualizaciones de hardware</a:t>
                      </a:r>
                    </a:p>
                    <a:p>
                      <a:pPr algn="ctr"/>
                      <a:r>
                        <a:rPr lang="es-MX" sz="1600" baseline="0" dirty="0"/>
                        <a:t>Salarios del equipo operacional</a:t>
                      </a:r>
                    </a:p>
                    <a:p>
                      <a:pPr algn="ctr"/>
                      <a:r>
                        <a:rPr lang="es-MX" sz="1600" baseline="0" dirty="0"/>
                        <a:t>Cargos de comunicación</a:t>
                      </a:r>
                    </a:p>
                    <a:p>
                      <a:pPr algn="ctr"/>
                      <a:r>
                        <a:rPr lang="es-MX" sz="1600" baseline="0" dirty="0"/>
                        <a:t>Entrenamiento de usuarios</a:t>
                      </a:r>
                      <a:endParaRPr lang="es-MX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Beneficios tangibles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Beneficios intangibles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Incremento en ventas</a:t>
                      </a:r>
                    </a:p>
                    <a:p>
                      <a:pPr algn="ctr"/>
                      <a:r>
                        <a:rPr lang="es-MX" sz="1600" dirty="0"/>
                        <a:t>Reducción de personal</a:t>
                      </a:r>
                    </a:p>
                    <a:p>
                      <a:pPr algn="ctr"/>
                      <a:r>
                        <a:rPr lang="es-MX" sz="1600" dirty="0"/>
                        <a:t>Reducción de inventario</a:t>
                      </a:r>
                    </a:p>
                    <a:p>
                      <a:pPr algn="ctr"/>
                      <a:r>
                        <a:rPr lang="es-MX" sz="1600" dirty="0"/>
                        <a:t>Reducción</a:t>
                      </a:r>
                      <a:r>
                        <a:rPr lang="es-MX" sz="1600" baseline="0" dirty="0"/>
                        <a:t> de costos de TI</a:t>
                      </a:r>
                    </a:p>
                    <a:p>
                      <a:pPr algn="ctr"/>
                      <a:r>
                        <a:rPr lang="es-MX" sz="1600" baseline="0" dirty="0"/>
                        <a:t>Mejores costos de suministros</a:t>
                      </a:r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Abarcar más mercados</a:t>
                      </a:r>
                    </a:p>
                    <a:p>
                      <a:pPr algn="ctr"/>
                      <a:r>
                        <a:rPr lang="es-MX" sz="1600" dirty="0"/>
                        <a:t>Mejor calidad de productos</a:t>
                      </a:r>
                    </a:p>
                    <a:p>
                      <a:pPr algn="ctr"/>
                      <a:r>
                        <a:rPr lang="es-MX" sz="1600" dirty="0"/>
                        <a:t>Mejorar el servicio al cliente</a:t>
                      </a:r>
                    </a:p>
                    <a:p>
                      <a:pPr algn="ctr"/>
                      <a:endParaRPr lang="es-MX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734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MX" dirty="0"/>
              <a:t>Planeación</a:t>
            </a:r>
            <a:endParaRPr lang="es-MX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609600" y="1600200"/>
            <a:ext cx="7848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rgbClr val="0070C0"/>
                </a:solidFill>
              </a:rPr>
              <a:t>Asignar valores a los costos y beneficios. </a:t>
            </a:r>
            <a:r>
              <a:rPr lang="es-MX" sz="2400" b="1" dirty="0"/>
              <a:t>Una vez identificados los costos y beneficios, el analista debe de asignarle valores.</a:t>
            </a:r>
          </a:p>
          <a:p>
            <a:pPr algn="just"/>
            <a:endParaRPr lang="es-MX" sz="2400" b="1" dirty="0"/>
          </a:p>
          <a:p>
            <a:pPr algn="just"/>
            <a:r>
              <a:rPr lang="es-MX" sz="2400" b="1" dirty="0"/>
              <a:t>Esta tarea es la más difícil ya que se debe </a:t>
            </a:r>
            <a:r>
              <a:rPr lang="es-MX" sz="2400" b="1" dirty="0">
                <a:solidFill>
                  <a:srgbClr val="0070C0"/>
                </a:solidFill>
              </a:rPr>
              <a:t>realizar predicciones realistas y asignar valores a costos y beneficios</a:t>
            </a:r>
            <a:r>
              <a:rPr lang="es-MX" sz="2400" b="1" dirty="0"/>
              <a:t> que aun no existen.</a:t>
            </a:r>
          </a:p>
          <a:p>
            <a:pPr algn="just"/>
            <a:endParaRPr lang="es-MX" sz="2400" b="1" dirty="0"/>
          </a:p>
          <a:p>
            <a:pPr algn="just"/>
            <a:r>
              <a:rPr lang="es-MX" sz="2400" b="1" dirty="0"/>
              <a:t>La mejor forma de hacerlo es </a:t>
            </a:r>
            <a:r>
              <a:rPr lang="es-MX" sz="2400" b="1" dirty="0">
                <a:solidFill>
                  <a:srgbClr val="0070C0"/>
                </a:solidFill>
              </a:rPr>
              <a:t>relegando esta tarea a personal experto</a:t>
            </a:r>
            <a:r>
              <a:rPr lang="es-MX" sz="2400" b="1" dirty="0"/>
              <a:t>, por ejemplo a consultores externos.</a:t>
            </a:r>
          </a:p>
          <a:p>
            <a:pPr algn="just"/>
            <a:endParaRPr lang="es-MX" sz="2400" b="1" dirty="0">
              <a:solidFill>
                <a:srgbClr val="292934"/>
              </a:solidFill>
            </a:endParaRPr>
          </a:p>
          <a:p>
            <a:pPr algn="just"/>
            <a:endParaRPr lang="es-MX" sz="2400" b="1" dirty="0">
              <a:solidFill>
                <a:srgbClr val="292934"/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5035-0AAD-458E-9791-16F9D5190B24}" type="slidenum">
              <a:rPr lang="en-US" smtClean="0">
                <a:solidFill>
                  <a:srgbClr val="292934"/>
                </a:solidFill>
              </a:rPr>
              <a:pPr/>
              <a:t>3</a:t>
            </a:fld>
            <a:endParaRPr lang="en-US" dirty="0">
              <a:solidFill>
                <a:srgbClr val="2929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937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MX" dirty="0"/>
              <a:t>Planeación</a:t>
            </a:r>
            <a:endParaRPr lang="es-MX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609600" y="1524000"/>
            <a:ext cx="7848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rgbClr val="0070C0"/>
                </a:solidFill>
              </a:rPr>
              <a:t>Selección y administración de proyectos</a:t>
            </a:r>
          </a:p>
          <a:p>
            <a:pPr algn="just"/>
            <a:endParaRPr lang="es-MX" sz="2400" b="1" dirty="0"/>
          </a:p>
          <a:p>
            <a:pPr algn="just"/>
            <a:r>
              <a:rPr lang="es-MX" sz="2400" dirty="0"/>
              <a:t>Un análisis realizado en el 2008 por AMR </a:t>
            </a:r>
            <a:r>
              <a:rPr lang="es-MX" sz="2400" dirty="0" err="1"/>
              <a:t>Research</a:t>
            </a:r>
            <a:r>
              <a:rPr lang="es-MX" sz="2400" dirty="0"/>
              <a:t> Inc. encontró que del 2% al 15% de los proyectos tomados por el departamento de TI no son estratégicos para los negocios </a:t>
            </a:r>
            <a:r>
              <a:rPr lang="es-MX" sz="2400" baseline="30000" dirty="0"/>
              <a:t>1</a:t>
            </a:r>
            <a:r>
              <a:rPr lang="es-MX" sz="2400" dirty="0"/>
              <a:t>.</a:t>
            </a:r>
            <a:endParaRPr lang="es-MX" sz="2400" b="1" dirty="0"/>
          </a:p>
          <a:p>
            <a:pPr algn="just"/>
            <a:endParaRPr lang="es-MX" sz="2400" b="1" dirty="0"/>
          </a:p>
          <a:p>
            <a:pPr algn="just"/>
            <a:r>
              <a:rPr lang="es-MX" sz="2400" dirty="0"/>
              <a:t>En los últimos años los departamentos de TI colectan información de proyectos y mapean las contribuciones de los proyectos a las metas de negocios usando portafolios de proyectos </a:t>
            </a:r>
            <a:r>
              <a:rPr lang="es-MX" sz="2400" baseline="30000" dirty="0"/>
              <a:t>2</a:t>
            </a:r>
            <a:r>
              <a:rPr lang="es-MX" sz="2400" dirty="0"/>
              <a:t>.</a:t>
            </a:r>
            <a:endParaRPr lang="es-MX" sz="2400" b="1" dirty="0"/>
          </a:p>
          <a:p>
            <a:pPr algn="just"/>
            <a:endParaRPr lang="es-MX" sz="2400" b="1" dirty="0"/>
          </a:p>
          <a:p>
            <a:pPr marL="228600" indent="-228600" algn="just">
              <a:buAutoNum type="arabicPeriod"/>
            </a:pPr>
            <a:r>
              <a:rPr lang="es-MX" sz="1200" b="1" dirty="0">
                <a:hlinkClick r:id="rId3"/>
              </a:rPr>
              <a:t>http://searchcio.techtarget.com/news/1303734/PPM-strategy-a-CIOs-must-have-in-hard-times</a:t>
            </a:r>
            <a:endParaRPr lang="es-MX" sz="1200" b="1" dirty="0"/>
          </a:p>
          <a:p>
            <a:pPr marL="228600" indent="-228600" algn="just">
              <a:buAutoNum type="arabicPeriod"/>
            </a:pPr>
            <a:r>
              <a:rPr lang="es-MX" sz="1200" b="1" dirty="0">
                <a:hlinkClick r:id="rId4"/>
              </a:rPr>
              <a:t>http://searchcio.techtarget.com/news/1283943/Project-portfolio-management-takes-flight-at-Sabre</a:t>
            </a:r>
            <a:endParaRPr lang="es-MX" sz="1200" b="1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5035-0AAD-458E-9791-16F9D5190B2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773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MX" dirty="0"/>
              <a:t>Planeación</a:t>
            </a:r>
            <a:endParaRPr lang="es-MX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609600" y="1524000"/>
            <a:ext cx="7848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rgbClr val="0070C0"/>
                </a:solidFill>
              </a:rPr>
              <a:t>Selección de proyectos</a:t>
            </a:r>
          </a:p>
          <a:p>
            <a:pPr algn="just"/>
            <a:endParaRPr lang="es-MX" sz="2400" dirty="0"/>
          </a:p>
          <a:p>
            <a:pPr algn="just"/>
            <a:r>
              <a:rPr lang="es-MX" sz="2400" dirty="0"/>
              <a:t>En la actualidad los proyectos de sistemas de información son evaluados en el </a:t>
            </a:r>
            <a:r>
              <a:rPr lang="es-MX" sz="2400" b="1" dirty="0">
                <a:solidFill>
                  <a:srgbClr val="0070C0"/>
                </a:solidFill>
              </a:rPr>
              <a:t>contexto de una carpeta de proyectos</a:t>
            </a:r>
            <a:r>
              <a:rPr lang="es-MX" sz="2400" dirty="0"/>
              <a:t>. </a:t>
            </a:r>
          </a:p>
          <a:p>
            <a:pPr algn="just"/>
            <a:endParaRPr lang="es-MX" sz="2400" dirty="0"/>
          </a:p>
          <a:p>
            <a:pPr algn="just"/>
            <a:r>
              <a:rPr lang="es-MX" sz="2400" dirty="0"/>
              <a:t>El comité directivo observa los </a:t>
            </a:r>
            <a:r>
              <a:rPr lang="es-MX" sz="2400" b="1" dirty="0">
                <a:solidFill>
                  <a:srgbClr val="0070C0"/>
                </a:solidFill>
              </a:rPr>
              <a:t>costos de los proyectos y considera de </a:t>
            </a:r>
            <a:r>
              <a:rPr lang="es-MX" sz="2400" b="1">
                <a:solidFill>
                  <a:srgbClr val="0070C0"/>
                </a:solidFill>
              </a:rPr>
              <a:t>forma anticipada </a:t>
            </a:r>
            <a:r>
              <a:rPr lang="es-MX" sz="2400" b="1" dirty="0">
                <a:solidFill>
                  <a:srgbClr val="0070C0"/>
                </a:solidFill>
              </a:rPr>
              <a:t>los riesgos y las retribuciones</a:t>
            </a:r>
            <a:r>
              <a:rPr lang="es-MX" sz="2400" dirty="0"/>
              <a:t> en relación a los otros proyectos.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5035-0AAD-458E-9791-16F9D5190B2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127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MX" dirty="0"/>
              <a:t>Planeación</a:t>
            </a:r>
            <a:endParaRPr lang="es-MX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609600" y="1524000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>
                <a:solidFill>
                  <a:srgbClr val="0070C0"/>
                </a:solidFill>
              </a:rPr>
              <a:t>Elementos a comparar entre proyectos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5035-0AAD-458E-9791-16F9D5190B24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695343"/>
              </p:ext>
            </p:extLst>
          </p:nvPr>
        </p:nvGraphicFramePr>
        <p:xfrm>
          <a:off x="533400" y="2286000"/>
          <a:ext cx="8005948" cy="3429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909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600" b="1" dirty="0"/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600" b="0" dirty="0"/>
                        <a:t>¿Cuál es el tamaño?, ¿Cuántas</a:t>
                      </a:r>
                      <a:r>
                        <a:rPr lang="es-MX" sz="1600" b="0" baseline="0" dirty="0"/>
                        <a:t> personas se necesitan</a:t>
                      </a:r>
                      <a:r>
                        <a:rPr lang="es-MX" sz="1600" b="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600" b="1" dirty="0"/>
                        <a:t>Costo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600" b="0" dirty="0"/>
                        <a:t>¿Cuánto costara el proyecto a la organización?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600" b="1" dirty="0"/>
                        <a:t>Propósito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600" b="0" dirty="0"/>
                        <a:t>¿Apoya a la estrategia de negocios actual?, ¿Mejora las operaciones?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600" b="1" dirty="0"/>
                        <a:t>Tiempo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600" b="0" dirty="0"/>
                        <a:t>¿Cuánto tiempo tomara completarlo?,</a:t>
                      </a:r>
                      <a:r>
                        <a:rPr lang="es-MX" sz="1600" b="0" baseline="0" dirty="0"/>
                        <a:t> ¿Cuánto tiempo requiere antes de que sea redituable?</a:t>
                      </a:r>
                      <a:endParaRPr lang="es-MX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600" b="1" dirty="0"/>
                        <a:t>Riesgo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600" b="0" dirty="0"/>
                        <a:t>¿Cuál es la probabilidad de éxito y fracaso?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600" b="1" dirty="0"/>
                        <a:t>Alcance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600" b="0" dirty="0"/>
                        <a:t>¿Cómo es afectada la organización? (departamento-división-toda la organización)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600" b="1" dirty="0"/>
                        <a:t>Valor económico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600" b="0" dirty="0"/>
                        <a:t>¿Cuánto dinero</a:t>
                      </a:r>
                      <a:r>
                        <a:rPr lang="es-MX" sz="1600" b="0" baseline="0" dirty="0"/>
                        <a:t> se espera recibir como ganancia en relación al costo del proyecto</a:t>
                      </a:r>
                      <a:r>
                        <a:rPr lang="es-MX" sz="1600" b="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8099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MX" dirty="0"/>
              <a:t>Planeación</a:t>
            </a:r>
            <a:endParaRPr lang="es-MX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609600" y="1524000"/>
            <a:ext cx="7848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rgbClr val="0070C0"/>
                </a:solidFill>
              </a:rPr>
              <a:t>Creación de un plan de proyecto</a:t>
            </a:r>
          </a:p>
          <a:p>
            <a:pPr algn="just"/>
            <a:endParaRPr lang="es-MX" sz="2400" dirty="0"/>
          </a:p>
          <a:p>
            <a:pPr algn="just"/>
            <a:r>
              <a:rPr lang="es-MX" sz="2400" dirty="0"/>
              <a:t>Un SDLC provee los fundamentos para los procesos utilizados en el desarrollo de sistemas de información.</a:t>
            </a:r>
          </a:p>
          <a:p>
            <a:pPr algn="just"/>
            <a:endParaRPr lang="es-MX" sz="2400" dirty="0"/>
          </a:p>
          <a:p>
            <a:pPr algn="just"/>
            <a:r>
              <a:rPr lang="es-MX" sz="2400" b="1" dirty="0">
                <a:solidFill>
                  <a:srgbClr val="0070C0"/>
                </a:solidFill>
              </a:rPr>
              <a:t>Una metodología es un enfoque formalizado para implementar el SDLC </a:t>
            </a:r>
            <a:r>
              <a:rPr lang="es-MX" sz="2400" dirty="0"/>
              <a:t>(es decir, es una lista de pasos y liberables).</a:t>
            </a:r>
          </a:p>
          <a:p>
            <a:pPr algn="just"/>
            <a:endParaRPr lang="es-MX" sz="2400" dirty="0"/>
          </a:p>
          <a:p>
            <a:pPr algn="just"/>
            <a:r>
              <a:rPr lang="es-MX" sz="2400" dirty="0"/>
              <a:t>Existe una gran variedad de metodologías de desarrollo de sistemas.</a:t>
            </a:r>
          </a:p>
          <a:p>
            <a:pPr algn="just"/>
            <a:endParaRPr lang="es-MX" sz="2400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5035-0AAD-458E-9791-16F9D5190B2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047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MX" b="1" dirty="0"/>
              <a:t>Metodología de Desarrollo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609600" y="1524000"/>
            <a:ext cx="7848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rgbClr val="0070C0"/>
                </a:solidFill>
              </a:rPr>
              <a:t>Desarrollo en cascada</a:t>
            </a: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r>
              <a:rPr lang="es-MX" dirty="0"/>
              <a:t>Tiene la ventaja de identificar los requerimientos antes de comenzar la programación  y limita los cambios a dichos requerimientos</a:t>
            </a:r>
          </a:p>
          <a:p>
            <a:pPr algn="just"/>
            <a:endParaRPr lang="es-MX" sz="2400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5035-0AAD-458E-9791-16F9D5190B24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1278" y="2133600"/>
            <a:ext cx="5185243" cy="317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2861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3638</TotalTime>
  <Words>1294</Words>
  <Application>Microsoft Office PowerPoint</Application>
  <PresentationFormat>Presentación en pantalla (4:3)</PresentationFormat>
  <Paragraphs>250</Paragraphs>
  <Slides>19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2" baseType="lpstr">
      <vt:lpstr>Arial</vt:lpstr>
      <vt:lpstr>Calibri</vt:lpstr>
      <vt:lpstr>Claridad</vt:lpstr>
      <vt:lpstr>Desarrollo de software I</vt:lpstr>
      <vt:lpstr>Planeación</vt:lpstr>
      <vt:lpstr>Planeación</vt:lpstr>
      <vt:lpstr>Planeación</vt:lpstr>
      <vt:lpstr>Planeación</vt:lpstr>
      <vt:lpstr>Planeación</vt:lpstr>
      <vt:lpstr>Planeación</vt:lpstr>
      <vt:lpstr>Planeación</vt:lpstr>
      <vt:lpstr>Metodología de Desarrollo</vt:lpstr>
      <vt:lpstr>Metodología de Desarrollo</vt:lpstr>
      <vt:lpstr>Metodología de Desarrollo</vt:lpstr>
      <vt:lpstr>Metodología de Desarrollo</vt:lpstr>
      <vt:lpstr>Metodología de Desarrollo</vt:lpstr>
      <vt:lpstr>Metodología de Desarrollo</vt:lpstr>
      <vt:lpstr>Metodología de Desarrollo</vt:lpstr>
      <vt:lpstr>Metodología de Desarrollo</vt:lpstr>
      <vt:lpstr>Metodología de Desarrollo</vt:lpstr>
      <vt:lpstr>Evaluación del desarrollo</vt:lpstr>
      <vt:lpstr>Evaluación del desarrollo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chavoux</dc:creator>
  <cp:lastModifiedBy>roberto nonder</cp:lastModifiedBy>
  <cp:revision>250</cp:revision>
  <cp:lastPrinted>2017-01-25T15:54:57Z</cp:lastPrinted>
  <dcterms:created xsi:type="dcterms:W3CDTF">2016-01-18T20:14:20Z</dcterms:created>
  <dcterms:modified xsi:type="dcterms:W3CDTF">2023-10-25T15:37:46Z</dcterms:modified>
</cp:coreProperties>
</file>