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0" r:id="rId1"/>
  </p:sldMasterIdLst>
  <p:notesMasterIdLst>
    <p:notesMasterId r:id="rId20"/>
  </p:notesMasterIdLst>
  <p:sldIdLst>
    <p:sldId id="256" r:id="rId2"/>
    <p:sldId id="259" r:id="rId3"/>
    <p:sldId id="267" r:id="rId4"/>
    <p:sldId id="270" r:id="rId5"/>
    <p:sldId id="271" r:id="rId6"/>
    <p:sldId id="272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64" autoAdjust="0"/>
  </p:normalViewPr>
  <p:slideViewPr>
    <p:cSldViewPr>
      <p:cViewPr varScale="1">
        <p:scale>
          <a:sx n="104" d="100"/>
          <a:sy n="104" d="100"/>
        </p:scale>
        <p:origin x="3931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DFDEC-A95C-4C71-97F8-A2EB944F015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96EE5-D85E-4613-9C9B-4CF266C5F4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ingeniería de software también esta relacionada con las restricciones bajo las cuales el sistema operará</a:t>
            </a:r>
            <a:r>
              <a:rPr lang="es-MX" baseline="0" dirty="0"/>
              <a:t> y estará desarrollado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0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0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4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0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6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88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9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0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3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ingeniería de software también esta relacionada con las restricciones bajo las cuales el sistema operará</a:t>
            </a:r>
            <a:r>
              <a:rPr lang="es-MX" baseline="0" dirty="0"/>
              <a:t> y estará desarrollado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8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ingeniería de software también esta relacionada con las restricciones bajo las cuales el sistema operará</a:t>
            </a:r>
            <a:r>
              <a:rPr lang="es-MX" baseline="0" dirty="0"/>
              <a:t> y estará desarrollado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0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ingeniería de software también esta relacionada con las restricciones bajo las cuales el sistema operará</a:t>
            </a:r>
            <a:r>
              <a:rPr lang="es-MX" baseline="0" dirty="0"/>
              <a:t> y estará desarrollado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FB88-B4B0-4003-97A9-A70A765054B9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E7F-4305-4A44-87DE-644B5D16198E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6D5-9FCD-4EC0-8E17-C5E5415B8808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7A3-D104-4E58-B1DC-E230B744974E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C28-F411-422C-90C6-A6110732A522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CA29-3A39-4E83-BC79-AD2F795E0D83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1C9C-B18C-4D56-AA79-27A27B446E98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80A5-2FCF-4F40-A17D-18CF66917351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9B21-E899-41F6-823B-F25E2BD09CE8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616B-5469-46B1-9D61-8E29D14629D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36D-7861-431D-9E7A-1970D43BCC1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D6C4B2-38F1-4C00-86B3-35F8C9694A65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4641" y="2667000"/>
            <a:ext cx="7772400" cy="1470025"/>
          </a:xfrm>
        </p:spPr>
        <p:txBody>
          <a:bodyPr/>
          <a:lstStyle/>
          <a:p>
            <a:pPr algn="ctr"/>
            <a:r>
              <a:rPr lang="es-MX" b="1" dirty="0"/>
              <a:t>DESARROLLO DE SOFTWARE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70843" y="4724400"/>
            <a:ext cx="6019800" cy="685800"/>
          </a:xfrm>
        </p:spPr>
        <p:txBody>
          <a:bodyPr>
            <a:normAutofit fontScale="92500"/>
          </a:bodyPr>
          <a:lstStyle/>
          <a:p>
            <a:pPr algn="r"/>
            <a:r>
              <a:rPr lang="es-MX" b="1" dirty="0"/>
              <a:t>Profesor: Dr. Salvador Cervantes Álvarez</a:t>
            </a:r>
          </a:p>
        </p:txBody>
      </p:sp>
      <p:pic>
        <p:nvPicPr>
          <p:cNvPr id="1026" name="Picture 2" descr="C:\Users\chavoux\Desktop\CUVALLES\CLASE\Introduccion_computacion\Clase 1 - Introducción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7" y="381000"/>
            <a:ext cx="4506913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438400" y="1436688"/>
            <a:ext cx="4679514" cy="403682"/>
            <a:chOff x="5036839" y="524172"/>
            <a:chExt cx="3813829" cy="403682"/>
          </a:xfrm>
        </p:grpSpPr>
        <p:sp>
          <p:nvSpPr>
            <p:cNvPr id="4" name="3 CuadroTexto"/>
            <p:cNvSpPr txBox="1"/>
            <p:nvPr/>
          </p:nvSpPr>
          <p:spPr>
            <a:xfrm>
              <a:off x="5152668" y="524172"/>
              <a:ext cx="369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chemeClr val="tx2"/>
                  </a:solidFill>
                </a:rPr>
                <a:t>Centro Universitario de los Valles</a:t>
              </a:r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5036839" y="924282"/>
              <a:ext cx="3632498" cy="3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52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200" y="1981200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Requerimientos del sistema.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Son utilizados en las especificaciones del contrato entre el cliente y el contratista por lo que deben ser</a:t>
            </a:r>
            <a:r>
              <a:rPr lang="es-MX" sz="2400" b="1" dirty="0">
                <a:solidFill>
                  <a:srgbClr val="0070C0"/>
                </a:solidFill>
              </a:rPr>
              <a:t> estructurados y precisos</a:t>
            </a:r>
            <a:r>
              <a:rPr lang="es-MX" sz="2400" dirty="0"/>
              <a:t>.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En muchas ocasiones los </a:t>
            </a:r>
            <a:r>
              <a:rPr lang="es-MX" sz="2400" b="1" dirty="0">
                <a:solidFill>
                  <a:srgbClr val="0070C0"/>
                </a:solidFill>
              </a:rPr>
              <a:t>casos de uso </a:t>
            </a:r>
            <a:r>
              <a:rPr lang="es-MX" sz="2400" dirty="0"/>
              <a:t>juegan un papel importante.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16882D14-2DCF-792E-20B3-18073949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31562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200" y="19812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Especificaciones del diseño del software.</a:t>
            </a:r>
            <a:endParaRPr lang="es-MX" sz="2400" dirty="0"/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Surgen de la documentación, del análisis de los requerimientos de usuario y requerimientos del sistema. 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(La documentación es usada por los desarrolladores como base para la implementación).</a:t>
            </a:r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392E5E80-97B9-4D4D-B318-3CEAC90C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179258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3400" y="19812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Tipos de Requerimientos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Requerimientos funcionales.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Requerimientos no funcionales.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Requerimientos obtenidos del dominio o tipo de aplicación.</a:t>
            </a:r>
            <a:endParaRPr lang="es-MX" sz="2400" dirty="0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17650ADD-09DD-4AD8-C530-A0D09243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150029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3400" y="19812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Requerimientos funcionales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Describe los servicios que el sistema debe de proveer y como debe reaccionar el sistema a cierto tipo de entradas.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(Necesita explicitar ciertos comportamientos que el sistema no debe presentar en situaciones específicas)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627B3361-3413-66CC-0A69-19999D8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107390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3400" y="19812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Requerimientos funcionales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Pueden ser de alto nivel y generales o pueden ser detalladas expresando entradas, salidas, excepciones, etc.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Pueden ser representados: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70C0"/>
                </a:solidFill>
              </a:rPr>
              <a:t>Lenguaje natural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70C0"/>
                </a:solidFill>
              </a:rPr>
              <a:t>Modelos visuales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70C0"/>
                </a:solidFill>
              </a:rPr>
              <a:t>Métodos formales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BE35BFFE-301B-F471-6242-C2A17952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28948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3400" y="19812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Requerimientos no funcionales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Los requerimientos no funcionales son impuestos por el entorno, en el cual, el sistema opera.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Ejemplos: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70C0"/>
                </a:solidFill>
              </a:rPr>
              <a:t>Límites de tiempo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70C0"/>
                </a:solidFill>
              </a:rPr>
              <a:t>Propiedades de calidad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70C0"/>
                </a:solidFill>
              </a:rPr>
              <a:t>Adherencia a estándares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0070C0"/>
                </a:solidFill>
              </a:rPr>
              <a:t>El uso de lenguajes de programación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3CD96F51-9E93-4245-0A8F-17FF129E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142040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0" y="1841134"/>
            <a:ext cx="7620000" cy="4166331"/>
          </a:xfrm>
          <a:prstGeom prst="rect">
            <a:avLst/>
          </a:prstGeom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90FAD404-7BA7-2295-EA82-9AC6756C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385949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200" y="198120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Para evitar la mala interpretación de los requerimientos se debe tener entendimiento del vocabulario del dominio.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Es necesario que el ingeniero de requerimientos tenga completo entendimiento del vocabulario del dominio de la aplicación.</a:t>
            </a:r>
          </a:p>
          <a:p>
            <a:pPr algn="just"/>
            <a:endParaRPr lang="es-MX" sz="2400" dirty="0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46D6A107-54CB-674A-A1AF-D22595F7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131241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200" y="19812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Software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Es una descripción abstracta de un conjunto de elementos computacionales que resulta en un sistema concreto.</a:t>
            </a:r>
          </a:p>
          <a:p>
            <a:pPr algn="just"/>
            <a:endParaRPr lang="es-MX" sz="2400" dirty="0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6B133470-0825-321F-C169-C9948199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  <p:sp>
        <p:nvSpPr>
          <p:cNvPr id="2" name="7 CuadroTexto"/>
          <p:cNvSpPr txBox="1"/>
          <p:nvPr/>
        </p:nvSpPr>
        <p:spPr>
          <a:xfrm>
            <a:off x="495300" y="391036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Calidad del software</a:t>
            </a:r>
          </a:p>
          <a:p>
            <a:pPr algn="just"/>
            <a:endParaRPr lang="es-MX" sz="2400" b="1" dirty="0"/>
          </a:p>
          <a:p>
            <a:pPr algn="ctr"/>
            <a:r>
              <a:rPr lang="es-MX" sz="2400" dirty="0"/>
              <a:t>Calidad != f (SOFTWARE)</a:t>
            </a:r>
          </a:p>
          <a:p>
            <a:pPr algn="ctr"/>
            <a:endParaRPr lang="es-MX" sz="2400" dirty="0"/>
          </a:p>
          <a:p>
            <a:pPr algn="ctr"/>
            <a:r>
              <a:rPr lang="es-MX" sz="2400" dirty="0"/>
              <a:t>Calidad = f(SOFTWARE, PROPOSITO)</a:t>
            </a:r>
          </a:p>
        </p:txBody>
      </p:sp>
    </p:spTree>
    <p:extLst>
      <p:ext uri="{BB962C8B-B14F-4D97-AF65-F5344CB8AC3E}">
        <p14:creationId xmlns:p14="http://schemas.microsoft.com/office/powerpoint/2010/main" val="264975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000" b="1" dirty="0"/>
              <a:t>INGENIERÍA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375466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200" y="19812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Ingeniería de Requerimientos (IR)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Es el proceso de establecer los servicios que el cliente requiere del sistema de software.</a:t>
            </a:r>
          </a:p>
        </p:txBody>
      </p:sp>
    </p:spTree>
    <p:extLst>
      <p:ext uri="{BB962C8B-B14F-4D97-AF65-F5344CB8AC3E}">
        <p14:creationId xmlns:p14="http://schemas.microsoft.com/office/powerpoint/2010/main" val="128579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381000" y="1981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Resultados de IR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Especificación de Requerimientos de un Software (ERS)</a:t>
            </a:r>
          </a:p>
        </p:txBody>
      </p:sp>
      <p:sp>
        <p:nvSpPr>
          <p:cNvPr id="3" name="Hexágono 2"/>
          <p:cNvSpPr/>
          <p:nvPr/>
        </p:nvSpPr>
        <p:spPr>
          <a:xfrm>
            <a:off x="1905000" y="3952964"/>
            <a:ext cx="1905000" cy="16002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¿QUÉ?</a:t>
            </a:r>
          </a:p>
        </p:txBody>
      </p:sp>
      <p:sp>
        <p:nvSpPr>
          <p:cNvPr id="6" name="Hexágono 5"/>
          <p:cNvSpPr/>
          <p:nvPr/>
        </p:nvSpPr>
        <p:spPr>
          <a:xfrm>
            <a:off x="5334000" y="3952964"/>
            <a:ext cx="1905000" cy="160020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¿CÓMO?</a:t>
            </a:r>
          </a:p>
        </p:txBody>
      </p:sp>
      <p:sp>
        <p:nvSpPr>
          <p:cNvPr id="9" name="1 Título">
            <a:extLst>
              <a:ext uri="{FF2B5EF4-FFF2-40B4-BE49-F238E27FC236}">
                <a16:creationId xmlns:a16="http://schemas.microsoft.com/office/drawing/2014/main" id="{CEA08589-6FE5-FEC1-E094-2D672AD3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F9A37127-99C4-1449-E2C8-040506C223BE}"/>
              </a:ext>
            </a:extLst>
          </p:cNvPr>
          <p:cNvSpPr/>
          <p:nvPr/>
        </p:nvSpPr>
        <p:spPr>
          <a:xfrm>
            <a:off x="990600" y="5772129"/>
            <a:ext cx="1828800" cy="552470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¿DONDE?</a:t>
            </a: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0DC029A6-C430-D565-D368-DC513294077B}"/>
              </a:ext>
            </a:extLst>
          </p:cNvPr>
          <p:cNvSpPr/>
          <p:nvPr/>
        </p:nvSpPr>
        <p:spPr>
          <a:xfrm>
            <a:off x="2949676" y="5791794"/>
            <a:ext cx="1843550" cy="533399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¿CUÁNDO?</a:t>
            </a:r>
          </a:p>
        </p:txBody>
      </p:sp>
    </p:spTree>
    <p:extLst>
      <p:ext uri="{BB962C8B-B14F-4D97-AF65-F5344CB8AC3E}">
        <p14:creationId xmlns:p14="http://schemas.microsoft.com/office/powerpoint/2010/main" val="32983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200" y="19812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Requerimientos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Pueden ser de alto nivel, descripciones abstractas y especificaciones que van desde sketches hasta representaciones formales (representaciones matemáticas)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EEC47DF6-85ED-F717-2EE5-D5815803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140392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981200"/>
            <a:ext cx="784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Requerimientos vs Metas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/>
              <a:t>Metas</a:t>
            </a:r>
            <a:r>
              <a:rPr lang="es-MX" sz="2400" dirty="0"/>
              <a:t>. Son objetivos de un negocio, organización o sistema.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b="1" dirty="0"/>
              <a:t>Requerimientos</a:t>
            </a:r>
            <a:r>
              <a:rPr lang="es-MX" sz="2400" dirty="0"/>
              <a:t>. Especifica como una meta puede ser alcanzada mediante el sistema propuesto.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84F5239F-957D-A8CE-563A-0FEF1F8F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364554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52600" y="2819400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/>
              <a:t>Requerimientos de usuario.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/>
          </a:p>
          <a:p>
            <a:pPr algn="just"/>
            <a:r>
              <a:rPr lang="es-MX" sz="2400" b="1" dirty="0"/>
              <a:t>Requerimientos del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/>
          </a:p>
          <a:p>
            <a:pPr algn="just"/>
            <a:r>
              <a:rPr lang="es-MX" sz="2400" b="1" dirty="0"/>
              <a:t>Especificaciones del diseño del software.</a:t>
            </a:r>
            <a:endParaRPr lang="es-MX" sz="2400" dirty="0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951EDFFA-E7BC-7C7F-0569-1A94A6F3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4CB870-C3EB-8E80-74D7-743636DCDB68}"/>
              </a:ext>
            </a:extLst>
          </p:cNvPr>
          <p:cNvSpPr txBox="1"/>
          <p:nvPr/>
        </p:nvSpPr>
        <p:spPr>
          <a:xfrm>
            <a:off x="685800" y="2133600"/>
            <a:ext cx="678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b="1" dirty="0">
                <a:solidFill>
                  <a:srgbClr val="0070C0"/>
                </a:solidFill>
              </a:rPr>
              <a:t>Evolución de los Requerimientos</a:t>
            </a:r>
          </a:p>
        </p:txBody>
      </p:sp>
      <p:sp>
        <p:nvSpPr>
          <p:cNvPr id="9" name="Flecha: curvada hacia la derecha 8">
            <a:extLst>
              <a:ext uri="{FF2B5EF4-FFF2-40B4-BE49-F238E27FC236}">
                <a16:creationId xmlns:a16="http://schemas.microsoft.com/office/drawing/2014/main" id="{D569BDE6-C642-2375-0AFE-04E96F953F64}"/>
              </a:ext>
            </a:extLst>
          </p:cNvPr>
          <p:cNvSpPr/>
          <p:nvPr/>
        </p:nvSpPr>
        <p:spPr>
          <a:xfrm>
            <a:off x="1371600" y="3352800"/>
            <a:ext cx="304800" cy="68580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: curvada hacia la derecha 9">
            <a:extLst>
              <a:ext uri="{FF2B5EF4-FFF2-40B4-BE49-F238E27FC236}">
                <a16:creationId xmlns:a16="http://schemas.microsoft.com/office/drawing/2014/main" id="{37CA0DEC-8EB2-F6B9-CDAA-75DA64D27F27}"/>
              </a:ext>
            </a:extLst>
          </p:cNvPr>
          <p:cNvSpPr/>
          <p:nvPr/>
        </p:nvSpPr>
        <p:spPr>
          <a:xfrm>
            <a:off x="1371600" y="4191000"/>
            <a:ext cx="304800" cy="68580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3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3400" y="19812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Requerimientos de usuario.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Son oraciones abstractas escritas en lenguaje natural y acompañado con diagramas informales.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909BC7E8-A3D0-70F8-D7A5-83655A96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140718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200" y="19812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Requerimientos del sistema.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dirty="0"/>
              <a:t>Son descripciones detalladas de los servicios y de las restricciones.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Usualmente hacen referencia a </a:t>
            </a:r>
            <a:r>
              <a:rPr lang="es-MX" sz="2400" b="1" dirty="0">
                <a:solidFill>
                  <a:srgbClr val="FF0000"/>
                </a:solidFill>
              </a:rPr>
              <a:t>especificaciones de funcionalidad o características tecnológicas</a:t>
            </a:r>
            <a:r>
              <a:rPr lang="es-MX" sz="2400" dirty="0"/>
              <a:t>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Obtenidos a partir del análisis de los requerimientos de usuario.</a:t>
            </a:r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2FA79901-05CB-040C-1DE5-60E05BB6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s-MX" b="1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30955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1609</TotalTime>
  <Words>584</Words>
  <Application>Microsoft Office PowerPoint</Application>
  <PresentationFormat>Presentación en pantalla (4:3)</PresentationFormat>
  <Paragraphs>141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Claridad</vt:lpstr>
      <vt:lpstr>DESARROLLO DE SOFTWARE I</vt:lpstr>
      <vt:lpstr>INGENIERÍA DE 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  <vt:lpstr>Requerimientos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chavoux</dc:creator>
  <cp:lastModifiedBy>CERVANTES ALVAREZ SALVADOR</cp:lastModifiedBy>
  <cp:revision>143</cp:revision>
  <dcterms:created xsi:type="dcterms:W3CDTF">2016-01-18T20:14:20Z</dcterms:created>
  <dcterms:modified xsi:type="dcterms:W3CDTF">2024-02-13T21:29:44Z</dcterms:modified>
</cp:coreProperties>
</file>