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0" r:id="rId1"/>
  </p:sldMasterIdLst>
  <p:notesMasterIdLst>
    <p:notesMasterId r:id="rId20"/>
  </p:notesMasterIdLst>
  <p:sldIdLst>
    <p:sldId id="256" r:id="rId2"/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82" r:id="rId17"/>
    <p:sldId id="283" r:id="rId18"/>
    <p:sldId id="28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64" autoAdjust="0"/>
  </p:normalViewPr>
  <p:slideViewPr>
    <p:cSldViewPr>
      <p:cViewPr varScale="1">
        <p:scale>
          <a:sx n="71" d="100"/>
          <a:sy n="71" d="100"/>
        </p:scale>
        <p:origin x="18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3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DFDEC-A95C-4C71-97F8-A2EB944F0154}" type="datetimeFigureOut">
              <a:rPr lang="en-US" smtClean="0"/>
              <a:t>9/7/2022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96EE5-D85E-4613-9C9B-4CF266C5F4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30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80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vez que los desarrolladores identifica una</a:t>
            </a:r>
            <a:r>
              <a:rPr lang="es-MX" baseline="0" dirty="0"/>
              <a:t> gran cantidad de requerimientos, en ocasiones los más fáciles u obvios. Se les proporcionan a los </a:t>
            </a:r>
            <a:r>
              <a:rPr lang="es-MX" baseline="0" dirty="0" err="1"/>
              <a:t>stakeholders</a:t>
            </a:r>
            <a:r>
              <a:rPr lang="es-MX" baseline="0" dirty="0"/>
              <a:t> (SH) y los SH tienen que leer y analizar los requerimientos y en caso de estar de acuerdo firmar el contrato</a:t>
            </a:r>
          </a:p>
          <a:p>
            <a:r>
              <a:rPr lang="es-MX" dirty="0"/>
              <a:t>En</a:t>
            </a:r>
            <a:r>
              <a:rPr lang="es-MX" baseline="0" dirty="0"/>
              <a:t> general los documentos de requerimientos son difíciles de leer, largos y no estructurados</a:t>
            </a:r>
          </a:p>
          <a:p>
            <a:r>
              <a:rPr lang="es-MX" baseline="0" dirty="0"/>
              <a:t>Los SH probablemente están cortos de tiempo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85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75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21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62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7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6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 difícil obtener una perspectiva completa del propósito</a:t>
            </a:r>
            <a:r>
              <a:rPr lang="es-MX" baseline="0" dirty="0"/>
              <a:t> del software.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80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estos casos el software termina rellenado con características innecesarias o incluso el software termina siendo imposible de construir debido a los requerimientos conflictivos</a:t>
            </a:r>
          </a:p>
          <a:p>
            <a:endParaRPr lang="es-MX" baseline="0" dirty="0"/>
          </a:p>
          <a:p>
            <a:r>
              <a:rPr lang="es-MX" baseline="0" dirty="0"/>
              <a:t>El recolectar la mayor cantidad de requerimientos no necesariamente resuelve el problema de integridad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70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estos casos el software termina rellenado con características innecesarias o incluso el software termina siendo imposible de construir debido a los requerimientos conflictivos</a:t>
            </a:r>
          </a:p>
          <a:p>
            <a:endParaRPr lang="es-MX" baseline="0" dirty="0"/>
          </a:p>
          <a:p>
            <a:r>
              <a:rPr lang="es-MX" baseline="0" dirty="0"/>
              <a:t>El recolectar la mayor cantidad de requerimientos no necesariamente resuelve el problema de integridad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6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estos casos el software termina rellenado con características innecesarias o incluso el software termina siendo imposible de construir debido a los requerimientos conflictivos</a:t>
            </a:r>
          </a:p>
          <a:p>
            <a:endParaRPr lang="es-MX" baseline="0" dirty="0"/>
          </a:p>
          <a:p>
            <a:r>
              <a:rPr lang="es-MX" baseline="0" dirty="0"/>
              <a:t>El recolectar la mayor cantidad de requerimientos no necesariamente resuelve el problema de integridad</a:t>
            </a:r>
          </a:p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09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33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1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0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9FB88-B4B0-4003-97A9-A70A765054B9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AE7F-4305-4A44-87DE-644B5D16198E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456D5-9FCD-4EC0-8E17-C5E5415B8808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AA7A3-D104-4E58-B1DC-E230B744974E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EC28-F411-422C-90C6-A6110732A522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CA29-3A39-4E83-BC79-AD2F795E0D83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1C9C-B18C-4D56-AA79-27A27B446E98}" type="datetime1">
              <a:rPr lang="en-US" smtClean="0"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80A5-2FCF-4F40-A17D-18CF66917351}" type="datetime1">
              <a:rPr lang="en-US" smtClean="0"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9B21-E899-41F6-823B-F25E2BD09CE8}" type="datetime1">
              <a:rPr lang="en-US" smtClean="0"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616B-5469-46B1-9D61-8E29D14629DA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B36D-7861-431D-9E7A-1970D43BCC1A}" type="datetime1">
              <a:rPr lang="en-US" smtClean="0"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D6C4B2-38F1-4C00-86B3-35F8C9694A65}" type="datetime1">
              <a:rPr lang="en-US" smtClean="0"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4641" y="2667000"/>
            <a:ext cx="7772400" cy="1470025"/>
          </a:xfrm>
        </p:spPr>
        <p:txBody>
          <a:bodyPr/>
          <a:lstStyle/>
          <a:p>
            <a:pPr algn="r"/>
            <a:r>
              <a:rPr lang="es-MX" b="1" dirty="0"/>
              <a:t>DESARROLLO DE SOFTWARE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70843" y="4724400"/>
            <a:ext cx="6019800" cy="685800"/>
          </a:xfrm>
        </p:spPr>
        <p:txBody>
          <a:bodyPr>
            <a:normAutofit fontScale="92500"/>
          </a:bodyPr>
          <a:lstStyle/>
          <a:p>
            <a:pPr algn="r"/>
            <a:r>
              <a:rPr lang="es-MX" b="1" dirty="0"/>
              <a:t>Profesor: Dr. Salvador Cervantes Álvarez</a:t>
            </a:r>
          </a:p>
        </p:txBody>
      </p:sp>
      <p:pic>
        <p:nvPicPr>
          <p:cNvPr id="1026" name="Picture 2" descr="C:\Users\chavoux\Desktop\CUVALLES\CLASE\Introduccion_computacion\Clase 1 - Introducción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7" y="381000"/>
            <a:ext cx="4506913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438400" y="1436688"/>
            <a:ext cx="4679514" cy="403682"/>
            <a:chOff x="5036839" y="524172"/>
            <a:chExt cx="3813829" cy="403682"/>
          </a:xfrm>
        </p:grpSpPr>
        <p:sp>
          <p:nvSpPr>
            <p:cNvPr id="4" name="3 CuadroTexto"/>
            <p:cNvSpPr txBox="1"/>
            <p:nvPr/>
          </p:nvSpPr>
          <p:spPr>
            <a:xfrm>
              <a:off x="5152668" y="524172"/>
              <a:ext cx="369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chemeClr val="tx2"/>
                  </a:solidFill>
                </a:rPr>
                <a:t>Centro Universitario de los Valles</a:t>
              </a:r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5036839" y="924282"/>
              <a:ext cx="3632498" cy="3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52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QUIZ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Información de un sistema para un gimnasio. Identificar los requerimientos pertinentes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Los miembros del gimnasio deben ser capaces de acceder a sus programas de entrenamiento.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El sistema debe leer las tarjetas de los miembros.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El sistema debe de administrar la frecuencia de asistencia de los miembros.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Los entrenadores deben de poder agregar clientes.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La lista de miembros debe ser almacenada y accedida a través de un enlace.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dirty="0"/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24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QUIZ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¿Por qué los requerimientos irrelevantes pueden ser problemáticos?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llevar a la falta de funcionalidad en el producto final.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introducir inconsistencias.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gastar recursos del proyecto.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introducir bugs en el sistema de software.</a:t>
            </a:r>
          </a:p>
        </p:txBody>
      </p:sp>
    </p:spTree>
    <p:extLst>
      <p:ext uri="{BB962C8B-B14F-4D97-AF65-F5344CB8AC3E}">
        <p14:creationId xmlns:p14="http://schemas.microsoft.com/office/powerpoint/2010/main" val="175567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QUIZ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¿Por qué los requerimientos irrelevantes pueden ser problemáticos?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llevar a la falta de funcionalidad en el producto final.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Pueden introducir inconsistencias.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Pueden gastar recursos del proyecto.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2060"/>
                </a:solidFill>
              </a:rPr>
              <a:t>Pueden introducir bugs en el sistema de software.</a:t>
            </a:r>
          </a:p>
        </p:txBody>
      </p:sp>
    </p:spTree>
    <p:extLst>
      <p:ext uri="{BB962C8B-B14F-4D97-AF65-F5344CB8AC3E}">
        <p14:creationId xmlns:p14="http://schemas.microsoft.com/office/powerpoint/2010/main" val="414775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Escenarios a evitar</a:t>
            </a:r>
            <a:endParaRPr lang="es-MX" sz="2400" dirty="0">
              <a:solidFill>
                <a:srgbClr val="00206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57"/>
          <a:stretch/>
        </p:blipFill>
        <p:spPr>
          <a:xfrm>
            <a:off x="633284" y="2537244"/>
            <a:ext cx="2171700" cy="2819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0"/>
          <a:stretch/>
        </p:blipFill>
        <p:spPr>
          <a:xfrm>
            <a:off x="5638800" y="2590800"/>
            <a:ext cx="3200400" cy="28194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3" r="40476"/>
          <a:stretch/>
        </p:blipFill>
        <p:spPr>
          <a:xfrm>
            <a:off x="2971800" y="2552007"/>
            <a:ext cx="2590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8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Definición Ingeniería de Requerimientos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Ingeniería de requerimientos (IR) </a:t>
            </a:r>
            <a:r>
              <a:rPr lang="es-MX" sz="2400" b="1" dirty="0">
                <a:solidFill>
                  <a:srgbClr val="0070C0"/>
                </a:solidFill>
              </a:rPr>
              <a:t>es un conjunto de actividades</a:t>
            </a:r>
            <a:r>
              <a:rPr lang="es-MX" sz="2400" dirty="0"/>
              <a:t> relacionadas con </a:t>
            </a:r>
            <a:r>
              <a:rPr lang="es-MX" sz="2400" b="1" dirty="0">
                <a:solidFill>
                  <a:srgbClr val="0070C0"/>
                </a:solidFill>
              </a:rPr>
              <a:t>identificar y comunicar </a:t>
            </a:r>
            <a:r>
              <a:rPr lang="es-MX" sz="2400" dirty="0"/>
              <a:t>el</a:t>
            </a:r>
            <a:r>
              <a:rPr lang="es-MX" sz="2400" b="1" dirty="0">
                <a:solidFill>
                  <a:srgbClr val="0070C0"/>
                </a:solidFill>
              </a:rPr>
              <a:t> propósito</a:t>
            </a:r>
            <a:r>
              <a:rPr lang="es-MX" sz="2400" dirty="0"/>
              <a:t> de un sistema intensivo de software, y el </a:t>
            </a:r>
            <a:r>
              <a:rPr lang="es-MX" sz="2400" b="1" dirty="0">
                <a:solidFill>
                  <a:srgbClr val="0070C0"/>
                </a:solidFill>
              </a:rPr>
              <a:t>contexto</a:t>
            </a:r>
            <a:r>
              <a:rPr lang="es-MX" sz="2400" dirty="0"/>
              <a:t> en el cual será utilizado. Por lo tanto, IR actúa como el puente entre las </a:t>
            </a:r>
            <a:r>
              <a:rPr lang="es-MX" sz="2400" b="1" dirty="0">
                <a:solidFill>
                  <a:srgbClr val="0070C0"/>
                </a:solidFill>
              </a:rPr>
              <a:t>necesidades del mundo real </a:t>
            </a:r>
            <a:r>
              <a:rPr lang="es-MX" sz="2400" dirty="0"/>
              <a:t>de los usuarios, clientes u </a:t>
            </a:r>
            <a:r>
              <a:rPr lang="es-MX" sz="2400" b="1" dirty="0">
                <a:solidFill>
                  <a:srgbClr val="0070C0"/>
                </a:solidFill>
              </a:rPr>
              <a:t>otros actores afectados </a:t>
            </a:r>
            <a:r>
              <a:rPr lang="es-MX" sz="2400" dirty="0"/>
              <a:t>por un sistema de software, y las </a:t>
            </a:r>
            <a:r>
              <a:rPr lang="es-MX" sz="2400" b="1" dirty="0">
                <a:solidFill>
                  <a:srgbClr val="0070C0"/>
                </a:solidFill>
              </a:rPr>
              <a:t>capacidades y oportunidades </a:t>
            </a:r>
            <a:r>
              <a:rPr lang="es-MX" sz="2400" dirty="0"/>
              <a:t>que puede proporcionar mediante la tecnología de software intensivo.</a:t>
            </a:r>
          </a:p>
        </p:txBody>
      </p:sp>
    </p:spTree>
    <p:extLst>
      <p:ext uri="{BB962C8B-B14F-4D97-AF65-F5344CB8AC3E}">
        <p14:creationId xmlns:p14="http://schemas.microsoft.com/office/powerpoint/2010/main" val="2687764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Especificación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/>
              <a:t>Descripción formal de las tareas que “el sistema a construir” debe realizar para satisfacer los requerimientos.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2312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QUIZ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¿Cuáles de los siguientes requerimientos son no funcionales?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El programa de una Bolera debe llevar el marcador durante el juego.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Un programa de conteo de palabras debe de poder procesar grandes archivos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Un programa de acceso para un sitio web debe ser seguro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Una máquina expendedora debe tomar monedas del usuario como entrada.</a:t>
            </a:r>
          </a:p>
        </p:txBody>
      </p:sp>
    </p:spTree>
    <p:extLst>
      <p:ext uri="{BB962C8B-B14F-4D97-AF65-F5344CB8AC3E}">
        <p14:creationId xmlns:p14="http://schemas.microsoft.com/office/powerpoint/2010/main" val="200367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QUIZ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¿Cuáles de los siguientes requerimientos son no funcionales?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El programa de una Bolera debe llevar el marcador durante el juego.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Un programa de conteo de palabras debe de poder procesar grandes archivos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rgbClr val="0070C0"/>
                </a:solidFill>
              </a:rPr>
              <a:t>Un programa de acceso para un sitio web debe ser seguro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Una máquina expendedora debe tomar monedas del usuario como entrada.</a:t>
            </a:r>
          </a:p>
        </p:txBody>
      </p:sp>
    </p:spTree>
    <p:extLst>
      <p:ext uri="{BB962C8B-B14F-4D97-AF65-F5344CB8AC3E}">
        <p14:creationId xmlns:p14="http://schemas.microsoft.com/office/powerpoint/2010/main" val="2764966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Fuentes de los requerimientos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 err="1"/>
              <a:t>Stakeholders</a:t>
            </a: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Dominio de la aplicación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Documentación</a:t>
            </a:r>
            <a:endParaRPr lang="es-MX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133600"/>
            <a:ext cx="1143398" cy="1524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381" y="3536275"/>
            <a:ext cx="1021167" cy="1095524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800" y="3643094"/>
            <a:ext cx="1588377" cy="98870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3800" y="4813142"/>
            <a:ext cx="1235525" cy="15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5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MX" b="1" dirty="0"/>
              <a:t>MODULO 2. </a:t>
            </a:r>
            <a:r>
              <a:rPr lang="es-MX" sz="4800" b="1" dirty="0"/>
              <a:t>INGENIERÍA DE SOFTWARE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133600" y="3505200"/>
            <a:ext cx="6400800" cy="1752600"/>
          </a:xfrm>
        </p:spPr>
        <p:txBody>
          <a:bodyPr/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</p:spTree>
    <p:extLst>
      <p:ext uri="{BB962C8B-B14F-4D97-AF65-F5344CB8AC3E}">
        <p14:creationId xmlns:p14="http://schemas.microsoft.com/office/powerpoint/2010/main" val="375466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457200" y="19812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 err="1">
                <a:solidFill>
                  <a:srgbClr val="0070C0"/>
                </a:solidFill>
              </a:rPr>
              <a:t>Stakeholders</a:t>
            </a:r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Representa un amplia clase de individuos quienes tienen algún interés (</a:t>
            </a:r>
            <a:r>
              <a:rPr lang="es-MX" sz="2400" dirty="0" err="1"/>
              <a:t>stake</a:t>
            </a:r>
            <a:r>
              <a:rPr lang="es-MX" sz="2400" dirty="0"/>
              <a:t>) en el éxito (o falla) de el sistema en cuestión.</a:t>
            </a:r>
          </a:p>
        </p:txBody>
      </p:sp>
    </p:spTree>
    <p:extLst>
      <p:ext uri="{BB962C8B-B14F-4D97-AF65-F5344CB8AC3E}">
        <p14:creationId xmlns:p14="http://schemas.microsoft.com/office/powerpoint/2010/main" val="128579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Identificar el propósito del sistema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Requiere de la identificación y definición de requerimientos del sistema.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b="1" dirty="0"/>
              <a:t>Actividad compleja: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Complejidad propia del propósito/requerimientos.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Frecuentemente la gente no sabe que es lo que quiere hasta que se le muestra un prototipo.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Requerimientos que cambian con el tiempo.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 err="1"/>
              <a:t>Stakeholders</a:t>
            </a:r>
            <a:r>
              <a:rPr lang="es-MX" sz="2400" dirty="0"/>
              <a:t> con conflictos con los requerimientos o  metas.</a:t>
            </a:r>
          </a:p>
        </p:txBody>
      </p:sp>
    </p:spTree>
    <p:extLst>
      <p:ext uri="{BB962C8B-B14F-4D97-AF65-F5344CB8AC3E}">
        <p14:creationId xmlns:p14="http://schemas.microsoft.com/office/powerpoint/2010/main" val="37040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Falta de integridad y pertenencia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Falta de integridad. </a:t>
            </a:r>
            <a:r>
              <a:rPr lang="es-MX" sz="2400" dirty="0"/>
              <a:t>Se refiere al hecho de que frecuentemente es difícil identificar todos los requerimientos.</a:t>
            </a:r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Recolección de requerimientos incompletos.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Software con carencia de funcionalidad.</a:t>
            </a:r>
          </a:p>
        </p:txBody>
      </p:sp>
    </p:spTree>
    <p:extLst>
      <p:ext uri="{BB962C8B-B14F-4D97-AF65-F5344CB8AC3E}">
        <p14:creationId xmlns:p14="http://schemas.microsoft.com/office/powerpoint/2010/main" val="88039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Falta de pertenencia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Hace referencia a la relevancia de los requerimientos.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“Para evitar el problema de integridad los desarrolladores frecuentemente terminan recolectando muchos requerimientos irrelevantes (cuando no conflictivos)” 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42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Falta de integridad y pertenencia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Se debe reunir un conjunto de requerimientos adecuado, exacto, completo y pertinente que identifique el propósito de un sistema de software.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Estrategia: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Definir el sistema como un conjunto de misiones u objetivos.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¿Cómo la funcionalidad solicitada ayuda a cumplir los objetivos?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3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s-MX" b="1" dirty="0"/>
              <a:t>Requerimientos, Objetivos y Conceptos básicos 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7 CuadroTexto"/>
          <p:cNvSpPr txBox="1"/>
          <p:nvPr/>
        </p:nvSpPr>
        <p:spPr>
          <a:xfrm>
            <a:off x="685800" y="1676400"/>
            <a:ext cx="7772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>
                <a:solidFill>
                  <a:srgbClr val="0070C0"/>
                </a:solidFill>
              </a:rPr>
              <a:t>QUIZ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Información de un sistema para un gimnasio. Identificar los requerimientos pertinentes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Los miembros del gimnasio deben ser capaces de acceder a sus programas de entrenamiento.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El sistema debe leer las tarjetas de los miembros.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El sistema debe de administrar la frecuencia de asistencia de los miembros.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Los entrenadores deben de poder agregar clientes.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dirty="0"/>
              <a:t>La lista de miembros debe ser almacenada y accedida a través de un enlace.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400" dirty="0"/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20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1935</TotalTime>
  <Words>1022</Words>
  <Application>Microsoft Office PowerPoint</Application>
  <PresentationFormat>Presentación en pantalla (4:3)</PresentationFormat>
  <Paragraphs>181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Claridad</vt:lpstr>
      <vt:lpstr>DESARROLLO DE SOFTWARE I</vt:lpstr>
      <vt:lpstr>MODULO 2. INGENIERÍA DE SOFTWARE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  <vt:lpstr>Requerimientos, Objetivos y Conceptos básicos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chavoux</dc:creator>
  <cp:lastModifiedBy>roberto nonder</cp:lastModifiedBy>
  <cp:revision>168</cp:revision>
  <dcterms:created xsi:type="dcterms:W3CDTF">2016-01-18T20:14:20Z</dcterms:created>
  <dcterms:modified xsi:type="dcterms:W3CDTF">2022-09-07T16:01:07Z</dcterms:modified>
</cp:coreProperties>
</file>