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>
      <p:cViewPr varScale="1">
        <p:scale>
          <a:sx n="150" d="100"/>
          <a:sy n="150" d="100"/>
        </p:scale>
        <p:origin x="7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79685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9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3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8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7705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2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0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4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3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464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71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449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743E6-26D5-2E54-32C1-5683487D7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9008" y="1882193"/>
            <a:ext cx="7035553" cy="1825096"/>
          </a:xfrm>
        </p:spPr>
        <p:txBody>
          <a:bodyPr/>
          <a:lstStyle/>
          <a:p>
            <a:r>
              <a:rPr lang="es-MX" dirty="0"/>
              <a:t>EM - </a:t>
            </a:r>
            <a:r>
              <a:rPr lang="es-MX" dirty="0" err="1"/>
              <a:t>Cluster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DA72DF-5A80-BAE2-9D6E-4B9A2C077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074" y="4389209"/>
            <a:ext cx="4132555" cy="84683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MX" dirty="0"/>
              <a:t>Lic. Martín Josué Andrade Salazar</a:t>
            </a:r>
          </a:p>
          <a:p>
            <a:pPr algn="just"/>
            <a:r>
              <a:rPr lang="es-MX" dirty="0"/>
              <a:t>219737144</a:t>
            </a:r>
          </a:p>
          <a:p>
            <a:pPr algn="just"/>
            <a:r>
              <a:rPr lang="es-MX" dirty="0"/>
              <a:t>Maestría en Ingeniería de Software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7A41155-42C0-F9C8-85B7-9499A761F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513" y="4595505"/>
            <a:ext cx="771351" cy="104756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97C7A8D-0B37-74AE-5C42-12CD84FD5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299" y="1200979"/>
            <a:ext cx="1333500" cy="84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8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07497-C13E-99FE-209E-A31823065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49589F-683E-980C-490D-9B0AC4B1D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es-MX" b="1" dirty="0"/>
              <a:t>Definición: </a:t>
            </a:r>
            <a:r>
              <a:rPr lang="es-MX" dirty="0"/>
              <a:t>El algoritmo EM (</a:t>
            </a:r>
            <a:r>
              <a:rPr lang="es-MX" dirty="0" err="1"/>
              <a:t>Expectation-Maximization</a:t>
            </a:r>
            <a:r>
              <a:rPr lang="es-MX" dirty="0"/>
              <a:t>) es una técnica iterativa usada para estimar los parámetros de un modelo probabilístico, especialmente cuando los datos tienen componentes ocultos o no observados. Es comúnmente utilizado en el </a:t>
            </a:r>
            <a:r>
              <a:rPr lang="es-MX" dirty="0" err="1"/>
              <a:t>clustering</a:t>
            </a:r>
            <a:r>
              <a:rPr lang="es-MX" dirty="0"/>
              <a:t> a través de modelos de mezcla de gaussianas (GMM).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CF232B-BE11-23FF-20D4-1A8A65010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880" y="4714523"/>
            <a:ext cx="2438801" cy="21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1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FC391-1FD9-0B93-9C55-A71B990C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2393A6-7494-1811-0095-5F278FC17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Aplicación: </a:t>
            </a:r>
            <a:r>
              <a:rPr lang="es-MX" dirty="0"/>
              <a:t>Se utiliza principalmente cuando los datos pueden ser modelados como una mezcla de varias distribuciones, donde cada componente representa un </a:t>
            </a:r>
            <a:r>
              <a:rPr lang="es-MX" dirty="0" err="1"/>
              <a:t>cluster</a:t>
            </a:r>
            <a:r>
              <a:rPr lang="es-MX" dirty="0"/>
              <a:t>. A diferencia de otros métodos, como </a:t>
            </a:r>
            <a:r>
              <a:rPr lang="es-MX" dirty="0" err="1"/>
              <a:t>KMeans</a:t>
            </a:r>
            <a:r>
              <a:rPr lang="es-MX" dirty="0"/>
              <a:t>, EM asigna probabilidades de pertenencia a los </a:t>
            </a:r>
            <a:r>
              <a:rPr lang="es-MX" dirty="0" err="1"/>
              <a:t>clusters</a:t>
            </a:r>
            <a:r>
              <a:rPr lang="es-MX" dirty="0"/>
              <a:t>.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36E080-321D-747E-356C-D6CD72597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356" y="4278488"/>
            <a:ext cx="2040467" cy="204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4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89A16-C2EC-5363-423B-A0FC2098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DAEF61-8156-61F8-ABA8-1D92C145F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b="1" dirty="0"/>
              <a:t>1. Componentes del Algoritmo EM:</a:t>
            </a:r>
          </a:p>
          <a:p>
            <a:pPr algn="just"/>
            <a:r>
              <a:rPr lang="es-MX" b="1" dirty="0"/>
              <a:t>Paso E (</a:t>
            </a:r>
            <a:r>
              <a:rPr lang="es-MX" b="1" dirty="0" err="1"/>
              <a:t>Expectation</a:t>
            </a:r>
            <a:r>
              <a:rPr lang="es-MX" b="1" dirty="0"/>
              <a:t>): </a:t>
            </a:r>
            <a:r>
              <a:rPr lang="es-MX" dirty="0"/>
              <a:t>En este paso, se calculan las probabilidades de que cada punto de datos pertenezca a cada </a:t>
            </a:r>
            <a:r>
              <a:rPr lang="es-MX" dirty="0" err="1"/>
              <a:t>cluster</a:t>
            </a:r>
            <a:r>
              <a:rPr lang="es-MX" dirty="0"/>
              <a:t>, basándose en los parámetros actuales de los </a:t>
            </a:r>
            <a:r>
              <a:rPr lang="es-MX" dirty="0" err="1"/>
              <a:t>clusters</a:t>
            </a:r>
            <a:r>
              <a:rPr lang="es-MX" dirty="0"/>
              <a:t> (media, varianza, y peso).</a:t>
            </a:r>
          </a:p>
          <a:p>
            <a:pPr algn="just"/>
            <a:r>
              <a:rPr lang="es-MX" b="1" dirty="0"/>
              <a:t>Paso M (</a:t>
            </a:r>
            <a:r>
              <a:rPr lang="es-MX" b="1" dirty="0" err="1"/>
              <a:t>Maximization</a:t>
            </a:r>
            <a:r>
              <a:rPr lang="es-MX" b="1" dirty="0"/>
              <a:t>): </a:t>
            </a:r>
            <a:r>
              <a:rPr lang="es-MX" dirty="0"/>
              <a:t>En este paso, los parámetros del modelo se actualizan para maximizar la probabilidad de los datos dados los </a:t>
            </a:r>
            <a:r>
              <a:rPr lang="es-MX" dirty="0" err="1"/>
              <a:t>clusters</a:t>
            </a:r>
            <a:r>
              <a:rPr lang="es-MX" dirty="0"/>
              <a:t>, ajustando los parámetros de las distribuciones gaussianas para adaptarse mejor a los datos.</a:t>
            </a:r>
          </a:p>
        </p:txBody>
      </p:sp>
      <p:pic>
        <p:nvPicPr>
          <p:cNvPr id="2052" name="Picture 4" descr="Íconos de de funcionamiento libre en SVG, PNG, AI para descargar">
            <a:extLst>
              <a:ext uri="{FF2B5EF4-FFF2-40B4-BE49-F238E27FC236}">
                <a16:creationId xmlns:a16="http://schemas.microsoft.com/office/drawing/2014/main" id="{F9BB92FB-FA2F-9334-8CC0-C32822198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051" y="4804954"/>
            <a:ext cx="1550126" cy="155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975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9E14E-3F97-20D9-0B69-C922201A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Funcionamiento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BEBFADA-4DF1-9723-ECFB-59739703D8DE}"/>
              </a:ext>
            </a:extLst>
          </p:cNvPr>
          <p:cNvSpPr txBox="1">
            <a:spLocks/>
          </p:cNvSpPr>
          <p:nvPr/>
        </p:nvSpPr>
        <p:spPr>
          <a:xfrm>
            <a:off x="1524000" y="24384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Franklin Gothic Book" panose="020B0503020102020204" pitchFamily="34" charset="0"/>
              <a:buNone/>
            </a:pPr>
            <a:r>
              <a:rPr lang="es-MX" b="1" dirty="0"/>
              <a:t>1. Proceso iterativo:</a:t>
            </a:r>
          </a:p>
          <a:p>
            <a:pPr algn="just"/>
            <a:r>
              <a:rPr lang="es-MX" b="1" dirty="0"/>
              <a:t>Inicialización: </a:t>
            </a:r>
            <a:r>
              <a:rPr lang="es-MX" dirty="0"/>
              <a:t>Comienza con una suposición inicial sobre los parámetros de las distribuciones gaussianas (media, varianza, y pesos de los </a:t>
            </a:r>
            <a:r>
              <a:rPr lang="es-MX" dirty="0" err="1"/>
              <a:t>clusters</a:t>
            </a:r>
            <a:r>
              <a:rPr lang="es-MX" dirty="0"/>
              <a:t>).</a:t>
            </a:r>
          </a:p>
          <a:p>
            <a:pPr algn="just"/>
            <a:r>
              <a:rPr lang="es-MX" b="1" dirty="0"/>
              <a:t>Repetición de los pasos E y M:</a:t>
            </a:r>
          </a:p>
          <a:p>
            <a:pPr lvl="1" algn="just"/>
            <a:r>
              <a:rPr lang="es-MX" dirty="0"/>
              <a:t>El Paso E estima la probabilidad de pertenencia de cada punto a los </a:t>
            </a:r>
            <a:r>
              <a:rPr lang="es-MX" dirty="0" err="1"/>
              <a:t>clusters</a:t>
            </a:r>
            <a:r>
              <a:rPr lang="es-MX" dirty="0"/>
              <a:t>.</a:t>
            </a:r>
          </a:p>
          <a:p>
            <a:pPr lvl="1" algn="just"/>
            <a:r>
              <a:rPr lang="es-MX" dirty="0"/>
              <a:t>El Paso M ajusta los parámetros del modelo basándose en esas probabilidades.</a:t>
            </a:r>
            <a:endParaRPr lang="es-MX" b="1" dirty="0"/>
          </a:p>
          <a:p>
            <a:pPr algn="just"/>
            <a:r>
              <a:rPr lang="es-MX" b="1" dirty="0"/>
              <a:t>Convergencia</a:t>
            </a:r>
            <a:r>
              <a:rPr lang="es-MX" dirty="0"/>
              <a:t>: El algoritmo itera hasta que las variaciones entre los parámetros de iteraciones consecutivas sean pequeñas.</a:t>
            </a:r>
            <a:endParaRPr lang="es-MX" b="1" dirty="0"/>
          </a:p>
          <a:p>
            <a:pPr marL="530352" lvl="1" indent="0" algn="just">
              <a:buNone/>
            </a:pP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08106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68910-FF9D-3C31-6050-DA38EB6E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Ventajas de EM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821BFC-6790-7F2C-744D-8B2FFC41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Permite modelar </a:t>
            </a:r>
            <a:r>
              <a:rPr lang="es-MX" b="1" dirty="0" err="1"/>
              <a:t>clusters</a:t>
            </a:r>
            <a:r>
              <a:rPr lang="es-MX" b="1" dirty="0"/>
              <a:t> con formas y tamaños diferentes.</a:t>
            </a:r>
          </a:p>
          <a:p>
            <a:r>
              <a:rPr lang="es-MX" b="1" dirty="0"/>
              <a:t>Asigna probabilidades a cada punto, lo que le permite manejar mejor los datos en los que los </a:t>
            </a:r>
            <a:r>
              <a:rPr lang="es-MX" b="1" dirty="0" err="1"/>
              <a:t>clusters</a:t>
            </a:r>
            <a:r>
              <a:rPr lang="es-MX" b="1" dirty="0"/>
              <a:t> se solapan.</a:t>
            </a:r>
          </a:p>
          <a:p>
            <a:r>
              <a:rPr lang="es-MX" b="1" dirty="0"/>
              <a:t>Es flexible y se ajusta a problemas más complejos, como los modelos de mezcla gaussianos.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0143876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128</TotalTime>
  <Words>334</Words>
  <Application>Microsoft Office PowerPoint</Application>
  <PresentationFormat>Panorámica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Recorte</vt:lpstr>
      <vt:lpstr>EM - Cluster</vt:lpstr>
      <vt:lpstr>Introducción</vt:lpstr>
      <vt:lpstr>Aplicación</vt:lpstr>
      <vt:lpstr>Funcionamiento</vt:lpstr>
      <vt:lpstr>Funcionamiento</vt:lpstr>
      <vt:lpstr>Ventajas de 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KingGhidorah 01</dc:creator>
  <cp:lastModifiedBy>ANDRADE SALAZAR, MARTIN JOSUE</cp:lastModifiedBy>
  <cp:revision>5</cp:revision>
  <dcterms:created xsi:type="dcterms:W3CDTF">2024-10-16T14:34:32Z</dcterms:created>
  <dcterms:modified xsi:type="dcterms:W3CDTF">2024-10-23T02:04:42Z</dcterms:modified>
</cp:coreProperties>
</file>