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765" r:id="rId2"/>
    <p:sldId id="269" r:id="rId3"/>
    <p:sldId id="276" r:id="rId4"/>
    <p:sldId id="789" r:id="rId5"/>
    <p:sldId id="277" r:id="rId6"/>
    <p:sldId id="306" r:id="rId7"/>
    <p:sldId id="307" r:id="rId8"/>
    <p:sldId id="278" r:id="rId9"/>
    <p:sldId id="308" r:id="rId10"/>
    <p:sldId id="756" r:id="rId11"/>
    <p:sldId id="766" r:id="rId12"/>
    <p:sldId id="757" r:id="rId13"/>
    <p:sldId id="758" r:id="rId14"/>
    <p:sldId id="310" r:id="rId15"/>
    <p:sldId id="286" r:id="rId16"/>
    <p:sldId id="287" r:id="rId17"/>
    <p:sldId id="288" r:id="rId18"/>
    <p:sldId id="751" r:id="rId19"/>
    <p:sldId id="289" r:id="rId20"/>
    <p:sldId id="290" r:id="rId21"/>
    <p:sldId id="752" r:id="rId22"/>
    <p:sldId id="291" r:id="rId23"/>
    <p:sldId id="292" r:id="rId24"/>
    <p:sldId id="753" r:id="rId25"/>
    <p:sldId id="311" r:id="rId26"/>
    <p:sldId id="313" r:id="rId27"/>
    <p:sldId id="312" r:id="rId28"/>
    <p:sldId id="314" r:id="rId29"/>
    <p:sldId id="755" r:id="rId30"/>
    <p:sldId id="835" r:id="rId31"/>
    <p:sldId id="836" r:id="rId32"/>
    <p:sldId id="315" r:id="rId33"/>
    <p:sldId id="790" r:id="rId34"/>
    <p:sldId id="318" r:id="rId35"/>
    <p:sldId id="322" r:id="rId36"/>
    <p:sldId id="823" r:id="rId37"/>
    <p:sldId id="759" r:id="rId38"/>
    <p:sldId id="325" r:id="rId39"/>
    <p:sldId id="326" r:id="rId40"/>
    <p:sldId id="824" r:id="rId41"/>
    <p:sldId id="328" r:id="rId42"/>
    <p:sldId id="329" r:id="rId43"/>
    <p:sldId id="330" r:id="rId44"/>
    <p:sldId id="331" r:id="rId45"/>
    <p:sldId id="767" r:id="rId46"/>
    <p:sldId id="818" r:id="rId47"/>
    <p:sldId id="332" r:id="rId48"/>
    <p:sldId id="334" r:id="rId49"/>
    <p:sldId id="335" r:id="rId50"/>
    <p:sldId id="336" r:id="rId51"/>
    <p:sldId id="337" r:id="rId52"/>
    <p:sldId id="338" r:id="rId53"/>
    <p:sldId id="339" r:id="rId54"/>
    <p:sldId id="341" r:id="rId55"/>
    <p:sldId id="342" r:id="rId56"/>
    <p:sldId id="793" r:id="rId57"/>
    <p:sldId id="794" r:id="rId58"/>
    <p:sldId id="795" r:id="rId59"/>
    <p:sldId id="796" r:id="rId60"/>
    <p:sldId id="797" r:id="rId61"/>
    <p:sldId id="819" r:id="rId62"/>
    <p:sldId id="798" r:id="rId63"/>
    <p:sldId id="799" r:id="rId64"/>
    <p:sldId id="343" r:id="rId65"/>
    <p:sldId id="344" r:id="rId66"/>
    <p:sldId id="345" r:id="rId67"/>
    <p:sldId id="348" r:id="rId68"/>
    <p:sldId id="821" r:id="rId69"/>
    <p:sldId id="820" r:id="rId70"/>
    <p:sldId id="822" r:id="rId71"/>
    <p:sldId id="800" r:id="rId72"/>
    <p:sldId id="801" r:id="rId73"/>
    <p:sldId id="802" r:id="rId74"/>
    <p:sldId id="803" r:id="rId75"/>
    <p:sldId id="804" r:id="rId76"/>
    <p:sldId id="805" r:id="rId77"/>
    <p:sldId id="825" r:id="rId78"/>
    <p:sldId id="826" r:id="rId79"/>
    <p:sldId id="831" r:id="rId80"/>
    <p:sldId id="828" r:id="rId81"/>
    <p:sldId id="837" r:id="rId82"/>
    <p:sldId id="838" r:id="rId83"/>
    <p:sldId id="377" r:id="rId84"/>
    <p:sldId id="378" r:id="rId85"/>
    <p:sldId id="379" r:id="rId86"/>
    <p:sldId id="832" r:id="rId87"/>
    <p:sldId id="806" r:id="rId88"/>
    <p:sldId id="381" r:id="rId89"/>
    <p:sldId id="829" r:id="rId90"/>
    <p:sldId id="830" r:id="rId91"/>
    <p:sldId id="384" r:id="rId92"/>
    <p:sldId id="787" r:id="rId93"/>
    <p:sldId id="788" r:id="rId94"/>
    <p:sldId id="839" r:id="rId95"/>
    <p:sldId id="840" r:id="rId96"/>
    <p:sldId id="841" r:id="rId97"/>
    <p:sldId id="807" r:id="rId98"/>
    <p:sldId id="808" r:id="rId99"/>
    <p:sldId id="811" r:id="rId100"/>
    <p:sldId id="388" r:id="rId101"/>
    <p:sldId id="395" r:id="rId102"/>
    <p:sldId id="396" r:id="rId103"/>
    <p:sldId id="400" r:id="rId104"/>
    <p:sldId id="580" r:id="rId105"/>
    <p:sldId id="582" r:id="rId106"/>
    <p:sldId id="597" r:id="rId107"/>
    <p:sldId id="598" r:id="rId108"/>
    <p:sldId id="601" r:id="rId109"/>
    <p:sldId id="813" r:id="rId110"/>
    <p:sldId id="602" r:id="rId111"/>
    <p:sldId id="607" r:id="rId112"/>
    <p:sldId id="608" r:id="rId113"/>
    <p:sldId id="763" r:id="rId114"/>
    <p:sldId id="815" r:id="rId115"/>
    <p:sldId id="817" r:id="rId116"/>
    <p:sldId id="816" r:id="rId117"/>
    <p:sldId id="609" r:id="rId118"/>
    <p:sldId id="610" r:id="rId119"/>
    <p:sldId id="611" r:id="rId120"/>
    <p:sldId id="612" r:id="rId121"/>
    <p:sldId id="613" r:id="rId122"/>
    <p:sldId id="614" r:id="rId123"/>
    <p:sldId id="666" r:id="rId124"/>
    <p:sldId id="791" r:id="rId125"/>
    <p:sldId id="814" r:id="rId126"/>
    <p:sldId id="810" r:id="rId127"/>
    <p:sldId id="780" r:id="rId128"/>
    <p:sldId id="833" r:id="rId129"/>
    <p:sldId id="768" r:id="rId130"/>
    <p:sldId id="769" r:id="rId131"/>
    <p:sldId id="770" r:id="rId132"/>
    <p:sldId id="771" r:id="rId133"/>
    <p:sldId id="772" r:id="rId134"/>
    <p:sldId id="773" r:id="rId135"/>
    <p:sldId id="775" r:id="rId136"/>
    <p:sldId id="776" r:id="rId137"/>
    <p:sldId id="777" r:id="rId138"/>
    <p:sldId id="812" r:id="rId139"/>
    <p:sldId id="792" r:id="rId140"/>
    <p:sldId id="779" r:id="rId141"/>
    <p:sldId id="781" r:id="rId142"/>
    <p:sldId id="785" r:id="rId143"/>
    <p:sldId id="782" r:id="rId144"/>
    <p:sldId id="834" r:id="rId145"/>
    <p:sldId id="809" r:id="rId1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000066"/>
    <a:srgbClr val="0066FF"/>
    <a:srgbClr val="FF3300"/>
    <a:srgbClr val="FF00FF"/>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09" autoAdjust="0"/>
    <p:restoredTop sz="96444" autoAdjust="0"/>
  </p:normalViewPr>
  <p:slideViewPr>
    <p:cSldViewPr>
      <p:cViewPr varScale="1">
        <p:scale>
          <a:sx n="99" d="100"/>
          <a:sy n="99" d="100"/>
        </p:scale>
        <p:origin x="4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76147" name="Rectangle 19"/>
          <p:cNvSpPr>
            <a:spLocks noGrp="1" noChangeArrowheads="1"/>
          </p:cNvSpPr>
          <p:nvPr>
            <p:ph type="ctrTitle"/>
          </p:nvPr>
        </p:nvSpPr>
        <p:spPr>
          <a:xfrm>
            <a:off x="2971800" y="1828800"/>
            <a:ext cx="6019800" cy="2209800"/>
          </a:xfrm>
        </p:spPr>
        <p:txBody>
          <a:bodyPr/>
          <a:lstStyle>
            <a:lvl1pPr>
              <a:defRPr sz="5000">
                <a:solidFill>
                  <a:srgbClr val="FFFFFF"/>
                </a:solidFill>
                <a:latin typeface="微软雅黑" panose="020B0503020204020204" pitchFamily="34" charset="-122"/>
                <a:ea typeface="微软雅黑" panose="020B0503020204020204" pitchFamily="34" charset="-122"/>
              </a:defRPr>
            </a:lvl1pPr>
          </a:lstStyle>
          <a:p>
            <a:pPr lvl="0"/>
            <a:r>
              <a:rPr lang="zh-CN" altLang="en-US" noProof="0"/>
              <a:t>单击此处编辑母版标题样式</a:t>
            </a:r>
          </a:p>
        </p:txBody>
      </p:sp>
      <p:sp>
        <p:nvSpPr>
          <p:cNvPr id="1761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atin typeface="微软雅黑" panose="020B0503020204020204" pitchFamily="34" charset="-122"/>
                <a:ea typeface="微软雅黑" panose="020B0503020204020204" pitchFamily="34" charset="-122"/>
              </a:defRPr>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atin typeface="微软雅黑" panose="020B0503020204020204" pitchFamily="34" charset="-122"/>
                <a:ea typeface="微软雅黑" panose="020B0503020204020204" pitchFamily="34" charset="-122"/>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atin typeface="微软雅黑" pitchFamily="34" charset="-122"/>
                <a:ea typeface="微软雅黑" pitchFamily="34" charset="-122"/>
              </a:defRPr>
            </a:lvl1pPr>
          </a:lstStyle>
          <a:p>
            <a:fld id="{F98C2FBC-9121-4748-8963-348C21FAD8BA}" type="slidenum">
              <a:rPr lang="en-US" altLang="zh-CN"/>
              <a:pPr/>
              <a:t>‹#›</a:t>
            </a:fld>
            <a:endParaRPr lang="en-US" altLang="zh-CN"/>
          </a:p>
        </p:txBody>
      </p:sp>
    </p:spTree>
    <p:extLst>
      <p:ext uri="{BB962C8B-B14F-4D97-AF65-F5344CB8AC3E}">
        <p14:creationId xmlns:p14="http://schemas.microsoft.com/office/powerpoint/2010/main" val="409046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atin typeface="微软雅黑" pitchFamily="34" charset="-122"/>
                <a:ea typeface="微软雅黑" pitchFamily="34" charset="-122"/>
              </a:defRPr>
            </a:lvl1pPr>
          </a:lstStyle>
          <a:p>
            <a:fld id="{B867E540-2606-42BA-8643-CB3A1A49F6A1}" type="slidenum">
              <a:rPr lang="en-US" altLang="zh-CN"/>
              <a:pPr/>
              <a:t>‹#›</a:t>
            </a:fld>
            <a:endParaRPr lang="en-US" altLang="zh-CN"/>
          </a:p>
        </p:txBody>
      </p:sp>
      <p:sp>
        <p:nvSpPr>
          <p:cNvPr id="6" name="Rectangle 16"/>
          <p:cNvSpPr>
            <a:spLocks noGrp="1" noChangeArrowheads="1"/>
          </p:cNvSpPr>
          <p:nvPr>
            <p:ph type="dt" sz="half" idx="12"/>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en-US" altLang="zh-CN"/>
          </a:p>
        </p:txBody>
      </p:sp>
    </p:spTree>
    <p:extLst>
      <p:ext uri="{BB962C8B-B14F-4D97-AF65-F5344CB8AC3E}">
        <p14:creationId xmlns:p14="http://schemas.microsoft.com/office/powerpoint/2010/main" val="91251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4885F86A-48A9-4998-981E-26B79A9C6B57}" type="slidenum">
              <a:rPr lang="en-US" altLang="zh-CN"/>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4973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fld id="{0EA71C58-7522-42EF-A054-FB66D792E65A}" type="slidenum">
              <a:rPr lang="en-US" altLang="zh-CN"/>
              <a:pPr/>
              <a:t>‹#›</a:t>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07104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17510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DB48CC78-6BFF-48C9-9F44-9376B771750F}" type="slidenum">
              <a:rPr lang="en-US" altLang="zh-CN"/>
              <a:pPr/>
              <a:t>‹#›</a:t>
            </a:fld>
            <a:endParaRPr lang="en-US" altLang="zh-CN"/>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512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988" r:id="rId1"/>
    <p:sldLayoutId id="2147483989" r:id="rId2"/>
    <p:sldLayoutId id="2147483987" r:id="rId3"/>
    <p:sldLayoutId id="2147483990" r:id="rId4"/>
  </p:sldLayoutIdLst>
  <p:txStyles>
    <p:title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95275" y="1592263"/>
            <a:ext cx="86407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zh-CN" altLang="en-US" sz="4000">
                <a:latin typeface="微软雅黑" panose="020B0503020204020204" pitchFamily="34" charset="-122"/>
                <a:ea typeface="微软雅黑" panose="020B0503020204020204" pitchFamily="34" charset="-122"/>
              </a:rPr>
              <a:t>                        </a:t>
            </a:r>
            <a:r>
              <a:rPr kumimoji="1" lang="en-US" altLang="zh-CN" sz="3200">
                <a:latin typeface="微软雅黑" panose="020B0503020204020204" pitchFamily="34" charset="-122"/>
                <a:ea typeface="微软雅黑" panose="020B0503020204020204" pitchFamily="34" charset="-122"/>
              </a:rPr>
              <a:t>(</a:t>
            </a:r>
            <a:r>
              <a:rPr kumimoji="1" lang="en-US" altLang="zh-CN" sz="3200">
                <a:solidFill>
                  <a:schemeClr val="bg2">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Operating System</a:t>
            </a:r>
            <a:r>
              <a:rPr kumimoji="1" lang="en-US" altLang="zh-CN" sz="2800">
                <a:latin typeface="微软雅黑" panose="020B0503020204020204" pitchFamily="34" charset="-122"/>
                <a:ea typeface="微软雅黑" panose="020B0503020204020204" pitchFamily="34" charset="-122"/>
              </a:rPr>
              <a:t>)</a:t>
            </a:r>
            <a:endParaRPr kumimoji="1" lang="zh-CN" altLang="en-US" sz="7200">
              <a:latin typeface="微软雅黑" panose="020B0503020204020204" pitchFamily="34" charset="-122"/>
              <a:ea typeface="微软雅黑" panose="020B0503020204020204" pitchFamily="34" charset="-122"/>
            </a:endParaRPr>
          </a:p>
          <a:p>
            <a:pPr algn="ctr" eaLnBrk="1" hangingPunct="1">
              <a:defRPr/>
            </a:pPr>
            <a:endParaRPr kumimoji="1" lang="zh-CN" altLang="en-US" sz="4000" b="1" dirty="0">
              <a:latin typeface="Times New Roman" panose="02020603050405020304" pitchFamily="18" charset="0"/>
              <a:ea typeface="楷体_GB2312" pitchFamily="49" charset="-122"/>
            </a:endParaRPr>
          </a:p>
        </p:txBody>
      </p:sp>
      <p:sp>
        <p:nvSpPr>
          <p:cNvPr id="3" name="Rectangle 2"/>
          <p:cNvSpPr txBox="1">
            <a:spLocks noChangeArrowheads="1"/>
          </p:cNvSpPr>
          <p:nvPr/>
        </p:nvSpPr>
        <p:spPr>
          <a:xfrm>
            <a:off x="755650" y="836613"/>
            <a:ext cx="6019800" cy="1943100"/>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4800" b="1" kern="0">
                <a:solidFill>
                  <a:schemeClr val="bg2">
                    <a:lumMod val="75000"/>
                  </a:schemeClr>
                </a:solidFill>
                <a:latin typeface="微软雅黑" panose="020B0503020204020204" pitchFamily="34" charset="-122"/>
                <a:ea typeface="微软雅黑" panose="020B0503020204020204" pitchFamily="34" charset="-122"/>
              </a:rPr>
              <a:t>计算机操作系统</a:t>
            </a:r>
            <a:endParaRPr lang="zh-CN" altLang="en-US" sz="4800" b="1" kern="0" dirty="0">
              <a:solidFill>
                <a:schemeClr val="bg2">
                  <a:lumMod val="75000"/>
                </a:schemeClr>
              </a:solidFill>
              <a:latin typeface="微软雅黑" panose="020B0503020204020204" pitchFamily="34" charset="-122"/>
              <a:ea typeface="微软雅黑" panose="020B0503020204020204" pitchFamily="34" charset="-122"/>
            </a:endParaRPr>
          </a:p>
        </p:txBody>
      </p:sp>
      <p:pic>
        <p:nvPicPr>
          <p:cNvPr id="512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403600"/>
            <a:ext cx="6481763"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620713"/>
            <a:ext cx="8712200" cy="5386387"/>
          </a:xfrm>
          <a:prstGeom prst="rect">
            <a:avLst/>
          </a:prstGeom>
        </p:spPr>
        <p:txBody>
          <a:bodyPr>
            <a:spAutoFit/>
          </a:bodyPr>
          <a:lstStyle/>
          <a:p>
            <a:pPr eaLnBrk="1" hangingPunct="1">
              <a:defRPr/>
            </a:pPr>
            <a:r>
              <a:rPr lang="en-US" altLang="zh-CN"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API</a:t>
            </a:r>
            <a:r>
              <a:rPr lang="zh-CN" altLang="en-US"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应用程序接口（</a:t>
            </a:r>
            <a:r>
              <a:rPr lang="en-US" altLang="zh-CN" sz="2800" dirty="0">
                <a:solidFill>
                  <a:srgbClr val="C00000"/>
                </a:solidFill>
                <a:latin typeface="微软雅黑" panose="020B0503020204020204" pitchFamily="34" charset="-122"/>
                <a:ea typeface="微软雅黑" panose="020B0503020204020204" pitchFamily="34" charset="-122"/>
              </a:rPr>
              <a:t>application programming interface</a:t>
            </a:r>
            <a:r>
              <a:rPr lang="zh-CN" altLang="en-US" sz="2800" dirty="0">
                <a:solidFill>
                  <a:srgbClr val="002060"/>
                </a:solidFill>
                <a:latin typeface="微软雅黑" panose="020B0503020204020204" pitchFamily="34" charset="-122"/>
                <a:ea typeface="微软雅黑" panose="020B0503020204020204" pitchFamily="34" charset="-122"/>
              </a:rPr>
              <a:t>）是一组定义、程序及协议的集合，通过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接口实现计算机软件之间的相互通信。</a:t>
            </a:r>
            <a:r>
              <a:rPr lang="en-US" altLang="zh-CN" sz="2800" dirty="0">
                <a:solidFill>
                  <a:srgbClr val="002060"/>
                </a:solidFill>
                <a:latin typeface="微软雅黑" panose="020B0503020204020204" pitchFamily="34" charset="-122"/>
                <a:ea typeface="微软雅黑" panose="020B0503020204020204" pitchFamily="34" charset="-122"/>
              </a:rPr>
              <a:t>API </a:t>
            </a:r>
            <a:r>
              <a:rPr lang="zh-CN" altLang="en-US" sz="2800" dirty="0">
                <a:solidFill>
                  <a:srgbClr val="002060"/>
                </a:solidFill>
                <a:latin typeface="微软雅黑" panose="020B0503020204020204" pitchFamily="34" charset="-122"/>
                <a:ea typeface="微软雅黑" panose="020B0503020204020204" pitchFamily="34" charset="-122"/>
              </a:rPr>
              <a:t>的一个主要功能是提供通用功能集。</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defRPr/>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defRPr/>
            </a:pPr>
            <a:r>
              <a:rPr lang="zh-CN" altLang="en-US" sz="2800" dirty="0">
                <a:solidFill>
                  <a:srgbClr val="002060"/>
                </a:solidFill>
                <a:latin typeface="微软雅黑" panose="020B0503020204020204" pitchFamily="34" charset="-122"/>
                <a:ea typeface="微软雅黑" panose="020B0503020204020204" pitchFamily="34" charset="-122"/>
              </a:rPr>
              <a:t>许多系统与应用程序提供</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接口与实现，比如图形系统，数据库，网络，</a:t>
            </a:r>
            <a:r>
              <a:rPr lang="en-US" altLang="zh-CN" sz="2800" dirty="0">
                <a:solidFill>
                  <a:srgbClr val="002060"/>
                </a:solidFill>
                <a:latin typeface="微软雅黑" panose="020B0503020204020204" pitchFamily="34" charset="-122"/>
                <a:ea typeface="微软雅黑" panose="020B0503020204020204" pitchFamily="34" charset="-122"/>
              </a:rPr>
              <a:t>Web</a:t>
            </a:r>
            <a:r>
              <a:rPr lang="zh-CN" altLang="en-US" sz="2800" dirty="0">
                <a:solidFill>
                  <a:srgbClr val="002060"/>
                </a:solidFill>
                <a:latin typeface="微软雅黑" panose="020B0503020204020204" pitchFamily="34" charset="-122"/>
                <a:ea typeface="微软雅黑" panose="020B0503020204020204" pitchFamily="34" charset="-122"/>
              </a:rPr>
              <a:t>服务</a:t>
            </a:r>
            <a:r>
              <a:rPr lang="en-US" altLang="zh-CN" sz="2800" dirty="0">
                <a:solidFill>
                  <a:srgbClr val="002060"/>
                </a:solidFill>
                <a:latin typeface="微软雅黑" panose="020B0503020204020204" pitchFamily="34" charset="-122"/>
                <a:ea typeface="微软雅黑" panose="020B0503020204020204" pitchFamily="34" charset="-122"/>
              </a:rPr>
              <a:t>.</a:t>
            </a:r>
          </a:p>
          <a:p>
            <a:pPr eaLnBrk="1" hangingPunct="1">
              <a:defRPr/>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defRPr/>
            </a:pPr>
            <a:r>
              <a:rPr lang="en-US" altLang="zh-CN" sz="2800">
                <a:solidFill>
                  <a:srgbClr val="C00000"/>
                </a:solidFill>
                <a:latin typeface="微软雅黑" panose="020B0503020204020204" pitchFamily="34" charset="-122"/>
                <a:ea typeface="微软雅黑" panose="020B0503020204020204" pitchFamily="34" charset="-122"/>
              </a:rPr>
              <a:t>API</a:t>
            </a:r>
            <a:r>
              <a:rPr lang="zh-CN" altLang="en-US" sz="2800">
                <a:solidFill>
                  <a:srgbClr val="C00000"/>
                </a:solidFill>
                <a:latin typeface="微软雅黑" panose="020B0503020204020204" pitchFamily="34" charset="-122"/>
                <a:ea typeface="微软雅黑" panose="020B0503020204020204" pitchFamily="34" charset="-122"/>
              </a:rPr>
              <a:t>主要</a:t>
            </a:r>
            <a:r>
              <a:rPr lang="zh-CN" altLang="en-US" sz="2800" dirty="0">
                <a:solidFill>
                  <a:srgbClr val="C00000"/>
                </a:solidFill>
                <a:latin typeface="微软雅黑" panose="020B0503020204020204" pitchFamily="34" charset="-122"/>
                <a:ea typeface="微软雅黑" panose="020B0503020204020204" pitchFamily="34" charset="-122"/>
              </a:rPr>
              <a:t>目的是提供应用程序与开发人员以访问一组例程的能力</a:t>
            </a:r>
            <a:r>
              <a:rPr lang="zh-CN" altLang="en-US" sz="2800" dirty="0">
                <a:solidFill>
                  <a:srgbClr val="002060"/>
                </a:solidFill>
                <a:latin typeface="微软雅黑" panose="020B0503020204020204" pitchFamily="34" charset="-122"/>
                <a:ea typeface="微软雅黑" panose="020B0503020204020204" pitchFamily="34" charset="-122"/>
              </a:rPr>
              <a:t>，而又无需访问源码，或理解内部工作机制的细节。提供</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所定义的功能的软件称作此</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的实现。</a:t>
            </a:r>
            <a:endParaRPr lang="zh-CN" altLang="en-US" sz="28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T2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88" y="1622425"/>
            <a:ext cx="3265487"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Text Box 4"/>
          <p:cNvSpPr txBox="1">
            <a:spLocks noChangeArrowheads="1"/>
          </p:cNvSpPr>
          <p:nvPr/>
        </p:nvSpPr>
        <p:spPr bwMode="auto">
          <a:xfrm>
            <a:off x="250825" y="706438"/>
            <a:ext cx="475297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algn="just" eaLnBrk="1" hangingPunct="1">
              <a:spcBef>
                <a:spcPct val="50000"/>
              </a:spcBef>
            </a:pPr>
            <a:r>
              <a:rPr lang="en-US" altLang="zh-CN" b="1" dirty="0">
                <a:solidFill>
                  <a:srgbClr val="002060"/>
                </a:solidFill>
                <a:cs typeface="楷体_GB2312"/>
              </a:rPr>
              <a:t>4</a:t>
            </a:r>
            <a:r>
              <a:rPr lang="zh-CN" altLang="en-US" b="1" dirty="0">
                <a:solidFill>
                  <a:srgbClr val="002060"/>
                </a:solidFill>
                <a:cs typeface="楷体_GB2312"/>
              </a:rPr>
              <a:t>．打瞌睡的理发师问题</a:t>
            </a:r>
          </a:p>
          <a:p>
            <a:pPr algn="just" eaLnBrk="1" hangingPunct="1">
              <a:spcBef>
                <a:spcPct val="50000"/>
              </a:spcBef>
            </a:pPr>
            <a:r>
              <a:rPr lang="zh-CN" altLang="en-US" sz="2000" b="1" dirty="0">
                <a:latin typeface="Arial" pitchFamily="34" charset="0"/>
                <a:ea typeface="楷体_GB2312"/>
                <a:cs typeface="楷体_GB2312"/>
              </a:rPr>
              <a:t>理发店有一名理发师，一把理发椅和几把座椅，等待理发者可坐在上面。如果没有顾客到来，理发师就坐在理发椅上打盹。当顾客到来时，就唤醒理发师。如果顾客到来时理发师正在理发，该顾客就坐在椅子上排队；如果满座了，他就离开这个理发店，到别处去理发。</a:t>
            </a:r>
            <a:r>
              <a:rPr lang="zh-CN" altLang="en-US" sz="1600" b="1" dirty="0">
                <a:latin typeface="Arial" pitchFamily="34" charset="0"/>
                <a:ea typeface="楷体_GB2312"/>
                <a:cs typeface="楷体_GB2312"/>
              </a:rPr>
              <a:t> </a:t>
            </a:r>
          </a:p>
        </p:txBody>
      </p:sp>
      <p:sp>
        <p:nvSpPr>
          <p:cNvPr id="83972" name="矩形 1"/>
          <p:cNvSpPr>
            <a:spLocks noChangeArrowheads="1"/>
          </p:cNvSpPr>
          <p:nvPr/>
        </p:nvSpPr>
        <p:spPr bwMode="auto">
          <a:xfrm>
            <a:off x="4875213" y="731838"/>
            <a:ext cx="4338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eaLnBrk="1" hangingPunct="1">
              <a:buFont typeface="Wingdings" pitchFamily="2" charset="2"/>
              <a:buChar char="u"/>
            </a:pPr>
            <a:r>
              <a:rPr lang="zh-CN" altLang="en-US" sz="3200">
                <a:solidFill>
                  <a:srgbClr val="C00000"/>
                </a:solidFill>
                <a:latin typeface="微软雅黑" pitchFamily="34" charset="-122"/>
                <a:ea typeface="微软雅黑" pitchFamily="34" charset="-122"/>
              </a:rPr>
              <a:t>线程同步和互斥问题</a:t>
            </a:r>
          </a:p>
        </p:txBody>
      </p:sp>
      <p:sp>
        <p:nvSpPr>
          <p:cNvPr id="83973" name="矩形 2"/>
          <p:cNvSpPr>
            <a:spLocks noChangeArrowheads="1"/>
          </p:cNvSpPr>
          <p:nvPr/>
        </p:nvSpPr>
        <p:spPr bwMode="auto">
          <a:xfrm>
            <a:off x="395288" y="4221163"/>
            <a:ext cx="8578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ts val="3000"/>
              </a:spcBef>
            </a:pP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1</a:t>
            </a:r>
            <a:r>
              <a:rPr lang="zh-CN" altLang="en-US" sz="2400">
                <a:latin typeface="微软雅黑" pitchFamily="34" charset="-122"/>
                <a:ea typeface="微软雅黑" pitchFamily="34" charset="-122"/>
              </a:rPr>
              <a:t>）理发师和顾客之间</a:t>
            </a:r>
            <a:r>
              <a:rPr lang="zh-CN" altLang="en-US" sz="2400" b="1">
                <a:solidFill>
                  <a:srgbClr val="FF0000"/>
                </a:solidFill>
                <a:latin typeface="微软雅黑" pitchFamily="34" charset="-122"/>
                <a:ea typeface="微软雅黑" pitchFamily="34" charset="-122"/>
              </a:rPr>
              <a:t>同步关系</a:t>
            </a:r>
            <a:r>
              <a:rPr lang="zh-CN" altLang="en-US" sz="2400">
                <a:latin typeface="微软雅黑" pitchFamily="34" charset="-122"/>
                <a:ea typeface="微软雅黑" pitchFamily="34" charset="-122"/>
              </a:rPr>
              <a:t>：当理发师睡觉时顾客进来需要唤醒理发师为其理发；当有顾客时理发师为其理发，没有的时候理发师睡觉。</a:t>
            </a:r>
            <a:br>
              <a:rPr lang="zh-CN" altLang="en-US" sz="2400">
                <a:latin typeface="微软雅黑" pitchFamily="34" charset="-122"/>
                <a:ea typeface="微软雅黑" pitchFamily="34" charset="-122"/>
              </a:rPr>
            </a:b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2</a:t>
            </a:r>
            <a:r>
              <a:rPr lang="zh-CN" altLang="en-US" sz="2400">
                <a:latin typeface="微软雅黑" pitchFamily="34" charset="-122"/>
                <a:ea typeface="微软雅黑" pitchFamily="34" charset="-122"/>
              </a:rPr>
              <a:t>）顾客之间</a:t>
            </a:r>
            <a:r>
              <a:rPr lang="zh-CN" altLang="en-US" sz="2400" b="1">
                <a:solidFill>
                  <a:srgbClr val="FF0000"/>
                </a:solidFill>
                <a:latin typeface="微软雅黑" pitchFamily="34" charset="-122"/>
                <a:ea typeface="微软雅黑" pitchFamily="34" charset="-122"/>
              </a:rPr>
              <a:t>互斥关系</a:t>
            </a:r>
            <a:r>
              <a:rPr lang="zh-CN" altLang="en-US" sz="2400">
                <a:latin typeface="微软雅黑" pitchFamily="34" charset="-122"/>
                <a:ea typeface="微软雅黑" pitchFamily="34" charset="-122"/>
              </a:rPr>
              <a:t>：由于每次理发师只能为一个人理发，且可供等侯的椅子有限只有</a:t>
            </a:r>
            <a:r>
              <a:rPr lang="en-US" altLang="zh-CN" sz="2400">
                <a:latin typeface="微软雅黑" pitchFamily="34" charset="-122"/>
                <a:ea typeface="微软雅黑" pitchFamily="34" charset="-122"/>
              </a:rPr>
              <a:t>n</a:t>
            </a:r>
            <a:r>
              <a:rPr lang="zh-CN" altLang="en-US" sz="2400">
                <a:latin typeface="微软雅黑" pitchFamily="34" charset="-122"/>
                <a:ea typeface="微软雅黑" pitchFamily="34" charset="-122"/>
              </a:rPr>
              <a:t>把，即理发师和椅子是临界资源，所以顾客之间是互斥的关系。</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1027113"/>
          </a:xfrm>
        </p:spPr>
        <p:txBody>
          <a:bodyPr/>
          <a:lstStyle/>
          <a:p>
            <a:pPr marL="571500" indent="-571500" eaLnBrk="1" hangingPunct="1">
              <a:buFont typeface="Wingdings" pitchFamily="2" charset="2"/>
              <a:buChar char="n"/>
            </a:pPr>
            <a:r>
              <a:rPr lang="zh-CN" altLang="en-US" sz="3200" b="1">
                <a:solidFill>
                  <a:srgbClr val="C00000"/>
                </a:solidFill>
                <a:cs typeface="楷体_GB2312"/>
              </a:rPr>
              <a:t>进 程 通 信</a:t>
            </a:r>
          </a:p>
        </p:txBody>
      </p:sp>
      <p:sp>
        <p:nvSpPr>
          <p:cNvPr id="278531" name="Rectangle 3"/>
          <p:cNvSpPr>
            <a:spLocks noGrp="1" noChangeArrowheads="1"/>
          </p:cNvSpPr>
          <p:nvPr>
            <p:ph type="body" idx="1"/>
          </p:nvPr>
        </p:nvSpPr>
        <p:spPr>
          <a:xfrm>
            <a:off x="457200" y="1452563"/>
            <a:ext cx="8569325" cy="5072062"/>
          </a:xfrm>
        </p:spPr>
        <p:txBody>
          <a:bodyPr/>
          <a:lstStyle/>
          <a:p>
            <a:pPr eaLnBrk="1" hangingPunct="1"/>
            <a:r>
              <a:rPr lang="zh-CN" altLang="en-US" sz="2800" dirty="0">
                <a:solidFill>
                  <a:srgbClr val="FF0000"/>
                </a:solidFill>
                <a:cs typeface="楷体_GB2312"/>
              </a:rPr>
              <a:t>进程通信</a:t>
            </a:r>
            <a:r>
              <a:rPr lang="en-US" altLang="zh-CN" sz="2800" dirty="0">
                <a:cs typeface="楷体_GB2312"/>
              </a:rPr>
              <a:t>——</a:t>
            </a:r>
            <a:r>
              <a:rPr lang="zh-CN" altLang="en-US" sz="2800" dirty="0">
                <a:cs typeface="楷体_GB2312"/>
              </a:rPr>
              <a:t>进程间的信息交换</a:t>
            </a:r>
          </a:p>
          <a:p>
            <a:pPr eaLnBrk="1" hangingPunct="1">
              <a:buFont typeface="Wingdings" pitchFamily="2" charset="2"/>
              <a:buChar char="l"/>
            </a:pPr>
            <a:r>
              <a:rPr lang="zh-CN" altLang="en-US" sz="2800" dirty="0">
                <a:cs typeface="楷体_GB2312"/>
              </a:rPr>
              <a:t>低级进程通信</a:t>
            </a:r>
          </a:p>
          <a:p>
            <a:pPr eaLnBrk="1" hangingPunct="1">
              <a:buFont typeface="Wingdings" pitchFamily="2" charset="2"/>
              <a:buChar char="l"/>
            </a:pPr>
            <a:r>
              <a:rPr lang="zh-CN" altLang="en-US" sz="2800" dirty="0">
                <a:cs typeface="楷体_GB2312"/>
              </a:rPr>
              <a:t>高级进程通信</a:t>
            </a:r>
            <a:endParaRPr lang="en-US" altLang="zh-CN" sz="2800" dirty="0">
              <a:cs typeface="楷体_GB2312"/>
            </a:endParaRPr>
          </a:p>
          <a:p>
            <a:pPr eaLnBrk="1" hangingPunct="1"/>
            <a:endParaRPr lang="en-US" altLang="zh-CN" sz="2800" dirty="0">
              <a:cs typeface="楷体_GB2312"/>
            </a:endParaRPr>
          </a:p>
          <a:p>
            <a:pPr eaLnBrk="1" hangingPunct="1">
              <a:spcBef>
                <a:spcPct val="0"/>
              </a:spcBef>
            </a:pPr>
            <a:r>
              <a:rPr lang="zh-CN" altLang="en-US" sz="2800" dirty="0">
                <a:solidFill>
                  <a:srgbClr val="FF0000"/>
                </a:solidFill>
                <a:cs typeface="楷体_GB2312"/>
              </a:rPr>
              <a:t>共享存储器方式（</a:t>
            </a:r>
            <a:r>
              <a:rPr lang="zh-CN" altLang="en-US" sz="2800" dirty="0">
                <a:solidFill>
                  <a:schemeClr val="accent5">
                    <a:lumMod val="50000"/>
                  </a:schemeClr>
                </a:solidFill>
                <a:cs typeface="楷体_GB2312"/>
              </a:rPr>
              <a:t>比较低级</a:t>
            </a:r>
            <a:r>
              <a:rPr lang="zh-CN" altLang="en-US" sz="2800" dirty="0">
                <a:solidFill>
                  <a:srgbClr val="FF0000"/>
                </a:solidFill>
                <a:cs typeface="楷体_GB2312"/>
              </a:rPr>
              <a:t>）</a:t>
            </a:r>
            <a:r>
              <a:rPr lang="zh-CN" altLang="en-US" sz="2800" dirty="0">
                <a:cs typeface="楷体_GB2312"/>
              </a:rPr>
              <a:t>：</a:t>
            </a:r>
            <a:r>
              <a:rPr lang="zh-CN" altLang="en-US" sz="2400" dirty="0">
                <a:cs typeface="楷体_GB2312"/>
              </a:rPr>
              <a:t>在内存中分配一片空间作为共享存储区</a:t>
            </a:r>
          </a:p>
          <a:p>
            <a:pPr eaLnBrk="1" hangingPunct="1">
              <a:spcBef>
                <a:spcPct val="0"/>
              </a:spcBef>
            </a:pPr>
            <a:r>
              <a:rPr lang="zh-CN" altLang="en-US" sz="2800" dirty="0">
                <a:solidFill>
                  <a:srgbClr val="FF0000"/>
                </a:solidFill>
                <a:cs typeface="楷体_GB2312"/>
              </a:rPr>
              <a:t>消息传递方式</a:t>
            </a:r>
            <a:r>
              <a:rPr lang="zh-CN" altLang="en-US" sz="2800" dirty="0">
                <a:cs typeface="楷体_GB2312"/>
              </a:rPr>
              <a:t>：</a:t>
            </a:r>
            <a:r>
              <a:rPr lang="zh-CN" altLang="en-US" sz="2400" dirty="0">
                <a:cs typeface="楷体_GB2312"/>
              </a:rPr>
              <a:t>以消息（</a:t>
            </a:r>
            <a:r>
              <a:rPr lang="en-US" altLang="zh-CN" sz="2400" b="1" dirty="0">
                <a:cs typeface="楷体_GB2312"/>
              </a:rPr>
              <a:t>Message</a:t>
            </a:r>
            <a:r>
              <a:rPr lang="zh-CN" altLang="en-US" sz="2400" dirty="0">
                <a:cs typeface="楷体_GB2312"/>
              </a:rPr>
              <a:t>）为单位在进程间进行数据交换</a:t>
            </a:r>
          </a:p>
          <a:p>
            <a:pPr eaLnBrk="1" hangingPunct="1">
              <a:spcBef>
                <a:spcPct val="0"/>
              </a:spcBef>
              <a:buFont typeface="Wingdings" pitchFamily="2" charset="2"/>
              <a:buNone/>
            </a:pPr>
            <a:r>
              <a:rPr lang="zh-CN" altLang="en-US" sz="2000" dirty="0">
                <a:cs typeface="仿宋_GB2312"/>
              </a:rPr>
              <a:t>            </a:t>
            </a:r>
            <a:r>
              <a:rPr lang="zh-CN" altLang="en-US" sz="2400" dirty="0">
                <a:solidFill>
                  <a:srgbClr val="C00000"/>
                </a:solidFill>
              </a:rPr>
              <a:t>●</a:t>
            </a:r>
            <a:r>
              <a:rPr lang="zh-CN" altLang="en-US" sz="2400" dirty="0">
                <a:cs typeface="仿宋_GB2312"/>
              </a:rPr>
              <a:t>直接通信方式             </a:t>
            </a:r>
            <a:r>
              <a:rPr lang="zh-CN" altLang="en-US" sz="2400" dirty="0">
                <a:solidFill>
                  <a:srgbClr val="C00000"/>
                </a:solidFill>
              </a:rPr>
              <a:t>●</a:t>
            </a:r>
            <a:r>
              <a:rPr lang="zh-CN" altLang="en-US" sz="2400" dirty="0">
                <a:cs typeface="仿宋_GB2312"/>
              </a:rPr>
              <a:t>间接通信方式</a:t>
            </a:r>
            <a:r>
              <a:rPr lang="zh-CN" altLang="en-US" sz="4000" dirty="0"/>
              <a:t> </a:t>
            </a:r>
            <a:r>
              <a:rPr lang="zh-CN" altLang="en-US" sz="2400" dirty="0">
                <a:cs typeface="仿宋_GB2312"/>
              </a:rPr>
              <a:t>     </a:t>
            </a:r>
            <a:endParaRPr lang="zh-CN" altLang="en-US" sz="2000" dirty="0">
              <a:cs typeface="仿宋_GB2312"/>
            </a:endParaRPr>
          </a:p>
          <a:p>
            <a:pPr eaLnBrk="1" hangingPunct="1">
              <a:spcBef>
                <a:spcPct val="0"/>
              </a:spcBef>
            </a:pPr>
            <a:r>
              <a:rPr lang="zh-CN" altLang="en-US" sz="2800" dirty="0">
                <a:solidFill>
                  <a:srgbClr val="FF0000"/>
                </a:solidFill>
                <a:cs typeface="楷体_GB2312"/>
              </a:rPr>
              <a:t>管道文件方式</a:t>
            </a:r>
            <a:r>
              <a:rPr lang="zh-CN" altLang="en-US" sz="2800" dirty="0">
                <a:cs typeface="楷体_GB2312"/>
              </a:rPr>
              <a:t>：</a:t>
            </a:r>
            <a:r>
              <a:rPr lang="zh-CN" altLang="en-US" sz="2400" dirty="0">
                <a:cs typeface="楷体_GB2312"/>
              </a:rPr>
              <a:t>写者向管道文件中写入数据；读者从该文件中读出数据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8531">
                                            <p:txEl>
                                              <p:pRg st="4" end="4"/>
                                            </p:txEl>
                                          </p:spTgt>
                                        </p:tgtEl>
                                        <p:attrNameLst>
                                          <p:attrName>style.visibility</p:attrName>
                                        </p:attrNameLst>
                                      </p:cBhvr>
                                      <p:to>
                                        <p:strVal val="visible"/>
                                      </p:to>
                                    </p:set>
                                    <p:animEffect transition="in" filter="slide(fromBottom)">
                                      <p:cBhvr>
                                        <p:cTn id="7" dur="500"/>
                                        <p:tgtEl>
                                          <p:spTgt spid="27853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8531">
                                            <p:txEl>
                                              <p:pRg st="5" end="5"/>
                                            </p:txEl>
                                          </p:spTgt>
                                        </p:tgtEl>
                                        <p:attrNameLst>
                                          <p:attrName>style.visibility</p:attrName>
                                        </p:attrNameLst>
                                      </p:cBhvr>
                                      <p:to>
                                        <p:strVal val="visible"/>
                                      </p:to>
                                    </p:set>
                                    <p:animEffect transition="in" filter="slide(fromBottom)">
                                      <p:cBhvr>
                                        <p:cTn id="12" dur="500"/>
                                        <p:tgtEl>
                                          <p:spTgt spid="278531">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78531">
                                            <p:txEl>
                                              <p:pRg st="6" end="6"/>
                                            </p:txEl>
                                          </p:spTgt>
                                        </p:tgtEl>
                                        <p:attrNameLst>
                                          <p:attrName>style.visibility</p:attrName>
                                        </p:attrNameLst>
                                      </p:cBhvr>
                                      <p:to>
                                        <p:strVal val="visible"/>
                                      </p:to>
                                    </p:set>
                                    <p:animEffect transition="in" filter="slide(fromBottom)">
                                      <p:cBhvr>
                                        <p:cTn id="17" dur="500"/>
                                        <p:tgtEl>
                                          <p:spTgt spid="278531">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78531">
                                            <p:txEl>
                                              <p:pRg st="7" end="7"/>
                                            </p:txEl>
                                          </p:spTgt>
                                        </p:tgtEl>
                                        <p:attrNameLst>
                                          <p:attrName>style.visibility</p:attrName>
                                        </p:attrNameLst>
                                      </p:cBhvr>
                                      <p:to>
                                        <p:strVal val="visible"/>
                                      </p:to>
                                    </p:set>
                                    <p:animEffect transition="in" filter="slide(fromBottom)">
                                      <p:cBhvr>
                                        <p:cTn id="22" dur="500"/>
                                        <p:tgtEl>
                                          <p:spTgt spid="278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body" idx="1"/>
          </p:nvPr>
        </p:nvSpPr>
        <p:spPr>
          <a:xfrm>
            <a:off x="261938" y="620713"/>
            <a:ext cx="8712200" cy="4814887"/>
          </a:xfrm>
        </p:spPr>
        <p:txBody>
          <a:bodyPr/>
          <a:lstStyle/>
          <a:p>
            <a:pPr eaLnBrk="1" hangingPunct="1">
              <a:buFont typeface="Wingdings" pitchFamily="2" charset="2"/>
              <a:buNone/>
            </a:pPr>
            <a:r>
              <a:rPr lang="en-US" altLang="zh-CN" b="1">
                <a:solidFill>
                  <a:srgbClr val="C00000"/>
                </a:solidFill>
                <a:cs typeface="楷体_GB2312"/>
              </a:rPr>
              <a:t>【</a:t>
            </a:r>
            <a:r>
              <a:rPr lang="zh-CN" altLang="en-US" b="1">
                <a:solidFill>
                  <a:srgbClr val="C00000"/>
                </a:solidFill>
                <a:cs typeface="楷体_GB2312"/>
              </a:rPr>
              <a:t>例</a:t>
            </a:r>
            <a:r>
              <a:rPr lang="en-US" altLang="zh-CN" b="1">
                <a:solidFill>
                  <a:srgbClr val="C00000"/>
                </a:solidFill>
                <a:cs typeface="楷体_GB2312"/>
              </a:rPr>
              <a:t>】</a:t>
            </a:r>
            <a:r>
              <a:rPr lang="zh-CN" altLang="en-US" b="1">
                <a:solidFill>
                  <a:srgbClr val="C00000"/>
                </a:solidFill>
                <a:cs typeface="楷体_GB2312"/>
              </a:rPr>
              <a:t>消息传递方式进行通信</a:t>
            </a:r>
          </a:p>
          <a:p>
            <a:pPr eaLnBrk="1" hangingPunct="1"/>
            <a:r>
              <a:rPr lang="zh-CN" altLang="en-US" sz="2800">
                <a:cs typeface="楷体_GB2312"/>
              </a:rPr>
              <a:t>允许进程彼此进行通信，而不必借助于共享数据</a:t>
            </a:r>
            <a:endParaRPr lang="en-US" altLang="zh-CN" sz="2800">
              <a:cs typeface="楷体_GB2312"/>
            </a:endParaRPr>
          </a:p>
          <a:p>
            <a:pPr eaLnBrk="1" hangingPunct="1"/>
            <a:r>
              <a:rPr lang="zh-CN" altLang="en-US" sz="2800">
                <a:cs typeface="楷体_GB2312"/>
              </a:rPr>
              <a:t>提供两个原语（</a:t>
            </a:r>
            <a:r>
              <a:rPr lang="zh-CN" altLang="en-US" sz="2400">
                <a:solidFill>
                  <a:srgbClr val="FF0000"/>
                </a:solidFill>
              </a:rPr>
              <a:t>系统调用</a:t>
            </a:r>
            <a:r>
              <a:rPr lang="zh-CN" altLang="en-US">
                <a:solidFill>
                  <a:srgbClr val="FF0000"/>
                </a:solidFill>
              </a:rPr>
              <a:t> </a:t>
            </a:r>
            <a:r>
              <a:rPr lang="zh-CN" altLang="en-US" sz="2800">
                <a:cs typeface="楷体_GB2312"/>
              </a:rPr>
              <a:t>）</a:t>
            </a:r>
            <a:r>
              <a:rPr lang="zh-CN" altLang="en-US"/>
              <a:t> </a:t>
            </a:r>
            <a:r>
              <a:rPr lang="en-US" altLang="zh-CN" sz="2800">
                <a:cs typeface="楷体_GB2312"/>
              </a:rPr>
              <a:t>send</a:t>
            </a:r>
            <a:r>
              <a:rPr lang="zh-CN" altLang="en-US" sz="2800">
                <a:cs typeface="楷体_GB2312"/>
              </a:rPr>
              <a:t>和</a:t>
            </a:r>
            <a:r>
              <a:rPr lang="en-US" altLang="zh-CN" sz="2800">
                <a:cs typeface="楷体_GB2312"/>
              </a:rPr>
              <a:t>receive</a:t>
            </a:r>
            <a:r>
              <a:rPr lang="zh-CN" altLang="en-US" sz="2800">
                <a:cs typeface="楷体_GB2312"/>
              </a:rPr>
              <a:t>：</a:t>
            </a:r>
            <a:endParaRPr lang="en-US" altLang="zh-CN" sz="2800">
              <a:cs typeface="楷体_GB2312"/>
            </a:endParaRPr>
          </a:p>
          <a:p>
            <a:pPr eaLnBrk="1" hangingPunct="1">
              <a:buFont typeface="Wingdings" pitchFamily="2" charset="2"/>
              <a:buNone/>
            </a:pPr>
            <a:r>
              <a:rPr lang="zh-CN" altLang="en-US" sz="2800" b="1">
                <a:cs typeface="楷体_GB2312"/>
              </a:rPr>
              <a:t>  </a:t>
            </a:r>
            <a:endParaRPr lang="en-US" altLang="zh-CN" sz="2800" b="1">
              <a:cs typeface="楷体_GB2312"/>
            </a:endParaRPr>
          </a:p>
          <a:p>
            <a:pPr eaLnBrk="1" hangingPunct="1">
              <a:buFont typeface="Wingdings" pitchFamily="2" charset="2"/>
              <a:buNone/>
            </a:pPr>
            <a:r>
              <a:rPr lang="en-US" altLang="zh-CN" sz="2800" b="1">
                <a:cs typeface="楷体_GB2312"/>
              </a:rPr>
              <a:t>  send </a:t>
            </a:r>
            <a:r>
              <a:rPr lang="en-US" altLang="zh-CN" sz="2800">
                <a:cs typeface="楷体_GB2312"/>
              </a:rPr>
              <a:t>(destination, message)</a:t>
            </a:r>
          </a:p>
          <a:p>
            <a:pPr eaLnBrk="1" hangingPunct="1">
              <a:buFont typeface="Wingdings" pitchFamily="2" charset="2"/>
              <a:buNone/>
            </a:pPr>
            <a:r>
              <a:rPr lang="en-US" altLang="zh-CN" sz="2800">
                <a:cs typeface="楷体_GB2312"/>
              </a:rPr>
              <a:t> </a:t>
            </a:r>
            <a:r>
              <a:rPr lang="en-US" altLang="zh-CN" sz="2800" b="1">
                <a:cs typeface="楷体_GB2312"/>
              </a:rPr>
              <a:t> receive </a:t>
            </a:r>
            <a:r>
              <a:rPr lang="en-US" altLang="zh-CN" sz="2800">
                <a:cs typeface="楷体_GB2312"/>
              </a:rPr>
              <a:t>(source, message)</a:t>
            </a:r>
          </a:p>
        </p:txBody>
      </p:sp>
      <p:pic>
        <p:nvPicPr>
          <p:cNvPr id="86019" name="Picture 3" descr="t2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888" y="2312988"/>
            <a:ext cx="3313112"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5"/>
          <p:cNvSpPr>
            <a:spLocks noChangeArrowheads="1"/>
          </p:cNvSpPr>
          <p:nvPr/>
        </p:nvSpPr>
        <p:spPr bwMode="auto">
          <a:xfrm>
            <a:off x="6300788" y="6281738"/>
            <a:ext cx="180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1" hangingPunct="1"/>
            <a:r>
              <a:rPr lang="zh-CN" altLang="en-US" sz="2000" b="1">
                <a:latin typeface="微软雅黑" pitchFamily="34" charset="-122"/>
                <a:ea typeface="微软雅黑" pitchFamily="34" charset="-122"/>
                <a:cs typeface="楷体_GB2312"/>
              </a:rPr>
              <a:t>一般消息格式 </a:t>
            </a:r>
          </a:p>
        </p:txBody>
      </p:sp>
      <p:sp>
        <p:nvSpPr>
          <p:cNvPr id="86021" name="矩形 4"/>
          <p:cNvSpPr>
            <a:spLocks noChangeArrowheads="1"/>
          </p:cNvSpPr>
          <p:nvPr/>
        </p:nvSpPr>
        <p:spPr bwMode="auto">
          <a:xfrm>
            <a:off x="487363" y="4724400"/>
            <a:ext cx="5173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buFont typeface="Wingdings" pitchFamily="2" charset="2"/>
              <a:buChar char="n"/>
            </a:pPr>
            <a:r>
              <a:rPr lang="zh-CN" altLang="en-US" sz="2800">
                <a:solidFill>
                  <a:srgbClr val="002060"/>
                </a:solidFill>
                <a:latin typeface="微软雅黑" pitchFamily="34" charset="-122"/>
                <a:ea typeface="微软雅黑" pitchFamily="34" charset="-122"/>
                <a:cs typeface="楷体_GB2312"/>
              </a:rPr>
              <a:t>消息格式取决于消息机制的目标和在什么系统上运行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279554">
                                            <p:txEl>
                                              <p:pRg st="2" end="2"/>
                                            </p:txEl>
                                          </p:spTgt>
                                        </p:tgtEl>
                                        <p:attrNameLst>
                                          <p:attrName>style.visibility</p:attrName>
                                        </p:attrNameLst>
                                      </p:cBhvr>
                                      <p:to>
                                        <p:strVal val="visible"/>
                                      </p:to>
                                    </p:set>
                                    <p:animEffect transition="in" filter="checkerboard(across)">
                                      <p:cBhvr>
                                        <p:cTn id="7" dur="500"/>
                                        <p:tgtEl>
                                          <p:spTgt spid="279554">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9554">
                                            <p:txEl>
                                              <p:pRg st="3" end="3"/>
                                            </p:txEl>
                                          </p:spTgt>
                                        </p:tgtEl>
                                        <p:attrNameLst>
                                          <p:attrName>style.visibility</p:attrName>
                                        </p:attrNameLst>
                                      </p:cBhvr>
                                      <p:to>
                                        <p:strVal val="visible"/>
                                      </p:to>
                                    </p:set>
                                    <p:animEffect transition="in" filter="checkerboard(across)">
                                      <p:cBhvr>
                                        <p:cTn id="10" dur="500"/>
                                        <p:tgtEl>
                                          <p:spTgt spid="279554">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79554">
                                            <p:txEl>
                                              <p:pRg st="4" end="4"/>
                                            </p:txEl>
                                          </p:spTgt>
                                        </p:tgtEl>
                                        <p:attrNameLst>
                                          <p:attrName>style.visibility</p:attrName>
                                        </p:attrNameLst>
                                      </p:cBhvr>
                                      <p:to>
                                        <p:strVal val="visible"/>
                                      </p:to>
                                    </p:set>
                                    <p:animEffect transition="in" filter="checkerboard(across)">
                                      <p:cBhvr>
                                        <p:cTn id="13" dur="500"/>
                                        <p:tgtEl>
                                          <p:spTgt spid="279554">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79554">
                                            <p:txEl>
                                              <p:pRg st="5" end="5"/>
                                            </p:txEl>
                                          </p:spTgt>
                                        </p:tgtEl>
                                        <p:attrNameLst>
                                          <p:attrName>style.visibility</p:attrName>
                                        </p:attrNameLst>
                                      </p:cBhvr>
                                      <p:to>
                                        <p:strVal val="visible"/>
                                      </p:to>
                                    </p:set>
                                    <p:animEffect transition="in" filter="checkerboard(across)">
                                      <p:cBhvr>
                                        <p:cTn id="16" dur="500"/>
                                        <p:tgtEl>
                                          <p:spTgt spid="279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95288" y="258763"/>
            <a:ext cx="8229600" cy="1027112"/>
          </a:xfrm>
        </p:spPr>
        <p:txBody>
          <a:bodyPr/>
          <a:lstStyle/>
          <a:p>
            <a:pPr eaLnBrk="1" hangingPunct="1"/>
            <a:r>
              <a:rPr lang="en-US" altLang="zh-CN" sz="3200">
                <a:solidFill>
                  <a:srgbClr val="002060"/>
                </a:solidFill>
                <a:cs typeface="楷体_GB2312"/>
              </a:rPr>
              <a:t>【</a:t>
            </a:r>
            <a:r>
              <a:rPr lang="zh-CN" altLang="en-US" sz="3200">
                <a:solidFill>
                  <a:srgbClr val="002060"/>
                </a:solidFill>
                <a:cs typeface="楷体_GB2312"/>
              </a:rPr>
              <a:t>例</a:t>
            </a:r>
            <a:r>
              <a:rPr lang="en-US" altLang="zh-CN" sz="3200">
                <a:solidFill>
                  <a:srgbClr val="002060"/>
                </a:solidFill>
                <a:cs typeface="楷体_GB2312"/>
              </a:rPr>
              <a:t>】</a:t>
            </a:r>
            <a:r>
              <a:rPr lang="zh-CN" altLang="en-US" sz="3200">
                <a:solidFill>
                  <a:srgbClr val="002060"/>
                </a:solidFill>
                <a:cs typeface="楷体_GB2312"/>
              </a:rPr>
              <a:t>客户</a:t>
            </a:r>
            <a:r>
              <a:rPr lang="en-US" altLang="zh-CN" sz="3200">
                <a:solidFill>
                  <a:srgbClr val="002060"/>
                </a:solidFill>
                <a:cs typeface="楷体_GB2312"/>
              </a:rPr>
              <a:t>-</a:t>
            </a:r>
            <a:r>
              <a:rPr lang="zh-CN" altLang="en-US" sz="3200">
                <a:solidFill>
                  <a:srgbClr val="002060"/>
                </a:solidFill>
                <a:cs typeface="楷体_GB2312"/>
              </a:rPr>
              <a:t>服务器系统中的通信</a:t>
            </a:r>
          </a:p>
        </p:txBody>
      </p:sp>
      <p:sp>
        <p:nvSpPr>
          <p:cNvPr id="283651" name="Rectangle 3"/>
          <p:cNvSpPr>
            <a:spLocks noGrp="1" noChangeArrowheads="1"/>
          </p:cNvSpPr>
          <p:nvPr>
            <p:ph type="body" idx="1"/>
          </p:nvPr>
        </p:nvSpPr>
        <p:spPr>
          <a:xfrm>
            <a:off x="468313" y="1270000"/>
            <a:ext cx="3898900" cy="4679950"/>
          </a:xfrm>
        </p:spPr>
        <p:txBody>
          <a:bodyPr/>
          <a:lstStyle/>
          <a:p>
            <a:pPr eaLnBrk="1" hangingPunct="1">
              <a:buFont typeface="Wingdings" pitchFamily="2" charset="2"/>
              <a:buNone/>
              <a:defRPr/>
            </a:pPr>
            <a:r>
              <a:rPr lang="en-US" altLang="zh-CN" sz="2800" b="1" dirty="0">
                <a:solidFill>
                  <a:srgbClr val="FF0000"/>
                </a:solidFill>
                <a:effectLst>
                  <a:outerShdw blurRad="38100" dist="38100" dir="2700000" algn="tl">
                    <a:srgbClr val="000000">
                      <a:alpha val="43137"/>
                    </a:srgbClr>
                  </a:outerShdw>
                </a:effectLst>
              </a:rPr>
              <a:t>socket</a:t>
            </a:r>
          </a:p>
          <a:p>
            <a:pPr eaLnBrk="1" hangingPunct="1">
              <a:defRPr/>
            </a:pPr>
            <a:r>
              <a:rPr lang="zh-CN" altLang="en-US" sz="2000" dirty="0"/>
              <a:t>好像一条通信线两端的接插口</a:t>
            </a:r>
          </a:p>
          <a:p>
            <a:pPr eaLnBrk="1" hangingPunct="1">
              <a:defRPr/>
            </a:pPr>
            <a:r>
              <a:rPr lang="zh-CN" altLang="en-US" sz="2000" dirty="0"/>
              <a:t>一对进程通过网络进行通信要用一对</a:t>
            </a:r>
            <a:r>
              <a:rPr lang="en-US" altLang="zh-CN" sz="2000" dirty="0"/>
              <a:t>socket</a:t>
            </a:r>
            <a:r>
              <a:rPr lang="zh-CN" altLang="en-US" sz="2000" dirty="0"/>
              <a:t>，每个进程一个。</a:t>
            </a:r>
          </a:p>
          <a:p>
            <a:pPr eaLnBrk="1" hangingPunct="1">
              <a:defRPr/>
            </a:pPr>
            <a:r>
              <a:rPr lang="zh-CN" altLang="en-US" sz="2800" b="1" dirty="0"/>
              <a:t>三个要素：</a:t>
            </a:r>
          </a:p>
          <a:p>
            <a:pPr eaLnBrk="1" hangingPunct="1">
              <a:buFont typeface="Wingdings" pitchFamily="2" charset="2"/>
              <a:buNone/>
              <a:defRPr/>
            </a:pPr>
            <a:r>
              <a:rPr lang="zh-CN" altLang="en-US" sz="2000" dirty="0">
                <a:solidFill>
                  <a:schemeClr val="accent2"/>
                </a:solidFill>
              </a:rPr>
              <a:t>   </a:t>
            </a:r>
            <a:r>
              <a:rPr lang="zh-CN" altLang="en-US" sz="2000" dirty="0">
                <a:solidFill>
                  <a:srgbClr val="FF99FF"/>
                </a:solidFill>
              </a:rPr>
              <a:t>●</a:t>
            </a:r>
            <a:r>
              <a:rPr lang="zh-CN" altLang="en-US" sz="2000" b="1" dirty="0">
                <a:solidFill>
                  <a:srgbClr val="FF0000"/>
                </a:solidFill>
              </a:rPr>
              <a:t>网络地址</a:t>
            </a:r>
            <a:r>
              <a:rPr lang="zh-CN" altLang="en-US" sz="2000" dirty="0"/>
              <a:t>表明一个</a:t>
            </a:r>
            <a:r>
              <a:rPr lang="en-US" altLang="zh-CN" sz="2000" dirty="0"/>
              <a:t>socket</a:t>
            </a:r>
            <a:r>
              <a:rPr lang="zh-CN" altLang="en-US" sz="2000" dirty="0"/>
              <a:t>用于哪种网络</a:t>
            </a:r>
          </a:p>
          <a:p>
            <a:pPr eaLnBrk="1" hangingPunct="1">
              <a:buFont typeface="Wingdings" pitchFamily="2" charset="2"/>
              <a:buNone/>
              <a:defRPr/>
            </a:pPr>
            <a:r>
              <a:rPr lang="zh-CN" altLang="en-US" sz="2000" dirty="0">
                <a:solidFill>
                  <a:schemeClr val="accent2"/>
                </a:solidFill>
              </a:rPr>
              <a:t>   </a:t>
            </a:r>
            <a:r>
              <a:rPr lang="zh-CN" altLang="en-US" sz="2000" dirty="0">
                <a:solidFill>
                  <a:srgbClr val="FF99FF"/>
                </a:solidFill>
              </a:rPr>
              <a:t>●</a:t>
            </a:r>
            <a:r>
              <a:rPr lang="zh-CN" altLang="en-US" sz="2000" b="1" dirty="0">
                <a:solidFill>
                  <a:srgbClr val="FF0000"/>
                </a:solidFill>
              </a:rPr>
              <a:t>连接类型</a:t>
            </a:r>
            <a:r>
              <a:rPr lang="zh-CN" altLang="en-US" sz="2000" dirty="0"/>
              <a:t>表明网络通信所遵循的模式，主要分为“有连接”和“无连接”模式。</a:t>
            </a:r>
          </a:p>
          <a:p>
            <a:pPr eaLnBrk="1" hangingPunct="1">
              <a:buFont typeface="Wingdings" pitchFamily="2" charset="2"/>
              <a:buNone/>
              <a:defRPr/>
            </a:pPr>
            <a:r>
              <a:rPr lang="zh-CN" altLang="en-US" sz="2000" dirty="0">
                <a:solidFill>
                  <a:srgbClr val="FF99FF"/>
                </a:solidFill>
              </a:rPr>
              <a:t>     ●</a:t>
            </a:r>
            <a:r>
              <a:rPr lang="zh-CN" altLang="en-US" sz="2000" b="1" dirty="0">
                <a:solidFill>
                  <a:srgbClr val="FF0000"/>
                </a:solidFill>
              </a:rPr>
              <a:t>网络规程</a:t>
            </a:r>
            <a:r>
              <a:rPr lang="zh-CN" altLang="en-US" sz="2000" dirty="0"/>
              <a:t>表明具体网络的规程。</a:t>
            </a:r>
          </a:p>
        </p:txBody>
      </p:sp>
      <p:pic>
        <p:nvPicPr>
          <p:cNvPr id="87044" name="Picture 4" descr="t2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484313"/>
            <a:ext cx="3889375"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Rectangle 5"/>
          <p:cNvSpPr>
            <a:spLocks noChangeArrowheads="1"/>
          </p:cNvSpPr>
          <p:nvPr/>
        </p:nvSpPr>
        <p:spPr bwMode="auto">
          <a:xfrm>
            <a:off x="5826125" y="5849938"/>
            <a:ext cx="195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1" hangingPunct="1"/>
            <a:r>
              <a:rPr lang="en-US" altLang="zh-CN">
                <a:latin typeface="微软雅黑" pitchFamily="34" charset="-122"/>
                <a:ea typeface="微软雅黑" pitchFamily="34" charset="-122"/>
              </a:rPr>
              <a:t> </a:t>
            </a:r>
            <a:r>
              <a:rPr lang="en-US" altLang="zh-CN">
                <a:latin typeface="微软雅黑" pitchFamily="34" charset="-122"/>
                <a:ea typeface="微软雅黑" pitchFamily="34" charset="-122"/>
                <a:cs typeface="楷体_GB2312"/>
              </a:rPr>
              <a:t>socket</a:t>
            </a:r>
            <a:r>
              <a:rPr lang="zh-CN" altLang="en-US">
                <a:latin typeface="微软雅黑" pitchFamily="34" charset="-122"/>
                <a:ea typeface="微软雅黑" pitchFamily="34" charset="-122"/>
                <a:cs typeface="楷体_GB2312"/>
              </a:rPr>
              <a:t>通信流程</a:t>
            </a:r>
            <a:r>
              <a:rPr lang="zh-CN" altLang="en-US">
                <a:latin typeface="微软雅黑" pitchFamily="34" charset="-122"/>
                <a:ea typeface="微软雅黑" pitchFamily="34" charset="-122"/>
              </a:rPr>
              <a:t> </a:t>
            </a:r>
          </a:p>
        </p:txBody>
      </p:sp>
      <p:sp>
        <p:nvSpPr>
          <p:cNvPr id="87046" name="矩形 1"/>
          <p:cNvSpPr>
            <a:spLocks noChangeArrowheads="1"/>
          </p:cNvSpPr>
          <p:nvPr/>
        </p:nvSpPr>
        <p:spPr bwMode="auto">
          <a:xfrm>
            <a:off x="611188" y="586898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dirty="0">
                <a:latin typeface="微软雅黑" pitchFamily="34" charset="-122"/>
                <a:ea typeface="微软雅黑" pitchFamily="34" charset="-122"/>
              </a:rPr>
              <a:t>http://www.cnblogs.com/licongjie/archive/2006/10/26/540640.html</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fade">
                                      <p:cBhvr>
                                        <p:cTn id="7" dur="1000"/>
                                        <p:tgtEl>
                                          <p:spTgt spid="283651">
                                            <p:txEl>
                                              <p:pRg st="0" end="0"/>
                                            </p:txEl>
                                          </p:spTgt>
                                        </p:tgtEl>
                                      </p:cBhvr>
                                    </p:animEffect>
                                    <p:anim calcmode="lin" valueType="num">
                                      <p:cBhvr>
                                        <p:cTn id="8" dur="10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3651">
                                            <p:txEl>
                                              <p:pRg st="0" end="0"/>
                                            </p:txEl>
                                          </p:spTgt>
                                        </p:tgtEl>
                                        <p:attrNameLst>
                                          <p:attrName>ppt_y</p:attrName>
                                        </p:attrNameLst>
                                      </p:cBhvr>
                                      <p:tavLst>
                                        <p:tav tm="0">
                                          <p:val>
                                            <p:strVal val="#ppt_y-.1"/>
                                          </p:val>
                                        </p:tav>
                                        <p:tav tm="100000">
                                          <p:val>
                                            <p:strVal val="#ppt_y"/>
                                          </p:val>
                                        </p:tav>
                                      </p:tavLst>
                                    </p:anim>
                                  </p:childTnLst>
                                </p:cTn>
                              </p:par>
                              <p:par>
                                <p:cTn id="10" presetID="12" presetClass="entr" presetSubtype="4" fill="hold" nodeType="with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slide(fromBottom)">
                                      <p:cBhvr>
                                        <p:cTn id="12" dur="500"/>
                                        <p:tgtEl>
                                          <p:spTgt spid="283651">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83651">
                                            <p:txEl>
                                              <p:pRg st="2" end="2"/>
                                            </p:txEl>
                                          </p:spTgt>
                                        </p:tgtEl>
                                        <p:attrNameLst>
                                          <p:attrName>style.visibility</p:attrName>
                                        </p:attrNameLst>
                                      </p:cBhvr>
                                      <p:to>
                                        <p:strVal val="visible"/>
                                      </p:to>
                                    </p:set>
                                    <p:animEffect transition="in" filter="slide(fromBottom)">
                                      <p:cBhvr>
                                        <p:cTn id="15" dur="500"/>
                                        <p:tgtEl>
                                          <p:spTgt spid="283651">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83651">
                                            <p:txEl>
                                              <p:pRg st="3" end="3"/>
                                            </p:txEl>
                                          </p:spTgt>
                                        </p:tgtEl>
                                        <p:attrNameLst>
                                          <p:attrName>style.visibility</p:attrName>
                                        </p:attrNameLst>
                                      </p:cBhvr>
                                      <p:to>
                                        <p:strVal val="visible"/>
                                      </p:to>
                                    </p:set>
                                    <p:animEffect transition="in" filter="slide(fromBottom)">
                                      <p:cBhvr>
                                        <p:cTn id="18" dur="500"/>
                                        <p:tgtEl>
                                          <p:spTgt spid="283651">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83651">
                                            <p:txEl>
                                              <p:pRg st="6" end="6"/>
                                            </p:txEl>
                                          </p:spTgt>
                                        </p:tgtEl>
                                        <p:attrNameLst>
                                          <p:attrName>style.visibility</p:attrName>
                                        </p:attrNameLst>
                                      </p:cBhvr>
                                      <p:to>
                                        <p:strVal val="visible"/>
                                      </p:to>
                                    </p:set>
                                    <p:animEffect transition="in" filter="slide(fromBottom)">
                                      <p:cBhvr>
                                        <p:cTn id="21" dur="500"/>
                                        <p:tgtEl>
                                          <p:spTgt spid="283651">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83651">
                                            <p:txEl>
                                              <p:pRg st="4" end="4"/>
                                            </p:txEl>
                                          </p:spTgt>
                                        </p:tgtEl>
                                        <p:attrNameLst>
                                          <p:attrName>style.visibility</p:attrName>
                                        </p:attrNameLst>
                                      </p:cBhvr>
                                      <p:to>
                                        <p:strVal val="visible"/>
                                      </p:to>
                                    </p:set>
                                    <p:animEffect transition="in" filter="slide(fromBottom)">
                                      <p:cBhvr>
                                        <p:cTn id="24" dur="500"/>
                                        <p:tgtEl>
                                          <p:spTgt spid="283651">
                                            <p:txEl>
                                              <p:pRg st="4" end="4"/>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283651">
                                            <p:txEl>
                                              <p:pRg st="5" end="5"/>
                                            </p:txEl>
                                          </p:spTgt>
                                        </p:tgtEl>
                                        <p:attrNameLst>
                                          <p:attrName>style.visibility</p:attrName>
                                        </p:attrNameLst>
                                      </p:cBhvr>
                                      <p:to>
                                        <p:strVal val="visible"/>
                                      </p:to>
                                    </p:set>
                                    <p:animEffect transition="in" filter="slide(fromBottom)">
                                      <p:cBhvr>
                                        <p:cTn id="27" dur="500"/>
                                        <p:tgtEl>
                                          <p:spTgt spid="283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2843213" y="2276475"/>
            <a:ext cx="5410200" cy="1431925"/>
          </a:xfrm>
        </p:spPr>
        <p:txBody>
          <a:bodyPr/>
          <a:lstStyle/>
          <a:p>
            <a:pPr eaLnBrk="1" hangingPunct="1"/>
            <a:r>
              <a:rPr lang="en-US" altLang="zh-CN" sz="5400" b="1">
                <a:solidFill>
                  <a:schemeClr val="bg1"/>
                </a:solidFill>
                <a:cs typeface="楷体_GB2312"/>
              </a:rPr>
              <a:t> </a:t>
            </a:r>
            <a:r>
              <a:rPr lang="zh-CN" altLang="en-US" sz="6000" b="1">
                <a:solidFill>
                  <a:schemeClr val="bg1"/>
                </a:solidFill>
                <a:cs typeface="楷体_GB2312"/>
              </a:rPr>
              <a:t> 文 件 系 统</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60350"/>
            <a:ext cx="8229600" cy="838200"/>
          </a:xfrm>
        </p:spPr>
        <p:txBody>
          <a:bodyPr/>
          <a:lstStyle/>
          <a:p>
            <a:pPr eaLnBrk="1" hangingPunct="1"/>
            <a:r>
              <a:rPr lang="zh-CN" altLang="en-US" sz="3200" b="1">
                <a:solidFill>
                  <a:srgbClr val="C00000"/>
                </a:solidFill>
              </a:rPr>
              <a:t>文件管理</a:t>
            </a:r>
            <a:r>
              <a:rPr lang="zh-CN" altLang="en-US" sz="3200" b="1">
                <a:solidFill>
                  <a:srgbClr val="000066"/>
                </a:solidFill>
              </a:rPr>
              <a:t>是操作系统的（</a:t>
            </a:r>
            <a:r>
              <a:rPr lang="en-US" altLang="zh-CN" sz="3200" b="1">
                <a:solidFill>
                  <a:srgbClr val="000066"/>
                </a:solidFill>
              </a:rPr>
              <a:t>5</a:t>
            </a:r>
            <a:r>
              <a:rPr lang="zh-CN" altLang="en-US" sz="3200" b="1">
                <a:solidFill>
                  <a:srgbClr val="000066"/>
                </a:solidFill>
              </a:rPr>
              <a:t>大）主要功能之一</a:t>
            </a:r>
            <a:endParaRPr lang="zh-CN" altLang="en-US" sz="3200">
              <a:solidFill>
                <a:srgbClr val="000066"/>
              </a:solidFill>
              <a:latin typeface="楷体_GB2312"/>
              <a:ea typeface="楷体_GB2312"/>
              <a:cs typeface="楷体_GB2312"/>
            </a:endParaRPr>
          </a:p>
        </p:txBody>
      </p:sp>
      <p:sp>
        <p:nvSpPr>
          <p:cNvPr id="5" name="Rectangle 2"/>
          <p:cNvSpPr txBox="1">
            <a:spLocks noChangeArrowheads="1"/>
          </p:cNvSpPr>
          <p:nvPr/>
        </p:nvSpPr>
        <p:spPr bwMode="auto">
          <a:xfrm>
            <a:off x="468313" y="1268413"/>
            <a:ext cx="8229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r>
              <a:rPr lang="zh-CN" altLang="en-US" sz="2800" b="1">
                <a:solidFill>
                  <a:srgbClr val="002060"/>
                </a:solidFill>
                <a:ea typeface="楷体_GB2312"/>
                <a:cs typeface="楷体_GB2312"/>
              </a:rPr>
              <a:t>文件系统的功能和结构</a:t>
            </a:r>
          </a:p>
        </p:txBody>
      </p:sp>
      <p:sp>
        <p:nvSpPr>
          <p:cNvPr id="89092" name="Rectangle 3"/>
          <p:cNvSpPr txBox="1">
            <a:spLocks noChangeArrowheads="1"/>
          </p:cNvSpPr>
          <p:nvPr/>
        </p:nvSpPr>
        <p:spPr bwMode="auto">
          <a:xfrm>
            <a:off x="430213" y="2179638"/>
            <a:ext cx="85344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marL="342900" indent="-342900" eaLnBrk="1" hangingPunct="1">
              <a:lnSpc>
                <a:spcPct val="90000"/>
              </a:lnSpc>
              <a:spcBef>
                <a:spcPct val="20000"/>
              </a:spcBef>
              <a:buClr>
                <a:schemeClr val="bg2"/>
              </a:buClr>
              <a:buSzPct val="75000"/>
              <a:buFont typeface="Wingdings" pitchFamily="2" charset="2"/>
              <a:buChar char="n"/>
            </a:pPr>
            <a:r>
              <a:rPr lang="zh-CN" altLang="en-US" sz="2800">
                <a:cs typeface="楷体_GB2312"/>
              </a:rPr>
              <a:t>操作系统中负责操纵和管理文件的一整套设施，它实现文件的共享和保护，方便用户“</a:t>
            </a:r>
            <a:r>
              <a:rPr lang="zh-CN" altLang="en-US" sz="2800" b="1">
                <a:solidFill>
                  <a:srgbClr val="C00000"/>
                </a:solidFill>
                <a:cs typeface="楷体_GB2312"/>
              </a:rPr>
              <a:t>按名存取</a:t>
            </a:r>
            <a:r>
              <a:rPr lang="zh-CN" altLang="en-US" sz="2800">
                <a:cs typeface="楷体_GB2312"/>
              </a:rPr>
              <a:t>”。 </a:t>
            </a:r>
          </a:p>
          <a:p>
            <a:pPr marL="342900" indent="-342900" eaLnBrk="1" hangingPunct="1">
              <a:lnSpc>
                <a:spcPct val="90000"/>
              </a:lnSpc>
              <a:spcBef>
                <a:spcPct val="20000"/>
              </a:spcBef>
              <a:buClr>
                <a:schemeClr val="bg2"/>
              </a:buClr>
              <a:buSzPct val="75000"/>
              <a:buFont typeface="Wingdings" pitchFamily="2" charset="2"/>
              <a:buChar char="n"/>
            </a:pPr>
            <a:r>
              <a:rPr lang="zh-CN" altLang="en-US" sz="2800">
                <a:cs typeface="楷体_GB2312"/>
              </a:rPr>
              <a:t>一般来说，文件系统应具备以下</a:t>
            </a:r>
            <a:r>
              <a:rPr lang="en-US" altLang="zh-CN" sz="2800">
                <a:cs typeface="楷体_GB2312"/>
              </a:rPr>
              <a:t>5</a:t>
            </a:r>
            <a:r>
              <a:rPr lang="zh-CN" altLang="en-US" sz="2800">
                <a:cs typeface="楷体_GB2312"/>
              </a:rPr>
              <a:t>种功能：</a:t>
            </a:r>
          </a:p>
          <a:p>
            <a:pPr marL="342900" indent="-342900" eaLnBrk="1" hangingPunct="1">
              <a:lnSpc>
                <a:spcPct val="90000"/>
              </a:lnSpc>
              <a:spcBef>
                <a:spcPct val="20000"/>
              </a:spcBef>
              <a:buClr>
                <a:schemeClr val="bg2"/>
              </a:buClr>
              <a:buSzPct val="75000"/>
              <a:buFont typeface="Wingdings" pitchFamily="2" charset="2"/>
              <a:buNone/>
            </a:pPr>
            <a:r>
              <a:rPr lang="zh-CN" altLang="en-US" sz="2800">
                <a:cs typeface="楷体_GB2312"/>
              </a:rPr>
              <a:t>    ① 文件管理。</a:t>
            </a:r>
          </a:p>
          <a:p>
            <a:pPr marL="342900" indent="-342900" eaLnBrk="1" hangingPunct="1">
              <a:lnSpc>
                <a:spcPct val="90000"/>
              </a:lnSpc>
              <a:spcBef>
                <a:spcPct val="20000"/>
              </a:spcBef>
              <a:buClr>
                <a:schemeClr val="bg2"/>
              </a:buClr>
              <a:buSzPct val="75000"/>
              <a:buFont typeface="Wingdings" pitchFamily="2" charset="2"/>
              <a:buNone/>
            </a:pPr>
            <a:r>
              <a:rPr lang="zh-CN" altLang="en-US" sz="2800">
                <a:cs typeface="楷体_GB2312"/>
              </a:rPr>
              <a:t>    ② 目录管理。</a:t>
            </a:r>
          </a:p>
          <a:p>
            <a:pPr marL="342900" indent="-342900" eaLnBrk="1" hangingPunct="1">
              <a:lnSpc>
                <a:spcPct val="90000"/>
              </a:lnSpc>
              <a:spcBef>
                <a:spcPct val="20000"/>
              </a:spcBef>
              <a:buClr>
                <a:schemeClr val="bg2"/>
              </a:buClr>
              <a:buSzPct val="75000"/>
              <a:buFont typeface="Wingdings" pitchFamily="2" charset="2"/>
              <a:buNone/>
            </a:pPr>
            <a:r>
              <a:rPr lang="zh-CN" altLang="en-US" sz="2800">
                <a:cs typeface="楷体_GB2312"/>
              </a:rPr>
              <a:t>    ③ 文件存储空间管理。</a:t>
            </a:r>
          </a:p>
          <a:p>
            <a:pPr marL="342900" indent="-342900" eaLnBrk="1" hangingPunct="1">
              <a:lnSpc>
                <a:spcPct val="90000"/>
              </a:lnSpc>
              <a:spcBef>
                <a:spcPct val="20000"/>
              </a:spcBef>
              <a:buClr>
                <a:schemeClr val="bg2"/>
              </a:buClr>
              <a:buSzPct val="75000"/>
              <a:buFont typeface="Wingdings" pitchFamily="2" charset="2"/>
              <a:buNone/>
            </a:pPr>
            <a:r>
              <a:rPr lang="zh-CN" altLang="en-US" sz="2800">
                <a:cs typeface="楷体_GB2312"/>
              </a:rPr>
              <a:t>    ④ 文件的共享和保护。</a:t>
            </a:r>
          </a:p>
          <a:p>
            <a:pPr marL="342900" indent="-342900" eaLnBrk="1" hangingPunct="1">
              <a:lnSpc>
                <a:spcPct val="90000"/>
              </a:lnSpc>
              <a:spcBef>
                <a:spcPct val="20000"/>
              </a:spcBef>
              <a:buClr>
                <a:schemeClr val="bg2"/>
              </a:buClr>
              <a:buSzPct val="75000"/>
              <a:buFont typeface="Wingdings" pitchFamily="2" charset="2"/>
              <a:buNone/>
            </a:pPr>
            <a:r>
              <a:rPr lang="zh-CN" altLang="en-US" sz="2800">
                <a:cs typeface="楷体_GB2312"/>
              </a:rPr>
              <a:t>    ⑤ 提供方便的接口。</a:t>
            </a:r>
          </a:p>
        </p:txBody>
      </p:sp>
      <p:pic>
        <p:nvPicPr>
          <p:cNvPr id="89093" name="Picture 3" descr="B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500438"/>
            <a:ext cx="2376488"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xit" presetSubtype="0" fill="hold" grpId="0" nodeType="withEffect">
                                  <p:stCondLst>
                                    <p:cond delay="0"/>
                                  </p:stCondLst>
                                  <p:childTnLst>
                                    <p:anim calcmode="lin" valueType="num">
                                      <p:cBhvr>
                                        <p:cTn id="6" dur="1000"/>
                                        <p:tgtEl>
                                          <p:spTgt spid="5"/>
                                        </p:tgtEl>
                                        <p:attrNameLst>
                                          <p:attrName>ppt_x</p:attrName>
                                        </p:attrNameLst>
                                      </p:cBhvr>
                                      <p:tavLst>
                                        <p:tav tm="0">
                                          <p:val>
                                            <p:strVal val="ppt_x"/>
                                          </p:val>
                                        </p:tav>
                                        <p:tav tm="100000">
                                          <p:val>
                                            <p:strVal val="ppt_x-.2"/>
                                          </p:val>
                                        </p:tav>
                                      </p:tavLst>
                                    </p:anim>
                                    <p:anim calcmode="lin" valueType="num">
                                      <p:cBhvr>
                                        <p:cTn id="7" dur="1000"/>
                                        <p:tgtEl>
                                          <p:spTgt spid="5"/>
                                        </p:tgtEl>
                                        <p:attrNameLst>
                                          <p:attrName>ppt_y</p:attrName>
                                        </p:attrNameLst>
                                      </p:cBhvr>
                                      <p:tavLst>
                                        <p:tav tm="0">
                                          <p:val>
                                            <p:strVal val="ppt_y"/>
                                          </p:val>
                                        </p:tav>
                                        <p:tav tm="100000">
                                          <p:val>
                                            <p:strVal val="ppt_y"/>
                                          </p:val>
                                        </p:tav>
                                      </p:tavLst>
                                    </p:anim>
                                    <p:animEffect transition="out" filter="fade">
                                      <p:cBhvr>
                                        <p:cTn id="8" dur="1000"/>
                                        <p:tgtEl>
                                          <p:spTgt spid="5"/>
                                        </p:tgtEl>
                                      </p:cBhvr>
                                    </p:animEffect>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77838" y="1184275"/>
            <a:ext cx="8229600" cy="609600"/>
          </a:xfrm>
        </p:spPr>
        <p:txBody>
          <a:bodyPr/>
          <a:lstStyle/>
          <a:p>
            <a:pPr marL="457200" indent="-457200" eaLnBrk="1" hangingPunct="1">
              <a:buFont typeface="Wingdings" pitchFamily="2" charset="2"/>
              <a:buChar char="n"/>
            </a:pPr>
            <a:r>
              <a:rPr lang="zh-CN" altLang="en-US" sz="3200">
                <a:cs typeface="楷体_GB2312"/>
              </a:rPr>
              <a:t>文件控制块和文件目录</a:t>
            </a:r>
          </a:p>
        </p:txBody>
      </p:sp>
      <p:sp>
        <p:nvSpPr>
          <p:cNvPr id="489475" name="Rectangle 3"/>
          <p:cNvSpPr>
            <a:spLocks noGrp="1" noChangeArrowheads="1"/>
          </p:cNvSpPr>
          <p:nvPr>
            <p:ph type="body" idx="1"/>
          </p:nvPr>
        </p:nvSpPr>
        <p:spPr>
          <a:xfrm>
            <a:off x="457200" y="1916113"/>
            <a:ext cx="8382000" cy="4191000"/>
          </a:xfrm>
        </p:spPr>
        <p:txBody>
          <a:bodyPr/>
          <a:lstStyle/>
          <a:p>
            <a:pPr eaLnBrk="1" hangingPunct="1">
              <a:buFont typeface="Wingdings" pitchFamily="2" charset="2"/>
              <a:buNone/>
            </a:pPr>
            <a:r>
              <a:rPr lang="en-US" altLang="zh-CN" b="1">
                <a:solidFill>
                  <a:srgbClr val="C00000"/>
                </a:solidFill>
                <a:cs typeface="楷体_GB2312"/>
              </a:rPr>
              <a:t>1</a:t>
            </a:r>
            <a:r>
              <a:rPr lang="zh-CN" altLang="en-US" b="1">
                <a:solidFill>
                  <a:srgbClr val="C00000"/>
                </a:solidFill>
                <a:cs typeface="楷体_GB2312"/>
              </a:rPr>
              <a:t>．文件控制块</a:t>
            </a:r>
            <a:r>
              <a:rPr lang="zh-CN" altLang="en-US"/>
              <a:t>（</a:t>
            </a:r>
            <a:r>
              <a:rPr lang="en-US" altLang="zh-CN" b="1"/>
              <a:t>FCB</a:t>
            </a:r>
            <a:r>
              <a:rPr lang="zh-CN" altLang="en-US"/>
              <a:t>）</a:t>
            </a:r>
            <a:endParaRPr lang="zh-CN" altLang="en-US" b="1">
              <a:solidFill>
                <a:srgbClr val="0033CC"/>
              </a:solidFill>
              <a:cs typeface="楷体_GB2312"/>
            </a:endParaRPr>
          </a:p>
          <a:p>
            <a:pPr eaLnBrk="1" hangingPunct="1"/>
            <a:r>
              <a:rPr lang="zh-CN" altLang="en-US" sz="2400">
                <a:cs typeface="楷体_GB2312"/>
              </a:rPr>
              <a:t>在文件系统内部，给每个文件惟一地设置一个文件控制块。</a:t>
            </a:r>
          </a:p>
          <a:p>
            <a:pPr eaLnBrk="1" hangingPunct="1"/>
            <a:r>
              <a:rPr lang="zh-CN" altLang="en-US" sz="2400">
                <a:cs typeface="楷体_GB2312"/>
              </a:rPr>
              <a:t>通常由下列信息项组成：</a:t>
            </a:r>
          </a:p>
          <a:p>
            <a:pPr eaLnBrk="1" hangingPunct="1">
              <a:buFont typeface="Wingdings" pitchFamily="2" charset="2"/>
              <a:buNone/>
            </a:pPr>
            <a:r>
              <a:rPr lang="zh-CN" altLang="en-US" sz="2400">
                <a:cs typeface="楷体_GB2312"/>
              </a:rPr>
              <a:t>   ① 文件名</a:t>
            </a:r>
            <a:endParaRPr lang="zh-CN" altLang="en-US" sz="2400"/>
          </a:p>
          <a:p>
            <a:pPr eaLnBrk="1" hangingPunct="1">
              <a:buFont typeface="Wingdings" pitchFamily="2" charset="2"/>
              <a:buNone/>
            </a:pPr>
            <a:r>
              <a:rPr lang="zh-CN" altLang="en-US" sz="2400">
                <a:cs typeface="楷体_GB2312"/>
              </a:rPr>
              <a:t>   ② 文件类型</a:t>
            </a:r>
          </a:p>
          <a:p>
            <a:pPr eaLnBrk="1" hangingPunct="1">
              <a:buFont typeface="Wingdings" pitchFamily="2" charset="2"/>
              <a:buNone/>
            </a:pPr>
            <a:r>
              <a:rPr lang="zh-CN" altLang="en-US" sz="2400">
                <a:cs typeface="楷体_GB2312"/>
              </a:rPr>
              <a:t>   ③ 位置</a:t>
            </a:r>
            <a:endParaRPr lang="zh-CN" altLang="en-US" sz="2400"/>
          </a:p>
          <a:p>
            <a:pPr eaLnBrk="1" hangingPunct="1">
              <a:buFont typeface="Wingdings" pitchFamily="2" charset="2"/>
              <a:buNone/>
            </a:pPr>
            <a:r>
              <a:rPr lang="zh-CN" altLang="en-US" sz="2400">
                <a:cs typeface="楷体_GB2312"/>
              </a:rPr>
              <a:t>   ④ 大小</a:t>
            </a:r>
            <a:endParaRPr lang="zh-CN" altLang="en-US" sz="2400"/>
          </a:p>
          <a:p>
            <a:pPr eaLnBrk="1" hangingPunct="1">
              <a:buFont typeface="Wingdings" pitchFamily="2" charset="2"/>
              <a:buNone/>
            </a:pPr>
            <a:r>
              <a:rPr lang="zh-CN" altLang="en-US" sz="2400">
                <a:cs typeface="楷体_GB2312"/>
              </a:rPr>
              <a:t>   ⑤ 保护信息</a:t>
            </a:r>
            <a:endParaRPr lang="zh-CN" altLang="en-US" sz="2400"/>
          </a:p>
          <a:p>
            <a:pPr eaLnBrk="1" hangingPunct="1">
              <a:buFont typeface="Wingdings" pitchFamily="2" charset="2"/>
              <a:buNone/>
            </a:pPr>
            <a:r>
              <a:rPr lang="zh-CN" altLang="en-US" sz="2400">
                <a:cs typeface="楷体_GB2312"/>
              </a:rPr>
              <a:t>   ⑥ 使用计数</a:t>
            </a:r>
            <a:endParaRPr lang="zh-CN" altLang="en-US" sz="2400"/>
          </a:p>
          <a:p>
            <a:pPr eaLnBrk="1" hangingPunct="1">
              <a:buFont typeface="Wingdings" pitchFamily="2" charset="2"/>
              <a:buNone/>
            </a:pPr>
            <a:r>
              <a:rPr lang="zh-CN" altLang="en-US" sz="2400">
                <a:cs typeface="楷体_GB2312"/>
              </a:rPr>
              <a:t>   ⑦ 时间</a:t>
            </a:r>
            <a:endParaRPr lang="zh-CN" altLang="en-US" sz="2400"/>
          </a:p>
        </p:txBody>
      </p:sp>
      <p:sp>
        <p:nvSpPr>
          <p:cNvPr id="92164" name="Rectangle 4"/>
          <p:cNvSpPr>
            <a:spLocks noChangeArrowheads="1"/>
          </p:cNvSpPr>
          <p:nvPr/>
        </p:nvSpPr>
        <p:spPr bwMode="auto">
          <a:xfrm>
            <a:off x="465138" y="476250"/>
            <a:ext cx="8153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b="1" dirty="0">
                <a:solidFill>
                  <a:srgbClr val="C00000"/>
                </a:solidFill>
                <a:latin typeface="微软雅黑" panose="020B0503020204020204" pitchFamily="34" charset="-122"/>
                <a:ea typeface="微软雅黑" panose="020B0503020204020204" pitchFamily="34" charset="-122"/>
                <a:cs typeface="+mj-cs"/>
              </a:rPr>
              <a:t>目录结构和目录查询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489475">
                                            <p:txEl>
                                              <p:pRg st="1" end="1"/>
                                            </p:txEl>
                                          </p:spTgt>
                                        </p:tgtEl>
                                        <p:attrNameLst>
                                          <p:attrName>style.visibility</p:attrName>
                                        </p:attrNameLst>
                                      </p:cBhvr>
                                      <p:to>
                                        <p:strVal val="visible"/>
                                      </p:to>
                                    </p:set>
                                    <p:animEffect transition="in" filter="slide(fromBottom)">
                                      <p:cBhvr>
                                        <p:cTn id="7" dur="500"/>
                                        <p:tgtEl>
                                          <p:spTgt spid="48947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89475">
                                            <p:txEl>
                                              <p:pRg st="2" end="2"/>
                                            </p:txEl>
                                          </p:spTgt>
                                        </p:tgtEl>
                                        <p:attrNameLst>
                                          <p:attrName>style.visibility</p:attrName>
                                        </p:attrNameLst>
                                      </p:cBhvr>
                                      <p:to>
                                        <p:strVal val="visible"/>
                                      </p:to>
                                    </p:set>
                                    <p:animEffect transition="in" filter="slide(fromBottom)">
                                      <p:cBhvr>
                                        <p:cTn id="10" dur="500"/>
                                        <p:tgtEl>
                                          <p:spTgt spid="489475">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89475">
                                            <p:txEl>
                                              <p:pRg st="3" end="3"/>
                                            </p:txEl>
                                          </p:spTgt>
                                        </p:tgtEl>
                                        <p:attrNameLst>
                                          <p:attrName>style.visibility</p:attrName>
                                        </p:attrNameLst>
                                      </p:cBhvr>
                                      <p:to>
                                        <p:strVal val="visible"/>
                                      </p:to>
                                    </p:set>
                                    <p:animEffect transition="in" filter="slide(fromBottom)">
                                      <p:cBhvr>
                                        <p:cTn id="13" dur="500"/>
                                        <p:tgtEl>
                                          <p:spTgt spid="489475">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89475">
                                            <p:txEl>
                                              <p:pRg st="4" end="4"/>
                                            </p:txEl>
                                          </p:spTgt>
                                        </p:tgtEl>
                                        <p:attrNameLst>
                                          <p:attrName>style.visibility</p:attrName>
                                        </p:attrNameLst>
                                      </p:cBhvr>
                                      <p:to>
                                        <p:strVal val="visible"/>
                                      </p:to>
                                    </p:set>
                                    <p:animEffect transition="in" filter="slide(fromBottom)">
                                      <p:cBhvr>
                                        <p:cTn id="16" dur="500"/>
                                        <p:tgtEl>
                                          <p:spTgt spid="489475">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89475">
                                            <p:txEl>
                                              <p:pRg st="5" end="5"/>
                                            </p:txEl>
                                          </p:spTgt>
                                        </p:tgtEl>
                                        <p:attrNameLst>
                                          <p:attrName>style.visibility</p:attrName>
                                        </p:attrNameLst>
                                      </p:cBhvr>
                                      <p:to>
                                        <p:strVal val="visible"/>
                                      </p:to>
                                    </p:set>
                                    <p:animEffect transition="in" filter="slide(fromBottom)">
                                      <p:cBhvr>
                                        <p:cTn id="19" dur="500"/>
                                        <p:tgtEl>
                                          <p:spTgt spid="489475">
                                            <p:txEl>
                                              <p:pRg st="5" end="5"/>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489475">
                                            <p:txEl>
                                              <p:pRg st="6" end="6"/>
                                            </p:txEl>
                                          </p:spTgt>
                                        </p:tgtEl>
                                        <p:attrNameLst>
                                          <p:attrName>style.visibility</p:attrName>
                                        </p:attrNameLst>
                                      </p:cBhvr>
                                      <p:to>
                                        <p:strVal val="visible"/>
                                      </p:to>
                                    </p:set>
                                    <p:animEffect transition="in" filter="slide(fromBottom)">
                                      <p:cBhvr>
                                        <p:cTn id="22" dur="500"/>
                                        <p:tgtEl>
                                          <p:spTgt spid="489475">
                                            <p:txEl>
                                              <p:pRg st="6" end="6"/>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489475">
                                            <p:txEl>
                                              <p:pRg st="7" end="7"/>
                                            </p:txEl>
                                          </p:spTgt>
                                        </p:tgtEl>
                                        <p:attrNameLst>
                                          <p:attrName>style.visibility</p:attrName>
                                        </p:attrNameLst>
                                      </p:cBhvr>
                                      <p:to>
                                        <p:strVal val="visible"/>
                                      </p:to>
                                    </p:set>
                                    <p:animEffect transition="in" filter="slide(fromBottom)">
                                      <p:cBhvr>
                                        <p:cTn id="25" dur="500"/>
                                        <p:tgtEl>
                                          <p:spTgt spid="489475">
                                            <p:txEl>
                                              <p:pRg st="7" end="7"/>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489475">
                                            <p:txEl>
                                              <p:pRg st="8" end="8"/>
                                            </p:txEl>
                                          </p:spTgt>
                                        </p:tgtEl>
                                        <p:attrNameLst>
                                          <p:attrName>style.visibility</p:attrName>
                                        </p:attrNameLst>
                                      </p:cBhvr>
                                      <p:to>
                                        <p:strVal val="visible"/>
                                      </p:to>
                                    </p:set>
                                    <p:animEffect transition="in" filter="slide(fromBottom)">
                                      <p:cBhvr>
                                        <p:cTn id="28" dur="500"/>
                                        <p:tgtEl>
                                          <p:spTgt spid="489475">
                                            <p:txEl>
                                              <p:pRg st="8" end="8"/>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489475">
                                            <p:txEl>
                                              <p:pRg st="9" end="9"/>
                                            </p:txEl>
                                          </p:spTgt>
                                        </p:tgtEl>
                                        <p:attrNameLst>
                                          <p:attrName>style.visibility</p:attrName>
                                        </p:attrNameLst>
                                      </p:cBhvr>
                                      <p:to>
                                        <p:strVal val="visible"/>
                                      </p:to>
                                    </p:set>
                                    <p:animEffect transition="in" filter="slide(fromBottom)">
                                      <p:cBhvr>
                                        <p:cTn id="31" dur="500"/>
                                        <p:tgtEl>
                                          <p:spTgt spid="489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428625" y="404813"/>
            <a:ext cx="8434388" cy="5181600"/>
          </a:xfrm>
        </p:spPr>
        <p:txBody>
          <a:bodyPr/>
          <a:lstStyle/>
          <a:p>
            <a:pPr eaLnBrk="1" hangingPunct="1">
              <a:buFont typeface="Wingdings" pitchFamily="2" charset="2"/>
              <a:buNone/>
            </a:pPr>
            <a:r>
              <a:rPr lang="en-US" altLang="zh-CN" b="1">
                <a:solidFill>
                  <a:srgbClr val="C00000"/>
                </a:solidFill>
                <a:cs typeface="楷体_GB2312"/>
              </a:rPr>
              <a:t>2</a:t>
            </a:r>
            <a:r>
              <a:rPr lang="zh-CN" altLang="en-US" b="1">
                <a:solidFill>
                  <a:srgbClr val="C00000"/>
                </a:solidFill>
                <a:cs typeface="楷体_GB2312"/>
              </a:rPr>
              <a:t>．文件目录</a:t>
            </a:r>
          </a:p>
          <a:p>
            <a:pPr eaLnBrk="1" hangingPunct="1">
              <a:lnSpc>
                <a:spcPct val="120000"/>
              </a:lnSpc>
              <a:spcBef>
                <a:spcPts val="1200"/>
              </a:spcBef>
            </a:pPr>
            <a:r>
              <a:rPr lang="zh-CN" altLang="en-US" sz="2800">
                <a:cs typeface="楷体_GB2312"/>
              </a:rPr>
              <a:t>为了加快对文件的检索，往往将文件控制块集中在一起进行管理。</a:t>
            </a:r>
            <a:endParaRPr lang="en-US" altLang="zh-CN" sz="2800">
              <a:cs typeface="楷体_GB2312"/>
            </a:endParaRPr>
          </a:p>
          <a:p>
            <a:pPr eaLnBrk="1" hangingPunct="1">
              <a:lnSpc>
                <a:spcPct val="120000"/>
              </a:lnSpc>
              <a:spcBef>
                <a:spcPts val="1200"/>
              </a:spcBef>
            </a:pPr>
            <a:r>
              <a:rPr lang="zh-CN" altLang="en-US" sz="2800">
                <a:cs typeface="楷体_GB2312"/>
              </a:rPr>
              <a:t>这种</a:t>
            </a:r>
            <a:r>
              <a:rPr lang="zh-CN" altLang="en-US" sz="2800" b="1">
                <a:solidFill>
                  <a:srgbClr val="C00000"/>
                </a:solidFill>
                <a:cs typeface="楷体_GB2312"/>
              </a:rPr>
              <a:t>文件控制块的有序集合称为文件目录</a:t>
            </a:r>
            <a:r>
              <a:rPr lang="zh-CN" altLang="en-US" sz="2800">
                <a:cs typeface="楷体_GB2312"/>
              </a:rPr>
              <a:t>。</a:t>
            </a:r>
            <a:endParaRPr lang="en-US" altLang="zh-CN" sz="2800">
              <a:cs typeface="楷体_GB2312"/>
            </a:endParaRPr>
          </a:p>
          <a:p>
            <a:pPr eaLnBrk="1" hangingPunct="1">
              <a:lnSpc>
                <a:spcPct val="120000"/>
              </a:lnSpc>
              <a:spcBef>
                <a:spcPts val="1200"/>
              </a:spcBef>
            </a:pPr>
            <a:r>
              <a:rPr lang="zh-CN" altLang="en-US" sz="2800">
                <a:cs typeface="楷体_GB2312"/>
              </a:rPr>
              <a:t>文件控制块就是其中的目录项。完全由目录项构成的文件称为目录文件。</a:t>
            </a:r>
          </a:p>
          <a:p>
            <a:pPr eaLnBrk="1" hangingPunct="1"/>
            <a:endParaRPr lang="en-US" altLang="zh-CN"/>
          </a:p>
        </p:txBody>
      </p:sp>
      <p:pic>
        <p:nvPicPr>
          <p:cNvPr id="91139" name="Picture 3" descr="B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368800"/>
            <a:ext cx="8040688"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Rectangle 4"/>
          <p:cNvSpPr>
            <a:spLocks noChangeArrowheads="1"/>
          </p:cNvSpPr>
          <p:nvPr/>
        </p:nvSpPr>
        <p:spPr bwMode="auto">
          <a:xfrm>
            <a:off x="2965450" y="5851525"/>
            <a:ext cx="302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altLang="zh-CN" sz="2000">
                <a:latin typeface="微软雅黑" pitchFamily="34" charset="-122"/>
                <a:ea typeface="微软雅黑" pitchFamily="34" charset="-122"/>
                <a:cs typeface="楷体_GB2312"/>
              </a:rPr>
              <a:t>MS-DOS</a:t>
            </a:r>
            <a:r>
              <a:rPr lang="zh-CN" altLang="en-US" sz="2000">
                <a:latin typeface="微软雅黑" pitchFamily="34" charset="-122"/>
                <a:ea typeface="微软雅黑" pitchFamily="34" charset="-122"/>
                <a:cs typeface="楷体_GB2312"/>
              </a:rPr>
              <a:t>目录项示意图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38150" y="476250"/>
            <a:ext cx="8229600" cy="685800"/>
          </a:xfrm>
        </p:spPr>
        <p:txBody>
          <a:bodyPr/>
          <a:lstStyle/>
          <a:p>
            <a:pPr marL="457200" indent="-457200" eaLnBrk="1" hangingPunct="1">
              <a:buFont typeface="Wingdings" pitchFamily="2" charset="2"/>
              <a:buChar char="n"/>
            </a:pPr>
            <a:r>
              <a:rPr lang="zh-CN" altLang="en-US" sz="3200" b="1">
                <a:solidFill>
                  <a:srgbClr val="C00000"/>
                </a:solidFill>
                <a:cs typeface="楷体_GB2312"/>
              </a:rPr>
              <a:t>树形目录结构</a:t>
            </a:r>
          </a:p>
        </p:txBody>
      </p:sp>
      <p:sp>
        <p:nvSpPr>
          <p:cNvPr id="493571" name="Rectangle 3"/>
          <p:cNvSpPr>
            <a:spLocks noGrp="1" noChangeArrowheads="1"/>
          </p:cNvSpPr>
          <p:nvPr>
            <p:ph type="body" idx="1"/>
          </p:nvPr>
        </p:nvSpPr>
        <p:spPr>
          <a:xfrm>
            <a:off x="457200" y="1517650"/>
            <a:ext cx="3352800" cy="4648200"/>
          </a:xfrm>
        </p:spPr>
        <p:txBody>
          <a:bodyPr/>
          <a:lstStyle/>
          <a:p>
            <a:pPr marL="0" indent="0" eaLnBrk="1" hangingPunct="1">
              <a:buFont typeface="Wingdings" pitchFamily="2" charset="2"/>
              <a:buNone/>
            </a:pPr>
            <a:r>
              <a:rPr lang="en-US" altLang="zh-CN" b="1">
                <a:solidFill>
                  <a:srgbClr val="002060"/>
                </a:solidFill>
                <a:cs typeface="楷体_GB2312"/>
              </a:rPr>
              <a:t>1</a:t>
            </a:r>
            <a:r>
              <a:rPr lang="zh-CN" altLang="en-US" b="1">
                <a:solidFill>
                  <a:srgbClr val="002060"/>
                </a:solidFill>
                <a:cs typeface="楷体_GB2312"/>
              </a:rPr>
              <a:t>．树形目录</a:t>
            </a:r>
          </a:p>
          <a:p>
            <a:pPr marL="0" indent="0" eaLnBrk="1" hangingPunct="1">
              <a:buFont typeface="Wingdings" pitchFamily="2" charset="2"/>
              <a:buNone/>
            </a:pPr>
            <a:r>
              <a:rPr lang="zh-CN" altLang="en-US"/>
              <a:t>   </a:t>
            </a:r>
            <a:r>
              <a:rPr lang="zh-CN" altLang="en-US" sz="2800">
                <a:cs typeface="楷体_GB2312"/>
              </a:rPr>
              <a:t>从根目录开始，一层一层地扩展下去，形成一个树形层次结构，每个目录的直接上一级目录称做该目录的</a:t>
            </a:r>
            <a:r>
              <a:rPr lang="zh-CN" altLang="en-US" sz="2800" b="1">
                <a:solidFill>
                  <a:srgbClr val="C00000"/>
                </a:solidFill>
                <a:cs typeface="楷体_GB2312"/>
              </a:rPr>
              <a:t>父目录</a:t>
            </a:r>
            <a:r>
              <a:rPr lang="zh-CN" altLang="en-US" sz="2800">
                <a:cs typeface="楷体_GB2312"/>
              </a:rPr>
              <a:t>，而它的直接下一级目录称做</a:t>
            </a:r>
            <a:r>
              <a:rPr lang="zh-CN" altLang="en-US" sz="2800" b="1">
                <a:solidFill>
                  <a:srgbClr val="C00000"/>
                </a:solidFill>
                <a:cs typeface="楷体_GB2312"/>
              </a:rPr>
              <a:t>子目录</a:t>
            </a:r>
            <a:r>
              <a:rPr lang="zh-CN" altLang="en-US" sz="2800">
                <a:cs typeface="楷体_GB2312"/>
              </a:rPr>
              <a:t>。</a:t>
            </a:r>
          </a:p>
        </p:txBody>
      </p:sp>
      <p:pic>
        <p:nvPicPr>
          <p:cNvPr id="92164" name="Picture 4" descr="B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476250"/>
            <a:ext cx="537686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5"/>
          <p:cNvSpPr>
            <a:spLocks noChangeArrowheads="1"/>
          </p:cNvSpPr>
          <p:nvPr/>
        </p:nvSpPr>
        <p:spPr bwMode="auto">
          <a:xfrm>
            <a:off x="4924425" y="5116513"/>
            <a:ext cx="3046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zh-CN" altLang="en-US" sz="2400">
                <a:latin typeface="微软雅黑" pitchFamily="34" charset="-122"/>
                <a:ea typeface="微软雅黑" pitchFamily="34" charset="-122"/>
                <a:cs typeface="楷体_GB2312"/>
              </a:rPr>
              <a:t>树形目录结构示意图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493571">
                                            <p:txEl>
                                              <p:pRg st="1" end="1"/>
                                            </p:txEl>
                                          </p:spTgt>
                                        </p:tgtEl>
                                        <p:attrNameLst>
                                          <p:attrName>style.visibility</p:attrName>
                                        </p:attrNameLst>
                                      </p:cBhvr>
                                      <p:to>
                                        <p:strVal val="visible"/>
                                      </p:to>
                                    </p:set>
                                    <p:animEffect transition="in" filter="strips(downLeft)">
                                      <p:cBhvr>
                                        <p:cTn id="7" dur="500"/>
                                        <p:tgtEl>
                                          <p:spTgt spid="493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60648"/>
            <a:ext cx="8640960" cy="1569660"/>
          </a:xfrm>
          <a:prstGeom prst="rect">
            <a:avLst/>
          </a:prstGeom>
        </p:spPr>
        <p:txBody>
          <a:bodyPr wrap="square">
            <a:spAutoFit/>
          </a:bodyPr>
          <a:lstStyle/>
          <a:p>
            <a:r>
              <a:rPr lang="zh-CN" altLang="en-US" sz="2400">
                <a:solidFill>
                  <a:srgbClr val="C00000"/>
                </a:solidFill>
                <a:latin typeface="微软雅黑" pitchFamily="34" charset="-122"/>
                <a:ea typeface="微软雅黑" pitchFamily="34" charset="-122"/>
              </a:rPr>
              <a:t>在树形结构目录中，从根目录到任何数据文件都只有一条唯一的通路。</a:t>
            </a:r>
            <a:r>
              <a:rPr lang="zh-CN" altLang="en-US" sz="2400">
                <a:solidFill>
                  <a:srgbClr val="002060"/>
                </a:solidFill>
                <a:latin typeface="微软雅黑" pitchFamily="34" charset="-122"/>
                <a:ea typeface="微软雅黑" pitchFamily="34" charset="-122"/>
              </a:rPr>
              <a:t>在该路径上，从树的根</a:t>
            </a:r>
            <a:r>
              <a:rPr lang="en-US" altLang="zh-CN" sz="2400">
                <a:solidFill>
                  <a:srgbClr val="002060"/>
                </a:solidFill>
                <a:latin typeface="微软雅黑" pitchFamily="34" charset="-122"/>
                <a:ea typeface="微软雅黑" pitchFamily="34" charset="-122"/>
              </a:rPr>
              <a:t>(</a:t>
            </a:r>
            <a:r>
              <a:rPr lang="zh-CN" altLang="en-US" sz="2400">
                <a:solidFill>
                  <a:srgbClr val="002060"/>
                </a:solidFill>
                <a:latin typeface="微软雅黑" pitchFamily="34" charset="-122"/>
                <a:ea typeface="微软雅黑" pitchFamily="34" charset="-122"/>
              </a:rPr>
              <a:t>即主目录</a:t>
            </a:r>
            <a:r>
              <a:rPr lang="en-US" altLang="zh-CN" sz="2400">
                <a:solidFill>
                  <a:srgbClr val="002060"/>
                </a:solidFill>
                <a:latin typeface="微软雅黑" pitchFamily="34" charset="-122"/>
                <a:ea typeface="微软雅黑" pitchFamily="34" charset="-122"/>
              </a:rPr>
              <a:t>)</a:t>
            </a:r>
            <a:r>
              <a:rPr lang="zh-CN" altLang="en-US" sz="2400">
                <a:solidFill>
                  <a:srgbClr val="002060"/>
                </a:solidFill>
                <a:latin typeface="微软雅黑" pitchFamily="34" charset="-122"/>
                <a:ea typeface="微软雅黑" pitchFamily="34" charset="-122"/>
              </a:rPr>
              <a:t>开始，把全部目录文件名与数据文件名依次地用“</a:t>
            </a:r>
            <a:r>
              <a:rPr lang="en-US" altLang="zh-CN" sz="2400">
                <a:solidFill>
                  <a:srgbClr val="002060"/>
                </a:solidFill>
                <a:latin typeface="微软雅黑" pitchFamily="34" charset="-122"/>
                <a:ea typeface="微软雅黑" pitchFamily="34" charset="-122"/>
              </a:rPr>
              <a:t>/”</a:t>
            </a:r>
            <a:r>
              <a:rPr lang="zh-CN" altLang="en-US" sz="2400">
                <a:solidFill>
                  <a:srgbClr val="002060"/>
                </a:solidFill>
                <a:latin typeface="微软雅黑" pitchFamily="34" charset="-122"/>
                <a:ea typeface="微软雅黑" pitchFamily="34" charset="-122"/>
              </a:rPr>
              <a:t>连接起来，即构成该数据文件唯一的路径名。 </a:t>
            </a:r>
          </a:p>
        </p:txBody>
      </p:sp>
      <p:pic>
        <p:nvPicPr>
          <p:cNvPr id="4" name="Picture 4" descr="7-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6772200" cy="371274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699792" y="5949279"/>
            <a:ext cx="3827458" cy="461665"/>
          </a:xfrm>
          <a:prstGeom prst="rect">
            <a:avLst/>
          </a:prstGeom>
        </p:spPr>
        <p:txBody>
          <a:bodyPr wrap="none">
            <a:spAutoFit/>
          </a:bodyPr>
          <a:lstStyle/>
          <a:p>
            <a:r>
              <a:rPr lang="zh-CN" altLang="en-US" sz="2400">
                <a:solidFill>
                  <a:srgbClr val="C00000"/>
                </a:solidFill>
                <a:latin typeface="微软雅黑" pitchFamily="34" charset="-122"/>
                <a:ea typeface="微软雅黑" pitchFamily="34" charset="-122"/>
              </a:rPr>
              <a:t>查找</a:t>
            </a:r>
            <a:r>
              <a:rPr lang="en-US" altLang="zh-CN" sz="2400">
                <a:solidFill>
                  <a:srgbClr val="C00000"/>
                </a:solidFill>
                <a:latin typeface="微软雅黑" pitchFamily="34" charset="-122"/>
                <a:ea typeface="微软雅黑" pitchFamily="34" charset="-122"/>
              </a:rPr>
              <a:t>/usr/ast/mbox</a:t>
            </a:r>
            <a:r>
              <a:rPr lang="zh-CN" altLang="en-US" sz="2400">
                <a:solidFill>
                  <a:srgbClr val="C00000"/>
                </a:solidFill>
                <a:latin typeface="微软雅黑" pitchFamily="34" charset="-122"/>
                <a:ea typeface="微软雅黑" pitchFamily="34" charset="-122"/>
              </a:rPr>
              <a:t>的步骤</a:t>
            </a:r>
          </a:p>
        </p:txBody>
      </p:sp>
    </p:spTree>
    <p:extLst>
      <p:ext uri="{BB962C8B-B14F-4D97-AF65-F5344CB8AC3E}">
        <p14:creationId xmlns:p14="http://schemas.microsoft.com/office/powerpoint/2010/main" val="160049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38" y="1341438"/>
            <a:ext cx="3789362"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矩形 1"/>
          <p:cNvSpPr>
            <a:spLocks noChangeArrowheads="1"/>
          </p:cNvSpPr>
          <p:nvPr/>
        </p:nvSpPr>
        <p:spPr bwMode="auto">
          <a:xfrm>
            <a:off x="4067175" y="908050"/>
            <a:ext cx="475297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a:solidFill>
                  <a:srgbClr val="002060"/>
                </a:solidFill>
                <a:latin typeface="微软雅黑" pitchFamily="34" charset="-122"/>
                <a:ea typeface="微软雅黑" pitchFamily="34" charset="-122"/>
              </a:rPr>
              <a:t>操作系统</a:t>
            </a:r>
            <a:r>
              <a:rPr lang="en-US" altLang="zh-CN" sz="2800">
                <a:solidFill>
                  <a:srgbClr val="002060"/>
                </a:solidFill>
                <a:latin typeface="微软雅黑" pitchFamily="34" charset="-122"/>
                <a:ea typeface="微软雅黑" pitchFamily="34" charset="-122"/>
              </a:rPr>
              <a:t>API</a:t>
            </a:r>
            <a:r>
              <a:rPr lang="zh-CN" altLang="en-US" sz="2800">
                <a:solidFill>
                  <a:srgbClr val="002060"/>
                </a:solidFill>
                <a:latin typeface="微软雅黑" pitchFamily="34" charset="-122"/>
                <a:ea typeface="微软雅黑" pitchFamily="34" charset="-122"/>
              </a:rPr>
              <a:t>：留给应用程序的一个调用接口，应用程序通过调用操作系统的 </a:t>
            </a:r>
            <a:r>
              <a:rPr lang="en-US" altLang="zh-CN" sz="2800">
                <a:solidFill>
                  <a:srgbClr val="002060"/>
                </a:solidFill>
                <a:latin typeface="微软雅黑" pitchFamily="34" charset="-122"/>
                <a:ea typeface="微软雅黑" pitchFamily="34" charset="-122"/>
              </a:rPr>
              <a:t>API </a:t>
            </a:r>
            <a:r>
              <a:rPr lang="zh-CN" altLang="en-US" sz="2800">
                <a:solidFill>
                  <a:srgbClr val="002060"/>
                </a:solidFill>
                <a:latin typeface="微软雅黑" pitchFamily="34" charset="-122"/>
                <a:ea typeface="微软雅黑" pitchFamily="34" charset="-122"/>
              </a:rPr>
              <a:t>而使操作系统去执行应用程序的命令（动作）</a:t>
            </a:r>
            <a:endParaRPr lang="en-US" altLang="zh-CN" sz="2800">
              <a:solidFill>
                <a:srgbClr val="002060"/>
              </a:solidFill>
              <a:latin typeface="微软雅黑" pitchFamily="34" charset="-122"/>
              <a:ea typeface="微软雅黑" pitchFamily="34" charset="-122"/>
            </a:endParaRPr>
          </a:p>
          <a:p>
            <a:pPr eaLnBrk="1" hangingPunct="1"/>
            <a:endParaRPr lang="en-US" altLang="zh-CN" sz="2800">
              <a:solidFill>
                <a:srgbClr val="002060"/>
              </a:solidFill>
              <a:latin typeface="微软雅黑" pitchFamily="34" charset="-122"/>
              <a:ea typeface="微软雅黑" pitchFamily="34" charset="-122"/>
            </a:endParaRPr>
          </a:p>
          <a:p>
            <a:pPr eaLnBrk="1" hangingPunct="1"/>
            <a:r>
              <a:rPr lang="zh-CN" altLang="en-US" sz="2800" b="1">
                <a:solidFill>
                  <a:srgbClr val="002060"/>
                </a:solidFill>
                <a:latin typeface="微软雅黑" pitchFamily="34" charset="-122"/>
                <a:ea typeface="微软雅黑" pitchFamily="34" charset="-122"/>
              </a:rPr>
              <a:t>例如</a:t>
            </a:r>
            <a:r>
              <a:rPr lang="zh-CN" altLang="en-US" sz="2800">
                <a:solidFill>
                  <a:srgbClr val="002060"/>
                </a:solidFill>
                <a:latin typeface="微软雅黑" pitchFamily="34" charset="-122"/>
                <a:ea typeface="微软雅黑" pitchFamily="34" charset="-122"/>
              </a:rPr>
              <a:t>：</a:t>
            </a:r>
            <a:r>
              <a:rPr lang="en-US" altLang="zh-CN" sz="2800">
                <a:solidFill>
                  <a:srgbClr val="002060"/>
                </a:solidFill>
                <a:latin typeface="微软雅黑" pitchFamily="34" charset="-122"/>
                <a:ea typeface="微软雅黑" pitchFamily="34" charset="-122"/>
              </a:rPr>
              <a:t> Windows </a:t>
            </a:r>
            <a:r>
              <a:rPr lang="zh-CN" altLang="en-US" sz="2800">
                <a:solidFill>
                  <a:srgbClr val="002060"/>
                </a:solidFill>
                <a:latin typeface="微软雅黑" pitchFamily="34" charset="-122"/>
                <a:ea typeface="微软雅黑" pitchFamily="34" charset="-122"/>
              </a:rPr>
              <a:t>的</a:t>
            </a:r>
            <a:r>
              <a:rPr lang="en-US" altLang="zh-CN" sz="2800">
                <a:solidFill>
                  <a:srgbClr val="002060"/>
                </a:solidFill>
                <a:latin typeface="微软雅黑" pitchFamily="34" charset="-122"/>
                <a:ea typeface="微软雅黑" pitchFamily="34" charset="-122"/>
              </a:rPr>
              <a:t>API</a:t>
            </a:r>
            <a:r>
              <a:rPr lang="zh-CN" altLang="en-US" sz="2800">
                <a:solidFill>
                  <a:srgbClr val="002060"/>
                </a:solidFill>
                <a:latin typeface="微软雅黑" pitchFamily="34" charset="-122"/>
                <a:ea typeface="微软雅黑" pitchFamily="34" charset="-122"/>
              </a:rPr>
              <a:t>函数包含在</a:t>
            </a:r>
            <a:r>
              <a:rPr lang="en-US" altLang="zh-CN" sz="2800">
                <a:solidFill>
                  <a:srgbClr val="002060"/>
                </a:solidFill>
                <a:latin typeface="微软雅黑" pitchFamily="34" charset="-122"/>
                <a:ea typeface="微软雅黑" pitchFamily="34" charset="-122"/>
              </a:rPr>
              <a:t>Windows</a:t>
            </a:r>
            <a:r>
              <a:rPr lang="zh-CN" altLang="en-US" sz="2800">
                <a:solidFill>
                  <a:srgbClr val="002060"/>
                </a:solidFill>
                <a:latin typeface="微软雅黑" pitchFamily="34" charset="-122"/>
                <a:ea typeface="微软雅黑" pitchFamily="34" charset="-122"/>
              </a:rPr>
              <a:t>系统目录下的动态连接库（</a:t>
            </a:r>
            <a:r>
              <a:rPr lang="en-US" altLang="zh-CN" sz="2800">
                <a:solidFill>
                  <a:srgbClr val="002060"/>
                </a:solidFill>
                <a:latin typeface="微软雅黑" pitchFamily="34" charset="-122"/>
                <a:ea typeface="微软雅黑" pitchFamily="34" charset="-122"/>
              </a:rPr>
              <a:t>Dynamic Link Library</a:t>
            </a:r>
            <a:r>
              <a:rPr lang="zh-CN" altLang="en-US" sz="2800">
                <a:solidFill>
                  <a:srgbClr val="002060"/>
                </a:solidFill>
                <a:latin typeface="微软雅黑" pitchFamily="34" charset="-122"/>
                <a:ea typeface="微软雅黑" pitchFamily="34" charset="-122"/>
              </a:rPr>
              <a:t>或者</a:t>
            </a:r>
            <a:r>
              <a:rPr lang="en-US" altLang="zh-CN" sz="2800">
                <a:solidFill>
                  <a:srgbClr val="002060"/>
                </a:solidFill>
                <a:latin typeface="微软雅黑" pitchFamily="34" charset="-122"/>
                <a:ea typeface="微软雅黑" pitchFamily="34" charset="-122"/>
              </a:rPr>
              <a:t>Dynamic-link library</a:t>
            </a:r>
            <a:r>
              <a:rPr lang="zh-CN" altLang="en-US" sz="2800">
                <a:solidFill>
                  <a:srgbClr val="002060"/>
                </a:solidFill>
                <a:latin typeface="微软雅黑" pitchFamily="34" charset="-122"/>
                <a:ea typeface="微软雅黑" pitchFamily="34" charset="-122"/>
              </a:rPr>
              <a:t>，缩写为</a:t>
            </a:r>
            <a:r>
              <a:rPr lang="en-US" altLang="zh-CN" sz="2800">
                <a:solidFill>
                  <a:srgbClr val="002060"/>
                </a:solidFill>
                <a:latin typeface="微软雅黑" pitchFamily="34" charset="-122"/>
                <a:ea typeface="微软雅黑" pitchFamily="34" charset="-122"/>
              </a:rPr>
              <a:t>DLL</a:t>
            </a:r>
            <a:r>
              <a:rPr lang="zh-CN" altLang="en-US" sz="2800">
                <a:solidFill>
                  <a:srgbClr val="002060"/>
                </a:solidFill>
                <a:latin typeface="微软雅黑" pitchFamily="34" charset="-122"/>
                <a:ea typeface="微软雅黑" pitchFamily="34" charset="-122"/>
              </a:rPr>
              <a:t>）文件中。</a:t>
            </a:r>
          </a:p>
        </p:txBody>
      </p:sp>
      <p:sp>
        <p:nvSpPr>
          <p:cNvPr id="15364" name="矩形 1"/>
          <p:cNvSpPr>
            <a:spLocks noChangeArrowheads="1"/>
          </p:cNvSpPr>
          <p:nvPr/>
        </p:nvSpPr>
        <p:spPr bwMode="auto">
          <a:xfrm>
            <a:off x="250825" y="173038"/>
            <a:ext cx="3067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buFont typeface="Wingdings" pitchFamily="2" charset="2"/>
              <a:buChar char="n"/>
            </a:pPr>
            <a:r>
              <a:rPr lang="zh-CN" altLang="en-US" sz="2800" b="1">
                <a:solidFill>
                  <a:srgbClr val="C00000"/>
                </a:solidFill>
                <a:latin typeface="微软雅黑" pitchFamily="34" charset="-122"/>
                <a:ea typeface="微软雅黑" pitchFamily="34" charset="-122"/>
              </a:rPr>
              <a:t>操作系统的</a:t>
            </a:r>
            <a:r>
              <a:rPr lang="en-US" altLang="zh-CN" sz="2800" b="1">
                <a:solidFill>
                  <a:srgbClr val="C00000"/>
                </a:solidFill>
                <a:latin typeface="微软雅黑" pitchFamily="34" charset="-122"/>
                <a:ea typeface="微软雅黑" pitchFamily="34" charset="-122"/>
              </a:rPr>
              <a:t>API</a:t>
            </a:r>
            <a:endParaRPr lang="zh-CN" altLang="en-US" sz="2800" b="1">
              <a:solidFill>
                <a:srgbClr val="C0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457200"/>
            <a:ext cx="8229600" cy="762000"/>
          </a:xfrm>
        </p:spPr>
        <p:txBody>
          <a:bodyPr/>
          <a:lstStyle/>
          <a:p>
            <a:pPr eaLnBrk="1" hangingPunct="1">
              <a:spcBef>
                <a:spcPct val="20000"/>
              </a:spcBef>
              <a:buClr>
                <a:schemeClr val="bg2"/>
              </a:buClr>
              <a:buSzPct val="75000"/>
            </a:pPr>
            <a:r>
              <a:rPr lang="en-US" altLang="zh-CN" sz="3200" b="1">
                <a:solidFill>
                  <a:srgbClr val="002060"/>
                </a:solidFill>
                <a:cs typeface="楷体_GB2312"/>
              </a:rPr>
              <a:t>2</a:t>
            </a:r>
            <a:r>
              <a:rPr lang="zh-CN" altLang="en-US" sz="3200" b="1">
                <a:solidFill>
                  <a:srgbClr val="002060"/>
                </a:solidFill>
                <a:cs typeface="楷体_GB2312"/>
              </a:rPr>
              <a:t>．文件路径</a:t>
            </a:r>
          </a:p>
        </p:txBody>
      </p:sp>
      <p:sp>
        <p:nvSpPr>
          <p:cNvPr id="93187" name="Rectangle 3"/>
          <p:cNvSpPr>
            <a:spLocks noGrp="1" noChangeArrowheads="1"/>
          </p:cNvSpPr>
          <p:nvPr>
            <p:ph type="body" idx="1"/>
          </p:nvPr>
        </p:nvSpPr>
        <p:spPr>
          <a:xfrm>
            <a:off x="814388" y="1557338"/>
            <a:ext cx="7723187" cy="3360737"/>
          </a:xfrm>
        </p:spPr>
        <p:txBody>
          <a:bodyPr/>
          <a:lstStyle/>
          <a:p>
            <a:pPr eaLnBrk="1" hangingPunct="1">
              <a:lnSpc>
                <a:spcPct val="80000"/>
              </a:lnSpc>
              <a:buFont typeface="Wingdings" pitchFamily="2" charset="2"/>
              <a:buNone/>
            </a:pPr>
            <a:r>
              <a:rPr lang="en-US" altLang="zh-CN" sz="3600">
                <a:cs typeface="楷体_GB2312"/>
              </a:rPr>
              <a:t>① </a:t>
            </a:r>
            <a:r>
              <a:rPr lang="zh-CN" altLang="en-US" sz="3600">
                <a:cs typeface="楷体_GB2312"/>
              </a:rPr>
              <a:t>绝对路径 </a:t>
            </a:r>
            <a:endParaRPr lang="en-US" altLang="zh-CN" sz="3600">
              <a:cs typeface="楷体_GB2312"/>
            </a:endParaRPr>
          </a:p>
          <a:p>
            <a:pPr eaLnBrk="1" hangingPunct="1">
              <a:lnSpc>
                <a:spcPct val="80000"/>
              </a:lnSpc>
              <a:buFont typeface="Wingdings" pitchFamily="2" charset="2"/>
              <a:buNone/>
            </a:pPr>
            <a:endParaRPr lang="en-US" altLang="zh-CN" sz="3600">
              <a:cs typeface="楷体_GB2312"/>
            </a:endParaRPr>
          </a:p>
          <a:p>
            <a:pPr eaLnBrk="1" hangingPunct="1">
              <a:lnSpc>
                <a:spcPct val="80000"/>
              </a:lnSpc>
              <a:buFont typeface="Wingdings" pitchFamily="2" charset="2"/>
              <a:buNone/>
            </a:pPr>
            <a:endParaRPr lang="en-US" altLang="zh-CN" sz="3600">
              <a:cs typeface="楷体_GB2312"/>
            </a:endParaRPr>
          </a:p>
          <a:p>
            <a:pPr eaLnBrk="1" hangingPunct="1">
              <a:lnSpc>
                <a:spcPct val="80000"/>
              </a:lnSpc>
              <a:buFont typeface="Wingdings" pitchFamily="2" charset="2"/>
              <a:buNone/>
            </a:pPr>
            <a:endParaRPr lang="en-US" altLang="zh-CN" sz="3600">
              <a:cs typeface="楷体_GB2312"/>
            </a:endParaRPr>
          </a:p>
          <a:p>
            <a:pPr eaLnBrk="1" hangingPunct="1">
              <a:lnSpc>
                <a:spcPct val="80000"/>
              </a:lnSpc>
              <a:buFont typeface="Wingdings" pitchFamily="2" charset="2"/>
              <a:buNone/>
            </a:pPr>
            <a:r>
              <a:rPr lang="en-US" altLang="zh-CN" sz="3600">
                <a:cs typeface="楷体_GB2312"/>
              </a:rPr>
              <a:t>② </a:t>
            </a:r>
            <a:r>
              <a:rPr lang="zh-CN" altLang="en-US" sz="3600">
                <a:cs typeface="楷体_GB2312"/>
              </a:rPr>
              <a:t>相对路径</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276475"/>
            <a:ext cx="73358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4678363"/>
            <a:ext cx="73358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23850" y="280988"/>
            <a:ext cx="8229600" cy="1066800"/>
          </a:xfrm>
        </p:spPr>
        <p:txBody>
          <a:bodyPr/>
          <a:lstStyle/>
          <a:p>
            <a:pPr marL="457200" indent="-457200" eaLnBrk="1" hangingPunct="1">
              <a:buFont typeface="Wingdings" pitchFamily="2" charset="2"/>
              <a:buChar char="n"/>
            </a:pPr>
            <a:r>
              <a:rPr lang="zh-CN" altLang="en-US" sz="3200" b="1">
                <a:solidFill>
                  <a:srgbClr val="C00000"/>
                </a:solidFill>
                <a:cs typeface="楷体_GB2312"/>
              </a:rPr>
              <a:t>文件系统的实现</a:t>
            </a:r>
          </a:p>
        </p:txBody>
      </p:sp>
      <p:sp>
        <p:nvSpPr>
          <p:cNvPr id="499715" name="Rectangle 3"/>
          <p:cNvSpPr>
            <a:spLocks noGrp="1" noChangeArrowheads="1"/>
          </p:cNvSpPr>
          <p:nvPr>
            <p:ph type="body" idx="1"/>
          </p:nvPr>
        </p:nvSpPr>
        <p:spPr>
          <a:xfrm>
            <a:off x="468313" y="1484313"/>
            <a:ext cx="8496300" cy="936625"/>
          </a:xfrm>
        </p:spPr>
        <p:txBody>
          <a:bodyPr/>
          <a:lstStyle/>
          <a:p>
            <a:pPr marL="0" indent="0" eaLnBrk="1" hangingPunct="1">
              <a:lnSpc>
                <a:spcPct val="90000"/>
              </a:lnSpc>
              <a:buFont typeface="Wingdings" pitchFamily="2" charset="2"/>
              <a:buNone/>
            </a:pPr>
            <a:r>
              <a:rPr lang="zh-CN" altLang="en-US" sz="2800" b="1">
                <a:cs typeface="楷体_GB2312"/>
              </a:rPr>
              <a:t>文件系统的格式：</a:t>
            </a:r>
            <a:r>
              <a:rPr lang="zh-CN" altLang="en-US" sz="2800" b="1">
                <a:cs typeface="仿宋_GB2312"/>
              </a:rPr>
              <a:t>存储介质按照一种特定的文件格式加以构造。</a:t>
            </a:r>
            <a:endParaRPr lang="en-US" altLang="zh-CN" sz="2800" b="1">
              <a:cs typeface="仿宋_GB2312"/>
            </a:endParaRPr>
          </a:p>
          <a:p>
            <a:pPr marL="0" indent="0" eaLnBrk="1" hangingPunct="1">
              <a:lnSpc>
                <a:spcPct val="90000"/>
              </a:lnSpc>
              <a:buFont typeface="Wingdings" pitchFamily="2" charset="2"/>
              <a:buChar char="l"/>
            </a:pPr>
            <a:endParaRPr lang="zh-CN" altLang="en-US" sz="2800" b="1">
              <a:solidFill>
                <a:srgbClr val="0033CC"/>
              </a:solidFill>
              <a:cs typeface="楷体_GB2312"/>
            </a:endParaRPr>
          </a:p>
          <a:p>
            <a:pPr marL="0" indent="0" eaLnBrk="1" hangingPunct="1">
              <a:lnSpc>
                <a:spcPct val="90000"/>
              </a:lnSpc>
              <a:buFont typeface="Wingdings" pitchFamily="2" charset="2"/>
              <a:buNone/>
            </a:pPr>
            <a:r>
              <a:rPr lang="zh-CN" altLang="en-US" b="1"/>
              <a:t>  </a:t>
            </a:r>
          </a:p>
        </p:txBody>
      </p:sp>
      <p:sp>
        <p:nvSpPr>
          <p:cNvPr id="96260" name="矩形 1"/>
          <p:cNvSpPr>
            <a:spLocks noChangeArrowheads="1"/>
          </p:cNvSpPr>
          <p:nvPr/>
        </p:nvSpPr>
        <p:spPr bwMode="auto">
          <a:xfrm>
            <a:off x="461963" y="2133600"/>
            <a:ext cx="835342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buFont typeface="Wingdings" pitchFamily="2" charset="2"/>
              <a:buNone/>
            </a:pPr>
            <a:endParaRPr lang="zh-CN" altLang="en-US" sz="2800">
              <a:solidFill>
                <a:srgbClr val="0033CC"/>
              </a:solidFill>
              <a:latin typeface="微软雅黑" pitchFamily="34" charset="-122"/>
              <a:ea typeface="微软雅黑" pitchFamily="34" charset="-122"/>
              <a:cs typeface="楷体_GB2312"/>
            </a:endParaRPr>
          </a:p>
          <a:p>
            <a:pPr eaLnBrk="1" hangingPunct="1">
              <a:lnSpc>
                <a:spcPct val="90000"/>
              </a:lnSpc>
              <a:buFont typeface="Wingdings" pitchFamily="2" charset="2"/>
              <a:buNone/>
            </a:pPr>
            <a:r>
              <a:rPr lang="zh-CN" altLang="en-US" sz="2800">
                <a:solidFill>
                  <a:srgbClr val="0033CC"/>
                </a:solidFill>
                <a:latin typeface="微软雅黑" pitchFamily="34" charset="-122"/>
                <a:ea typeface="微软雅黑" pitchFamily="34" charset="-122"/>
                <a:cs typeface="楷体_GB2312"/>
              </a:rPr>
              <a:t>■</a:t>
            </a:r>
            <a:r>
              <a:rPr lang="zh-CN" altLang="en-US" sz="2800">
                <a:latin typeface="微软雅黑" pitchFamily="34" charset="-122"/>
                <a:ea typeface="微软雅黑" pitchFamily="34" charset="-122"/>
                <a:cs typeface="楷体_GB2312"/>
              </a:rPr>
              <a:t>硬盘分区 </a:t>
            </a:r>
            <a:endParaRPr lang="en-US" altLang="zh-CN" sz="2800">
              <a:latin typeface="微软雅黑" pitchFamily="34" charset="-122"/>
              <a:ea typeface="微软雅黑" pitchFamily="34" charset="-122"/>
              <a:cs typeface="楷体_GB2312"/>
            </a:endParaRPr>
          </a:p>
          <a:p>
            <a:pPr eaLnBrk="1" hangingPunct="1">
              <a:lnSpc>
                <a:spcPct val="90000"/>
              </a:lnSpc>
              <a:buFont typeface="Wingdings" pitchFamily="2" charset="2"/>
              <a:buNone/>
            </a:pPr>
            <a:endParaRPr lang="zh-CN" altLang="en-US" sz="2800">
              <a:latin typeface="微软雅黑" pitchFamily="34" charset="-122"/>
              <a:ea typeface="微软雅黑" pitchFamily="34" charset="-122"/>
              <a:cs typeface="楷体_GB2312"/>
            </a:endParaRPr>
          </a:p>
          <a:p>
            <a:pPr eaLnBrk="1" hangingPunct="1">
              <a:lnSpc>
                <a:spcPct val="90000"/>
              </a:lnSpc>
              <a:buFont typeface="Wingdings" pitchFamily="2" charset="2"/>
              <a:buChar char="l"/>
            </a:pPr>
            <a:r>
              <a:rPr lang="zh-CN" altLang="en-US" sz="2800">
                <a:solidFill>
                  <a:srgbClr val="002060"/>
                </a:solidFill>
                <a:latin typeface="微软雅黑" pitchFamily="34" charset="-122"/>
                <a:ea typeface="微软雅黑" pitchFamily="34" charset="-122"/>
                <a:cs typeface="楷体_GB2312"/>
              </a:rPr>
              <a:t>通过对硬盘分区，多个操作系统可以共存于同一个硬盘中。</a:t>
            </a:r>
            <a:endParaRPr lang="en-US" altLang="zh-CN" sz="2800">
              <a:solidFill>
                <a:srgbClr val="002060"/>
              </a:solidFill>
              <a:latin typeface="微软雅黑" pitchFamily="34" charset="-122"/>
              <a:ea typeface="微软雅黑" pitchFamily="34" charset="-122"/>
              <a:cs typeface="楷体_GB2312"/>
            </a:endParaRPr>
          </a:p>
          <a:p>
            <a:pPr eaLnBrk="1" hangingPunct="1">
              <a:lnSpc>
                <a:spcPct val="90000"/>
              </a:lnSpc>
              <a:buFont typeface="Wingdings" pitchFamily="2" charset="2"/>
              <a:buChar char="l"/>
            </a:pPr>
            <a:endParaRPr lang="zh-CN" altLang="en-US" sz="2800">
              <a:solidFill>
                <a:srgbClr val="002060"/>
              </a:solidFill>
              <a:latin typeface="微软雅黑" pitchFamily="34" charset="-122"/>
              <a:ea typeface="微软雅黑" pitchFamily="34" charset="-122"/>
              <a:cs typeface="楷体_GB2312"/>
            </a:endParaRPr>
          </a:p>
          <a:p>
            <a:pPr eaLnBrk="1" hangingPunct="1">
              <a:lnSpc>
                <a:spcPct val="90000"/>
              </a:lnSpc>
              <a:buFont typeface="Wingdings" pitchFamily="2" charset="2"/>
              <a:buChar char="l"/>
            </a:pPr>
            <a:r>
              <a:rPr lang="zh-CN" altLang="en-US" sz="2800">
                <a:solidFill>
                  <a:srgbClr val="002060"/>
                </a:solidFill>
                <a:latin typeface="微软雅黑" pitchFamily="34" charset="-122"/>
                <a:ea typeface="微软雅黑" pitchFamily="34" charset="-122"/>
                <a:cs typeface="楷体_GB2312"/>
              </a:rPr>
              <a:t>当系统中硬盘容量较大时，使用分区可以提高硬盘的访问效率。</a:t>
            </a:r>
            <a:endParaRPr lang="en-US" altLang="zh-CN" sz="2800">
              <a:solidFill>
                <a:srgbClr val="002060"/>
              </a:solidFill>
              <a:latin typeface="微软雅黑" pitchFamily="34" charset="-122"/>
              <a:ea typeface="微软雅黑" pitchFamily="34" charset="-122"/>
              <a:cs typeface="楷体_GB2312"/>
            </a:endParaRPr>
          </a:p>
          <a:p>
            <a:pPr eaLnBrk="1" hangingPunct="1">
              <a:lnSpc>
                <a:spcPct val="90000"/>
              </a:lnSpc>
              <a:buFont typeface="Wingdings" pitchFamily="2" charset="2"/>
              <a:buChar char="l"/>
            </a:pPr>
            <a:endParaRPr lang="zh-CN" altLang="en-US" sz="2800">
              <a:solidFill>
                <a:srgbClr val="002060"/>
              </a:solidFill>
              <a:latin typeface="微软雅黑" pitchFamily="34" charset="-122"/>
              <a:ea typeface="微软雅黑" pitchFamily="34" charset="-122"/>
              <a:cs typeface="楷体_GB2312"/>
            </a:endParaRPr>
          </a:p>
          <a:p>
            <a:pPr eaLnBrk="1" hangingPunct="1">
              <a:lnSpc>
                <a:spcPct val="90000"/>
              </a:lnSpc>
              <a:buFont typeface="Wingdings" pitchFamily="2" charset="2"/>
              <a:buChar char="l"/>
            </a:pPr>
            <a:r>
              <a:rPr lang="zh-CN" altLang="en-US" sz="2800">
                <a:solidFill>
                  <a:srgbClr val="002060"/>
                </a:solidFill>
                <a:latin typeface="微软雅黑" pitchFamily="34" charset="-122"/>
                <a:ea typeface="微软雅黑" pitchFamily="34" charset="-122"/>
                <a:cs typeface="楷体_GB2312"/>
              </a:rPr>
              <a:t>在不同分区上安装不同的操作系统，能够方便管理和维护。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499715">
                                            <p:txEl>
                                              <p:pRg st="2" end="2"/>
                                            </p:txEl>
                                          </p:spTgt>
                                        </p:tgtEl>
                                        <p:attrNameLst>
                                          <p:attrName>style.visibility</p:attrName>
                                        </p:attrNameLst>
                                      </p:cBhvr>
                                      <p:to>
                                        <p:strVal val="visible"/>
                                      </p:to>
                                    </p:set>
                                    <p:animEffect transition="in" filter="box(in)">
                                      <p:cBhvr>
                                        <p:cTn id="7" dur="500"/>
                                        <p:tgtEl>
                                          <p:spTgt spid="499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836613"/>
            <a:ext cx="3995738" cy="936625"/>
          </a:xfrm>
        </p:spPr>
        <p:txBody>
          <a:bodyPr/>
          <a:lstStyle/>
          <a:p>
            <a:pPr eaLnBrk="1" hangingPunct="1"/>
            <a:r>
              <a:rPr lang="en-US" altLang="zh-CN" sz="2800" b="1">
                <a:cs typeface="楷体_GB2312"/>
              </a:rPr>
              <a:t>■</a:t>
            </a:r>
            <a:r>
              <a:rPr lang="zh-CN" altLang="en-US" sz="2800" b="1">
                <a:cs typeface="楷体_GB2312"/>
              </a:rPr>
              <a:t>一般文件系统格式 </a:t>
            </a:r>
          </a:p>
        </p:txBody>
      </p:sp>
      <p:pic>
        <p:nvPicPr>
          <p:cNvPr id="95235" name="Picture 3" descr="B61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140075" y="260350"/>
            <a:ext cx="5978525" cy="2705100"/>
          </a:xfrm>
        </p:spPr>
      </p:pic>
      <p:sp>
        <p:nvSpPr>
          <p:cNvPr id="95236" name="Rectangle 1"/>
          <p:cNvSpPr>
            <a:spLocks noChangeArrowheads="1"/>
          </p:cNvSpPr>
          <p:nvPr/>
        </p:nvSpPr>
        <p:spPr bwMode="auto">
          <a:xfrm>
            <a:off x="323850" y="3068638"/>
            <a:ext cx="8629650" cy="1800225"/>
          </a:xfrm>
          <a:prstGeom prst="rect">
            <a:avLst/>
          </a:prstGeom>
          <a:solidFill>
            <a:srgbClr val="F1FE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76176" anchor="ctr">
            <a:spAutoFit/>
          </a:bodyPr>
          <a:lstStyle/>
          <a:p>
            <a:r>
              <a:rPr lang="en-US" altLang="zh-CN" sz="2800" b="1">
                <a:solidFill>
                  <a:srgbClr val="C00000"/>
                </a:solidFill>
                <a:latin typeface="微软雅黑" pitchFamily="34" charset="-122"/>
                <a:ea typeface="微软雅黑" pitchFamily="34" charset="-122"/>
                <a:cs typeface="Arial" pitchFamily="34" charset="0"/>
              </a:rPr>
              <a:t>MBR</a:t>
            </a:r>
            <a:r>
              <a:rPr lang="en-US" altLang="zh-CN" sz="2800">
                <a:solidFill>
                  <a:srgbClr val="333333"/>
                </a:solidFill>
                <a:latin typeface="微软雅黑" pitchFamily="34" charset="-122"/>
                <a:ea typeface="微软雅黑" pitchFamily="34" charset="-122"/>
                <a:cs typeface="Arial" pitchFamily="34" charset="0"/>
              </a:rPr>
              <a:t> </a:t>
            </a:r>
            <a:r>
              <a:rPr lang="zh-CN" altLang="en-US" sz="2800">
                <a:solidFill>
                  <a:srgbClr val="333333"/>
                </a:solidFill>
                <a:latin typeface="微软雅黑" pitchFamily="34" charset="-122"/>
                <a:ea typeface="微软雅黑" pitchFamily="34" charset="-122"/>
                <a:cs typeface="Arial" pitchFamily="34" charset="0"/>
              </a:rPr>
              <a:t>全名为</a:t>
            </a:r>
            <a:r>
              <a:rPr lang="en-US" altLang="zh-CN" sz="2800">
                <a:solidFill>
                  <a:srgbClr val="333333"/>
                </a:solidFill>
                <a:latin typeface="微软雅黑" pitchFamily="34" charset="-122"/>
                <a:ea typeface="微软雅黑" pitchFamily="34" charset="-122"/>
                <a:cs typeface="Arial" pitchFamily="34" charset="0"/>
              </a:rPr>
              <a:t>Master Boot Record </a:t>
            </a:r>
            <a:r>
              <a:rPr lang="zh-CN" altLang="en-US" sz="2800">
                <a:solidFill>
                  <a:srgbClr val="333333"/>
                </a:solidFill>
                <a:latin typeface="微软雅黑" pitchFamily="34" charset="-122"/>
                <a:ea typeface="微软雅黑" pitchFamily="34" charset="-122"/>
                <a:cs typeface="Arial" pitchFamily="34" charset="0"/>
              </a:rPr>
              <a:t>，</a:t>
            </a:r>
            <a:r>
              <a:rPr lang="zh-CN" altLang="en-US" sz="2800" b="1">
                <a:solidFill>
                  <a:srgbClr val="FF0000"/>
                </a:solidFill>
                <a:latin typeface="微软雅黑" pitchFamily="34" charset="-122"/>
                <a:ea typeface="微软雅黑" pitchFamily="34" charset="-122"/>
                <a:cs typeface="Arial" pitchFamily="34" charset="0"/>
              </a:rPr>
              <a:t>主引导记录</a:t>
            </a:r>
            <a:r>
              <a:rPr lang="zh-CN" altLang="en-US" sz="2800">
                <a:solidFill>
                  <a:srgbClr val="333333"/>
                </a:solidFill>
                <a:latin typeface="微软雅黑" pitchFamily="34" charset="-122"/>
                <a:ea typeface="微软雅黑" pitchFamily="34" charset="-122"/>
                <a:cs typeface="Arial" pitchFamily="34" charset="0"/>
              </a:rPr>
              <a:t>或</a:t>
            </a:r>
            <a:r>
              <a:rPr lang="zh-CN" altLang="en-US" sz="2800" b="1">
                <a:solidFill>
                  <a:srgbClr val="FF0000"/>
                </a:solidFill>
                <a:latin typeface="微软雅黑" pitchFamily="34" charset="-122"/>
                <a:ea typeface="微软雅黑" pitchFamily="34" charset="-122"/>
                <a:cs typeface="Arial" pitchFamily="34" charset="0"/>
              </a:rPr>
              <a:t>主引导扇区</a:t>
            </a:r>
            <a:r>
              <a:rPr lang="zh-CN" altLang="en-US" sz="2800">
                <a:solidFill>
                  <a:srgbClr val="333333"/>
                </a:solidFill>
                <a:latin typeface="微软雅黑" pitchFamily="34" charset="-122"/>
                <a:ea typeface="微软雅黑" pitchFamily="34" charset="-122"/>
                <a:cs typeface="Arial" pitchFamily="34" charset="0"/>
              </a:rPr>
              <a:t>，因为大小为</a:t>
            </a:r>
            <a:r>
              <a:rPr lang="en-US" altLang="zh-CN" sz="2800">
                <a:solidFill>
                  <a:srgbClr val="333333"/>
                </a:solidFill>
                <a:latin typeface="微软雅黑" pitchFamily="34" charset="-122"/>
                <a:ea typeface="微软雅黑" pitchFamily="34" charset="-122"/>
                <a:cs typeface="Arial" pitchFamily="34" charset="0"/>
              </a:rPr>
              <a:t>512 Byte </a:t>
            </a:r>
            <a:r>
              <a:rPr lang="zh-CN" altLang="en-US" sz="2800">
                <a:solidFill>
                  <a:srgbClr val="333333"/>
                </a:solidFill>
                <a:latin typeface="微软雅黑" pitchFamily="34" charset="-122"/>
                <a:ea typeface="微软雅黑" pitchFamily="34" charset="-122"/>
                <a:cs typeface="Arial" pitchFamily="34" charset="0"/>
              </a:rPr>
              <a:t>，正好是一个扇区的大小，所以又叫主引导扇区，他是硬盘的第一个扇区（</a:t>
            </a:r>
            <a:r>
              <a:rPr lang="en-US" altLang="zh-CN" sz="2800">
                <a:solidFill>
                  <a:srgbClr val="333333"/>
                </a:solidFill>
                <a:latin typeface="微软雅黑" pitchFamily="34" charset="-122"/>
                <a:ea typeface="微软雅黑" pitchFamily="34" charset="-122"/>
                <a:cs typeface="Arial" pitchFamily="34" charset="0"/>
              </a:rPr>
              <a:t>0</a:t>
            </a:r>
            <a:r>
              <a:rPr lang="zh-CN" altLang="en-US" sz="2800">
                <a:solidFill>
                  <a:srgbClr val="333333"/>
                </a:solidFill>
                <a:latin typeface="微软雅黑" pitchFamily="34" charset="-122"/>
                <a:ea typeface="微软雅黑" pitchFamily="34" charset="-122"/>
                <a:cs typeface="Arial" pitchFamily="34" charset="0"/>
              </a:rPr>
              <a:t>磁道，</a:t>
            </a:r>
            <a:r>
              <a:rPr lang="en-US" altLang="zh-CN" sz="2800">
                <a:solidFill>
                  <a:srgbClr val="333333"/>
                </a:solidFill>
                <a:latin typeface="微软雅黑" pitchFamily="34" charset="-122"/>
                <a:ea typeface="微软雅黑" pitchFamily="34" charset="-122"/>
                <a:cs typeface="Arial" pitchFamily="34" charset="0"/>
              </a:rPr>
              <a:t>0</a:t>
            </a:r>
            <a:r>
              <a:rPr lang="zh-CN" altLang="en-US" sz="2800">
                <a:solidFill>
                  <a:srgbClr val="333333"/>
                </a:solidFill>
                <a:latin typeface="微软雅黑" pitchFamily="34" charset="-122"/>
                <a:ea typeface="微软雅黑" pitchFamily="34" charset="-122"/>
                <a:cs typeface="Arial" pitchFamily="34" charset="0"/>
              </a:rPr>
              <a:t>柱面，</a:t>
            </a:r>
            <a:r>
              <a:rPr lang="en-US" altLang="zh-CN" sz="2800">
                <a:solidFill>
                  <a:srgbClr val="333333"/>
                </a:solidFill>
                <a:latin typeface="微软雅黑" pitchFamily="34" charset="-122"/>
                <a:ea typeface="微软雅黑" pitchFamily="34" charset="-122"/>
                <a:cs typeface="Arial" pitchFamily="34" charset="0"/>
              </a:rPr>
              <a:t>1</a:t>
            </a:r>
            <a:r>
              <a:rPr lang="zh-CN" altLang="en-US" sz="2800">
                <a:solidFill>
                  <a:srgbClr val="333333"/>
                </a:solidFill>
                <a:latin typeface="微软雅黑" pitchFamily="34" charset="-122"/>
                <a:ea typeface="微软雅黑" pitchFamily="34" charset="-122"/>
                <a:cs typeface="Arial" pitchFamily="34" charset="0"/>
              </a:rPr>
              <a:t>扇区）</a:t>
            </a:r>
            <a:endParaRPr lang="zh-CN" altLang="zh-CN" sz="2800">
              <a:latin typeface="微软雅黑" pitchFamily="34" charset="-122"/>
              <a:ea typeface="微软雅黑" pitchFamily="34" charset="-122"/>
              <a:cs typeface="Arial" pitchFamily="34" charset="0"/>
            </a:endParaRPr>
          </a:p>
        </p:txBody>
      </p:sp>
      <p:sp>
        <p:nvSpPr>
          <p:cNvPr id="95237" name="矩形 2"/>
          <p:cNvSpPr>
            <a:spLocks noChangeArrowheads="1"/>
          </p:cNvSpPr>
          <p:nvPr/>
        </p:nvSpPr>
        <p:spPr bwMode="auto">
          <a:xfrm>
            <a:off x="323850" y="5138738"/>
            <a:ext cx="86296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a:latin typeface="微软雅黑" pitchFamily="34" charset="-122"/>
                <a:ea typeface="微软雅黑" pitchFamily="34" charset="-122"/>
              </a:rPr>
              <a:t>主</a:t>
            </a:r>
            <a:r>
              <a:rPr lang="zh-CN" altLang="en-US" sz="2400">
                <a:solidFill>
                  <a:srgbClr val="333333"/>
                </a:solidFill>
                <a:latin typeface="微软雅黑" pitchFamily="34" charset="-122"/>
                <a:ea typeface="微软雅黑" pitchFamily="34" charset="-122"/>
                <a:cs typeface="Arial" pitchFamily="34" charset="0"/>
              </a:rPr>
              <a:t>引导</a:t>
            </a:r>
            <a:r>
              <a:rPr lang="zh-CN" altLang="en-US" sz="2800">
                <a:latin typeface="微软雅黑" pitchFamily="34" charset="-122"/>
                <a:ea typeface="微软雅黑" pitchFamily="34" charset="-122"/>
              </a:rPr>
              <a:t>扇区记录着硬盘本身的相关信息以及硬盘各个分区的大小及位置信息，是数据信息的重要入口。</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1"/>
          <p:cNvSpPr>
            <a:spLocks noChangeArrowheads="1"/>
          </p:cNvSpPr>
          <p:nvPr/>
        </p:nvSpPr>
        <p:spPr bwMode="auto">
          <a:xfrm>
            <a:off x="323850" y="333375"/>
            <a:ext cx="84248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ts val="1800"/>
              </a:spcBef>
            </a:pPr>
            <a:r>
              <a:rPr lang="zh-CN" altLang="en-US" sz="2800">
                <a:latin typeface="微软雅黑" pitchFamily="34" charset="-122"/>
                <a:ea typeface="微软雅黑" pitchFamily="34" charset="-122"/>
              </a:rPr>
              <a:t>从</a:t>
            </a:r>
            <a:r>
              <a:rPr lang="zh-CN" altLang="en-US" sz="2800" b="1">
                <a:latin typeface="微软雅黑" pitchFamily="34" charset="-122"/>
                <a:ea typeface="微软雅黑" pitchFamily="34" charset="-122"/>
              </a:rPr>
              <a:t>主引导记录</a:t>
            </a:r>
            <a:r>
              <a:rPr lang="zh-CN" altLang="en-US" sz="2800">
                <a:latin typeface="微软雅黑" pitchFamily="34" charset="-122"/>
                <a:ea typeface="微软雅黑" pitchFamily="34" charset="-122"/>
              </a:rPr>
              <a:t>的结构可以知道，它仅仅包含一个</a:t>
            </a:r>
            <a:r>
              <a:rPr lang="en-US" altLang="zh-CN" sz="2800">
                <a:latin typeface="微软雅黑" pitchFamily="34" charset="-122"/>
                <a:ea typeface="微软雅黑" pitchFamily="34" charset="-122"/>
              </a:rPr>
              <a:t>64</a:t>
            </a:r>
            <a:r>
              <a:rPr lang="zh-CN" altLang="en-US" sz="2800">
                <a:latin typeface="微软雅黑" pitchFamily="34" charset="-122"/>
                <a:ea typeface="微软雅黑" pitchFamily="34" charset="-122"/>
              </a:rPr>
              <a:t>个字节的</a:t>
            </a:r>
            <a:r>
              <a:rPr lang="zh-CN" altLang="en-US" sz="2800" b="1">
                <a:latin typeface="微软雅黑" pitchFamily="34" charset="-122"/>
                <a:ea typeface="微软雅黑" pitchFamily="34" charset="-122"/>
              </a:rPr>
              <a:t>硬盘分区表</a:t>
            </a:r>
            <a:r>
              <a:rPr lang="zh-CN" altLang="en-US" sz="2800">
                <a:latin typeface="微软雅黑" pitchFamily="34" charset="-122"/>
                <a:ea typeface="微软雅黑" pitchFamily="34" charset="-122"/>
              </a:rPr>
              <a:t>。</a:t>
            </a:r>
            <a:endParaRPr lang="en-US" altLang="zh-CN" sz="2800">
              <a:latin typeface="微软雅黑" pitchFamily="34" charset="-122"/>
              <a:ea typeface="微软雅黑" pitchFamily="34" charset="-122"/>
            </a:endParaRPr>
          </a:p>
          <a:p>
            <a:pPr eaLnBrk="1" hangingPunct="1">
              <a:spcBef>
                <a:spcPts val="1800"/>
              </a:spcBef>
            </a:pPr>
            <a:r>
              <a:rPr lang="zh-CN" altLang="en-US" sz="2800">
                <a:solidFill>
                  <a:srgbClr val="002060"/>
                </a:solidFill>
                <a:latin typeface="微软雅黑" pitchFamily="34" charset="-122"/>
                <a:ea typeface="微软雅黑" pitchFamily="34" charset="-122"/>
              </a:rPr>
              <a:t>由于每个分区信息需要</a:t>
            </a:r>
            <a:r>
              <a:rPr lang="en-US" altLang="zh-CN" sz="2800">
                <a:solidFill>
                  <a:srgbClr val="002060"/>
                </a:solidFill>
                <a:latin typeface="微软雅黑" pitchFamily="34" charset="-122"/>
                <a:ea typeface="微软雅黑" pitchFamily="34" charset="-122"/>
              </a:rPr>
              <a:t>16</a:t>
            </a:r>
            <a:r>
              <a:rPr lang="zh-CN" altLang="en-US" sz="2800">
                <a:solidFill>
                  <a:srgbClr val="002060"/>
                </a:solidFill>
                <a:latin typeface="微软雅黑" pitchFamily="34" charset="-122"/>
                <a:ea typeface="微软雅黑" pitchFamily="34" charset="-122"/>
              </a:rPr>
              <a:t>个字节，所以对于采用</a:t>
            </a:r>
            <a:r>
              <a:rPr lang="en-US" altLang="zh-CN" sz="2800">
                <a:solidFill>
                  <a:srgbClr val="002060"/>
                </a:solidFill>
                <a:latin typeface="微软雅黑" pitchFamily="34" charset="-122"/>
                <a:ea typeface="微软雅黑" pitchFamily="34" charset="-122"/>
              </a:rPr>
              <a:t>MBR</a:t>
            </a:r>
            <a:r>
              <a:rPr lang="zh-CN" altLang="en-US" sz="2800">
                <a:solidFill>
                  <a:srgbClr val="002060"/>
                </a:solidFill>
                <a:latin typeface="微软雅黑" pitchFamily="34" charset="-122"/>
                <a:ea typeface="微软雅黑" pitchFamily="34" charset="-122"/>
              </a:rPr>
              <a:t>型分区结构的硬盘，最多只能识别</a:t>
            </a:r>
            <a:r>
              <a:rPr lang="en-US" altLang="zh-CN" sz="2800">
                <a:solidFill>
                  <a:srgbClr val="002060"/>
                </a:solidFill>
                <a:latin typeface="微软雅黑" pitchFamily="34" charset="-122"/>
                <a:ea typeface="微软雅黑" pitchFamily="34" charset="-122"/>
              </a:rPr>
              <a:t>4</a:t>
            </a:r>
            <a:r>
              <a:rPr lang="zh-CN" altLang="en-US" sz="2800">
                <a:solidFill>
                  <a:srgbClr val="002060"/>
                </a:solidFill>
                <a:latin typeface="微软雅黑" pitchFamily="34" charset="-122"/>
                <a:ea typeface="微软雅黑" pitchFamily="34" charset="-122"/>
              </a:rPr>
              <a:t>个主要分区（</a:t>
            </a:r>
            <a:r>
              <a:rPr lang="en-US" altLang="zh-CN" sz="2800">
                <a:solidFill>
                  <a:srgbClr val="002060"/>
                </a:solidFill>
                <a:latin typeface="微软雅黑" pitchFamily="34" charset="-122"/>
                <a:ea typeface="微软雅黑" pitchFamily="34" charset="-122"/>
              </a:rPr>
              <a:t>Primary partition</a:t>
            </a:r>
            <a:r>
              <a:rPr lang="zh-CN" altLang="en-US" sz="2800">
                <a:solidFill>
                  <a:srgbClr val="002060"/>
                </a:solidFill>
                <a:latin typeface="微软雅黑" pitchFamily="34" charset="-122"/>
                <a:ea typeface="微软雅黑" pitchFamily="34" charset="-122"/>
              </a:rPr>
              <a:t>）。所以对于一个采用此种分区结构的硬盘来说，想要得到</a:t>
            </a:r>
            <a:r>
              <a:rPr lang="en-US" altLang="zh-CN" sz="2800">
                <a:solidFill>
                  <a:srgbClr val="002060"/>
                </a:solidFill>
                <a:latin typeface="微软雅黑" pitchFamily="34" charset="-122"/>
                <a:ea typeface="微软雅黑" pitchFamily="34" charset="-122"/>
              </a:rPr>
              <a:t>4</a:t>
            </a:r>
            <a:r>
              <a:rPr lang="zh-CN" altLang="en-US" sz="2800">
                <a:solidFill>
                  <a:srgbClr val="002060"/>
                </a:solidFill>
                <a:latin typeface="微软雅黑" pitchFamily="34" charset="-122"/>
                <a:ea typeface="微软雅黑" pitchFamily="34" charset="-122"/>
              </a:rPr>
              <a:t>个以上的主要分区是不可能的。</a:t>
            </a:r>
            <a:endParaRPr lang="en-US" altLang="zh-CN" sz="2800">
              <a:solidFill>
                <a:srgbClr val="002060"/>
              </a:solidFill>
              <a:latin typeface="微软雅黑" pitchFamily="34" charset="-122"/>
              <a:ea typeface="微软雅黑" pitchFamily="34" charset="-122"/>
            </a:endParaRPr>
          </a:p>
          <a:p>
            <a:pPr eaLnBrk="1" hangingPunct="1">
              <a:spcBef>
                <a:spcPts val="1800"/>
              </a:spcBef>
            </a:pPr>
            <a:r>
              <a:rPr lang="zh-CN" altLang="en-US" sz="2800">
                <a:latin typeface="微软雅黑" pitchFamily="34" charset="-122"/>
                <a:ea typeface="微软雅黑" pitchFamily="34" charset="-122"/>
              </a:rPr>
              <a:t>因此需要引出</a:t>
            </a:r>
            <a:r>
              <a:rPr lang="zh-CN" altLang="en-US" sz="2800">
                <a:solidFill>
                  <a:srgbClr val="C00000"/>
                </a:solidFill>
                <a:latin typeface="微软雅黑" pitchFamily="34" charset="-122"/>
                <a:ea typeface="微软雅黑" pitchFamily="34" charset="-122"/>
              </a:rPr>
              <a:t>扩展分区</a:t>
            </a:r>
            <a:r>
              <a:rPr lang="zh-CN" altLang="en-US" sz="2800">
                <a:latin typeface="微软雅黑" pitchFamily="34" charset="-122"/>
                <a:ea typeface="微软雅黑" pitchFamily="34" charset="-122"/>
              </a:rPr>
              <a:t>。扩展分区也是主要分区的一种，但它与主分区的不同在于理论上可以划分为无数个逻辑分区。</a:t>
            </a:r>
          </a:p>
        </p:txBody>
      </p:sp>
      <p:pic>
        <p:nvPicPr>
          <p:cNvPr id="96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4868863"/>
            <a:ext cx="5600700"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55268"/>
            <a:ext cx="8640960" cy="4081117"/>
          </a:xfrm>
          <a:prstGeom prst="rect">
            <a:avLst/>
          </a:prstGeom>
        </p:spPr>
        <p:txBody>
          <a:bodyPr wrap="square">
            <a:spAutoFit/>
          </a:bodyPr>
          <a:lstStyle/>
          <a:p>
            <a:pPr marL="342900" indent="-342900">
              <a:lnSpc>
                <a:spcPct val="120000"/>
              </a:lnSpc>
              <a:buFont typeface="Wingdings" pitchFamily="2" charset="2"/>
              <a:buChar char="n"/>
            </a:pPr>
            <a:r>
              <a:rPr lang="zh-CN" altLang="en-US" sz="2400" b="1">
                <a:solidFill>
                  <a:srgbClr val="C00000"/>
                </a:solidFill>
                <a:latin typeface="微软雅黑" pitchFamily="34" charset="-122"/>
                <a:ea typeface="微软雅黑" pitchFamily="34" charset="-122"/>
              </a:rPr>
              <a:t>什么是扇区和（磁盘）块？</a:t>
            </a:r>
          </a:p>
          <a:p>
            <a:pPr>
              <a:lnSpc>
                <a:spcPct val="120000"/>
              </a:lnSpc>
            </a:pPr>
            <a:r>
              <a:rPr lang="zh-CN" altLang="en-US" sz="2400">
                <a:latin typeface="微软雅黑" pitchFamily="34" charset="-122"/>
                <a:ea typeface="微软雅黑" pitchFamily="34" charset="-122"/>
              </a:rPr>
              <a:t>物理层面：一个磁盘按层次分为 </a:t>
            </a:r>
            <a:r>
              <a:rPr lang="zh-CN" altLang="en-US" sz="2400" b="1">
                <a:latin typeface="微软雅黑" pitchFamily="34" charset="-122"/>
                <a:ea typeface="微软雅黑" pitchFamily="34" charset="-122"/>
              </a:rPr>
              <a:t>磁盘组合 </a:t>
            </a:r>
            <a:r>
              <a:rPr lang="en-US" altLang="zh-CN" sz="2400" b="1">
                <a:latin typeface="微软雅黑" pitchFamily="34" charset="-122"/>
                <a:ea typeface="微软雅黑" pitchFamily="34" charset="-122"/>
              </a:rPr>
              <a:t>-&gt; </a:t>
            </a:r>
            <a:r>
              <a:rPr lang="zh-CN" altLang="en-US" sz="2400" b="1">
                <a:latin typeface="微软雅黑" pitchFamily="34" charset="-122"/>
                <a:ea typeface="微软雅黑" pitchFamily="34" charset="-122"/>
              </a:rPr>
              <a:t>单个磁盘 </a:t>
            </a:r>
            <a:r>
              <a:rPr lang="en-US" altLang="zh-CN" sz="2400" b="1">
                <a:latin typeface="微软雅黑" pitchFamily="34" charset="-122"/>
                <a:ea typeface="微软雅黑" pitchFamily="34" charset="-122"/>
              </a:rPr>
              <a:t>-&gt; </a:t>
            </a:r>
            <a:r>
              <a:rPr lang="zh-CN" altLang="en-US" sz="2400" b="1">
                <a:latin typeface="微软雅黑" pitchFamily="34" charset="-122"/>
                <a:ea typeface="微软雅黑" pitchFamily="34" charset="-122"/>
              </a:rPr>
              <a:t>某一盘面 </a:t>
            </a:r>
            <a:r>
              <a:rPr lang="en-US" altLang="zh-CN" sz="2400" b="1">
                <a:latin typeface="微软雅黑" pitchFamily="34" charset="-122"/>
                <a:ea typeface="微软雅黑" pitchFamily="34" charset="-122"/>
              </a:rPr>
              <a:t>-&gt; </a:t>
            </a:r>
            <a:r>
              <a:rPr lang="zh-CN" altLang="en-US" sz="2400" b="1">
                <a:latin typeface="微软雅黑" pitchFamily="34" charset="-122"/>
                <a:ea typeface="微软雅黑" pitchFamily="34" charset="-122"/>
              </a:rPr>
              <a:t>某一磁道 </a:t>
            </a:r>
            <a:r>
              <a:rPr lang="en-US" altLang="zh-CN" sz="2400" b="1">
                <a:latin typeface="微软雅黑" pitchFamily="34" charset="-122"/>
                <a:ea typeface="微软雅黑" pitchFamily="34" charset="-122"/>
              </a:rPr>
              <a:t>-&gt; </a:t>
            </a:r>
            <a:r>
              <a:rPr lang="zh-CN" altLang="en-US" sz="2400" b="1">
                <a:latin typeface="微软雅黑" pitchFamily="34" charset="-122"/>
                <a:ea typeface="微软雅黑" pitchFamily="34" charset="-122"/>
              </a:rPr>
              <a:t>某一扇区</a:t>
            </a:r>
            <a:endParaRPr lang="zh-CN" altLang="en-US" sz="2400">
              <a:latin typeface="微软雅黑" pitchFamily="34" charset="-122"/>
              <a:ea typeface="微软雅黑" pitchFamily="34" charset="-122"/>
            </a:endParaRPr>
          </a:p>
          <a:p>
            <a:pPr>
              <a:lnSpc>
                <a:spcPct val="120000"/>
              </a:lnSpc>
            </a:pPr>
            <a:r>
              <a:rPr lang="zh-CN" altLang="en-US" sz="2400">
                <a:latin typeface="微软雅黑" pitchFamily="34" charset="-122"/>
                <a:ea typeface="微软雅黑" pitchFamily="34" charset="-122"/>
              </a:rPr>
              <a:t>扇区，顾名思义，每个磁盘有多条同心圆似的磁道，磁道被分割成多个部分。每部分的弧长加上到圆心的两个半径，恰好形成一个扇形。</a:t>
            </a:r>
            <a:r>
              <a:rPr lang="zh-CN" altLang="en-US" sz="2400">
                <a:solidFill>
                  <a:srgbClr val="0070C0"/>
                </a:solidFill>
                <a:latin typeface="微软雅黑" pitchFamily="34" charset="-122"/>
                <a:ea typeface="微软雅黑" pitchFamily="34" charset="-122"/>
              </a:rPr>
              <a:t>扇区是磁盘中最小的物理存储单位</a:t>
            </a:r>
            <a:endParaRPr lang="zh-CN" altLang="en-US" sz="2400">
              <a:latin typeface="微软雅黑" pitchFamily="34" charset="-122"/>
              <a:ea typeface="微软雅黑" pitchFamily="34" charset="-122"/>
            </a:endParaRPr>
          </a:p>
          <a:p>
            <a:pPr>
              <a:lnSpc>
                <a:spcPct val="120000"/>
              </a:lnSpc>
            </a:pPr>
            <a:endParaRPr lang="en-US" altLang="zh-CN" sz="2400">
              <a:latin typeface="微软雅黑" pitchFamily="34" charset="-122"/>
              <a:ea typeface="微软雅黑" pitchFamily="34" charset="-122"/>
            </a:endParaRPr>
          </a:p>
          <a:p>
            <a:pPr>
              <a:lnSpc>
                <a:spcPct val="120000"/>
              </a:lnSpc>
            </a:pPr>
            <a:r>
              <a:rPr lang="zh-CN" altLang="en-US" sz="2400">
                <a:latin typeface="微软雅黑" pitchFamily="34" charset="-122"/>
                <a:ea typeface="微软雅黑" pitchFamily="34" charset="-122"/>
              </a:rPr>
              <a:t>逻辑层面： 磁盘块（虚拟出来的）。 </a:t>
            </a:r>
            <a:r>
              <a:rPr lang="zh-CN" altLang="en-US" sz="2400" b="1">
                <a:latin typeface="微软雅黑" pitchFamily="34" charset="-122"/>
                <a:ea typeface="微软雅黑" pitchFamily="34" charset="-122"/>
              </a:rPr>
              <a:t>块是操作系统中最小的逻辑存储单位。操作系统与磁盘打交道的最小单位是磁盘块。</a:t>
            </a:r>
            <a:endParaRPr lang="zh-CN" altLang="en-US" sz="2400">
              <a:latin typeface="微软雅黑" pitchFamily="34" charset="-122"/>
              <a:ea typeface="微软雅黑" pitchFamily="34" charset="-122"/>
            </a:endParaRPr>
          </a:p>
        </p:txBody>
      </p:sp>
      <p:pic>
        <p:nvPicPr>
          <p:cNvPr id="59394" name="Picture 2" descr="https://timgsa.baidu.com/timg?image&amp;quality=80&amp;size=b9999_10000&amp;sec=1543296966226&amp;di=9be5a192a8cd7a64264ec386df10375c&amp;imgtype=0&amp;src=http%3A%2F%2Fyzhtml01.book118.com%2F2016%2F12%2F14%2F13%2F51351975%2F24.files%2Ffile000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365104"/>
            <a:ext cx="2895447"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546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495" y="404664"/>
            <a:ext cx="8856984" cy="5853910"/>
          </a:xfrm>
          <a:prstGeom prst="rect">
            <a:avLst/>
          </a:prstGeom>
        </p:spPr>
        <p:txBody>
          <a:bodyPr wrap="square">
            <a:spAutoFit/>
          </a:bodyPr>
          <a:lstStyle/>
          <a:p>
            <a:pPr marL="342900" indent="-342900">
              <a:lnSpc>
                <a:spcPct val="120000"/>
              </a:lnSpc>
              <a:buFont typeface="Wingdings" pitchFamily="2" charset="2"/>
              <a:buChar char="n"/>
            </a:pPr>
            <a:r>
              <a:rPr lang="zh-CN" altLang="en-US" sz="2400" b="1">
                <a:solidFill>
                  <a:srgbClr val="C00000"/>
                </a:solidFill>
                <a:latin typeface="微软雅黑" pitchFamily="34" charset="-122"/>
                <a:ea typeface="微软雅黑" pitchFamily="34" charset="-122"/>
              </a:rPr>
              <a:t>什么是簇？和块什么区别？</a:t>
            </a:r>
          </a:p>
          <a:p>
            <a:pPr>
              <a:lnSpc>
                <a:spcPct val="120000"/>
              </a:lnSpc>
            </a:pPr>
            <a:r>
              <a:rPr lang="zh-CN" altLang="en-US" sz="2400">
                <a:solidFill>
                  <a:srgbClr val="000066"/>
                </a:solidFill>
                <a:latin typeface="微软雅黑" pitchFamily="34" charset="-122"/>
                <a:ea typeface="微软雅黑" pitchFamily="34" charset="-122"/>
              </a:rPr>
              <a:t>在</a:t>
            </a:r>
            <a:r>
              <a:rPr lang="en-US" altLang="zh-CN" sz="2400">
                <a:solidFill>
                  <a:srgbClr val="000066"/>
                </a:solidFill>
                <a:latin typeface="微软雅黑" pitchFamily="34" charset="-122"/>
                <a:ea typeface="微软雅黑" pitchFamily="34" charset="-122"/>
              </a:rPr>
              <a:t>Windows</a:t>
            </a:r>
            <a:r>
              <a:rPr lang="zh-CN" altLang="en-US" sz="2400">
                <a:solidFill>
                  <a:srgbClr val="000066"/>
                </a:solidFill>
                <a:latin typeface="微软雅黑" pitchFamily="34" charset="-122"/>
                <a:ea typeface="微软雅黑" pitchFamily="34" charset="-122"/>
              </a:rPr>
              <a:t>下如</a:t>
            </a:r>
            <a:r>
              <a:rPr lang="en-US" altLang="zh-CN" sz="2400">
                <a:solidFill>
                  <a:srgbClr val="000066"/>
                </a:solidFill>
                <a:latin typeface="微软雅黑" pitchFamily="34" charset="-122"/>
                <a:ea typeface="微软雅黑" pitchFamily="34" charset="-122"/>
              </a:rPr>
              <a:t>NTFS</a:t>
            </a:r>
            <a:r>
              <a:rPr lang="zh-CN" altLang="en-US" sz="2400">
                <a:solidFill>
                  <a:srgbClr val="000066"/>
                </a:solidFill>
                <a:latin typeface="微软雅黑" pitchFamily="34" charset="-122"/>
                <a:ea typeface="微软雅黑" pitchFamily="34" charset="-122"/>
              </a:rPr>
              <a:t>等文件系统中叫做簇；在</a:t>
            </a:r>
            <a:r>
              <a:rPr lang="en-US" altLang="zh-CN" sz="2400">
                <a:solidFill>
                  <a:srgbClr val="000066"/>
                </a:solidFill>
                <a:latin typeface="微软雅黑" pitchFamily="34" charset="-122"/>
                <a:ea typeface="微软雅黑" pitchFamily="34" charset="-122"/>
              </a:rPr>
              <a:t>Linux</a:t>
            </a:r>
            <a:r>
              <a:rPr lang="zh-CN" altLang="en-US" sz="2400">
                <a:solidFill>
                  <a:srgbClr val="000066"/>
                </a:solidFill>
                <a:latin typeface="微软雅黑" pitchFamily="34" charset="-122"/>
                <a:ea typeface="微软雅黑" pitchFamily="34" charset="-122"/>
              </a:rPr>
              <a:t>下如</a:t>
            </a:r>
            <a:r>
              <a:rPr lang="en-US" altLang="zh-CN" sz="2400">
                <a:solidFill>
                  <a:srgbClr val="000066"/>
                </a:solidFill>
                <a:latin typeface="微软雅黑" pitchFamily="34" charset="-122"/>
                <a:ea typeface="微软雅黑" pitchFamily="34" charset="-122"/>
              </a:rPr>
              <a:t>Ext4</a:t>
            </a:r>
            <a:r>
              <a:rPr lang="zh-CN" altLang="en-US" sz="2400">
                <a:solidFill>
                  <a:srgbClr val="000066"/>
                </a:solidFill>
                <a:latin typeface="微软雅黑" pitchFamily="34" charset="-122"/>
                <a:ea typeface="微软雅黑" pitchFamily="34" charset="-122"/>
              </a:rPr>
              <a:t>等文件系统中叫做块（</a:t>
            </a:r>
            <a:r>
              <a:rPr lang="en-US" altLang="zh-CN" sz="2400">
                <a:solidFill>
                  <a:srgbClr val="000066"/>
                </a:solidFill>
                <a:latin typeface="微软雅黑" pitchFamily="34" charset="-122"/>
                <a:ea typeface="微软雅黑" pitchFamily="34" charset="-122"/>
              </a:rPr>
              <a:t>block</a:t>
            </a:r>
            <a:r>
              <a:rPr lang="zh-CN" altLang="en-US" sz="2400">
                <a:solidFill>
                  <a:srgbClr val="000066"/>
                </a:solidFill>
                <a:latin typeface="微软雅黑" pitchFamily="34" charset="-122"/>
                <a:ea typeface="微软雅黑" pitchFamily="34" charset="-122"/>
              </a:rPr>
              <a:t>）。每个簇或者块可以包括</a:t>
            </a:r>
            <a:r>
              <a:rPr lang="en-US" altLang="zh-CN" sz="2400">
                <a:solidFill>
                  <a:srgbClr val="000066"/>
                </a:solidFill>
                <a:latin typeface="微软雅黑" pitchFamily="34" charset="-122"/>
                <a:ea typeface="微软雅黑" pitchFamily="34" charset="-122"/>
              </a:rPr>
              <a:t>2</a:t>
            </a:r>
            <a:r>
              <a:rPr lang="zh-CN" altLang="en-US" sz="2400">
                <a:solidFill>
                  <a:srgbClr val="000066"/>
                </a:solidFill>
                <a:latin typeface="微软雅黑" pitchFamily="34" charset="-122"/>
                <a:ea typeface="微软雅黑" pitchFamily="34" charset="-122"/>
              </a:rPr>
              <a:t>、</a:t>
            </a:r>
            <a:r>
              <a:rPr lang="en-US" altLang="zh-CN" sz="2400">
                <a:solidFill>
                  <a:srgbClr val="000066"/>
                </a:solidFill>
                <a:latin typeface="微软雅黑" pitchFamily="34" charset="-122"/>
                <a:ea typeface="微软雅黑" pitchFamily="34" charset="-122"/>
              </a:rPr>
              <a:t>4</a:t>
            </a:r>
            <a:r>
              <a:rPr lang="zh-CN" altLang="en-US" sz="2400">
                <a:solidFill>
                  <a:srgbClr val="000066"/>
                </a:solidFill>
                <a:latin typeface="微软雅黑" pitchFamily="34" charset="-122"/>
                <a:ea typeface="微软雅黑" pitchFamily="34" charset="-122"/>
              </a:rPr>
              <a:t>、</a:t>
            </a:r>
            <a:r>
              <a:rPr lang="en-US" altLang="zh-CN" sz="2400">
                <a:solidFill>
                  <a:srgbClr val="000066"/>
                </a:solidFill>
                <a:latin typeface="微软雅黑" pitchFamily="34" charset="-122"/>
                <a:ea typeface="微软雅黑" pitchFamily="34" charset="-122"/>
              </a:rPr>
              <a:t>8</a:t>
            </a:r>
            <a:r>
              <a:rPr lang="zh-CN" altLang="en-US" sz="2400">
                <a:solidFill>
                  <a:srgbClr val="000066"/>
                </a:solidFill>
                <a:latin typeface="微软雅黑" pitchFamily="34" charset="-122"/>
                <a:ea typeface="微软雅黑" pitchFamily="34" charset="-122"/>
              </a:rPr>
              <a:t>、</a:t>
            </a:r>
            <a:r>
              <a:rPr lang="en-US" altLang="zh-CN" sz="2400">
                <a:solidFill>
                  <a:srgbClr val="000066"/>
                </a:solidFill>
                <a:latin typeface="微软雅黑" pitchFamily="34" charset="-122"/>
                <a:ea typeface="微软雅黑" pitchFamily="34" charset="-122"/>
              </a:rPr>
              <a:t>16</a:t>
            </a:r>
            <a:r>
              <a:rPr lang="zh-CN" altLang="en-US" sz="2400">
                <a:solidFill>
                  <a:srgbClr val="000066"/>
                </a:solidFill>
                <a:latin typeface="微软雅黑" pitchFamily="34" charset="-122"/>
                <a:ea typeface="微软雅黑" pitchFamily="34" charset="-122"/>
              </a:rPr>
              <a:t>、</a:t>
            </a:r>
            <a:r>
              <a:rPr lang="en-US" altLang="zh-CN" sz="2400">
                <a:solidFill>
                  <a:srgbClr val="000066"/>
                </a:solidFill>
                <a:latin typeface="微软雅黑" pitchFamily="34" charset="-122"/>
                <a:ea typeface="微软雅黑" pitchFamily="34" charset="-122"/>
              </a:rPr>
              <a:t>32</a:t>
            </a:r>
            <a:r>
              <a:rPr lang="zh-CN" altLang="en-US" sz="2400">
                <a:solidFill>
                  <a:srgbClr val="000066"/>
                </a:solidFill>
                <a:latin typeface="微软雅黑" pitchFamily="34" charset="-122"/>
                <a:ea typeface="微软雅黑" pitchFamily="34" charset="-122"/>
              </a:rPr>
              <a:t>、</a:t>
            </a:r>
            <a:r>
              <a:rPr lang="en-US" altLang="zh-CN" sz="2400">
                <a:solidFill>
                  <a:srgbClr val="000066"/>
                </a:solidFill>
                <a:latin typeface="微软雅黑" pitchFamily="34" charset="-122"/>
                <a:ea typeface="微软雅黑" pitchFamily="34" charset="-122"/>
              </a:rPr>
              <a:t>64…2</a:t>
            </a:r>
            <a:r>
              <a:rPr lang="zh-CN" altLang="en-US" sz="2400">
                <a:solidFill>
                  <a:srgbClr val="000066"/>
                </a:solidFill>
                <a:latin typeface="微软雅黑" pitchFamily="34" charset="-122"/>
                <a:ea typeface="微软雅黑" pitchFamily="34" charset="-122"/>
              </a:rPr>
              <a:t>的</a:t>
            </a:r>
            <a:r>
              <a:rPr lang="en-US" altLang="zh-CN" sz="2400">
                <a:solidFill>
                  <a:srgbClr val="000066"/>
                </a:solidFill>
                <a:latin typeface="微软雅黑" pitchFamily="34" charset="-122"/>
                <a:ea typeface="微软雅黑" pitchFamily="34" charset="-122"/>
              </a:rPr>
              <a:t>n</a:t>
            </a:r>
            <a:r>
              <a:rPr lang="zh-CN" altLang="en-US" sz="2400">
                <a:solidFill>
                  <a:srgbClr val="000066"/>
                </a:solidFill>
                <a:latin typeface="微软雅黑" pitchFamily="34" charset="-122"/>
                <a:ea typeface="微软雅黑" pitchFamily="34" charset="-122"/>
              </a:rPr>
              <a:t>次方个扇区。</a:t>
            </a:r>
            <a:endParaRPr lang="en-US" altLang="zh-CN" sz="2400">
              <a:solidFill>
                <a:srgbClr val="000066"/>
              </a:solidFill>
              <a:latin typeface="微软雅黑" pitchFamily="34" charset="-122"/>
              <a:ea typeface="微软雅黑" pitchFamily="34" charset="-122"/>
            </a:endParaRPr>
          </a:p>
          <a:p>
            <a:pPr>
              <a:lnSpc>
                <a:spcPct val="120000"/>
              </a:lnSpc>
            </a:pPr>
            <a:endParaRPr lang="en-US" altLang="zh-CN" sz="2400">
              <a:latin typeface="微软雅黑" pitchFamily="34" charset="-122"/>
              <a:ea typeface="微软雅黑" pitchFamily="34" charset="-122"/>
            </a:endParaRPr>
          </a:p>
          <a:p>
            <a:pPr marL="342900" indent="-342900">
              <a:lnSpc>
                <a:spcPct val="120000"/>
              </a:lnSpc>
              <a:buFont typeface="Wingdings" pitchFamily="2" charset="2"/>
              <a:buChar char="n"/>
            </a:pPr>
            <a:r>
              <a:rPr lang="zh-CN" altLang="en-US" sz="2400" b="1">
                <a:solidFill>
                  <a:srgbClr val="C00000"/>
                </a:solidFill>
                <a:latin typeface="微软雅黑" pitchFamily="34" charset="-122"/>
                <a:ea typeface="微软雅黑" pitchFamily="34" charset="-122"/>
              </a:rPr>
              <a:t>为什么存在磁盘块？</a:t>
            </a:r>
          </a:p>
          <a:p>
            <a:pPr>
              <a:lnSpc>
                <a:spcPct val="120000"/>
              </a:lnSpc>
            </a:pPr>
            <a:endParaRPr lang="en-US" altLang="zh-CN" sz="2400">
              <a:solidFill>
                <a:srgbClr val="C00000"/>
              </a:solidFill>
              <a:latin typeface="微软雅黑" pitchFamily="34" charset="-122"/>
              <a:ea typeface="微软雅黑" pitchFamily="34" charset="-122"/>
            </a:endParaRPr>
          </a:p>
          <a:p>
            <a:pPr>
              <a:lnSpc>
                <a:spcPct val="120000"/>
              </a:lnSpc>
            </a:pPr>
            <a:r>
              <a:rPr lang="zh-CN" altLang="en-US" sz="2400">
                <a:solidFill>
                  <a:srgbClr val="C00000"/>
                </a:solidFill>
                <a:latin typeface="微软雅黑" pitchFamily="34" charset="-122"/>
                <a:ea typeface="微软雅黑" pitchFamily="34" charset="-122"/>
              </a:rPr>
              <a:t>读取方便</a:t>
            </a:r>
            <a:r>
              <a:rPr lang="zh-CN" altLang="en-US" sz="2400">
                <a:solidFill>
                  <a:srgbClr val="000066"/>
                </a:solidFill>
                <a:latin typeface="微软雅黑" pitchFamily="34" charset="-122"/>
                <a:ea typeface="微软雅黑" pitchFamily="34" charset="-122"/>
              </a:rPr>
              <a:t>：由于扇区的数量比较小，数目众多在寻址时比较困难，所以操作系统就将相邻的扇区组合在一起，形成一个块，再对块进行整体的操作。</a:t>
            </a:r>
          </a:p>
          <a:p>
            <a:pPr>
              <a:lnSpc>
                <a:spcPct val="120000"/>
              </a:lnSpc>
            </a:pPr>
            <a:r>
              <a:rPr lang="zh-CN" altLang="en-US" sz="2400">
                <a:solidFill>
                  <a:srgbClr val="C00000"/>
                </a:solidFill>
                <a:latin typeface="微软雅黑" pitchFamily="34" charset="-122"/>
                <a:ea typeface="微软雅黑" pitchFamily="34" charset="-122"/>
              </a:rPr>
              <a:t>分离对底层的依赖</a:t>
            </a:r>
            <a:r>
              <a:rPr lang="zh-CN" altLang="en-US" sz="2400">
                <a:solidFill>
                  <a:srgbClr val="000066"/>
                </a:solidFill>
                <a:latin typeface="微软雅黑" pitchFamily="34" charset="-122"/>
                <a:ea typeface="微软雅黑" pitchFamily="34" charset="-122"/>
              </a:rPr>
              <a:t>：操作系统忽略对底层物理存储结构的设计。通过虚拟出来磁盘块的概念，在系统中认为块是最小的单位</a:t>
            </a:r>
            <a:r>
              <a:rPr lang="zh-CN" altLang="en-US" sz="2400">
                <a:latin typeface="微软雅黑" pitchFamily="34" charset="-122"/>
                <a:ea typeface="微软雅黑" pitchFamily="34" charset="-122"/>
              </a:rPr>
              <a:t>。</a:t>
            </a:r>
          </a:p>
          <a:p>
            <a:pPr>
              <a:lnSpc>
                <a:spcPct val="120000"/>
              </a:lnSpc>
            </a:pP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7583677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66560"/>
            <a:ext cx="8640960" cy="5410712"/>
          </a:xfrm>
          <a:prstGeom prst="rect">
            <a:avLst/>
          </a:prstGeom>
        </p:spPr>
        <p:txBody>
          <a:bodyPr wrap="square">
            <a:spAutoFit/>
          </a:bodyPr>
          <a:lstStyle/>
          <a:p>
            <a:pPr marL="342900" indent="-342900">
              <a:lnSpc>
                <a:spcPct val="120000"/>
              </a:lnSpc>
              <a:buFont typeface="Wingdings" pitchFamily="2" charset="2"/>
              <a:buChar char="n"/>
            </a:pPr>
            <a:r>
              <a:rPr lang="zh-CN" altLang="en-US" sz="2400" b="1">
                <a:solidFill>
                  <a:srgbClr val="C00000"/>
                </a:solidFill>
                <a:latin typeface="微软雅黑" pitchFamily="34" charset="-122"/>
                <a:ea typeface="微软雅黑" pitchFamily="34" charset="-122"/>
              </a:rPr>
              <a:t>怎么映射磁盘块？</a:t>
            </a:r>
          </a:p>
          <a:p>
            <a:pPr>
              <a:lnSpc>
                <a:spcPct val="120000"/>
              </a:lnSpc>
            </a:pPr>
            <a:r>
              <a:rPr lang="zh-CN" altLang="en-US" sz="2400">
                <a:solidFill>
                  <a:srgbClr val="000066"/>
                </a:solidFill>
                <a:latin typeface="微软雅黑" pitchFamily="34" charset="-122"/>
                <a:ea typeface="微软雅黑" pitchFamily="34" charset="-122"/>
              </a:rPr>
              <a:t>由磁盘控制器完成，其作用除了读取数据、控制磁头等作用外，还要进行扇区和磁盘块的映射。</a:t>
            </a:r>
            <a:endParaRPr lang="en-US" altLang="zh-CN" sz="2400">
              <a:solidFill>
                <a:srgbClr val="000066"/>
              </a:solidFill>
              <a:latin typeface="微软雅黑" pitchFamily="34" charset="-122"/>
              <a:ea typeface="微软雅黑" pitchFamily="34" charset="-122"/>
            </a:endParaRPr>
          </a:p>
          <a:p>
            <a:pPr>
              <a:lnSpc>
                <a:spcPct val="120000"/>
              </a:lnSpc>
            </a:pPr>
            <a:endParaRPr lang="zh-CN" altLang="en-US" sz="2400">
              <a:solidFill>
                <a:srgbClr val="000066"/>
              </a:solidFill>
              <a:latin typeface="微软雅黑" pitchFamily="34" charset="-122"/>
              <a:ea typeface="微软雅黑" pitchFamily="34" charset="-122"/>
            </a:endParaRPr>
          </a:p>
          <a:p>
            <a:pPr marL="342900" indent="-342900">
              <a:lnSpc>
                <a:spcPct val="120000"/>
              </a:lnSpc>
              <a:buFont typeface="Wingdings" pitchFamily="2" charset="2"/>
              <a:buChar char="n"/>
            </a:pPr>
            <a:r>
              <a:rPr lang="zh-CN" altLang="en-US" sz="2400" b="1">
                <a:solidFill>
                  <a:srgbClr val="C00000"/>
                </a:solidFill>
                <a:latin typeface="微软雅黑" pitchFamily="34" charset="-122"/>
                <a:ea typeface="微软雅黑" pitchFamily="34" charset="-122"/>
              </a:rPr>
              <a:t>磁盘的读写基本单位是什么？</a:t>
            </a:r>
          </a:p>
          <a:p>
            <a:pPr>
              <a:lnSpc>
                <a:spcPct val="120000"/>
              </a:lnSpc>
            </a:pPr>
            <a:r>
              <a:rPr lang="zh-CN" altLang="en-US" sz="2400">
                <a:solidFill>
                  <a:srgbClr val="000066"/>
                </a:solidFill>
                <a:latin typeface="微软雅黑" pitchFamily="34" charset="-122"/>
                <a:ea typeface="微软雅黑" pitchFamily="34" charset="-122"/>
              </a:rPr>
              <a:t>读写基本单位是扇区。</a:t>
            </a:r>
            <a:endParaRPr lang="en-US" altLang="zh-CN" sz="2400">
              <a:solidFill>
                <a:srgbClr val="000066"/>
              </a:solidFill>
              <a:latin typeface="微软雅黑" pitchFamily="34" charset="-122"/>
              <a:ea typeface="微软雅黑" pitchFamily="34" charset="-122"/>
            </a:endParaRPr>
          </a:p>
          <a:p>
            <a:pPr>
              <a:lnSpc>
                <a:spcPct val="120000"/>
              </a:lnSpc>
            </a:pPr>
            <a:r>
              <a:rPr lang="zh-CN" altLang="en-US" sz="2400">
                <a:solidFill>
                  <a:srgbClr val="000066"/>
                </a:solidFill>
                <a:latin typeface="微软雅黑" pitchFamily="34" charset="-122"/>
                <a:ea typeface="微软雅黑" pitchFamily="34" charset="-122"/>
              </a:rPr>
              <a:t>磁盘控制器是按照扇区这个单位读取等操作数据。</a:t>
            </a:r>
            <a:endParaRPr lang="en-US" altLang="zh-CN" sz="2400">
              <a:solidFill>
                <a:srgbClr val="000066"/>
              </a:solidFill>
              <a:latin typeface="微软雅黑" pitchFamily="34" charset="-122"/>
              <a:ea typeface="微软雅黑" pitchFamily="34" charset="-122"/>
            </a:endParaRPr>
          </a:p>
          <a:p>
            <a:pPr>
              <a:lnSpc>
                <a:spcPct val="120000"/>
              </a:lnSpc>
            </a:pPr>
            <a:r>
              <a:rPr lang="zh-CN" altLang="en-US" sz="2400">
                <a:solidFill>
                  <a:srgbClr val="000066"/>
                </a:solidFill>
                <a:latin typeface="微软雅黑" pitchFamily="34" charset="-122"/>
                <a:ea typeface="微软雅黑" pitchFamily="34" charset="-122"/>
              </a:rPr>
              <a:t>操作系统是通过块或簇来做为单位读取数据。</a:t>
            </a:r>
            <a:endParaRPr lang="en-US" altLang="zh-CN" sz="2400">
              <a:solidFill>
                <a:srgbClr val="000066"/>
              </a:solidFill>
              <a:latin typeface="微软雅黑" pitchFamily="34" charset="-122"/>
              <a:ea typeface="微软雅黑" pitchFamily="34" charset="-122"/>
            </a:endParaRPr>
          </a:p>
          <a:p>
            <a:pPr marL="342900" indent="-342900">
              <a:lnSpc>
                <a:spcPct val="120000"/>
              </a:lnSpc>
              <a:buFont typeface="Wingdings" pitchFamily="2" charset="2"/>
              <a:buChar char="n"/>
            </a:pPr>
            <a:endParaRPr lang="en-US" altLang="zh-CN" sz="2400" b="1">
              <a:solidFill>
                <a:srgbClr val="C00000"/>
              </a:solidFill>
              <a:latin typeface="微软雅黑" pitchFamily="34" charset="-122"/>
              <a:ea typeface="微软雅黑" pitchFamily="34" charset="-122"/>
            </a:endParaRPr>
          </a:p>
          <a:p>
            <a:pPr marL="342900" indent="-342900">
              <a:lnSpc>
                <a:spcPct val="120000"/>
              </a:lnSpc>
              <a:buFont typeface="Wingdings" pitchFamily="2" charset="2"/>
              <a:buChar char="n"/>
            </a:pPr>
            <a:r>
              <a:rPr lang="zh-CN" altLang="en-US" sz="2400" b="1">
                <a:solidFill>
                  <a:srgbClr val="C00000"/>
                </a:solidFill>
                <a:latin typeface="微软雅黑" pitchFamily="34" charset="-122"/>
                <a:ea typeface="微软雅黑" pitchFamily="34" charset="-122"/>
              </a:rPr>
              <a:t>磁盘块与扇区的大小</a:t>
            </a:r>
          </a:p>
          <a:p>
            <a:pPr>
              <a:lnSpc>
                <a:spcPct val="120000"/>
              </a:lnSpc>
            </a:pPr>
            <a:r>
              <a:rPr lang="zh-CN" altLang="en-US" sz="2400">
                <a:solidFill>
                  <a:srgbClr val="000066"/>
                </a:solidFill>
                <a:latin typeface="微软雅黑" pitchFamily="34" charset="-122"/>
                <a:ea typeface="微软雅黑" pitchFamily="34" charset="-122"/>
              </a:rPr>
              <a:t>磁盘块是操作系统的“虚拟”概念，是软件层面的概念。所以大小由操作系统决定，操作系统可以配置一个块多大。</a:t>
            </a:r>
          </a:p>
        </p:txBody>
      </p:sp>
    </p:spTree>
    <p:extLst>
      <p:ext uri="{BB962C8B-B14F-4D97-AF65-F5344CB8AC3E}">
        <p14:creationId xmlns:p14="http://schemas.microsoft.com/office/powerpoint/2010/main" val="22463213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03213" y="492125"/>
            <a:ext cx="8229600" cy="685800"/>
          </a:xfrm>
        </p:spPr>
        <p:txBody>
          <a:bodyPr/>
          <a:lstStyle/>
          <a:p>
            <a:pPr marL="457200" indent="-457200" eaLnBrk="1" hangingPunct="1">
              <a:buFont typeface="Wingdings" pitchFamily="2" charset="2"/>
              <a:buChar char="n"/>
            </a:pPr>
            <a:r>
              <a:rPr lang="zh-CN" altLang="en-US" sz="3200" b="1">
                <a:solidFill>
                  <a:srgbClr val="C00000"/>
                </a:solidFill>
                <a:cs typeface="楷体_GB2312"/>
              </a:rPr>
              <a:t>文件存储分配</a:t>
            </a:r>
          </a:p>
        </p:txBody>
      </p:sp>
      <p:sp>
        <p:nvSpPr>
          <p:cNvPr id="501763" name="Rectangle 3"/>
          <p:cNvSpPr>
            <a:spLocks noGrp="1" noChangeArrowheads="1"/>
          </p:cNvSpPr>
          <p:nvPr>
            <p:ph type="body" idx="1"/>
          </p:nvPr>
        </p:nvSpPr>
        <p:spPr>
          <a:xfrm>
            <a:off x="304800" y="1511300"/>
            <a:ext cx="8424863" cy="863600"/>
          </a:xfrm>
        </p:spPr>
        <p:txBody>
          <a:bodyPr/>
          <a:lstStyle/>
          <a:p>
            <a:pPr eaLnBrk="1" hangingPunct="1">
              <a:lnSpc>
                <a:spcPct val="150000"/>
              </a:lnSpc>
            </a:pPr>
            <a:r>
              <a:rPr lang="zh-CN" altLang="en-US" sz="2800">
                <a:cs typeface="楷体_GB2312"/>
              </a:rPr>
              <a:t>文件的物理组织涉及一个文件在存储设备上是如何放置的。</a:t>
            </a:r>
            <a:endParaRPr lang="en-US" altLang="zh-CN" sz="2800">
              <a:cs typeface="楷体_GB2312"/>
            </a:endParaRPr>
          </a:p>
        </p:txBody>
      </p:sp>
      <p:pic>
        <p:nvPicPr>
          <p:cNvPr id="97284" name="Picture 4" descr="C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395538"/>
            <a:ext cx="3651002"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Rectangle 5"/>
          <p:cNvSpPr>
            <a:spLocks noChangeArrowheads="1"/>
          </p:cNvSpPr>
          <p:nvPr/>
        </p:nvSpPr>
        <p:spPr bwMode="auto">
          <a:xfrm>
            <a:off x="376238" y="3406774"/>
            <a:ext cx="4141787"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lnSpc>
                <a:spcPct val="120000"/>
              </a:lnSpc>
            </a:pPr>
            <a:r>
              <a:rPr lang="zh-CN" altLang="en-US" sz="2800">
                <a:latin typeface="微软雅黑" pitchFamily="34" charset="-122"/>
                <a:ea typeface="微软雅黑" pitchFamily="34" charset="-122"/>
              </a:rPr>
              <a:t>整个引导程序保存在称做</a:t>
            </a:r>
            <a:r>
              <a:rPr lang="zh-CN" altLang="en-US" sz="2800" b="1">
                <a:solidFill>
                  <a:srgbClr val="C00000"/>
                </a:solidFill>
                <a:latin typeface="微软雅黑" pitchFamily="34" charset="-122"/>
                <a:ea typeface="微软雅黑" pitchFamily="34" charset="-122"/>
              </a:rPr>
              <a:t>引导块</a:t>
            </a:r>
            <a:r>
              <a:rPr lang="zh-CN" altLang="en-US" sz="2800">
                <a:latin typeface="微软雅黑" pitchFamily="34" charset="-122"/>
                <a:ea typeface="微软雅黑" pitchFamily="34" charset="-122"/>
              </a:rPr>
              <a:t>的分区中，该分区在盘上的位置是固定的，通常在起始扇区。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Effect transition="in" filter="blinds(horizontal)">
                                      <p:cBhvr>
                                        <p:cTn id="7" dur="500"/>
                                        <p:tgtEl>
                                          <p:spTgt spid="5017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0825" y="333375"/>
            <a:ext cx="8229600" cy="533400"/>
          </a:xfrm>
        </p:spPr>
        <p:txBody>
          <a:bodyPr/>
          <a:lstStyle/>
          <a:p>
            <a:pPr eaLnBrk="1" hangingPunct="1"/>
            <a:r>
              <a:rPr lang="en-US" altLang="zh-CN" sz="3200" b="1">
                <a:solidFill>
                  <a:srgbClr val="C00000"/>
                </a:solidFill>
                <a:cs typeface="楷体_GB2312"/>
              </a:rPr>
              <a:t>1</a:t>
            </a:r>
            <a:r>
              <a:rPr lang="zh-CN" altLang="en-US" sz="3200" b="1">
                <a:solidFill>
                  <a:srgbClr val="C00000"/>
                </a:solidFill>
                <a:cs typeface="楷体_GB2312"/>
              </a:rPr>
              <a:t>．文件存储的连续分配方式</a:t>
            </a:r>
            <a:endParaRPr lang="zh-CN" altLang="en-US" sz="4000" b="1">
              <a:solidFill>
                <a:srgbClr val="C00000"/>
              </a:solidFill>
              <a:cs typeface="楷体_GB2312"/>
            </a:endParaRPr>
          </a:p>
        </p:txBody>
      </p:sp>
      <p:pic>
        <p:nvPicPr>
          <p:cNvPr id="98307" name="Picture 3" descr="B615"/>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760413" y="1133475"/>
            <a:ext cx="7489825" cy="5024438"/>
          </a:xfrm>
        </p:spPr>
      </p:pic>
      <p:sp>
        <p:nvSpPr>
          <p:cNvPr id="98308" name="Rectangle 4"/>
          <p:cNvSpPr>
            <a:spLocks noChangeArrowheads="1"/>
          </p:cNvSpPr>
          <p:nvPr/>
        </p:nvSpPr>
        <p:spPr bwMode="auto">
          <a:xfrm>
            <a:off x="5148263" y="5541963"/>
            <a:ext cx="3108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zh-CN" altLang="en-US" sz="2400">
                <a:latin typeface="黑体" pitchFamily="49" charset="-122"/>
                <a:ea typeface="黑体" pitchFamily="49" charset="-122"/>
                <a:cs typeface="楷体_GB2312"/>
              </a:rPr>
              <a:t>文件连续分配示意图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body" idx="1"/>
          </p:nvPr>
        </p:nvSpPr>
        <p:spPr>
          <a:xfrm>
            <a:off x="323850" y="476250"/>
            <a:ext cx="8569325" cy="6048375"/>
          </a:xfrm>
        </p:spPr>
        <p:txBody>
          <a:bodyPr/>
          <a:lstStyle/>
          <a:p>
            <a:pPr eaLnBrk="1" hangingPunct="1">
              <a:lnSpc>
                <a:spcPct val="90000"/>
              </a:lnSpc>
            </a:pPr>
            <a:r>
              <a:rPr lang="zh-CN" altLang="en-US" sz="2800">
                <a:cs typeface="楷体_GB2312"/>
              </a:rPr>
              <a:t>采用连续分配方法可把逻辑文件中的信息</a:t>
            </a:r>
            <a:r>
              <a:rPr lang="zh-CN" altLang="en-US" sz="2800">
                <a:solidFill>
                  <a:srgbClr val="C00000"/>
                </a:solidFill>
                <a:cs typeface="楷体_GB2312"/>
              </a:rPr>
              <a:t>顺序地存放</a:t>
            </a:r>
            <a:r>
              <a:rPr lang="zh-CN" altLang="en-US" sz="2800">
                <a:cs typeface="楷体_GB2312"/>
              </a:rPr>
              <a:t>到一组邻接的物理盘块中，这样形成的物理文件称为</a:t>
            </a:r>
            <a:r>
              <a:rPr lang="zh-CN" altLang="en-US" sz="2800" b="1">
                <a:solidFill>
                  <a:srgbClr val="FF0000"/>
                </a:solidFill>
                <a:cs typeface="楷体_GB2312"/>
              </a:rPr>
              <a:t>连续文件</a:t>
            </a:r>
            <a:r>
              <a:rPr lang="zh-CN" altLang="en-US" sz="2800">
                <a:cs typeface="楷体_GB2312"/>
              </a:rPr>
              <a:t>（或顺序文件）。</a:t>
            </a:r>
            <a:endParaRPr lang="en-US" altLang="zh-CN" sz="2800">
              <a:cs typeface="楷体_GB2312"/>
            </a:endParaRPr>
          </a:p>
          <a:p>
            <a:pPr eaLnBrk="1" hangingPunct="1">
              <a:lnSpc>
                <a:spcPct val="90000"/>
              </a:lnSpc>
            </a:pPr>
            <a:endParaRPr lang="zh-CN" altLang="en-US" sz="2800">
              <a:cs typeface="楷体_GB2312"/>
            </a:endParaRPr>
          </a:p>
          <a:p>
            <a:pPr eaLnBrk="1" hangingPunct="1">
              <a:lnSpc>
                <a:spcPct val="90000"/>
              </a:lnSpc>
              <a:buFont typeface="Wingdings" pitchFamily="2" charset="2"/>
              <a:buNone/>
            </a:pPr>
            <a:r>
              <a:rPr lang="zh-CN" altLang="en-US" sz="2800">
                <a:solidFill>
                  <a:srgbClr val="FF0000"/>
                </a:solidFill>
              </a:rPr>
              <a:t>   ●</a:t>
            </a:r>
            <a:r>
              <a:rPr lang="zh-CN" altLang="en-US" sz="2800" b="1">
                <a:solidFill>
                  <a:srgbClr val="C00000"/>
                </a:solidFill>
                <a:cs typeface="楷体_GB2312"/>
              </a:rPr>
              <a:t>优点</a:t>
            </a:r>
            <a:r>
              <a:rPr lang="zh-CN" altLang="en-US" sz="2800">
                <a:cs typeface="楷体_GB2312"/>
              </a:rPr>
              <a:t>：在顺序存取时速度较快，一次可以存取多个盘块，改进了</a:t>
            </a:r>
            <a:r>
              <a:rPr lang="en-US" altLang="zh-CN" sz="2800">
                <a:cs typeface="楷体_GB2312"/>
              </a:rPr>
              <a:t>I/O</a:t>
            </a:r>
            <a:r>
              <a:rPr lang="zh-CN" altLang="en-US" sz="2800">
                <a:cs typeface="楷体_GB2312"/>
              </a:rPr>
              <a:t>性能；也很容易直接存取文件中的任意一块。</a:t>
            </a:r>
            <a:endParaRPr lang="en-US" altLang="zh-CN" sz="2800">
              <a:cs typeface="楷体_GB2312"/>
            </a:endParaRPr>
          </a:p>
          <a:p>
            <a:pPr eaLnBrk="1" hangingPunct="1">
              <a:lnSpc>
                <a:spcPct val="90000"/>
              </a:lnSpc>
              <a:buFont typeface="Wingdings" pitchFamily="2" charset="2"/>
              <a:buNone/>
            </a:pPr>
            <a:endParaRPr lang="zh-CN" altLang="en-US" sz="2800">
              <a:cs typeface="楷体_GB2312"/>
            </a:endParaRPr>
          </a:p>
          <a:p>
            <a:pPr eaLnBrk="1" hangingPunct="1">
              <a:lnSpc>
                <a:spcPct val="90000"/>
              </a:lnSpc>
              <a:buFont typeface="Wingdings" pitchFamily="2" charset="2"/>
              <a:buNone/>
            </a:pPr>
            <a:r>
              <a:rPr lang="zh-CN" altLang="en-US" sz="2800">
                <a:cs typeface="楷体_GB2312"/>
              </a:rPr>
              <a:t>  </a:t>
            </a:r>
            <a:r>
              <a:rPr lang="zh-CN" altLang="en-US" sz="2800">
                <a:solidFill>
                  <a:srgbClr val="0033CC"/>
                </a:solidFill>
              </a:rPr>
              <a:t>●</a:t>
            </a:r>
            <a:r>
              <a:rPr lang="zh-CN" altLang="en-US" sz="2800" b="1">
                <a:solidFill>
                  <a:srgbClr val="C00000"/>
                </a:solidFill>
                <a:cs typeface="楷体_GB2312"/>
              </a:rPr>
              <a:t>缺点</a:t>
            </a:r>
            <a:r>
              <a:rPr lang="zh-CN" altLang="en-US" sz="2800">
                <a:cs typeface="楷体_GB2312"/>
              </a:rPr>
              <a:t>：</a:t>
            </a:r>
          </a:p>
          <a:p>
            <a:pPr eaLnBrk="1" hangingPunct="1">
              <a:lnSpc>
                <a:spcPct val="90000"/>
              </a:lnSpc>
              <a:buFont typeface="Wingdings" pitchFamily="2" charset="2"/>
              <a:buNone/>
            </a:pPr>
            <a:r>
              <a:rPr lang="zh-CN" altLang="en-US" sz="2800">
                <a:cs typeface="楷体_GB2312"/>
              </a:rPr>
              <a:t>   ① 要求建立文件时就确定它的长度，依此来分配相应的存储空间，这往往很难实现。</a:t>
            </a:r>
          </a:p>
          <a:p>
            <a:pPr eaLnBrk="1" hangingPunct="1">
              <a:lnSpc>
                <a:spcPct val="90000"/>
              </a:lnSpc>
              <a:buFont typeface="Wingdings" pitchFamily="2" charset="2"/>
              <a:buNone/>
            </a:pPr>
            <a:r>
              <a:rPr lang="zh-CN" altLang="en-US" sz="2800">
                <a:cs typeface="楷体_GB2312"/>
              </a:rPr>
              <a:t>   ② 它不便于文件的动态扩充。</a:t>
            </a:r>
          </a:p>
          <a:p>
            <a:pPr eaLnBrk="1" hangingPunct="1">
              <a:lnSpc>
                <a:spcPct val="90000"/>
              </a:lnSpc>
              <a:buFont typeface="Wingdings" pitchFamily="2" charset="2"/>
              <a:buNone/>
            </a:pPr>
            <a:r>
              <a:rPr lang="zh-CN" altLang="en-US" sz="2800">
                <a:cs typeface="楷体_GB2312"/>
              </a:rPr>
              <a:t>   ③ 可能出现外部碎片。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03810">
                                            <p:txEl>
                                              <p:pRg st="0" end="0"/>
                                            </p:txEl>
                                          </p:spTgt>
                                        </p:tgtEl>
                                        <p:attrNameLst>
                                          <p:attrName>style.visibility</p:attrName>
                                        </p:attrNameLst>
                                      </p:cBhvr>
                                      <p:to>
                                        <p:strVal val="visible"/>
                                      </p:to>
                                    </p:set>
                                    <p:animEffect transition="in" filter="blinds(horizontal)">
                                      <p:cBhvr>
                                        <p:cTn id="7" dur="500"/>
                                        <p:tgtEl>
                                          <p:spTgt spid="5038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3810">
                                            <p:txEl>
                                              <p:pRg st="2" end="2"/>
                                            </p:txEl>
                                          </p:spTgt>
                                        </p:tgtEl>
                                        <p:attrNameLst>
                                          <p:attrName>style.visibility</p:attrName>
                                        </p:attrNameLst>
                                      </p:cBhvr>
                                      <p:to>
                                        <p:strVal val="visible"/>
                                      </p:to>
                                    </p:set>
                                    <p:animEffect transition="in" filter="blinds(horizontal)">
                                      <p:cBhvr>
                                        <p:cTn id="10" dur="500"/>
                                        <p:tgtEl>
                                          <p:spTgt spid="50381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3810">
                                            <p:txEl>
                                              <p:pRg st="4" end="4"/>
                                            </p:txEl>
                                          </p:spTgt>
                                        </p:tgtEl>
                                        <p:attrNameLst>
                                          <p:attrName>style.visibility</p:attrName>
                                        </p:attrNameLst>
                                      </p:cBhvr>
                                      <p:to>
                                        <p:strVal val="visible"/>
                                      </p:to>
                                    </p:set>
                                    <p:animEffect transition="in" filter="blinds(horizontal)">
                                      <p:cBhvr>
                                        <p:cTn id="13" dur="500"/>
                                        <p:tgtEl>
                                          <p:spTgt spid="503810">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03810">
                                            <p:txEl>
                                              <p:pRg st="5" end="5"/>
                                            </p:txEl>
                                          </p:spTgt>
                                        </p:tgtEl>
                                        <p:attrNameLst>
                                          <p:attrName>style.visibility</p:attrName>
                                        </p:attrNameLst>
                                      </p:cBhvr>
                                      <p:to>
                                        <p:strVal val="visible"/>
                                      </p:to>
                                    </p:set>
                                    <p:animEffect transition="in" filter="box(in)">
                                      <p:cBhvr>
                                        <p:cTn id="16" dur="500"/>
                                        <p:tgtEl>
                                          <p:spTgt spid="503810">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03810">
                                            <p:txEl>
                                              <p:pRg st="6" end="6"/>
                                            </p:txEl>
                                          </p:spTgt>
                                        </p:tgtEl>
                                        <p:attrNameLst>
                                          <p:attrName>style.visibility</p:attrName>
                                        </p:attrNameLst>
                                      </p:cBhvr>
                                      <p:to>
                                        <p:strVal val="visible"/>
                                      </p:to>
                                    </p:set>
                                    <p:animEffect transition="in" filter="box(in)">
                                      <p:cBhvr>
                                        <p:cTn id="19" dur="500"/>
                                        <p:tgtEl>
                                          <p:spTgt spid="503810">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03810">
                                            <p:txEl>
                                              <p:pRg st="7" end="7"/>
                                            </p:txEl>
                                          </p:spTgt>
                                        </p:tgtEl>
                                        <p:attrNameLst>
                                          <p:attrName>style.visibility</p:attrName>
                                        </p:attrNameLst>
                                      </p:cBhvr>
                                      <p:to>
                                        <p:strVal val="visible"/>
                                      </p:to>
                                    </p:set>
                                    <p:animEffect transition="in" filter="box(in)">
                                      <p:cBhvr>
                                        <p:cTn id="22" dur="500"/>
                                        <p:tgtEl>
                                          <p:spTgt spid="5038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395288" y="188913"/>
            <a:ext cx="8424862"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b="1">
                <a:solidFill>
                  <a:srgbClr val="FF0000"/>
                </a:solidFill>
                <a:latin typeface="微软雅黑" pitchFamily="34" charset="-122"/>
                <a:ea typeface="微软雅黑" pitchFamily="34" charset="-122"/>
              </a:rPr>
              <a:t>CLI</a:t>
            </a:r>
            <a:r>
              <a:rPr lang="zh-CN" altLang="en-US" sz="2800">
                <a:solidFill>
                  <a:srgbClr val="002060"/>
                </a:solidFill>
                <a:latin typeface="微软雅黑" pitchFamily="34" charset="-122"/>
                <a:ea typeface="微软雅黑" pitchFamily="34" charset="-122"/>
              </a:rPr>
              <a:t>（</a:t>
            </a:r>
            <a:r>
              <a:rPr lang="en-US" altLang="zh-CN" sz="2800">
                <a:solidFill>
                  <a:srgbClr val="C00000"/>
                </a:solidFill>
                <a:latin typeface="微软雅黑" pitchFamily="34" charset="-122"/>
                <a:ea typeface="微软雅黑" pitchFamily="34" charset="-122"/>
              </a:rPr>
              <a:t>command-line interface</a:t>
            </a:r>
            <a:r>
              <a:rPr lang="zh-CN" altLang="en-US" sz="2800">
                <a:solidFill>
                  <a:srgbClr val="002060"/>
                </a:solidFill>
                <a:latin typeface="微软雅黑" pitchFamily="34" charset="-122"/>
                <a:ea typeface="微软雅黑" pitchFamily="34" charset="-122"/>
              </a:rPr>
              <a:t>，命令行界面）是指可在用户提示符下键入可执行指令的界面。比如路由器、交换机的配置界面、操作系统的外壳命令编程等。</a:t>
            </a:r>
            <a:endParaRPr lang="en-US" altLang="zh-CN" sz="2800">
              <a:solidFill>
                <a:srgbClr val="002060"/>
              </a:solidFill>
              <a:latin typeface="微软雅黑" pitchFamily="34" charset="-122"/>
              <a:ea typeface="微软雅黑" pitchFamily="34" charset="-122"/>
            </a:endParaRPr>
          </a:p>
        </p:txBody>
      </p:sp>
      <p:sp>
        <p:nvSpPr>
          <p:cNvPr id="16387" name="矩形 2"/>
          <p:cNvSpPr>
            <a:spLocks noChangeArrowheads="1"/>
          </p:cNvSpPr>
          <p:nvPr/>
        </p:nvSpPr>
        <p:spPr bwMode="auto">
          <a:xfrm>
            <a:off x="250825" y="2219325"/>
            <a:ext cx="5835650"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ts val="1800"/>
              </a:spcBef>
              <a:buFont typeface="Wingdings" pitchFamily="2" charset="2"/>
              <a:buChar char="l"/>
            </a:pPr>
            <a:r>
              <a:rPr lang="zh-CN" altLang="en-US" sz="2400">
                <a:solidFill>
                  <a:srgbClr val="000066"/>
                </a:solidFill>
                <a:latin typeface="微软雅黑" pitchFamily="34" charset="-122"/>
                <a:ea typeface="微软雅黑" pitchFamily="34" charset="-122"/>
              </a:rPr>
              <a:t>传统的</a:t>
            </a:r>
            <a:r>
              <a:rPr lang="en-US" altLang="zh-CN" sz="2400">
                <a:solidFill>
                  <a:srgbClr val="000066"/>
                </a:solidFill>
                <a:latin typeface="微软雅黑" pitchFamily="34" charset="-122"/>
                <a:ea typeface="微软雅黑" pitchFamily="34" charset="-122"/>
              </a:rPr>
              <a:t>Unix</a:t>
            </a:r>
            <a:r>
              <a:rPr lang="zh-CN" altLang="en-US" sz="2400">
                <a:solidFill>
                  <a:srgbClr val="000066"/>
                </a:solidFill>
                <a:latin typeface="微软雅黑" pitchFamily="34" charset="-122"/>
                <a:ea typeface="微软雅黑" pitchFamily="34" charset="-122"/>
              </a:rPr>
              <a:t>环境是 </a:t>
            </a:r>
            <a:r>
              <a:rPr lang="en-US" altLang="zh-CN" sz="2400">
                <a:solidFill>
                  <a:srgbClr val="000066"/>
                </a:solidFill>
                <a:latin typeface="微软雅黑" pitchFamily="34" charset="-122"/>
                <a:ea typeface="微软雅黑" pitchFamily="34" charset="-122"/>
              </a:rPr>
              <a:t>CLI</a:t>
            </a:r>
            <a:r>
              <a:rPr lang="zh-CN" altLang="en-US" sz="2400">
                <a:solidFill>
                  <a:srgbClr val="000066"/>
                </a:solidFill>
                <a:latin typeface="微软雅黑" pitchFamily="34" charset="-122"/>
                <a:ea typeface="微软雅黑" pitchFamily="34" charset="-122"/>
              </a:rPr>
              <a:t>（命令行界面），即在命令行下键入命令，执行想要的操作。</a:t>
            </a:r>
            <a:endParaRPr lang="en-US" altLang="zh-CN" sz="2400">
              <a:solidFill>
                <a:srgbClr val="000066"/>
              </a:solidFill>
              <a:latin typeface="微软雅黑" pitchFamily="34" charset="-122"/>
              <a:ea typeface="微软雅黑" pitchFamily="34" charset="-122"/>
            </a:endParaRPr>
          </a:p>
          <a:p>
            <a:pPr marL="457200" indent="-457200" eaLnBrk="1" hangingPunct="1">
              <a:spcBef>
                <a:spcPts val="1800"/>
              </a:spcBef>
              <a:buFont typeface="Wingdings" pitchFamily="2" charset="2"/>
              <a:buChar char="l"/>
            </a:pPr>
            <a:r>
              <a:rPr lang="zh-CN" altLang="en-US" sz="2400">
                <a:solidFill>
                  <a:srgbClr val="000066"/>
                </a:solidFill>
                <a:latin typeface="微软雅黑" pitchFamily="34" charset="-122"/>
                <a:ea typeface="微软雅黑" pitchFamily="34" charset="-122"/>
              </a:rPr>
              <a:t>相比之下，这种方式执行起来更快，功能也更强，不足之处是用户需要了解相关操作的命令。</a:t>
            </a:r>
            <a:endParaRPr lang="en-US" altLang="zh-CN" sz="2400">
              <a:solidFill>
                <a:srgbClr val="000066"/>
              </a:solidFill>
              <a:latin typeface="微软雅黑" pitchFamily="34" charset="-122"/>
              <a:ea typeface="微软雅黑" pitchFamily="34" charset="-122"/>
            </a:endParaRPr>
          </a:p>
          <a:p>
            <a:pPr marL="457200" indent="-457200" eaLnBrk="1" hangingPunct="1">
              <a:spcBef>
                <a:spcPts val="1800"/>
              </a:spcBef>
              <a:buFont typeface="Wingdings" pitchFamily="2" charset="2"/>
              <a:buChar char="l"/>
            </a:pPr>
            <a:r>
              <a:rPr lang="zh-CN" altLang="en-US" sz="2400">
                <a:solidFill>
                  <a:srgbClr val="000066"/>
                </a:solidFill>
                <a:latin typeface="微软雅黑" pitchFamily="34" charset="-122"/>
                <a:ea typeface="微软雅黑" pitchFamily="34" charset="-122"/>
              </a:rPr>
              <a:t>早期的计算机操作系统都只有命令行操作模式，没有现在非常流行的“图形用户界面</a:t>
            </a:r>
            <a:r>
              <a:rPr lang="zh-CN" altLang="en-US" sz="2400">
                <a:solidFill>
                  <a:srgbClr val="000000"/>
                </a:solidFill>
                <a:latin typeface="微软雅黑" pitchFamily="34" charset="-122"/>
                <a:ea typeface="微软雅黑" pitchFamily="34" charset="-122"/>
              </a:rPr>
              <a:t>（</a:t>
            </a:r>
            <a:r>
              <a:rPr lang="en-US" altLang="zh-CN" sz="2400">
                <a:solidFill>
                  <a:srgbClr val="FF0000"/>
                </a:solidFill>
                <a:latin typeface="微软雅黑" pitchFamily="34" charset="-122"/>
                <a:ea typeface="微软雅黑" pitchFamily="34" charset="-122"/>
              </a:rPr>
              <a:t>GUI</a:t>
            </a:r>
            <a:r>
              <a:rPr lang="zh-CN" altLang="en-US" sz="2400">
                <a:solidFill>
                  <a:srgbClr val="000000"/>
                </a:solidFill>
                <a:latin typeface="微软雅黑" pitchFamily="34" charset="-122"/>
                <a:ea typeface="微软雅黑" pitchFamily="34" charset="-122"/>
              </a:rPr>
              <a:t>）”。</a:t>
            </a:r>
          </a:p>
        </p:txBody>
      </p:sp>
      <p:pic>
        <p:nvPicPr>
          <p:cNvPr id="163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46800" y="2181225"/>
            <a:ext cx="2889250"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81013" y="365125"/>
            <a:ext cx="8229600" cy="533400"/>
          </a:xfrm>
        </p:spPr>
        <p:txBody>
          <a:bodyPr/>
          <a:lstStyle/>
          <a:p>
            <a:pPr eaLnBrk="1" hangingPunct="1"/>
            <a:r>
              <a:rPr lang="en-US" altLang="zh-CN" sz="3200" b="1">
                <a:solidFill>
                  <a:srgbClr val="C00000"/>
                </a:solidFill>
                <a:cs typeface="楷体_GB2312"/>
              </a:rPr>
              <a:t>2</a:t>
            </a:r>
            <a:r>
              <a:rPr lang="zh-CN" altLang="en-US" sz="3200" b="1">
                <a:solidFill>
                  <a:srgbClr val="C00000"/>
                </a:solidFill>
                <a:cs typeface="楷体_GB2312"/>
              </a:rPr>
              <a:t>．文件存储的链接分配方式</a:t>
            </a:r>
          </a:p>
        </p:txBody>
      </p:sp>
      <p:sp>
        <p:nvSpPr>
          <p:cNvPr id="100355" name="Rectangle 3"/>
          <p:cNvSpPr>
            <a:spLocks noGrp="1" noChangeArrowheads="1"/>
          </p:cNvSpPr>
          <p:nvPr>
            <p:ph type="body" idx="1"/>
          </p:nvPr>
        </p:nvSpPr>
        <p:spPr>
          <a:xfrm>
            <a:off x="457200" y="1143000"/>
            <a:ext cx="8229600" cy="4876800"/>
          </a:xfrm>
        </p:spPr>
        <p:txBody>
          <a:bodyPr/>
          <a:lstStyle/>
          <a:p>
            <a:pPr eaLnBrk="1" hangingPunct="1"/>
            <a:r>
              <a:rPr lang="zh-CN" altLang="en-US" sz="2800">
                <a:cs typeface="楷体_GB2312"/>
              </a:rPr>
              <a:t>把一个逻辑上连续的文件分散存放在不同的物理块中，这些物理块</a:t>
            </a:r>
            <a:r>
              <a:rPr lang="zh-CN" altLang="en-US" sz="2800">
                <a:solidFill>
                  <a:srgbClr val="C00000"/>
                </a:solidFill>
                <a:cs typeface="楷体_GB2312"/>
              </a:rPr>
              <a:t>不要求连续</a:t>
            </a:r>
            <a:r>
              <a:rPr lang="zh-CN" altLang="en-US" sz="2800">
                <a:cs typeface="楷体_GB2312"/>
              </a:rPr>
              <a:t>，也不必规则排列。</a:t>
            </a:r>
            <a:r>
              <a:rPr lang="zh-CN" altLang="en-US" sz="2800"/>
              <a:t> </a:t>
            </a:r>
          </a:p>
        </p:txBody>
      </p:sp>
      <p:pic>
        <p:nvPicPr>
          <p:cNvPr id="100356" name="Picture 4" descr="B6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2420938"/>
            <a:ext cx="6705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5435600" y="5470525"/>
            <a:ext cx="3040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zh-CN" altLang="en-US" sz="2400">
                <a:latin typeface="微软雅黑" pitchFamily="34" charset="-122"/>
                <a:ea typeface="微软雅黑" pitchFamily="34" charset="-122"/>
                <a:cs typeface="楷体_GB2312"/>
              </a:rPr>
              <a:t>文件链接分配示意图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body" idx="1"/>
          </p:nvPr>
        </p:nvSpPr>
        <p:spPr>
          <a:xfrm>
            <a:off x="395288" y="549275"/>
            <a:ext cx="8229600" cy="5105400"/>
          </a:xfrm>
        </p:spPr>
        <p:txBody>
          <a:bodyPr/>
          <a:lstStyle/>
          <a:p>
            <a:pPr eaLnBrk="1" hangingPunct="1">
              <a:lnSpc>
                <a:spcPct val="90000"/>
              </a:lnSpc>
            </a:pPr>
            <a:r>
              <a:rPr lang="zh-CN" altLang="en-US" sz="2800">
                <a:cs typeface="楷体_GB2312"/>
              </a:rPr>
              <a:t>采用链接分配不会产生磁盘的外部碎片</a:t>
            </a:r>
          </a:p>
          <a:p>
            <a:pPr eaLnBrk="1" hangingPunct="1">
              <a:lnSpc>
                <a:spcPct val="90000"/>
              </a:lnSpc>
            </a:pPr>
            <a:r>
              <a:rPr lang="zh-CN" altLang="en-US" sz="2800">
                <a:cs typeface="楷体_GB2312"/>
              </a:rPr>
              <a:t>文件可以动态增长</a:t>
            </a:r>
          </a:p>
          <a:p>
            <a:pPr eaLnBrk="1" hangingPunct="1">
              <a:lnSpc>
                <a:spcPct val="90000"/>
              </a:lnSpc>
            </a:pPr>
            <a:r>
              <a:rPr lang="zh-CN" altLang="en-US" sz="2800">
                <a:cs typeface="楷体_GB2312"/>
              </a:rPr>
              <a:t>不需要紧缩磁盘空间</a:t>
            </a:r>
          </a:p>
          <a:p>
            <a:pPr eaLnBrk="1" hangingPunct="1">
              <a:lnSpc>
                <a:spcPct val="90000"/>
              </a:lnSpc>
              <a:buFont typeface="Wingdings" pitchFamily="2" charset="2"/>
              <a:buNone/>
            </a:pPr>
            <a:endParaRPr lang="zh-CN" altLang="en-US" sz="2800">
              <a:cs typeface="楷体_GB2312"/>
            </a:endParaRPr>
          </a:p>
          <a:p>
            <a:pPr eaLnBrk="1" hangingPunct="1">
              <a:lnSpc>
                <a:spcPct val="90000"/>
              </a:lnSpc>
            </a:pPr>
            <a:r>
              <a:rPr lang="zh-CN" altLang="en-US" sz="2800">
                <a:cs typeface="楷体_GB2312"/>
              </a:rPr>
              <a:t>带来以下三个新的</a:t>
            </a:r>
            <a:r>
              <a:rPr lang="zh-CN" altLang="en-US" sz="2800" b="1">
                <a:solidFill>
                  <a:srgbClr val="C00000"/>
                </a:solidFill>
                <a:cs typeface="楷体_GB2312"/>
              </a:rPr>
              <a:t>问题</a:t>
            </a:r>
            <a:r>
              <a:rPr lang="zh-CN" altLang="en-US" sz="2800">
                <a:cs typeface="楷体_GB2312"/>
              </a:rPr>
              <a:t>：</a:t>
            </a:r>
            <a:endParaRPr lang="en-US" altLang="zh-CN" sz="2800">
              <a:cs typeface="楷体_GB2312"/>
            </a:endParaRPr>
          </a:p>
          <a:p>
            <a:pPr eaLnBrk="1" hangingPunct="1">
              <a:lnSpc>
                <a:spcPct val="90000"/>
              </a:lnSpc>
            </a:pPr>
            <a:endParaRPr lang="zh-CN" altLang="en-US" sz="2800">
              <a:cs typeface="楷体_GB2312"/>
            </a:endParaRPr>
          </a:p>
          <a:p>
            <a:pPr eaLnBrk="1" hangingPunct="1">
              <a:lnSpc>
                <a:spcPct val="90000"/>
              </a:lnSpc>
              <a:spcBef>
                <a:spcPts val="2400"/>
              </a:spcBef>
              <a:buFont typeface="Wingdings" pitchFamily="2" charset="2"/>
              <a:buNone/>
            </a:pPr>
            <a:r>
              <a:rPr lang="zh-CN" altLang="en-US" sz="2800">
                <a:cs typeface="楷体_GB2312"/>
              </a:rPr>
              <a:t>   ① 一般仅适于对信息的顺序访问，而不利于对文件的随机存取。</a:t>
            </a:r>
          </a:p>
          <a:p>
            <a:pPr eaLnBrk="1" hangingPunct="1">
              <a:lnSpc>
                <a:spcPct val="90000"/>
              </a:lnSpc>
              <a:spcBef>
                <a:spcPts val="2400"/>
              </a:spcBef>
              <a:buFont typeface="Wingdings" pitchFamily="2" charset="2"/>
              <a:buNone/>
            </a:pPr>
            <a:r>
              <a:rPr lang="zh-CN" altLang="en-US" sz="2800">
                <a:cs typeface="楷体_GB2312"/>
              </a:rPr>
              <a:t>   ② 每个物理块上增加一个链接字</a:t>
            </a:r>
          </a:p>
          <a:p>
            <a:pPr eaLnBrk="1" hangingPunct="1">
              <a:lnSpc>
                <a:spcPct val="90000"/>
              </a:lnSpc>
              <a:spcBef>
                <a:spcPts val="2400"/>
              </a:spcBef>
              <a:buFont typeface="Wingdings" pitchFamily="2" charset="2"/>
              <a:buNone/>
            </a:pPr>
            <a:r>
              <a:rPr lang="zh-CN" altLang="en-US" sz="2800">
                <a:cs typeface="楷体_GB2312"/>
              </a:rPr>
              <a:t>   ③ 存取可靠性问题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505858">
                                            <p:txEl>
                                              <p:pRg st="0" end="0"/>
                                            </p:txEl>
                                          </p:spTgt>
                                        </p:tgtEl>
                                        <p:attrNameLst>
                                          <p:attrName>style.visibility</p:attrName>
                                        </p:attrNameLst>
                                      </p:cBhvr>
                                      <p:to>
                                        <p:strVal val="visible"/>
                                      </p:to>
                                    </p:set>
                                    <p:animEffect transition="in" filter="strips(downLeft)">
                                      <p:cBhvr>
                                        <p:cTn id="7" dur="500"/>
                                        <p:tgtEl>
                                          <p:spTgt spid="505858">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05858">
                                            <p:txEl>
                                              <p:pRg st="1" end="1"/>
                                            </p:txEl>
                                          </p:spTgt>
                                        </p:tgtEl>
                                        <p:attrNameLst>
                                          <p:attrName>style.visibility</p:attrName>
                                        </p:attrNameLst>
                                      </p:cBhvr>
                                      <p:to>
                                        <p:strVal val="visible"/>
                                      </p:to>
                                    </p:set>
                                    <p:animEffect transition="in" filter="strips(downLeft)">
                                      <p:cBhvr>
                                        <p:cTn id="10" dur="500"/>
                                        <p:tgtEl>
                                          <p:spTgt spid="505858">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05858">
                                            <p:txEl>
                                              <p:pRg st="2" end="2"/>
                                            </p:txEl>
                                          </p:spTgt>
                                        </p:tgtEl>
                                        <p:attrNameLst>
                                          <p:attrName>style.visibility</p:attrName>
                                        </p:attrNameLst>
                                      </p:cBhvr>
                                      <p:to>
                                        <p:strVal val="visible"/>
                                      </p:to>
                                    </p:set>
                                    <p:animEffect transition="in" filter="strips(downLeft)">
                                      <p:cBhvr>
                                        <p:cTn id="13" dur="500"/>
                                        <p:tgtEl>
                                          <p:spTgt spid="50585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05858">
                                            <p:txEl>
                                              <p:pRg st="4" end="4"/>
                                            </p:txEl>
                                          </p:spTgt>
                                        </p:tgtEl>
                                        <p:attrNameLst>
                                          <p:attrName>style.visibility</p:attrName>
                                        </p:attrNameLst>
                                      </p:cBhvr>
                                      <p:to>
                                        <p:strVal val="visible"/>
                                      </p:to>
                                    </p:set>
                                    <p:animEffect transition="in" filter="box(in)">
                                      <p:cBhvr>
                                        <p:cTn id="16" dur="500"/>
                                        <p:tgtEl>
                                          <p:spTgt spid="505858">
                                            <p:txEl>
                                              <p:pRg st="4" end="4"/>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505858">
                                            <p:txEl>
                                              <p:pRg st="6" end="6"/>
                                            </p:txEl>
                                          </p:spTgt>
                                        </p:tgtEl>
                                        <p:attrNameLst>
                                          <p:attrName>style.visibility</p:attrName>
                                        </p:attrNameLst>
                                      </p:cBhvr>
                                      <p:to>
                                        <p:strVal val="visible"/>
                                      </p:to>
                                    </p:set>
                                    <p:anim calcmode="lin" valueType="num">
                                      <p:cBhvr additive="base">
                                        <p:cTn id="19" dur="500" fill="hold"/>
                                        <p:tgtEl>
                                          <p:spTgt spid="50585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5858">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5858">
                                            <p:txEl>
                                              <p:pRg st="7" end="7"/>
                                            </p:txEl>
                                          </p:spTgt>
                                        </p:tgtEl>
                                        <p:attrNameLst>
                                          <p:attrName>style.visibility</p:attrName>
                                        </p:attrNameLst>
                                      </p:cBhvr>
                                      <p:to>
                                        <p:strVal val="visible"/>
                                      </p:to>
                                    </p:set>
                                    <p:anim calcmode="lin" valueType="num">
                                      <p:cBhvr additive="base">
                                        <p:cTn id="23" dur="500" fill="hold"/>
                                        <p:tgtEl>
                                          <p:spTgt spid="50585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5858">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5858">
                                            <p:txEl>
                                              <p:pRg st="8" end="8"/>
                                            </p:txEl>
                                          </p:spTgt>
                                        </p:tgtEl>
                                        <p:attrNameLst>
                                          <p:attrName>style.visibility</p:attrName>
                                        </p:attrNameLst>
                                      </p:cBhvr>
                                      <p:to>
                                        <p:strVal val="visible"/>
                                      </p:to>
                                    </p:set>
                                    <p:anim calcmode="lin" valueType="num">
                                      <p:cBhvr additive="base">
                                        <p:cTn id="27" dur="500" fill="hold"/>
                                        <p:tgtEl>
                                          <p:spTgt spid="505858">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585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473075" y="617812"/>
            <a:ext cx="8229600" cy="5029200"/>
          </a:xfrm>
        </p:spPr>
        <p:txBody>
          <a:bodyPr/>
          <a:lstStyle/>
          <a:p>
            <a:pPr eaLnBrk="1" hangingPunct="1">
              <a:spcBef>
                <a:spcPts val="1200"/>
              </a:spcBef>
            </a:pPr>
            <a:r>
              <a:rPr lang="en-US" altLang="zh-CN" sz="2800">
                <a:cs typeface="楷体_GB2312"/>
              </a:rPr>
              <a:t>FAT</a:t>
            </a:r>
            <a:r>
              <a:rPr lang="zh-CN" altLang="en-US" sz="2800">
                <a:cs typeface="楷体_GB2312"/>
              </a:rPr>
              <a:t>表出现在每个磁盘分区开头的扇区中，每个盘块在表中占一项，</a:t>
            </a:r>
            <a:r>
              <a:rPr lang="zh-CN" altLang="en-US" sz="2800">
                <a:solidFill>
                  <a:srgbClr val="C00000"/>
                </a:solidFill>
                <a:cs typeface="楷体_GB2312"/>
              </a:rPr>
              <a:t>表的序号是物理盘块号</a:t>
            </a:r>
            <a:r>
              <a:rPr lang="zh-CN" altLang="en-US" sz="2800">
                <a:cs typeface="楷体_GB2312"/>
              </a:rPr>
              <a:t>，每个表项中存放链接下一盘块的指针。这样，</a:t>
            </a:r>
            <a:r>
              <a:rPr lang="en-US" altLang="zh-CN" sz="2800">
                <a:cs typeface="楷体_GB2312"/>
              </a:rPr>
              <a:t>FAT</a:t>
            </a:r>
            <a:r>
              <a:rPr lang="zh-CN" altLang="en-US" sz="2800">
                <a:cs typeface="楷体_GB2312"/>
              </a:rPr>
              <a:t>表就被用做链表。 </a:t>
            </a:r>
          </a:p>
          <a:p>
            <a:pPr eaLnBrk="1" hangingPunct="1"/>
            <a:endParaRPr lang="en-US" altLang="zh-CN" sz="2000">
              <a:cs typeface="楷体_GB2312"/>
            </a:endParaRPr>
          </a:p>
        </p:txBody>
      </p:sp>
      <p:pic>
        <p:nvPicPr>
          <p:cNvPr id="102403" name="Picture 3" descr="B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88" y="2781300"/>
            <a:ext cx="6353175"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Rectangle 5"/>
          <p:cNvSpPr>
            <a:spLocks noChangeArrowheads="1"/>
          </p:cNvSpPr>
          <p:nvPr/>
        </p:nvSpPr>
        <p:spPr bwMode="auto">
          <a:xfrm>
            <a:off x="1336675" y="5661025"/>
            <a:ext cx="325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zh-CN" altLang="en-US" sz="2000">
                <a:latin typeface="微软雅黑" pitchFamily="34" charset="-122"/>
                <a:ea typeface="微软雅黑" pitchFamily="34" charset="-122"/>
                <a:cs typeface="楷体_GB2312"/>
              </a:rPr>
              <a:t>文件分配表（</a:t>
            </a:r>
            <a:r>
              <a:rPr lang="en-US" altLang="zh-CN" sz="2000">
                <a:latin typeface="微软雅黑" pitchFamily="34" charset="-122"/>
                <a:ea typeface="微软雅黑" pitchFamily="34" charset="-122"/>
                <a:cs typeface="楷体_GB2312"/>
              </a:rPr>
              <a:t>FAT</a:t>
            </a:r>
            <a:r>
              <a:rPr lang="zh-CN" altLang="en-US" sz="2000">
                <a:latin typeface="微软雅黑" pitchFamily="34" charset="-122"/>
                <a:ea typeface="微软雅黑" pitchFamily="34" charset="-122"/>
                <a:cs typeface="楷体_GB2312"/>
              </a:rPr>
              <a:t>）示意图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50825" y="188913"/>
            <a:ext cx="8229600" cy="792162"/>
          </a:xfrm>
        </p:spPr>
        <p:txBody>
          <a:bodyPr/>
          <a:lstStyle/>
          <a:p>
            <a:pPr marL="457200" indent="-457200" eaLnBrk="1" hangingPunct="1">
              <a:buFont typeface="Wingdings" pitchFamily="2" charset="2"/>
              <a:buChar char="n"/>
            </a:pPr>
            <a:r>
              <a:rPr lang="zh-CN" altLang="en-US" sz="3200" b="1">
                <a:solidFill>
                  <a:srgbClr val="002060"/>
                </a:solidFill>
                <a:cs typeface="楷体_GB2312"/>
              </a:rPr>
              <a:t>磁盘格式化</a:t>
            </a:r>
          </a:p>
        </p:txBody>
      </p:sp>
      <p:sp>
        <p:nvSpPr>
          <p:cNvPr id="561155" name="Rectangle 3"/>
          <p:cNvSpPr>
            <a:spLocks noGrp="1" noChangeArrowheads="1"/>
          </p:cNvSpPr>
          <p:nvPr>
            <p:ph type="body" idx="1"/>
          </p:nvPr>
        </p:nvSpPr>
        <p:spPr>
          <a:xfrm>
            <a:off x="395288" y="1052513"/>
            <a:ext cx="8510587" cy="5472112"/>
          </a:xfrm>
        </p:spPr>
        <p:txBody>
          <a:bodyPr/>
          <a:lstStyle/>
          <a:p>
            <a:pPr eaLnBrk="1" hangingPunct="1">
              <a:lnSpc>
                <a:spcPct val="80000"/>
              </a:lnSpc>
              <a:buFont typeface="Wingdings" pitchFamily="2" charset="2"/>
              <a:buNone/>
            </a:pPr>
            <a:r>
              <a:rPr lang="zh-CN" altLang="en-US" sz="2800" b="1">
                <a:solidFill>
                  <a:srgbClr val="C00000"/>
                </a:solidFill>
                <a:cs typeface="楷体_GB2312"/>
              </a:rPr>
              <a:t> 低级格式化或物理格式化</a:t>
            </a:r>
            <a:endParaRPr lang="en-US" altLang="zh-CN" sz="2800" b="1">
              <a:solidFill>
                <a:srgbClr val="C00000"/>
              </a:solidFill>
              <a:cs typeface="楷体_GB2312"/>
            </a:endParaRPr>
          </a:p>
          <a:p>
            <a:pPr eaLnBrk="1" hangingPunct="1">
              <a:lnSpc>
                <a:spcPct val="80000"/>
              </a:lnSpc>
            </a:pPr>
            <a:endParaRPr lang="zh-CN" altLang="en-US" sz="2800">
              <a:cs typeface="楷体_GB2312"/>
            </a:endParaRPr>
          </a:p>
          <a:p>
            <a:pPr eaLnBrk="1" hangingPunct="1">
              <a:buFont typeface="Wingdings" pitchFamily="2" charset="2"/>
              <a:buNone/>
            </a:pPr>
            <a:r>
              <a:rPr lang="zh-CN" altLang="en-US" sz="2800">
                <a:cs typeface="楷体_GB2312"/>
              </a:rPr>
              <a:t>（</a:t>
            </a:r>
            <a:r>
              <a:rPr lang="en-US" altLang="zh-CN" sz="2800">
                <a:cs typeface="楷体_GB2312"/>
              </a:rPr>
              <a:t>1</a:t>
            </a:r>
            <a:r>
              <a:rPr lang="zh-CN" altLang="en-US" sz="2800">
                <a:cs typeface="楷体_GB2312"/>
              </a:rPr>
              <a:t>）格式化后扇区的格式</a:t>
            </a:r>
          </a:p>
          <a:p>
            <a:pPr eaLnBrk="1" hangingPunct="1"/>
            <a:r>
              <a:rPr lang="zh-CN" altLang="en-US" sz="2800">
                <a:cs typeface="楷体_GB2312"/>
              </a:rPr>
              <a:t>低级格式化按照规定的格式为每个扇区填充控制信息。</a:t>
            </a:r>
          </a:p>
          <a:p>
            <a:pPr eaLnBrk="1" hangingPunct="1"/>
            <a:r>
              <a:rPr lang="zh-CN" altLang="en-US" sz="2800">
                <a:cs typeface="楷体_GB2312"/>
              </a:rPr>
              <a:t>一般来说，扇区格式由三部分组成，即扇区头、数据区（通常为</a:t>
            </a:r>
            <a:r>
              <a:rPr lang="en-US" altLang="zh-CN" sz="2800">
                <a:cs typeface="楷体_GB2312"/>
              </a:rPr>
              <a:t>512 B</a:t>
            </a:r>
            <a:r>
              <a:rPr lang="zh-CN" altLang="en-US" sz="2800">
                <a:cs typeface="楷体_GB2312"/>
              </a:rPr>
              <a:t>）和扇区尾</a:t>
            </a:r>
            <a:endParaRPr lang="en-US" altLang="zh-CN" sz="2800">
              <a:cs typeface="楷体_GB2312"/>
            </a:endParaRPr>
          </a:p>
          <a:p>
            <a:pPr eaLnBrk="1" hangingPunct="1"/>
            <a:endParaRPr lang="zh-CN" altLang="en-US" sz="2800">
              <a:cs typeface="楷体_GB2312"/>
            </a:endParaRPr>
          </a:p>
          <a:p>
            <a:pPr eaLnBrk="1" hangingPunct="1">
              <a:buFont typeface="Wingdings" pitchFamily="2" charset="2"/>
              <a:buNone/>
            </a:pPr>
            <a:r>
              <a:rPr lang="zh-CN" altLang="en-US" sz="2800">
                <a:cs typeface="楷体_GB2312"/>
              </a:rPr>
              <a:t>（</a:t>
            </a:r>
            <a:r>
              <a:rPr lang="en-US" altLang="zh-CN" sz="2800">
                <a:cs typeface="楷体_GB2312"/>
              </a:rPr>
              <a:t>2</a:t>
            </a:r>
            <a:r>
              <a:rPr lang="zh-CN" altLang="en-US" sz="2800">
                <a:cs typeface="楷体_GB2312"/>
              </a:rPr>
              <a:t>）磁盘分区和逻辑格式化</a:t>
            </a:r>
          </a:p>
          <a:p>
            <a:pPr eaLnBrk="1" hangingPunct="1"/>
            <a:r>
              <a:rPr lang="zh-CN" altLang="en-US" sz="2800">
                <a:cs typeface="楷体_GB2312"/>
              </a:rPr>
              <a:t>第一步是分区，即把磁盘分成一个或多个柱面组。</a:t>
            </a:r>
          </a:p>
          <a:p>
            <a:pPr eaLnBrk="1" hangingPunct="1"/>
            <a:r>
              <a:rPr lang="zh-CN" altLang="en-US" sz="2800">
                <a:cs typeface="楷体_GB2312"/>
              </a:rPr>
              <a:t>第二步工作是逻辑格式化</a:t>
            </a:r>
            <a:r>
              <a:rPr lang="en-US" altLang="zh-CN" sz="2800">
                <a:cs typeface="楷体_GB2312"/>
              </a:rPr>
              <a:t>,</a:t>
            </a:r>
            <a:r>
              <a:rPr lang="zh-CN" altLang="en-US" sz="2800">
                <a:cs typeface="楷体_GB2312"/>
              </a:rPr>
              <a:t>即</a:t>
            </a:r>
            <a:r>
              <a:rPr lang="zh-CN" altLang="en-US" sz="2800" b="1">
                <a:solidFill>
                  <a:srgbClr val="C00000"/>
                </a:solidFill>
                <a:cs typeface="楷体_GB2312"/>
              </a:rPr>
              <a:t>建立文件系统</a:t>
            </a:r>
            <a:r>
              <a:rPr lang="zh-CN" altLang="en-US" sz="2800">
                <a:cs typeface="楷体_GB231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61155">
                                            <p:txEl>
                                              <p:pRg st="0" end="0"/>
                                            </p:txEl>
                                          </p:spTgt>
                                        </p:tgtEl>
                                        <p:attrNameLst>
                                          <p:attrName>style.visibility</p:attrName>
                                        </p:attrNameLst>
                                      </p:cBhvr>
                                      <p:to>
                                        <p:strVal val="visible"/>
                                      </p:to>
                                    </p:set>
                                    <p:animEffect transition="in" filter="slide(fromBottom)">
                                      <p:cBhvr>
                                        <p:cTn id="7" dur="500"/>
                                        <p:tgtEl>
                                          <p:spTgt spid="56115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1155">
                                            <p:txEl>
                                              <p:pRg st="2" end="2"/>
                                            </p:txEl>
                                          </p:spTgt>
                                        </p:tgtEl>
                                        <p:attrNameLst>
                                          <p:attrName>style.visibility</p:attrName>
                                        </p:attrNameLst>
                                      </p:cBhvr>
                                      <p:to>
                                        <p:strVal val="visible"/>
                                      </p:to>
                                    </p:set>
                                    <p:animEffect transition="in" filter="slide(fromBottom)">
                                      <p:cBhvr>
                                        <p:cTn id="10" dur="500"/>
                                        <p:tgtEl>
                                          <p:spTgt spid="561155">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61155">
                                            <p:txEl>
                                              <p:pRg st="3" end="3"/>
                                            </p:txEl>
                                          </p:spTgt>
                                        </p:tgtEl>
                                        <p:attrNameLst>
                                          <p:attrName>style.visibility</p:attrName>
                                        </p:attrNameLst>
                                      </p:cBhvr>
                                      <p:to>
                                        <p:strVal val="visible"/>
                                      </p:to>
                                    </p:set>
                                    <p:animEffect transition="in" filter="slide(fromBottom)">
                                      <p:cBhvr>
                                        <p:cTn id="13" dur="500"/>
                                        <p:tgtEl>
                                          <p:spTgt spid="561155">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61155">
                                            <p:txEl>
                                              <p:pRg st="4" end="4"/>
                                            </p:txEl>
                                          </p:spTgt>
                                        </p:tgtEl>
                                        <p:attrNameLst>
                                          <p:attrName>style.visibility</p:attrName>
                                        </p:attrNameLst>
                                      </p:cBhvr>
                                      <p:to>
                                        <p:strVal val="visible"/>
                                      </p:to>
                                    </p:set>
                                    <p:animEffect transition="in" filter="slide(fromBottom)">
                                      <p:cBhvr>
                                        <p:cTn id="16" dur="500"/>
                                        <p:tgtEl>
                                          <p:spTgt spid="561155">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61155">
                                            <p:txEl>
                                              <p:pRg st="6" end="6"/>
                                            </p:txEl>
                                          </p:spTgt>
                                        </p:tgtEl>
                                        <p:attrNameLst>
                                          <p:attrName>style.visibility</p:attrName>
                                        </p:attrNameLst>
                                      </p:cBhvr>
                                      <p:to>
                                        <p:strVal val="visible"/>
                                      </p:to>
                                    </p:set>
                                    <p:animEffect transition="in" filter="slide(fromBottom)">
                                      <p:cBhvr>
                                        <p:cTn id="19" dur="500"/>
                                        <p:tgtEl>
                                          <p:spTgt spid="561155">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561155">
                                            <p:txEl>
                                              <p:pRg st="7" end="7"/>
                                            </p:txEl>
                                          </p:spTgt>
                                        </p:tgtEl>
                                        <p:attrNameLst>
                                          <p:attrName>style.visibility</p:attrName>
                                        </p:attrNameLst>
                                      </p:cBhvr>
                                      <p:to>
                                        <p:strVal val="visible"/>
                                      </p:to>
                                    </p:set>
                                    <p:animEffect transition="in" filter="slide(fromBottom)">
                                      <p:cBhvr>
                                        <p:cTn id="22" dur="500"/>
                                        <p:tgtEl>
                                          <p:spTgt spid="561155">
                                            <p:txEl>
                                              <p:pRg st="7" end="7"/>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561155">
                                            <p:txEl>
                                              <p:pRg st="8" end="8"/>
                                            </p:txEl>
                                          </p:spTgt>
                                        </p:tgtEl>
                                        <p:attrNameLst>
                                          <p:attrName>style.visibility</p:attrName>
                                        </p:attrNameLst>
                                      </p:cBhvr>
                                      <p:to>
                                        <p:strVal val="visible"/>
                                      </p:to>
                                    </p:set>
                                    <p:animEffect transition="in" filter="slide(fromBottom)">
                                      <p:cBhvr>
                                        <p:cTn id="25" dur="500"/>
                                        <p:tgtEl>
                                          <p:spTgt spid="561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79388" y="404813"/>
            <a:ext cx="8672512" cy="5995987"/>
          </a:xfrm>
          <a:prstGeom prst="rect">
            <a:avLst/>
          </a:prstGeom>
        </p:spPr>
        <p:txBody>
          <a:bodyPr>
            <a:normAutofit lnSpcReduction="10000"/>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Font typeface="Wingdings" pitchFamily="2" charset="2"/>
              <a:buNone/>
              <a:defRPr/>
            </a:pPr>
            <a:r>
              <a:rPr lang="zh-CN" altLang="zh-CN" b="1" dirty="0"/>
              <a:t>硬盘系统区结构</a:t>
            </a:r>
            <a:endParaRPr lang="zh-CN" altLang="zh-CN" dirty="0"/>
          </a:p>
          <a:p>
            <a:pPr lvl="1">
              <a:defRPr/>
            </a:pPr>
            <a:endParaRPr lang="en-US" altLang="zh-CN" sz="800" dirty="0"/>
          </a:p>
          <a:p>
            <a:pPr lvl="1">
              <a:defRPr/>
            </a:pPr>
            <a:r>
              <a:rPr lang="en-US" altLang="zh-CN" dirty="0"/>
              <a:t>FAT32</a:t>
            </a:r>
            <a:r>
              <a:rPr lang="zh-CN" altLang="zh-CN" dirty="0"/>
              <a:t>文件系统硬盘数据结构</a:t>
            </a:r>
            <a:r>
              <a:rPr lang="zh-CN" altLang="en-US" dirty="0"/>
              <a:t>：</a:t>
            </a:r>
            <a:endParaRPr lang="en-US" altLang="zh-CN" dirty="0"/>
          </a:p>
          <a:p>
            <a:pPr lvl="1">
              <a:defRPr/>
            </a:pPr>
            <a:r>
              <a:rPr lang="en-US" altLang="zh-CN" b="1" dirty="0">
                <a:solidFill>
                  <a:srgbClr val="C00000"/>
                </a:solidFill>
              </a:rPr>
              <a:t>MBR</a:t>
            </a:r>
            <a:r>
              <a:rPr lang="zh-CN" altLang="zh-CN" sz="1800" dirty="0">
                <a:solidFill>
                  <a:srgbClr val="C00000"/>
                </a:solidFill>
              </a:rPr>
              <a:t>（主引导记录）</a:t>
            </a:r>
            <a:r>
              <a:rPr lang="zh-CN" altLang="zh-CN" dirty="0">
                <a:solidFill>
                  <a:srgbClr val="C00000"/>
                </a:solidFill>
              </a:rPr>
              <a:t>、</a:t>
            </a:r>
            <a:r>
              <a:rPr lang="en-US" altLang="zh-CN" b="1" dirty="0">
                <a:solidFill>
                  <a:srgbClr val="C00000"/>
                </a:solidFill>
              </a:rPr>
              <a:t>OBR</a:t>
            </a:r>
            <a:r>
              <a:rPr lang="zh-CN" altLang="zh-CN" sz="1800" dirty="0">
                <a:solidFill>
                  <a:srgbClr val="C00000"/>
                </a:solidFill>
              </a:rPr>
              <a:t>（操作系统引导记录）</a:t>
            </a:r>
            <a:r>
              <a:rPr lang="zh-CN" altLang="zh-CN" dirty="0">
                <a:solidFill>
                  <a:srgbClr val="C00000"/>
                </a:solidFill>
              </a:rPr>
              <a:t>、</a:t>
            </a:r>
            <a:r>
              <a:rPr lang="en-US" altLang="zh-CN" b="1" dirty="0">
                <a:solidFill>
                  <a:srgbClr val="C00000"/>
                </a:solidFill>
              </a:rPr>
              <a:t>FAT</a:t>
            </a:r>
            <a:r>
              <a:rPr lang="zh-CN" altLang="zh-CN" sz="1800" dirty="0">
                <a:solidFill>
                  <a:srgbClr val="C00000"/>
                </a:solidFill>
              </a:rPr>
              <a:t>（文件分配表）</a:t>
            </a:r>
            <a:r>
              <a:rPr lang="zh-CN" altLang="zh-CN" dirty="0">
                <a:solidFill>
                  <a:srgbClr val="C00000"/>
                </a:solidFill>
              </a:rPr>
              <a:t>、</a:t>
            </a:r>
            <a:r>
              <a:rPr lang="en-US" altLang="zh-CN" b="1" dirty="0">
                <a:solidFill>
                  <a:srgbClr val="C00000"/>
                </a:solidFill>
              </a:rPr>
              <a:t>DIR</a:t>
            </a:r>
            <a:r>
              <a:rPr lang="zh-CN" altLang="zh-CN" sz="1800" dirty="0">
                <a:solidFill>
                  <a:srgbClr val="C00000"/>
                </a:solidFill>
              </a:rPr>
              <a:t>（根目录表）</a:t>
            </a:r>
            <a:r>
              <a:rPr lang="zh-CN" altLang="zh-CN" dirty="0">
                <a:solidFill>
                  <a:srgbClr val="C00000"/>
                </a:solidFill>
              </a:rPr>
              <a:t>、</a:t>
            </a:r>
            <a:r>
              <a:rPr lang="en-US" altLang="zh-CN" b="1" dirty="0">
                <a:solidFill>
                  <a:srgbClr val="C00000"/>
                </a:solidFill>
              </a:rPr>
              <a:t>DATA</a:t>
            </a:r>
            <a:r>
              <a:rPr lang="zh-CN" altLang="zh-CN" sz="1800" dirty="0">
                <a:solidFill>
                  <a:srgbClr val="C00000"/>
                </a:solidFill>
              </a:rPr>
              <a:t>（用户数据区）</a:t>
            </a:r>
            <a:r>
              <a:rPr lang="zh-CN" altLang="zh-CN" dirty="0"/>
              <a:t>五大部分组成。</a:t>
            </a: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r>
              <a:rPr lang="zh-CN" altLang="zh-CN" dirty="0"/>
              <a:t>系统扇区一般为</a:t>
            </a:r>
            <a:r>
              <a:rPr lang="en-US" altLang="zh-CN" dirty="0"/>
              <a:t>20</a:t>
            </a:r>
            <a:r>
              <a:rPr lang="zh-CN" altLang="zh-CN" dirty="0"/>
              <a:t>～</a:t>
            </a:r>
            <a:r>
              <a:rPr lang="en-US" altLang="zh-CN" dirty="0"/>
              <a:t>100MB</a:t>
            </a:r>
            <a:r>
              <a:rPr lang="zh-CN" altLang="zh-CN" dirty="0"/>
              <a:t>左右。</a:t>
            </a:r>
            <a:endParaRPr lang="en-US" altLang="zh-CN" dirty="0"/>
          </a:p>
          <a:p>
            <a:pPr lvl="1">
              <a:defRPr/>
            </a:pPr>
            <a:r>
              <a:rPr lang="en-US" altLang="zh-CN" dirty="0"/>
              <a:t>Windows</a:t>
            </a:r>
            <a:r>
              <a:rPr lang="zh-CN" altLang="zh-CN" dirty="0"/>
              <a:t>中，系统扇区不可见</a:t>
            </a:r>
            <a:r>
              <a:rPr lang="zh-CN" altLang="en-US" dirty="0"/>
              <a:t>。</a:t>
            </a:r>
            <a:endParaRPr lang="zh-CN" altLang="zh-CN" dirty="0"/>
          </a:p>
        </p:txBody>
      </p:sp>
      <p:pic>
        <p:nvPicPr>
          <p:cNvPr id="10445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221038"/>
            <a:ext cx="8856662"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820" y="1985280"/>
            <a:ext cx="4787749" cy="382001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051720" y="6093296"/>
            <a:ext cx="5311967" cy="461665"/>
          </a:xfrm>
          <a:prstGeom prst="rect">
            <a:avLst/>
          </a:prstGeom>
        </p:spPr>
        <p:txBody>
          <a:bodyPr wrap="none">
            <a:spAutoFit/>
          </a:bodyPr>
          <a:lstStyle/>
          <a:p>
            <a:r>
              <a:rPr lang="en-US" altLang="zh-CN" sz="2400">
                <a:solidFill>
                  <a:srgbClr val="C00000"/>
                </a:solidFill>
                <a:latin typeface="微软雅黑" pitchFamily="34" charset="-122"/>
                <a:ea typeface="微软雅黑" pitchFamily="34" charset="-122"/>
              </a:rPr>
              <a:t>FAT</a:t>
            </a:r>
            <a:r>
              <a:rPr lang="zh-CN" altLang="en-US" sz="2400">
                <a:solidFill>
                  <a:srgbClr val="C00000"/>
                </a:solidFill>
                <a:latin typeface="微软雅黑" pitchFamily="34" charset="-122"/>
                <a:ea typeface="微软雅黑" pitchFamily="34" charset="-122"/>
              </a:rPr>
              <a:t>中簇的大小与最大分区的对应关系</a:t>
            </a:r>
          </a:p>
        </p:txBody>
      </p:sp>
      <p:sp>
        <p:nvSpPr>
          <p:cNvPr id="4" name="矩形 3"/>
          <p:cNvSpPr/>
          <p:nvPr/>
        </p:nvSpPr>
        <p:spPr>
          <a:xfrm>
            <a:off x="323528" y="260648"/>
            <a:ext cx="8496944" cy="1569660"/>
          </a:xfrm>
          <a:prstGeom prst="rect">
            <a:avLst/>
          </a:prstGeom>
        </p:spPr>
        <p:txBody>
          <a:bodyPr wrap="square">
            <a:spAutoFit/>
          </a:bodyPr>
          <a:lstStyle/>
          <a:p>
            <a:r>
              <a:rPr lang="en-US" altLang="zh-CN" sz="2400">
                <a:solidFill>
                  <a:srgbClr val="002060"/>
                </a:solidFill>
                <a:latin typeface="微软雅黑" pitchFamily="34" charset="-122"/>
                <a:ea typeface="微软雅黑" pitchFamily="34" charset="-122"/>
              </a:rPr>
              <a:t>FAT16</a:t>
            </a:r>
            <a:r>
              <a:rPr lang="zh-CN" altLang="en-US" sz="2400">
                <a:solidFill>
                  <a:srgbClr val="002060"/>
                </a:solidFill>
                <a:latin typeface="微软雅黑" pitchFamily="34" charset="-122"/>
                <a:ea typeface="微软雅黑" pitchFamily="34" charset="-122"/>
              </a:rPr>
              <a:t>表的长度只有</a:t>
            </a:r>
            <a:r>
              <a:rPr lang="en-US" altLang="zh-CN" sz="2400">
                <a:solidFill>
                  <a:srgbClr val="002060"/>
                </a:solidFill>
                <a:latin typeface="微软雅黑" pitchFamily="34" charset="-122"/>
                <a:ea typeface="微软雅黑" pitchFamily="34" charset="-122"/>
              </a:rPr>
              <a:t>65535</a:t>
            </a:r>
            <a:r>
              <a:rPr lang="zh-CN" altLang="en-US" sz="2400">
                <a:solidFill>
                  <a:srgbClr val="002060"/>
                </a:solidFill>
                <a:latin typeface="微软雅黑" pitchFamily="34" charset="-122"/>
                <a:ea typeface="微软雅黑" pitchFamily="34" charset="-122"/>
              </a:rPr>
              <a:t>项，随着磁盘容量的增加，簇的大小也必然会随之增加，为了合理设置簇的大小，也就应当增加</a:t>
            </a:r>
            <a:r>
              <a:rPr lang="en-US" altLang="zh-CN" sz="2400">
                <a:solidFill>
                  <a:srgbClr val="002060"/>
                </a:solidFill>
                <a:latin typeface="微软雅黑" pitchFamily="34" charset="-122"/>
                <a:ea typeface="微软雅黑" pitchFamily="34" charset="-122"/>
              </a:rPr>
              <a:t>FAT</a:t>
            </a:r>
            <a:r>
              <a:rPr lang="zh-CN" altLang="en-US" sz="2400">
                <a:solidFill>
                  <a:srgbClr val="002060"/>
                </a:solidFill>
                <a:latin typeface="微软雅黑" pitchFamily="34" charset="-122"/>
                <a:ea typeface="微软雅黑" pitchFamily="34" charset="-122"/>
              </a:rPr>
              <a:t>表的长度，为此需要再增加</a:t>
            </a:r>
            <a:r>
              <a:rPr lang="en-US" altLang="zh-CN" sz="2400">
                <a:solidFill>
                  <a:srgbClr val="002060"/>
                </a:solidFill>
                <a:latin typeface="微软雅黑" pitchFamily="34" charset="-122"/>
                <a:ea typeface="微软雅黑" pitchFamily="34" charset="-122"/>
              </a:rPr>
              <a:t>FAT</a:t>
            </a:r>
            <a:r>
              <a:rPr lang="zh-CN" altLang="en-US" sz="2400">
                <a:solidFill>
                  <a:srgbClr val="002060"/>
                </a:solidFill>
                <a:latin typeface="微软雅黑" pitchFamily="34" charset="-122"/>
                <a:ea typeface="微软雅黑" pitchFamily="34" charset="-122"/>
              </a:rPr>
              <a:t>表的宽度，这样也就由</a:t>
            </a:r>
            <a:r>
              <a:rPr lang="en-US" altLang="zh-CN" sz="2400">
                <a:solidFill>
                  <a:srgbClr val="002060"/>
                </a:solidFill>
                <a:latin typeface="微软雅黑" pitchFamily="34" charset="-122"/>
                <a:ea typeface="微软雅黑" pitchFamily="34" charset="-122"/>
              </a:rPr>
              <a:t>FAT16</a:t>
            </a:r>
            <a:r>
              <a:rPr lang="zh-CN" altLang="en-US" sz="2400">
                <a:solidFill>
                  <a:srgbClr val="002060"/>
                </a:solidFill>
                <a:latin typeface="微软雅黑" pitchFamily="34" charset="-122"/>
                <a:ea typeface="微软雅黑" pitchFamily="34" charset="-122"/>
              </a:rPr>
              <a:t>演变为</a:t>
            </a:r>
            <a:r>
              <a:rPr lang="en-US" altLang="zh-CN" sz="2400">
                <a:solidFill>
                  <a:srgbClr val="002060"/>
                </a:solidFill>
                <a:latin typeface="微软雅黑" pitchFamily="34" charset="-122"/>
                <a:ea typeface="微软雅黑" pitchFamily="34" charset="-122"/>
              </a:rPr>
              <a:t>FAT32</a:t>
            </a:r>
            <a:r>
              <a:rPr lang="zh-CN" altLang="en-US" sz="2400">
                <a:solidFill>
                  <a:srgbClr val="002060"/>
                </a:solidFill>
                <a:latin typeface="微软雅黑" pitchFamily="34" charset="-122"/>
                <a:ea typeface="微软雅黑" pitchFamily="34" charset="-122"/>
              </a:rPr>
              <a:t>。</a:t>
            </a:r>
          </a:p>
        </p:txBody>
      </p:sp>
    </p:spTree>
    <p:extLst>
      <p:ext uri="{BB962C8B-B14F-4D97-AF65-F5344CB8AC3E}">
        <p14:creationId xmlns:p14="http://schemas.microsoft.com/office/powerpoint/2010/main" val="3417585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28829262"/>
              </p:ext>
            </p:extLst>
          </p:nvPr>
        </p:nvGraphicFramePr>
        <p:xfrm>
          <a:off x="251519" y="3501008"/>
          <a:ext cx="8712969" cy="2550809"/>
        </p:xfrm>
        <a:graphic>
          <a:graphicData uri="http://schemas.openxmlformats.org/drawingml/2006/table">
            <a:tbl>
              <a:tblPr/>
              <a:tblGrid>
                <a:gridCol w="1296145">
                  <a:extLst>
                    <a:ext uri="{9D8B030D-6E8A-4147-A177-3AD203B41FA5}">
                      <a16:colId xmlns:a16="http://schemas.microsoft.com/office/drawing/2014/main" val="20000"/>
                    </a:ext>
                  </a:extLst>
                </a:gridCol>
                <a:gridCol w="1604149">
                  <a:extLst>
                    <a:ext uri="{9D8B030D-6E8A-4147-A177-3AD203B41FA5}">
                      <a16:colId xmlns:a16="http://schemas.microsoft.com/office/drawing/2014/main" val="20001"/>
                    </a:ext>
                  </a:extLst>
                </a:gridCol>
                <a:gridCol w="1450147">
                  <a:extLst>
                    <a:ext uri="{9D8B030D-6E8A-4147-A177-3AD203B41FA5}">
                      <a16:colId xmlns:a16="http://schemas.microsoft.com/office/drawing/2014/main" val="20002"/>
                    </a:ext>
                  </a:extLst>
                </a:gridCol>
                <a:gridCol w="1266183">
                  <a:extLst>
                    <a:ext uri="{9D8B030D-6E8A-4147-A177-3AD203B41FA5}">
                      <a16:colId xmlns:a16="http://schemas.microsoft.com/office/drawing/2014/main" val="20003"/>
                    </a:ext>
                  </a:extLst>
                </a:gridCol>
                <a:gridCol w="1634111">
                  <a:extLst>
                    <a:ext uri="{9D8B030D-6E8A-4147-A177-3AD203B41FA5}">
                      <a16:colId xmlns:a16="http://schemas.microsoft.com/office/drawing/2014/main" val="20004"/>
                    </a:ext>
                  </a:extLst>
                </a:gridCol>
                <a:gridCol w="1462234">
                  <a:extLst>
                    <a:ext uri="{9D8B030D-6E8A-4147-A177-3AD203B41FA5}">
                      <a16:colId xmlns:a16="http://schemas.microsoft.com/office/drawing/2014/main" val="20005"/>
                    </a:ext>
                  </a:extLst>
                </a:gridCol>
              </a:tblGrid>
              <a:tr h="571064">
                <a:tc>
                  <a:txBody>
                    <a:bodyPr/>
                    <a:lstStyle/>
                    <a:p>
                      <a:pPr algn="ctr"/>
                      <a:r>
                        <a:rPr lang="zh-CN" altLang="en-US" sz="1800" b="1">
                          <a:solidFill>
                            <a:srgbClr val="333333"/>
                          </a:solidFill>
                          <a:effectLst/>
                          <a:latin typeface="微软雅黑" pitchFamily="34" charset="-122"/>
                          <a:ea typeface="微软雅黑" pitchFamily="34" charset="-122"/>
                        </a:rPr>
                        <a:t>文件系统</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1800" b="1">
                          <a:effectLst/>
                          <a:latin typeface="微软雅黑" pitchFamily="34" charset="-122"/>
                          <a:ea typeface="微软雅黑" pitchFamily="34" charset="-122"/>
                        </a:rPr>
                        <a:t>操作系统</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1800" b="1">
                          <a:effectLst/>
                          <a:latin typeface="微软雅黑" pitchFamily="34" charset="-122"/>
                          <a:ea typeface="微软雅黑" pitchFamily="34" charset="-122"/>
                        </a:rPr>
                        <a:t>最小簇</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1800" b="1">
                          <a:effectLst/>
                          <a:latin typeface="微软雅黑" pitchFamily="34" charset="-122"/>
                          <a:ea typeface="微软雅黑" pitchFamily="34" charset="-122"/>
                        </a:rPr>
                        <a:t>最大簇</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1800" b="1">
                          <a:solidFill>
                            <a:srgbClr val="333333"/>
                          </a:solidFill>
                          <a:effectLst/>
                          <a:latin typeface="微软雅黑" pitchFamily="34" charset="-122"/>
                          <a:ea typeface="微软雅黑" pitchFamily="34" charset="-122"/>
                        </a:rPr>
                        <a:t>最大单一文件</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1800" b="1">
                          <a:solidFill>
                            <a:srgbClr val="333333"/>
                          </a:solidFill>
                          <a:effectLst/>
                          <a:latin typeface="微软雅黑" pitchFamily="34" charset="-122"/>
                          <a:ea typeface="微软雅黑" pitchFamily="34" charset="-122"/>
                        </a:rPr>
                        <a:t>最大格式化容量</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05045">
                <a:tc>
                  <a:txBody>
                    <a:bodyPr/>
                    <a:lstStyle/>
                    <a:p>
                      <a:pPr algn="ctr"/>
                      <a:r>
                        <a:rPr lang="en-US" sz="1800" b="1">
                          <a:effectLst/>
                          <a:latin typeface="微软雅黑" pitchFamily="34" charset="-122"/>
                          <a:ea typeface="微软雅黑" pitchFamily="34" charset="-122"/>
                        </a:rPr>
                        <a:t>FAT32</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effectLst/>
                          <a:latin typeface="微软雅黑" pitchFamily="34" charset="-122"/>
                          <a:ea typeface="微软雅黑" pitchFamily="34" charset="-122"/>
                        </a:rPr>
                        <a:t>Win 95 OSR2</a:t>
                      </a:r>
                      <a:r>
                        <a:rPr lang="zh-CN" altLang="en-US" sz="1800">
                          <a:effectLst/>
                          <a:latin typeface="微软雅黑" pitchFamily="34" charset="-122"/>
                          <a:ea typeface="微软雅黑" pitchFamily="34" charset="-122"/>
                        </a:rPr>
                        <a:t>之后</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effectLst/>
                          <a:latin typeface="微软雅黑" pitchFamily="34" charset="-122"/>
                          <a:ea typeface="微软雅黑" pitchFamily="34" charset="-122"/>
                        </a:rPr>
                        <a:t>512bytes</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effectLst/>
                          <a:latin typeface="微软雅黑" pitchFamily="34" charset="-122"/>
                          <a:ea typeface="微软雅黑" pitchFamily="34" charset="-122"/>
                        </a:rPr>
                        <a:t>32KB</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effectLst/>
                          <a:latin typeface="微软雅黑" pitchFamily="34" charset="-122"/>
                          <a:ea typeface="微软雅黑" pitchFamily="34" charset="-122"/>
                        </a:rPr>
                        <a:t>2bytes-4GB</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a:effectLst/>
                          <a:latin typeface="微软雅黑" pitchFamily="34" charset="-122"/>
                          <a:ea typeface="微软雅黑" pitchFamily="34" charset="-122"/>
                        </a:rPr>
                        <a:t>2TB(</a:t>
                      </a:r>
                      <a:r>
                        <a:rPr lang="zh-CN" altLang="en-US" sz="1800">
                          <a:effectLst/>
                          <a:latin typeface="微软雅黑" pitchFamily="34" charset="-122"/>
                          <a:ea typeface="微软雅黑" pitchFamily="34" charset="-122"/>
                        </a:rPr>
                        <a:t>但</a:t>
                      </a:r>
                      <a:r>
                        <a:rPr lang="en-US" altLang="zh-CN" sz="1800">
                          <a:effectLst/>
                          <a:latin typeface="微软雅黑" pitchFamily="34" charset="-122"/>
                          <a:ea typeface="微软雅黑" pitchFamily="34" charset="-122"/>
                        </a:rPr>
                        <a:t>NT</a:t>
                      </a:r>
                      <a:r>
                        <a:rPr lang="zh-CN" altLang="en-US" sz="1800">
                          <a:effectLst/>
                          <a:latin typeface="微软雅黑" pitchFamily="34" charset="-122"/>
                          <a:ea typeface="微软雅黑" pitchFamily="34" charset="-122"/>
                        </a:rPr>
                        <a:t>内核系统限制为</a:t>
                      </a:r>
                      <a:r>
                        <a:rPr lang="en-US" altLang="zh-CN" sz="1800">
                          <a:effectLst/>
                          <a:latin typeface="微软雅黑" pitchFamily="34" charset="-122"/>
                          <a:ea typeface="微软雅黑" pitchFamily="34" charset="-122"/>
                        </a:rPr>
                        <a:t>32GB</a:t>
                      </a:r>
                      <a:r>
                        <a:rPr lang="zh-CN" altLang="en-US" sz="1800">
                          <a:effectLst/>
                          <a:latin typeface="微软雅黑" pitchFamily="34" charset="-122"/>
                          <a:ea typeface="微软雅黑" pitchFamily="34" charset="-122"/>
                        </a:rPr>
                        <a:t>）</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38055">
                <a:tc>
                  <a:txBody>
                    <a:bodyPr/>
                    <a:lstStyle/>
                    <a:p>
                      <a:pPr algn="ctr"/>
                      <a:r>
                        <a:rPr lang="en-US" sz="1800" b="1">
                          <a:solidFill>
                            <a:srgbClr val="C00000"/>
                          </a:solidFill>
                          <a:effectLst/>
                          <a:latin typeface="微软雅黑" pitchFamily="34" charset="-122"/>
                          <a:ea typeface="微软雅黑" pitchFamily="34" charset="-122"/>
                        </a:rPr>
                        <a:t>NTFS</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effectLst/>
                          <a:latin typeface="微软雅黑" pitchFamily="34" charset="-122"/>
                          <a:ea typeface="微软雅黑" pitchFamily="34" charset="-122"/>
                        </a:rPr>
                        <a:t>Win2000</a:t>
                      </a:r>
                      <a:r>
                        <a:rPr lang="zh-CN" altLang="en-US" sz="1800">
                          <a:effectLst/>
                          <a:latin typeface="微软雅黑" pitchFamily="34" charset="-122"/>
                          <a:ea typeface="微软雅黑" pitchFamily="34" charset="-122"/>
                        </a:rPr>
                        <a:t>之后</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effectLst/>
                          <a:latin typeface="微软雅黑" pitchFamily="34" charset="-122"/>
                          <a:ea typeface="微软雅黑" pitchFamily="34" charset="-122"/>
                        </a:rPr>
                        <a:t>512bytes</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effectLst/>
                          <a:latin typeface="微软雅黑" pitchFamily="34" charset="-122"/>
                          <a:ea typeface="微软雅黑" pitchFamily="34" charset="-122"/>
                        </a:rPr>
                        <a:t>64KB</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a:effectLst/>
                          <a:latin typeface="微软雅黑" pitchFamily="34" charset="-122"/>
                          <a:ea typeface="微软雅黑" pitchFamily="34" charset="-122"/>
                        </a:rPr>
                        <a:t>64G</a:t>
                      </a:r>
                      <a:endParaRPr lang="zh-CN" altLang="en-US" sz="1800">
                        <a:effectLst/>
                        <a:latin typeface="微软雅黑" pitchFamily="34" charset="-122"/>
                        <a:ea typeface="微软雅黑" pitchFamily="34" charset="-122"/>
                      </a:endParaRP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a:solidFill>
                            <a:srgbClr val="C00000"/>
                          </a:solidFill>
                          <a:effectLst/>
                          <a:latin typeface="微软雅黑" pitchFamily="34" charset="-122"/>
                          <a:ea typeface="微软雅黑" pitchFamily="34" charset="-122"/>
                        </a:rPr>
                        <a:t>2TB~256TB</a:t>
                      </a:r>
                      <a:r>
                        <a:rPr lang="en-US" sz="1800">
                          <a:effectLst/>
                          <a:latin typeface="微软雅黑" pitchFamily="34" charset="-122"/>
                          <a:ea typeface="微软雅黑" pitchFamily="34" charset="-122"/>
                        </a:rPr>
                        <a:t>（</a:t>
                      </a:r>
                      <a:r>
                        <a:rPr lang="zh-CN" altLang="en-US" sz="1800">
                          <a:effectLst/>
                          <a:latin typeface="微软雅黑" pitchFamily="34" charset="-122"/>
                          <a:ea typeface="微软雅黑" pitchFamily="34" charset="-122"/>
                        </a:rPr>
                        <a:t>受</a:t>
                      </a:r>
                      <a:r>
                        <a:rPr lang="en-US" sz="1800">
                          <a:effectLst/>
                          <a:latin typeface="微软雅黑" pitchFamily="34" charset="-122"/>
                          <a:ea typeface="微软雅黑" pitchFamily="34" charset="-122"/>
                        </a:rPr>
                        <a:t>MBR</a:t>
                      </a:r>
                      <a:r>
                        <a:rPr lang="zh-CN" altLang="en-US" sz="1800">
                          <a:effectLst/>
                          <a:latin typeface="微软雅黑" pitchFamily="34" charset="-122"/>
                          <a:ea typeface="微软雅黑" pitchFamily="34" charset="-122"/>
                        </a:rPr>
                        <a:t>影响）</a:t>
                      </a:r>
                    </a:p>
                  </a:txBody>
                  <a:tcPr marL="92705" marR="92705" marT="18541" marB="185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3" name="矩形 2"/>
          <p:cNvSpPr/>
          <p:nvPr/>
        </p:nvSpPr>
        <p:spPr>
          <a:xfrm>
            <a:off x="323528" y="469250"/>
            <a:ext cx="8568952" cy="2462213"/>
          </a:xfrm>
          <a:prstGeom prst="rect">
            <a:avLst/>
          </a:prstGeom>
        </p:spPr>
        <p:txBody>
          <a:bodyPr wrap="square">
            <a:spAutoFit/>
          </a:bodyPr>
          <a:lstStyle/>
          <a:p>
            <a:pPr>
              <a:spcBef>
                <a:spcPts val="1200"/>
              </a:spcBef>
            </a:pPr>
            <a:r>
              <a:rPr lang="en-US" altLang="zh-CN" sz="2400" b="1">
                <a:solidFill>
                  <a:srgbClr val="C00000"/>
                </a:solidFill>
                <a:latin typeface="微软雅黑" pitchFamily="34" charset="-122"/>
                <a:ea typeface="微软雅黑" pitchFamily="34" charset="-122"/>
              </a:rPr>
              <a:t>NTFS</a:t>
            </a:r>
            <a:r>
              <a:rPr lang="zh-CN" altLang="en-US" sz="2400">
                <a:solidFill>
                  <a:srgbClr val="002060"/>
                </a:solidFill>
                <a:latin typeface="微软雅黑" pitchFamily="34" charset="-122"/>
                <a:ea typeface="微软雅黑" pitchFamily="34" charset="-122"/>
              </a:rPr>
              <a:t>分区是</a:t>
            </a:r>
            <a:r>
              <a:rPr lang="en-US" altLang="zh-CN" sz="2400">
                <a:solidFill>
                  <a:srgbClr val="C00000"/>
                </a:solidFill>
                <a:latin typeface="微软雅黑" pitchFamily="34" charset="-122"/>
                <a:ea typeface="微软雅黑" pitchFamily="34" charset="-122"/>
              </a:rPr>
              <a:t>New Technology File System</a:t>
            </a:r>
            <a:r>
              <a:rPr lang="zh-CN" altLang="en-US" sz="2400">
                <a:solidFill>
                  <a:srgbClr val="002060"/>
                </a:solidFill>
                <a:latin typeface="微软雅黑" pitchFamily="34" charset="-122"/>
                <a:ea typeface="微软雅黑" pitchFamily="34" charset="-122"/>
              </a:rPr>
              <a:t>的缩写，为</a:t>
            </a:r>
            <a:r>
              <a:rPr lang="en-US" altLang="zh-CN" sz="2400">
                <a:solidFill>
                  <a:srgbClr val="002060"/>
                </a:solidFill>
                <a:latin typeface="微软雅黑" pitchFamily="34" charset="-122"/>
                <a:ea typeface="微软雅黑" pitchFamily="34" charset="-122"/>
              </a:rPr>
              <a:t>Windows NT </a:t>
            </a:r>
            <a:r>
              <a:rPr lang="zh-CN" altLang="en-US" sz="2400">
                <a:solidFill>
                  <a:srgbClr val="002060"/>
                </a:solidFill>
                <a:latin typeface="微软雅黑" pitchFamily="34" charset="-122"/>
                <a:ea typeface="微软雅黑" pitchFamily="34" charset="-122"/>
              </a:rPr>
              <a:t>系列所设计，被用来代替</a:t>
            </a:r>
            <a:r>
              <a:rPr lang="en-US" altLang="zh-CN" sz="2400">
                <a:solidFill>
                  <a:srgbClr val="002060"/>
                </a:solidFill>
                <a:latin typeface="微软雅黑" pitchFamily="34" charset="-122"/>
                <a:ea typeface="微软雅黑" pitchFamily="34" charset="-122"/>
              </a:rPr>
              <a:t>File Allocation Table</a:t>
            </a:r>
            <a:r>
              <a:rPr lang="zh-CN" altLang="en-US" sz="2400">
                <a:solidFill>
                  <a:srgbClr val="002060"/>
                </a:solidFill>
                <a:latin typeface="微软雅黑" pitchFamily="34" charset="-122"/>
                <a:ea typeface="微软雅黑" pitchFamily="34" charset="-122"/>
              </a:rPr>
              <a:t>（</a:t>
            </a:r>
            <a:r>
              <a:rPr lang="en-US" altLang="zh-CN" sz="2400">
                <a:solidFill>
                  <a:srgbClr val="002060"/>
                </a:solidFill>
                <a:latin typeface="微软雅黑" pitchFamily="34" charset="-122"/>
                <a:ea typeface="微软雅黑" pitchFamily="34" charset="-122"/>
              </a:rPr>
              <a:t>FAT</a:t>
            </a:r>
            <a:r>
              <a:rPr lang="zh-CN" altLang="en-US" sz="2400">
                <a:solidFill>
                  <a:srgbClr val="002060"/>
                </a:solidFill>
                <a:latin typeface="微软雅黑" pitchFamily="34" charset="-122"/>
                <a:ea typeface="微软雅黑" pitchFamily="34" charset="-122"/>
              </a:rPr>
              <a:t>）文件系统。</a:t>
            </a:r>
            <a:endParaRPr lang="en-US" altLang="zh-CN" sz="2400">
              <a:solidFill>
                <a:srgbClr val="002060"/>
              </a:solidFill>
              <a:latin typeface="微软雅黑" pitchFamily="34" charset="-122"/>
              <a:ea typeface="微软雅黑" pitchFamily="34" charset="-122"/>
            </a:endParaRPr>
          </a:p>
          <a:p>
            <a:pPr>
              <a:spcBef>
                <a:spcPts val="1200"/>
              </a:spcBef>
            </a:pPr>
            <a:r>
              <a:rPr lang="zh-CN" altLang="en-US" sz="2400">
                <a:solidFill>
                  <a:srgbClr val="002060"/>
                </a:solidFill>
                <a:latin typeface="微软雅黑" pitchFamily="34" charset="-122"/>
                <a:ea typeface="微软雅黑" pitchFamily="34" charset="-122"/>
              </a:rPr>
              <a:t>为文件分配磁盘空间时，无须知道盘块的大小，只要根据不同的磁盘容量，选择相应大小的簇，即使</a:t>
            </a:r>
            <a:r>
              <a:rPr lang="en-US" altLang="zh-CN" sz="2400">
                <a:solidFill>
                  <a:srgbClr val="002060"/>
                </a:solidFill>
                <a:latin typeface="微软雅黑" pitchFamily="34" charset="-122"/>
                <a:ea typeface="微软雅黑" pitchFamily="34" charset="-122"/>
              </a:rPr>
              <a:t>NTFS</a:t>
            </a:r>
            <a:r>
              <a:rPr lang="zh-CN" altLang="en-US" sz="2400">
                <a:solidFill>
                  <a:srgbClr val="002060"/>
                </a:solidFill>
                <a:latin typeface="微软雅黑" pitchFamily="34" charset="-122"/>
                <a:ea typeface="微软雅黑" pitchFamily="34" charset="-122"/>
              </a:rPr>
              <a:t>具有了与磁盘物理块大小无关的独立性。</a:t>
            </a:r>
          </a:p>
        </p:txBody>
      </p:sp>
    </p:spTree>
    <p:extLst>
      <p:ext uri="{BB962C8B-B14F-4D97-AF65-F5344CB8AC3E}">
        <p14:creationId xmlns:p14="http://schemas.microsoft.com/office/powerpoint/2010/main" val="11701277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2916238" y="2276475"/>
            <a:ext cx="5410200" cy="1431925"/>
          </a:xfrm>
        </p:spPr>
        <p:txBody>
          <a:bodyPr/>
          <a:lstStyle/>
          <a:p>
            <a:pPr eaLnBrk="1" hangingPunct="1"/>
            <a:r>
              <a:rPr lang="en-US" altLang="zh-CN" sz="5400">
                <a:cs typeface="楷体_GB2312"/>
              </a:rPr>
              <a:t> </a:t>
            </a:r>
            <a:r>
              <a:rPr lang="zh-CN" altLang="en-US" sz="6000">
                <a:cs typeface="楷体_GB2312"/>
              </a:rPr>
              <a:t> </a:t>
            </a:r>
            <a:r>
              <a:rPr lang="zh-CN" altLang="en-US" sz="6000" b="1">
                <a:cs typeface="楷体_GB2312"/>
              </a:rPr>
              <a:t>存储管理</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932656" y="1322387"/>
            <a:ext cx="7416800" cy="5086350"/>
            <a:chOff x="476" y="952"/>
            <a:chExt cx="4672" cy="3204"/>
          </a:xfrm>
        </p:grpSpPr>
        <p:sp>
          <p:nvSpPr>
            <p:cNvPr id="3" name="Text Box 5"/>
            <p:cNvSpPr txBox="1">
              <a:spLocks noChangeArrowheads="1"/>
            </p:cNvSpPr>
            <p:nvPr/>
          </p:nvSpPr>
          <p:spPr bwMode="auto">
            <a:xfrm>
              <a:off x="2256" y="952"/>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solidFill>
                    <a:schemeClr val="accent5">
                      <a:lumMod val="10000"/>
                    </a:schemeClr>
                  </a:solidFill>
                  <a:latin typeface="微软雅黑" pitchFamily="34" charset="-122"/>
                  <a:ea typeface="微软雅黑" pitchFamily="34" charset="-122"/>
                </a:rPr>
                <a:t>链接</a:t>
              </a:r>
            </a:p>
          </p:txBody>
        </p:sp>
        <p:sp>
          <p:nvSpPr>
            <p:cNvPr id="4" name="Text Box 6"/>
            <p:cNvSpPr txBox="1">
              <a:spLocks noChangeArrowheads="1"/>
            </p:cNvSpPr>
            <p:nvPr/>
          </p:nvSpPr>
          <p:spPr bwMode="auto">
            <a:xfrm>
              <a:off x="3525" y="2823"/>
              <a:ext cx="444" cy="7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0033CC"/>
                  </a:solidFill>
                  <a:latin typeface="微软雅黑" pitchFamily="34" charset="-122"/>
                  <a:ea typeface="微软雅黑" pitchFamily="34" charset="-122"/>
                </a:rPr>
                <a:t>动态重定位</a:t>
              </a:r>
            </a:p>
          </p:txBody>
        </p:sp>
        <p:sp>
          <p:nvSpPr>
            <p:cNvPr id="5" name="Text Box 7"/>
            <p:cNvSpPr txBox="1">
              <a:spLocks noChangeArrowheads="1"/>
            </p:cNvSpPr>
            <p:nvPr/>
          </p:nvSpPr>
          <p:spPr bwMode="auto">
            <a:xfrm>
              <a:off x="3515" y="1344"/>
              <a:ext cx="454" cy="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0033CC"/>
                  </a:solidFill>
                  <a:latin typeface="微软雅黑" pitchFamily="34" charset="-122"/>
                  <a:ea typeface="微软雅黑" pitchFamily="34" charset="-122"/>
                </a:rPr>
                <a:t>静态重定位</a:t>
              </a:r>
            </a:p>
          </p:txBody>
        </p:sp>
        <p:sp>
          <p:nvSpPr>
            <p:cNvPr id="6" name="Text Box 8"/>
            <p:cNvSpPr txBox="1">
              <a:spLocks noChangeArrowheads="1"/>
            </p:cNvSpPr>
            <p:nvPr/>
          </p:nvSpPr>
          <p:spPr bwMode="auto">
            <a:xfrm>
              <a:off x="698" y="2649"/>
              <a:ext cx="445" cy="23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rgbClr val="0033CC"/>
                  </a:solidFill>
                  <a:latin typeface="微软雅黑" pitchFamily="34" charset="-122"/>
                  <a:ea typeface="微软雅黑" pitchFamily="34" charset="-122"/>
                </a:rPr>
                <a:t>…</a:t>
              </a:r>
            </a:p>
          </p:txBody>
        </p:sp>
        <p:sp>
          <p:nvSpPr>
            <p:cNvPr id="7" name="Text Box 9"/>
            <p:cNvSpPr txBox="1">
              <a:spLocks noChangeArrowheads="1"/>
            </p:cNvSpPr>
            <p:nvPr/>
          </p:nvSpPr>
          <p:spPr bwMode="auto">
            <a:xfrm>
              <a:off x="587" y="1308"/>
              <a:ext cx="668"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源程序模块</a:t>
              </a:r>
              <a:r>
                <a:rPr lang="en-US" altLang="zh-CN" sz="2000">
                  <a:solidFill>
                    <a:srgbClr val="0033CC"/>
                  </a:solidFill>
                  <a:latin typeface="微软雅黑" pitchFamily="34" charset="-122"/>
                  <a:ea typeface="微软雅黑" pitchFamily="34" charset="-122"/>
                </a:rPr>
                <a:t>1</a:t>
              </a:r>
            </a:p>
          </p:txBody>
        </p:sp>
        <p:sp>
          <p:nvSpPr>
            <p:cNvPr id="8" name="Text Box 10"/>
            <p:cNvSpPr txBox="1">
              <a:spLocks noChangeArrowheads="1"/>
            </p:cNvSpPr>
            <p:nvPr/>
          </p:nvSpPr>
          <p:spPr bwMode="auto">
            <a:xfrm>
              <a:off x="587" y="2020"/>
              <a:ext cx="668" cy="593"/>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源程序模块</a:t>
              </a:r>
              <a:r>
                <a:rPr lang="en-US" altLang="zh-CN" sz="2000">
                  <a:solidFill>
                    <a:srgbClr val="0033CC"/>
                  </a:solidFill>
                  <a:latin typeface="微软雅黑" pitchFamily="34" charset="-122"/>
                  <a:ea typeface="微软雅黑" pitchFamily="34" charset="-122"/>
                </a:rPr>
                <a:t>2</a:t>
              </a:r>
            </a:p>
          </p:txBody>
        </p:sp>
        <p:sp>
          <p:nvSpPr>
            <p:cNvPr id="9" name="Text Box 11"/>
            <p:cNvSpPr txBox="1">
              <a:spLocks noChangeArrowheads="1"/>
            </p:cNvSpPr>
            <p:nvPr/>
          </p:nvSpPr>
          <p:spPr bwMode="auto">
            <a:xfrm>
              <a:off x="587" y="2969"/>
              <a:ext cx="668"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源程序模块</a:t>
              </a:r>
              <a:r>
                <a:rPr lang="en-US" altLang="zh-CN" sz="2000">
                  <a:solidFill>
                    <a:srgbClr val="0033CC"/>
                  </a:solidFill>
                  <a:latin typeface="微软雅黑" pitchFamily="34" charset="-122"/>
                  <a:ea typeface="微软雅黑" pitchFamily="34" charset="-122"/>
                </a:rPr>
                <a:t>n</a:t>
              </a:r>
            </a:p>
          </p:txBody>
        </p:sp>
        <p:sp>
          <p:nvSpPr>
            <p:cNvPr id="10" name="Text Box 12"/>
            <p:cNvSpPr txBox="1">
              <a:spLocks noChangeArrowheads="1"/>
            </p:cNvSpPr>
            <p:nvPr/>
          </p:nvSpPr>
          <p:spPr bwMode="auto">
            <a:xfrm>
              <a:off x="1811" y="2649"/>
              <a:ext cx="445" cy="23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rgbClr val="0033CC"/>
                  </a:solidFill>
                  <a:latin typeface="微软雅黑" pitchFamily="34" charset="-122"/>
                  <a:ea typeface="微软雅黑" pitchFamily="34" charset="-122"/>
                </a:rPr>
                <a:t>…</a:t>
              </a:r>
            </a:p>
          </p:txBody>
        </p:sp>
        <p:sp>
          <p:nvSpPr>
            <p:cNvPr id="11" name="Text Box 13"/>
            <p:cNvSpPr txBox="1">
              <a:spLocks noChangeArrowheads="1"/>
            </p:cNvSpPr>
            <p:nvPr/>
          </p:nvSpPr>
          <p:spPr bwMode="auto">
            <a:xfrm>
              <a:off x="1700" y="1308"/>
              <a:ext cx="556"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目标代码</a:t>
              </a:r>
              <a:r>
                <a:rPr lang="en-US" altLang="zh-CN" sz="2000">
                  <a:solidFill>
                    <a:srgbClr val="0033CC"/>
                  </a:solidFill>
                  <a:latin typeface="微软雅黑" pitchFamily="34" charset="-122"/>
                  <a:ea typeface="微软雅黑" pitchFamily="34" charset="-122"/>
                </a:rPr>
                <a:t>1</a:t>
              </a:r>
            </a:p>
          </p:txBody>
        </p:sp>
        <p:sp>
          <p:nvSpPr>
            <p:cNvPr id="12" name="Text Box 14"/>
            <p:cNvSpPr txBox="1">
              <a:spLocks noChangeArrowheads="1"/>
            </p:cNvSpPr>
            <p:nvPr/>
          </p:nvSpPr>
          <p:spPr bwMode="auto">
            <a:xfrm>
              <a:off x="1700" y="2020"/>
              <a:ext cx="556" cy="593"/>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目标代码</a:t>
              </a:r>
              <a:r>
                <a:rPr lang="en-US" altLang="zh-CN" sz="2000">
                  <a:solidFill>
                    <a:srgbClr val="0033CC"/>
                  </a:solidFill>
                  <a:latin typeface="微软雅黑" pitchFamily="34" charset="-122"/>
                  <a:ea typeface="微软雅黑" pitchFamily="34" charset="-122"/>
                </a:rPr>
                <a:t>2</a:t>
              </a:r>
            </a:p>
          </p:txBody>
        </p:sp>
        <p:sp>
          <p:nvSpPr>
            <p:cNvPr id="13" name="Text Box 15"/>
            <p:cNvSpPr txBox="1">
              <a:spLocks noChangeArrowheads="1"/>
            </p:cNvSpPr>
            <p:nvPr/>
          </p:nvSpPr>
          <p:spPr bwMode="auto">
            <a:xfrm>
              <a:off x="1700" y="2969"/>
              <a:ext cx="556"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目标代码</a:t>
              </a:r>
              <a:r>
                <a:rPr lang="en-US" altLang="zh-CN" sz="2000">
                  <a:solidFill>
                    <a:srgbClr val="0033CC"/>
                  </a:solidFill>
                  <a:latin typeface="微软雅黑" pitchFamily="34" charset="-122"/>
                  <a:ea typeface="微软雅黑" pitchFamily="34" charset="-122"/>
                </a:rPr>
                <a:t>n</a:t>
              </a:r>
            </a:p>
          </p:txBody>
        </p:sp>
        <p:sp>
          <p:nvSpPr>
            <p:cNvPr id="14" name="Text Box 16"/>
            <p:cNvSpPr txBox="1">
              <a:spLocks noChangeArrowheads="1"/>
            </p:cNvSpPr>
            <p:nvPr/>
          </p:nvSpPr>
          <p:spPr bwMode="auto">
            <a:xfrm>
              <a:off x="2590" y="2020"/>
              <a:ext cx="889" cy="83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可重定位目标代码</a:t>
              </a:r>
              <a:r>
                <a:rPr lang="en-US" altLang="zh-CN" sz="2000">
                  <a:solidFill>
                    <a:srgbClr val="0033CC"/>
                  </a:solidFill>
                  <a:latin typeface="微软雅黑" pitchFamily="34" charset="-122"/>
                  <a:ea typeface="微软雅黑" pitchFamily="34" charset="-122"/>
                </a:rPr>
                <a:t>(</a:t>
              </a:r>
              <a:r>
                <a:rPr lang="zh-CN" altLang="en-US" sz="2000">
                  <a:solidFill>
                    <a:srgbClr val="0033CC"/>
                  </a:solidFill>
                  <a:latin typeface="微软雅黑" pitchFamily="34" charset="-122"/>
                  <a:ea typeface="微软雅黑" pitchFamily="34" charset="-122"/>
                </a:rPr>
                <a:t>装载代码</a:t>
              </a:r>
              <a:r>
                <a:rPr lang="en-US" altLang="zh-CN" sz="2000">
                  <a:solidFill>
                    <a:srgbClr val="0033CC"/>
                  </a:solidFill>
                  <a:latin typeface="微软雅黑" pitchFamily="34" charset="-122"/>
                  <a:ea typeface="微软雅黑" pitchFamily="34" charset="-122"/>
                </a:rPr>
                <a:t>)(</a:t>
              </a:r>
              <a:r>
                <a:rPr lang="zh-CN" altLang="en-US" sz="2000">
                  <a:solidFill>
                    <a:srgbClr val="0033CC"/>
                  </a:solidFill>
                  <a:latin typeface="微软雅黑" pitchFamily="34" charset="-122"/>
                  <a:ea typeface="微软雅黑" pitchFamily="34" charset="-122"/>
                </a:rPr>
                <a:t>辅存</a:t>
              </a:r>
              <a:r>
                <a:rPr lang="en-US" altLang="zh-CN" sz="2000">
                  <a:solidFill>
                    <a:srgbClr val="0033CC"/>
                  </a:solidFill>
                  <a:latin typeface="微软雅黑" pitchFamily="34" charset="-122"/>
                  <a:ea typeface="微软雅黑" pitchFamily="34" charset="-122"/>
                </a:rPr>
                <a:t>)</a:t>
              </a:r>
            </a:p>
          </p:txBody>
        </p:sp>
        <p:sp>
          <p:nvSpPr>
            <p:cNvPr id="15" name="Line 17"/>
            <p:cNvSpPr>
              <a:spLocks noChangeShapeType="1"/>
            </p:cNvSpPr>
            <p:nvPr/>
          </p:nvSpPr>
          <p:spPr bwMode="auto">
            <a:xfrm>
              <a:off x="1255" y="1545"/>
              <a:ext cx="44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16" name="Line 18"/>
            <p:cNvSpPr>
              <a:spLocks noChangeShapeType="1"/>
            </p:cNvSpPr>
            <p:nvPr/>
          </p:nvSpPr>
          <p:spPr bwMode="auto">
            <a:xfrm>
              <a:off x="1255" y="2376"/>
              <a:ext cx="44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17" name="Line 19"/>
            <p:cNvSpPr>
              <a:spLocks noChangeShapeType="1"/>
            </p:cNvSpPr>
            <p:nvPr/>
          </p:nvSpPr>
          <p:spPr bwMode="auto">
            <a:xfrm>
              <a:off x="1255" y="3325"/>
              <a:ext cx="4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18" name="Line 20"/>
            <p:cNvSpPr>
              <a:spLocks noChangeShapeType="1"/>
            </p:cNvSpPr>
            <p:nvPr/>
          </p:nvSpPr>
          <p:spPr bwMode="auto">
            <a:xfrm>
              <a:off x="2256" y="2376"/>
              <a:ext cx="33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19" name="Text Box 21"/>
            <p:cNvSpPr txBox="1">
              <a:spLocks noChangeArrowheads="1"/>
            </p:cNvSpPr>
            <p:nvPr/>
          </p:nvSpPr>
          <p:spPr bwMode="auto">
            <a:xfrm>
              <a:off x="1255" y="952"/>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solidFill>
                    <a:schemeClr val="accent5">
                      <a:lumMod val="10000"/>
                    </a:schemeClr>
                  </a:solidFill>
                  <a:latin typeface="微软雅黑" pitchFamily="34" charset="-122"/>
                  <a:ea typeface="微软雅黑" pitchFamily="34" charset="-122"/>
                </a:rPr>
                <a:t>编译</a:t>
              </a:r>
            </a:p>
          </p:txBody>
        </p:sp>
        <p:sp>
          <p:nvSpPr>
            <p:cNvPr id="20" name="Text Box 22"/>
            <p:cNvSpPr txBox="1">
              <a:spLocks noChangeArrowheads="1"/>
            </p:cNvSpPr>
            <p:nvPr/>
          </p:nvSpPr>
          <p:spPr bwMode="auto">
            <a:xfrm>
              <a:off x="3479" y="964"/>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solidFill>
                    <a:schemeClr val="accent5">
                      <a:lumMod val="10000"/>
                    </a:schemeClr>
                  </a:solidFill>
                  <a:latin typeface="微软雅黑" pitchFamily="34" charset="-122"/>
                  <a:ea typeface="微软雅黑" pitchFamily="34" charset="-122"/>
                </a:rPr>
                <a:t>装入</a:t>
              </a:r>
            </a:p>
          </p:txBody>
        </p:sp>
        <p:sp>
          <p:nvSpPr>
            <p:cNvPr id="21" name="Text Box 23"/>
            <p:cNvSpPr txBox="1">
              <a:spLocks noChangeArrowheads="1"/>
            </p:cNvSpPr>
            <p:nvPr/>
          </p:nvSpPr>
          <p:spPr bwMode="auto">
            <a:xfrm>
              <a:off x="4147" y="952"/>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solidFill>
                    <a:schemeClr val="accent5">
                      <a:lumMod val="10000"/>
                    </a:schemeClr>
                  </a:solidFill>
                  <a:latin typeface="微软雅黑" pitchFamily="34" charset="-122"/>
                  <a:ea typeface="微软雅黑" pitchFamily="34" charset="-122"/>
                </a:rPr>
                <a:t>执行</a:t>
              </a:r>
            </a:p>
          </p:txBody>
        </p:sp>
        <p:sp>
          <p:nvSpPr>
            <p:cNvPr id="22" name="Line 24"/>
            <p:cNvSpPr>
              <a:spLocks noChangeShapeType="1"/>
            </p:cNvSpPr>
            <p:nvPr/>
          </p:nvSpPr>
          <p:spPr bwMode="auto">
            <a:xfrm>
              <a:off x="2256" y="1545"/>
              <a:ext cx="445" cy="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23" name="Line 25"/>
            <p:cNvSpPr>
              <a:spLocks noChangeShapeType="1"/>
            </p:cNvSpPr>
            <p:nvPr/>
          </p:nvSpPr>
          <p:spPr bwMode="auto">
            <a:xfrm flipV="1">
              <a:off x="2256" y="2850"/>
              <a:ext cx="334" cy="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24" name="Text Box 27"/>
            <p:cNvSpPr txBox="1">
              <a:spLocks noChangeArrowheads="1"/>
            </p:cNvSpPr>
            <p:nvPr/>
          </p:nvSpPr>
          <p:spPr bwMode="auto">
            <a:xfrm>
              <a:off x="476" y="3681"/>
              <a:ext cx="862"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solidFill>
                    <a:srgbClr val="000066"/>
                  </a:solidFill>
                  <a:latin typeface="微软雅黑" pitchFamily="34" charset="-122"/>
                  <a:ea typeface="微软雅黑" pitchFamily="34" charset="-122"/>
                </a:rPr>
                <a:t>程序名字</a:t>
              </a:r>
            </a:p>
            <a:p>
              <a:pPr algn="just" eaLnBrk="1" hangingPunct="1"/>
              <a:r>
                <a:rPr lang="zh-CN" altLang="en-US" sz="2000">
                  <a:solidFill>
                    <a:srgbClr val="000066"/>
                  </a:solidFill>
                  <a:latin typeface="微软雅黑" pitchFamily="34" charset="-122"/>
                  <a:ea typeface="微软雅黑" pitchFamily="34" charset="-122"/>
                </a:rPr>
                <a:t>空间</a:t>
              </a:r>
            </a:p>
          </p:txBody>
        </p:sp>
        <p:sp>
          <p:nvSpPr>
            <p:cNvPr id="25" name="Text Box 28"/>
            <p:cNvSpPr txBox="1">
              <a:spLocks noChangeArrowheads="1"/>
            </p:cNvSpPr>
            <p:nvPr/>
          </p:nvSpPr>
          <p:spPr bwMode="auto">
            <a:xfrm>
              <a:off x="1997" y="3726"/>
              <a:ext cx="1210"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solidFill>
                    <a:srgbClr val="C00000"/>
                  </a:solidFill>
                  <a:latin typeface="微软雅黑" pitchFamily="34" charset="-122"/>
                  <a:ea typeface="微软雅黑" pitchFamily="34" charset="-122"/>
                </a:rPr>
                <a:t>逻辑地址空间</a:t>
              </a:r>
            </a:p>
          </p:txBody>
        </p:sp>
        <p:sp>
          <p:nvSpPr>
            <p:cNvPr id="26" name="Text Box 29"/>
            <p:cNvSpPr txBox="1">
              <a:spLocks noChangeArrowheads="1"/>
            </p:cNvSpPr>
            <p:nvPr/>
          </p:nvSpPr>
          <p:spPr bwMode="auto">
            <a:xfrm>
              <a:off x="3903" y="3681"/>
              <a:ext cx="791" cy="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solidFill>
                    <a:srgbClr val="0033CC"/>
                  </a:solidFill>
                  <a:latin typeface="微软雅黑" pitchFamily="34" charset="-122"/>
                  <a:ea typeface="微软雅黑" pitchFamily="34" charset="-122"/>
                </a:rPr>
                <a:t>物理地址</a:t>
              </a:r>
            </a:p>
            <a:p>
              <a:pPr algn="just" eaLnBrk="1" hangingPunct="1"/>
              <a:r>
                <a:rPr lang="zh-CN" altLang="en-US" sz="2000">
                  <a:solidFill>
                    <a:srgbClr val="0033CC"/>
                  </a:solidFill>
                  <a:latin typeface="微软雅黑" pitchFamily="34" charset="-122"/>
                  <a:ea typeface="微软雅黑" pitchFamily="34" charset="-122"/>
                </a:rPr>
                <a:t>空间</a:t>
              </a:r>
            </a:p>
          </p:txBody>
        </p:sp>
        <p:sp>
          <p:nvSpPr>
            <p:cNvPr id="27" name="Line 30"/>
            <p:cNvSpPr>
              <a:spLocks noChangeShapeType="1"/>
            </p:cNvSpPr>
            <p:nvPr/>
          </p:nvSpPr>
          <p:spPr bwMode="auto">
            <a:xfrm>
              <a:off x="1488" y="3635"/>
              <a:ext cx="1" cy="4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28" name="Line 31"/>
            <p:cNvSpPr>
              <a:spLocks noChangeShapeType="1"/>
            </p:cNvSpPr>
            <p:nvPr/>
          </p:nvSpPr>
          <p:spPr bwMode="auto">
            <a:xfrm>
              <a:off x="3701" y="3681"/>
              <a:ext cx="1" cy="4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29" name="Group 32"/>
            <p:cNvGrpSpPr>
              <a:grpSpLocks/>
            </p:cNvGrpSpPr>
            <p:nvPr/>
          </p:nvGrpSpPr>
          <p:grpSpPr bwMode="auto">
            <a:xfrm>
              <a:off x="4036" y="2613"/>
              <a:ext cx="1112" cy="712"/>
              <a:chOff x="7153" y="10176"/>
              <a:chExt cx="1620" cy="780"/>
            </a:xfrm>
          </p:grpSpPr>
          <p:sp>
            <p:nvSpPr>
              <p:cNvPr id="37" name="Text Box 33"/>
              <p:cNvSpPr txBox="1">
                <a:spLocks noChangeArrowheads="1"/>
              </p:cNvSpPr>
              <p:nvPr/>
            </p:nvSpPr>
            <p:spPr bwMode="auto">
              <a:xfrm>
                <a:off x="7153" y="10176"/>
                <a:ext cx="1080" cy="78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可执行二进代码</a:t>
                </a:r>
                <a:r>
                  <a:rPr lang="en-US" altLang="zh-CN" sz="2000">
                    <a:solidFill>
                      <a:srgbClr val="0033CC"/>
                    </a:solidFill>
                    <a:latin typeface="微软雅黑" pitchFamily="34" charset="-122"/>
                    <a:ea typeface="微软雅黑" pitchFamily="34" charset="-122"/>
                  </a:rPr>
                  <a:t>(</a:t>
                </a:r>
                <a:r>
                  <a:rPr lang="zh-CN" altLang="en-US" sz="2000">
                    <a:solidFill>
                      <a:srgbClr val="0033CC"/>
                    </a:solidFill>
                    <a:latin typeface="微软雅黑" pitchFamily="34" charset="-122"/>
                    <a:ea typeface="微软雅黑" pitchFamily="34" charset="-122"/>
                  </a:rPr>
                  <a:t>主存</a:t>
                </a:r>
                <a:r>
                  <a:rPr lang="en-US" altLang="zh-CN" sz="2000">
                    <a:solidFill>
                      <a:srgbClr val="0033CC"/>
                    </a:solidFill>
                    <a:latin typeface="微软雅黑" pitchFamily="34" charset="-122"/>
                    <a:ea typeface="微软雅黑" pitchFamily="34" charset="-122"/>
                  </a:rPr>
                  <a:t>)</a:t>
                </a:r>
              </a:p>
            </p:txBody>
          </p:sp>
          <p:sp>
            <p:nvSpPr>
              <p:cNvPr id="38" name="Line 34"/>
              <p:cNvSpPr>
                <a:spLocks noChangeShapeType="1"/>
              </p:cNvSpPr>
              <p:nvPr/>
            </p:nvSpPr>
            <p:spPr bwMode="auto">
              <a:xfrm>
                <a:off x="8233" y="10644"/>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sp>
          <p:nvSpPr>
            <p:cNvPr id="30" name="Line 35"/>
            <p:cNvSpPr>
              <a:spLocks noChangeShapeType="1"/>
            </p:cNvSpPr>
            <p:nvPr/>
          </p:nvSpPr>
          <p:spPr bwMode="auto">
            <a:xfrm flipV="1">
              <a:off x="3479" y="1842"/>
              <a:ext cx="557" cy="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31" name="Line 36"/>
            <p:cNvSpPr>
              <a:spLocks noChangeShapeType="1"/>
            </p:cNvSpPr>
            <p:nvPr/>
          </p:nvSpPr>
          <p:spPr bwMode="auto">
            <a:xfrm>
              <a:off x="3479" y="2495"/>
              <a:ext cx="557" cy="3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32" name="Text Box 37"/>
            <p:cNvSpPr txBox="1">
              <a:spLocks noChangeArrowheads="1"/>
            </p:cNvSpPr>
            <p:nvPr/>
          </p:nvSpPr>
          <p:spPr bwMode="auto">
            <a:xfrm>
              <a:off x="2590" y="3206"/>
              <a:ext cx="667" cy="35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库代码</a:t>
              </a:r>
            </a:p>
          </p:txBody>
        </p:sp>
        <p:sp>
          <p:nvSpPr>
            <p:cNvPr id="33" name="Line 38"/>
            <p:cNvSpPr>
              <a:spLocks noChangeShapeType="1"/>
            </p:cNvSpPr>
            <p:nvPr/>
          </p:nvSpPr>
          <p:spPr bwMode="auto">
            <a:xfrm flipV="1">
              <a:off x="2923" y="2850"/>
              <a:ext cx="0" cy="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34" name="Group 39"/>
            <p:cNvGrpSpPr>
              <a:grpSpLocks/>
            </p:cNvGrpSpPr>
            <p:nvPr/>
          </p:nvGrpSpPr>
          <p:grpSpPr bwMode="auto">
            <a:xfrm>
              <a:off x="4036" y="1545"/>
              <a:ext cx="1112" cy="712"/>
              <a:chOff x="7153" y="10176"/>
              <a:chExt cx="1620" cy="780"/>
            </a:xfrm>
          </p:grpSpPr>
          <p:sp>
            <p:nvSpPr>
              <p:cNvPr id="35" name="Text Box 40"/>
              <p:cNvSpPr txBox="1">
                <a:spLocks noChangeArrowheads="1"/>
              </p:cNvSpPr>
              <p:nvPr/>
            </p:nvSpPr>
            <p:spPr bwMode="auto">
              <a:xfrm>
                <a:off x="7153" y="10176"/>
                <a:ext cx="1080" cy="78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2000">
                    <a:solidFill>
                      <a:srgbClr val="0033CC"/>
                    </a:solidFill>
                    <a:latin typeface="微软雅黑" pitchFamily="34" charset="-122"/>
                    <a:ea typeface="微软雅黑" pitchFamily="34" charset="-122"/>
                  </a:rPr>
                  <a:t>可执行二进代码</a:t>
                </a:r>
                <a:r>
                  <a:rPr lang="en-US" altLang="zh-CN" sz="2000">
                    <a:solidFill>
                      <a:srgbClr val="0033CC"/>
                    </a:solidFill>
                    <a:latin typeface="微软雅黑" pitchFamily="34" charset="-122"/>
                    <a:ea typeface="微软雅黑" pitchFamily="34" charset="-122"/>
                  </a:rPr>
                  <a:t>(</a:t>
                </a:r>
                <a:r>
                  <a:rPr lang="zh-CN" altLang="en-US" sz="2000">
                    <a:solidFill>
                      <a:srgbClr val="0033CC"/>
                    </a:solidFill>
                    <a:latin typeface="微软雅黑" pitchFamily="34" charset="-122"/>
                    <a:ea typeface="微软雅黑" pitchFamily="34" charset="-122"/>
                  </a:rPr>
                  <a:t>主存</a:t>
                </a:r>
                <a:r>
                  <a:rPr lang="en-US" altLang="zh-CN" sz="2000">
                    <a:solidFill>
                      <a:srgbClr val="0033CC"/>
                    </a:solidFill>
                    <a:latin typeface="微软雅黑" pitchFamily="34" charset="-122"/>
                    <a:ea typeface="微软雅黑" pitchFamily="34" charset="-122"/>
                  </a:rPr>
                  <a:t>)</a:t>
                </a:r>
              </a:p>
              <a:p>
                <a:pPr>
                  <a:defRPr/>
                </a:pPr>
                <a:r>
                  <a:rPr lang="en-US" altLang="zh-CN" sz="2000">
                    <a:solidFill>
                      <a:srgbClr val="0033CC"/>
                    </a:solidFill>
                    <a:latin typeface="微软雅黑" pitchFamily="34" charset="-122"/>
                    <a:ea typeface="微软雅黑" pitchFamily="34" charset="-122"/>
                  </a:rPr>
                  <a:t>    </a:t>
                </a:r>
              </a:p>
            </p:txBody>
          </p:sp>
          <p:sp>
            <p:nvSpPr>
              <p:cNvPr id="36" name="Line 41"/>
              <p:cNvSpPr>
                <a:spLocks noChangeShapeType="1"/>
              </p:cNvSpPr>
              <p:nvPr/>
            </p:nvSpPr>
            <p:spPr bwMode="auto">
              <a:xfrm>
                <a:off x="8233" y="10644"/>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grpSp>
      <p:sp>
        <p:nvSpPr>
          <p:cNvPr id="39" name="矩形 38"/>
          <p:cNvSpPr/>
          <p:nvPr/>
        </p:nvSpPr>
        <p:spPr>
          <a:xfrm>
            <a:off x="1875177" y="404664"/>
            <a:ext cx="5319085" cy="523220"/>
          </a:xfrm>
          <a:prstGeom prst="rect">
            <a:avLst/>
          </a:prstGeom>
        </p:spPr>
        <p:txBody>
          <a:bodyPr wrap="none">
            <a:spAutoFit/>
          </a:bodyPr>
          <a:lstStyle/>
          <a:p>
            <a:r>
              <a:rPr lang="zh-CN" altLang="en-US" sz="2800" b="1">
                <a:solidFill>
                  <a:srgbClr val="C00000"/>
                </a:solidFill>
                <a:latin typeface="微软雅黑" panose="020B0503020204020204" pitchFamily="34" charset="-122"/>
                <a:ea typeface="微软雅黑" panose="020B0503020204020204" pitchFamily="34" charset="-122"/>
              </a:rPr>
              <a:t>程序的编译、链接、装入和执行 </a:t>
            </a:r>
          </a:p>
        </p:txBody>
      </p:sp>
    </p:spTree>
    <p:extLst>
      <p:ext uri="{BB962C8B-B14F-4D97-AF65-F5344CB8AC3E}">
        <p14:creationId xmlns:p14="http://schemas.microsoft.com/office/powerpoint/2010/main" val="28857287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323850" y="385763"/>
            <a:ext cx="8229600" cy="1027112"/>
          </a:xfrm>
        </p:spPr>
        <p:txBody>
          <a:bodyPr/>
          <a:lstStyle/>
          <a:p>
            <a:pPr marL="571500" indent="-571500">
              <a:buFont typeface="Wingdings" pitchFamily="2" charset="2"/>
              <a:buChar char="n"/>
              <a:defRPr/>
            </a:pPr>
            <a:r>
              <a:rPr lang="zh-CN" altLang="en-US" sz="4000" b="1" dirty="0">
                <a:solidFill>
                  <a:schemeClr val="accent5">
                    <a:lumMod val="25000"/>
                  </a:schemeClr>
                </a:solidFill>
              </a:rPr>
              <a:t>存储管理</a:t>
            </a:r>
          </a:p>
        </p:txBody>
      </p:sp>
      <p:sp>
        <p:nvSpPr>
          <p:cNvPr id="108548" name="Rectangle 3"/>
          <p:cNvSpPr>
            <a:spLocks noGrp="1" noChangeArrowheads="1"/>
          </p:cNvSpPr>
          <p:nvPr>
            <p:ph type="body" idx="1"/>
          </p:nvPr>
        </p:nvSpPr>
        <p:spPr>
          <a:xfrm>
            <a:off x="446088" y="1412875"/>
            <a:ext cx="8374062" cy="1511300"/>
          </a:xfrm>
        </p:spPr>
        <p:txBody>
          <a:bodyPr/>
          <a:lstStyle/>
          <a:p>
            <a:pPr marL="0" indent="0" algn="just">
              <a:lnSpc>
                <a:spcPct val="120000"/>
              </a:lnSpc>
              <a:buFont typeface="Wingdings" pitchFamily="2" charset="2"/>
              <a:buNone/>
              <a:defRPr/>
            </a:pPr>
            <a:r>
              <a:rPr lang="zh-CN" altLang="en-US" sz="2800" dirty="0"/>
              <a:t>为了有效地</a:t>
            </a:r>
            <a:r>
              <a:rPr lang="zh-CN" altLang="en-US" sz="2800" b="1" dirty="0">
                <a:solidFill>
                  <a:srgbClr val="C00000"/>
                </a:solidFill>
              </a:rPr>
              <a:t>管理计算机的内存资源</a:t>
            </a:r>
            <a:r>
              <a:rPr lang="zh-CN" altLang="en-US" sz="2800" dirty="0"/>
              <a:t>，操作系统的存储管理的应具有以下功能：</a:t>
            </a:r>
            <a:r>
              <a:rPr lang="zh-CN" altLang="en-US" sz="2800" dirty="0">
                <a:solidFill>
                  <a:srgbClr val="FF3300"/>
                </a:solidFill>
              </a:rPr>
              <a:t>内存分配</a:t>
            </a:r>
            <a:r>
              <a:rPr lang="zh-CN" altLang="en-US" sz="2800" dirty="0"/>
              <a:t>、</a:t>
            </a:r>
            <a:r>
              <a:rPr lang="zh-CN" altLang="en-US" sz="2800" dirty="0">
                <a:solidFill>
                  <a:srgbClr val="FF3300"/>
                </a:solidFill>
              </a:rPr>
              <a:t>内存保护</a:t>
            </a:r>
            <a:r>
              <a:rPr lang="zh-CN" altLang="en-US" sz="2800" dirty="0"/>
              <a:t>、</a:t>
            </a:r>
            <a:r>
              <a:rPr lang="zh-CN" altLang="en-US" sz="2800" dirty="0">
                <a:solidFill>
                  <a:srgbClr val="FF3300"/>
                </a:solidFill>
              </a:rPr>
              <a:t>地址映射</a:t>
            </a:r>
            <a:r>
              <a:rPr lang="zh-CN" altLang="en-US" sz="2800" dirty="0"/>
              <a:t>、</a:t>
            </a:r>
            <a:r>
              <a:rPr lang="zh-CN" altLang="en-US" sz="2800" dirty="0">
                <a:solidFill>
                  <a:srgbClr val="FF3300"/>
                </a:solidFill>
              </a:rPr>
              <a:t>内存扩充。</a:t>
            </a:r>
          </a:p>
          <a:p>
            <a:pPr>
              <a:lnSpc>
                <a:spcPct val="120000"/>
              </a:lnSpc>
              <a:defRPr/>
            </a:pPr>
            <a:endParaRPr lang="en-US" altLang="zh-CN" dirty="0">
              <a:solidFill>
                <a:srgbClr val="FF3300"/>
              </a:solidFill>
            </a:endParaRPr>
          </a:p>
        </p:txBody>
      </p:sp>
      <p:sp>
        <p:nvSpPr>
          <p:cNvPr id="106500" name="矩形 2"/>
          <p:cNvSpPr>
            <a:spLocks noChangeArrowheads="1"/>
          </p:cNvSpPr>
          <p:nvPr/>
        </p:nvSpPr>
        <p:spPr bwMode="auto">
          <a:xfrm>
            <a:off x="384175" y="3141663"/>
            <a:ext cx="8497888"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indent="-457200" eaLnBrk="1" hangingPunct="1">
              <a:lnSpc>
                <a:spcPct val="130000"/>
              </a:lnSpc>
              <a:spcBef>
                <a:spcPts val="25"/>
              </a:spcBef>
              <a:buFont typeface="Wingdings" pitchFamily="2" charset="2"/>
              <a:buChar char="n"/>
            </a:pPr>
            <a:r>
              <a:rPr lang="zh-CN" altLang="zh-CN" sz="3200">
                <a:solidFill>
                  <a:srgbClr val="003399"/>
                </a:solidFill>
                <a:latin typeface="Times New Roman" pitchFamily="18" charset="0"/>
                <a:ea typeface="微软雅黑" pitchFamily="34" charset="-122"/>
                <a:cs typeface="Times New Roman" pitchFamily="18" charset="0"/>
              </a:rPr>
              <a:t>主要工作：</a:t>
            </a:r>
            <a:endParaRPr lang="en-US" altLang="zh-CN" sz="3200">
              <a:solidFill>
                <a:srgbClr val="003399"/>
              </a:solidFill>
              <a:latin typeface="Times New Roman" pitchFamily="18" charset="0"/>
              <a:ea typeface="微软雅黑" pitchFamily="34" charset="-122"/>
              <a:cs typeface="Times New Roman" pitchFamily="18" charset="0"/>
            </a:endParaRPr>
          </a:p>
          <a:p>
            <a:pPr marL="719138" lvl="2" indent="-358775" eaLnBrk="1" hangingPunct="1">
              <a:lnSpc>
                <a:spcPct val="130000"/>
              </a:lnSpc>
              <a:spcBef>
                <a:spcPts val="25"/>
              </a:spcBef>
              <a:buFont typeface="Arial" pitchFamily="34" charset="0"/>
              <a:buChar char="•"/>
            </a:pPr>
            <a:r>
              <a:rPr lang="zh-CN" altLang="zh-CN" sz="2800">
                <a:solidFill>
                  <a:srgbClr val="003399"/>
                </a:solidFill>
                <a:latin typeface="Times New Roman" pitchFamily="18" charset="0"/>
                <a:ea typeface="微软雅黑" pitchFamily="34" charset="-122"/>
                <a:cs typeface="Times New Roman" pitchFamily="18" charset="0"/>
              </a:rPr>
              <a:t>为应用程序</a:t>
            </a:r>
            <a:r>
              <a:rPr lang="zh-CN" altLang="zh-CN" sz="2800">
                <a:solidFill>
                  <a:srgbClr val="C00000"/>
                </a:solidFill>
                <a:latin typeface="Times New Roman" pitchFamily="18" charset="0"/>
                <a:ea typeface="微软雅黑" pitchFamily="34" charset="-122"/>
                <a:cs typeface="Times New Roman" pitchFamily="18" charset="0"/>
              </a:rPr>
              <a:t>分配和回收</a:t>
            </a:r>
            <a:r>
              <a:rPr lang="zh-CN" altLang="zh-CN" sz="2800">
                <a:solidFill>
                  <a:srgbClr val="003399"/>
                </a:solidFill>
                <a:latin typeface="Times New Roman" pitchFamily="18" charset="0"/>
                <a:ea typeface="微软雅黑" pitchFamily="34" charset="-122"/>
                <a:cs typeface="Times New Roman" pitchFamily="18" charset="0"/>
              </a:rPr>
              <a:t>内存空间；</a:t>
            </a:r>
            <a:endParaRPr lang="en-US" altLang="zh-CN" sz="2800">
              <a:solidFill>
                <a:srgbClr val="003399"/>
              </a:solidFill>
              <a:latin typeface="Times New Roman" pitchFamily="18" charset="0"/>
              <a:ea typeface="微软雅黑" pitchFamily="34" charset="-122"/>
              <a:cs typeface="Times New Roman" pitchFamily="18" charset="0"/>
            </a:endParaRPr>
          </a:p>
          <a:p>
            <a:pPr marL="719138" lvl="2" indent="-358775" eaLnBrk="1" hangingPunct="1">
              <a:lnSpc>
                <a:spcPct val="130000"/>
              </a:lnSpc>
              <a:spcBef>
                <a:spcPts val="25"/>
              </a:spcBef>
              <a:buFont typeface="Arial" pitchFamily="34" charset="0"/>
              <a:buChar char="•"/>
            </a:pPr>
            <a:r>
              <a:rPr lang="zh-CN" altLang="zh-CN" sz="2800">
                <a:solidFill>
                  <a:srgbClr val="003399"/>
                </a:solidFill>
                <a:latin typeface="Times New Roman" pitchFamily="18" charset="0"/>
                <a:ea typeface="微软雅黑" pitchFamily="34" charset="-122"/>
                <a:cs typeface="Times New Roman" pitchFamily="18" charset="0"/>
              </a:rPr>
              <a:t>将程序的逻辑地址</a:t>
            </a:r>
            <a:r>
              <a:rPr lang="zh-CN" altLang="zh-CN" sz="2800">
                <a:solidFill>
                  <a:srgbClr val="C00000"/>
                </a:solidFill>
                <a:latin typeface="Times New Roman" pitchFamily="18" charset="0"/>
                <a:ea typeface="微软雅黑" pitchFamily="34" charset="-122"/>
                <a:cs typeface="Times New Roman" pitchFamily="18" charset="0"/>
              </a:rPr>
              <a:t>映射</a:t>
            </a:r>
            <a:r>
              <a:rPr lang="zh-CN" altLang="zh-CN" sz="2800">
                <a:solidFill>
                  <a:srgbClr val="003399"/>
                </a:solidFill>
                <a:latin typeface="Times New Roman" pitchFamily="18" charset="0"/>
                <a:ea typeface="微软雅黑" pitchFamily="34" charset="-122"/>
                <a:cs typeface="Times New Roman" pitchFamily="18" charset="0"/>
              </a:rPr>
              <a:t>成内存空间的物理地址；</a:t>
            </a:r>
            <a:endParaRPr lang="en-US" altLang="zh-CN" sz="2800">
              <a:solidFill>
                <a:srgbClr val="003399"/>
              </a:solidFill>
              <a:latin typeface="Times New Roman" pitchFamily="18" charset="0"/>
              <a:ea typeface="微软雅黑" pitchFamily="34" charset="-122"/>
              <a:cs typeface="Times New Roman" pitchFamily="18" charset="0"/>
            </a:endParaRPr>
          </a:p>
          <a:p>
            <a:pPr marL="719138" lvl="2" indent="-358775" eaLnBrk="1" hangingPunct="1">
              <a:lnSpc>
                <a:spcPct val="130000"/>
              </a:lnSpc>
              <a:spcBef>
                <a:spcPts val="25"/>
              </a:spcBef>
              <a:buFont typeface="Arial" pitchFamily="34" charset="0"/>
              <a:buChar char="•"/>
            </a:pPr>
            <a:r>
              <a:rPr lang="zh-CN" altLang="zh-CN" sz="2800">
                <a:solidFill>
                  <a:srgbClr val="C00000"/>
                </a:solidFill>
                <a:latin typeface="Times New Roman" pitchFamily="18" charset="0"/>
                <a:ea typeface="微软雅黑" pitchFamily="34" charset="-122"/>
                <a:cs typeface="Times New Roman" pitchFamily="18" charset="0"/>
              </a:rPr>
              <a:t>保护内存</a:t>
            </a:r>
            <a:r>
              <a:rPr lang="zh-CN" altLang="zh-CN" sz="2800">
                <a:solidFill>
                  <a:srgbClr val="003399"/>
                </a:solidFill>
                <a:latin typeface="Times New Roman" pitchFamily="18" charset="0"/>
                <a:ea typeface="微软雅黑" pitchFamily="34" charset="-122"/>
                <a:cs typeface="Times New Roman" pitchFamily="18" charset="0"/>
              </a:rPr>
              <a:t>中的进程不会相互干扰；</a:t>
            </a:r>
            <a:endParaRPr lang="en-US" altLang="zh-CN" sz="2800">
              <a:solidFill>
                <a:srgbClr val="003399"/>
              </a:solidFill>
              <a:latin typeface="Times New Roman" pitchFamily="18" charset="0"/>
              <a:ea typeface="微软雅黑" pitchFamily="34" charset="-122"/>
              <a:cs typeface="Times New Roman" pitchFamily="18" charset="0"/>
            </a:endParaRPr>
          </a:p>
          <a:p>
            <a:pPr marL="719138" lvl="2" indent="-358775" eaLnBrk="1" hangingPunct="1">
              <a:lnSpc>
                <a:spcPct val="130000"/>
              </a:lnSpc>
              <a:spcBef>
                <a:spcPts val="25"/>
              </a:spcBef>
              <a:buFont typeface="Arial" pitchFamily="34" charset="0"/>
              <a:buChar char="•"/>
            </a:pPr>
            <a:r>
              <a:rPr lang="zh-CN" altLang="zh-CN" sz="2800">
                <a:solidFill>
                  <a:srgbClr val="003399"/>
                </a:solidFill>
                <a:latin typeface="Times New Roman" pitchFamily="18" charset="0"/>
                <a:ea typeface="微软雅黑" pitchFamily="34" charset="-122"/>
                <a:cs typeface="Times New Roman" pitchFamily="18" charset="0"/>
              </a:rPr>
              <a:t>当内存不足时，给</a:t>
            </a:r>
            <a:r>
              <a:rPr lang="zh-CN" altLang="en-US" sz="2800">
                <a:solidFill>
                  <a:srgbClr val="003399"/>
                </a:solidFill>
                <a:latin typeface="Times New Roman" pitchFamily="18" charset="0"/>
                <a:ea typeface="微软雅黑" pitchFamily="34" charset="-122"/>
                <a:cs typeface="Times New Roman" pitchFamily="18" charset="0"/>
              </a:rPr>
              <a:t>程序</a:t>
            </a:r>
            <a:r>
              <a:rPr lang="zh-CN" altLang="zh-CN" sz="2800">
                <a:solidFill>
                  <a:srgbClr val="003399"/>
                </a:solidFill>
                <a:latin typeface="Times New Roman" pitchFamily="18" charset="0"/>
                <a:ea typeface="微软雅黑" pitchFamily="34" charset="-122"/>
                <a:cs typeface="Times New Roman" pitchFamily="18" charset="0"/>
              </a:rPr>
              <a:t>提供</a:t>
            </a:r>
            <a:r>
              <a:rPr lang="zh-CN" altLang="zh-CN" sz="2800">
                <a:solidFill>
                  <a:srgbClr val="C00000"/>
                </a:solidFill>
                <a:latin typeface="Times New Roman" pitchFamily="18" charset="0"/>
                <a:ea typeface="微软雅黑" pitchFamily="34" charset="-122"/>
                <a:cs typeface="Times New Roman" pitchFamily="18" charset="0"/>
              </a:rPr>
              <a:t>虚拟内存</a:t>
            </a:r>
            <a:r>
              <a:rPr lang="zh-CN" altLang="zh-CN" sz="2800">
                <a:solidFill>
                  <a:srgbClr val="003399"/>
                </a:solidFill>
                <a:latin typeface="Times New Roman" pitchFamily="18" charset="0"/>
                <a:ea typeface="微软雅黑" pitchFamily="34" charset="-122"/>
                <a:cs typeface="Times New Roman" pitchFamily="18" charset="0"/>
              </a:rPr>
              <a:t>。</a:t>
            </a:r>
            <a:endParaRPr lang="en-US" altLang="zh-CN" sz="2800">
              <a:solidFill>
                <a:srgbClr val="003399"/>
              </a:solidFill>
              <a:latin typeface="Times New Roman" pitchFamily="18" charset="0"/>
              <a:ea typeface="微软雅黑" pitchFamily="34" charset="-122"/>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825" y="476250"/>
            <a:ext cx="8713788" cy="5386090"/>
          </a:xfrm>
          <a:prstGeom prst="rect">
            <a:avLst/>
          </a:prstGeom>
        </p:spPr>
        <p:txBody>
          <a:bodyPr>
            <a:spAutoFit/>
          </a:bodyPr>
          <a:lstStyle/>
          <a:p>
            <a:pPr eaLnBrk="1" hangingPunct="1">
              <a:defRPr/>
            </a:pPr>
            <a:r>
              <a:rPr lang="en-US" altLang="zh-CN"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GUI</a:t>
            </a:r>
            <a:r>
              <a:rPr lang="zh-CN" altLang="en-US" sz="3200" dirty="0">
                <a:latin typeface="微软雅黑" panose="020B0503020204020204" pitchFamily="34" charset="-122"/>
                <a:ea typeface="微软雅黑" panose="020B0503020204020204" pitchFamily="34" charset="-122"/>
              </a:rPr>
              <a:t>：</a:t>
            </a:r>
            <a:r>
              <a:rPr lang="zh-CN" altLang="en-US" sz="2800" dirty="0">
                <a:solidFill>
                  <a:srgbClr val="000066"/>
                </a:solidFill>
                <a:latin typeface="微软雅黑" panose="020B0503020204020204" pitchFamily="34" charset="-122"/>
                <a:ea typeface="微软雅黑" panose="020B0503020204020204" pitchFamily="34" charset="-122"/>
              </a:rPr>
              <a:t>图形用户界面（</a:t>
            </a:r>
            <a:r>
              <a:rPr lang="en-US" altLang="zh-CN" sz="2800" dirty="0">
                <a:solidFill>
                  <a:srgbClr val="C00000"/>
                </a:solidFill>
                <a:latin typeface="微软雅黑" panose="020B0503020204020204" pitchFamily="34" charset="-122"/>
                <a:ea typeface="微软雅黑" panose="020B0503020204020204" pitchFamily="34" charset="-122"/>
              </a:rPr>
              <a:t>Graphical User Interface</a:t>
            </a:r>
            <a:r>
              <a:rPr lang="zh-CN" altLang="en-US" sz="2800" dirty="0">
                <a:solidFill>
                  <a:srgbClr val="000066"/>
                </a:solidFill>
                <a:latin typeface="微软雅黑" panose="020B0503020204020204" pitchFamily="34" charset="-122"/>
                <a:ea typeface="微软雅黑" panose="020B0503020204020204" pitchFamily="34" charset="-122"/>
              </a:rPr>
              <a:t>，又称图形用户接口）是指采用</a:t>
            </a:r>
            <a:r>
              <a:rPr lang="zh-CN" altLang="en-US" sz="2800" dirty="0">
                <a:solidFill>
                  <a:srgbClr val="C00000"/>
                </a:solidFill>
                <a:latin typeface="微软雅黑" panose="020B0503020204020204" pitchFamily="34" charset="-122"/>
                <a:ea typeface="微软雅黑" panose="020B0503020204020204" pitchFamily="34" charset="-122"/>
              </a:rPr>
              <a:t>图形方式</a:t>
            </a:r>
            <a:r>
              <a:rPr lang="zh-CN" altLang="en-US" sz="2800" dirty="0">
                <a:solidFill>
                  <a:srgbClr val="000066"/>
                </a:solidFill>
                <a:latin typeface="微软雅黑" panose="020B0503020204020204" pitchFamily="34" charset="-122"/>
                <a:ea typeface="微软雅黑" panose="020B0503020204020204" pitchFamily="34" charset="-122"/>
              </a:rPr>
              <a:t>显示的计算机操作用户界面。</a:t>
            </a:r>
            <a:endParaRPr lang="en-US" altLang="zh-CN" sz="2800" dirty="0">
              <a:solidFill>
                <a:srgbClr val="000066"/>
              </a:solidFill>
              <a:latin typeface="微软雅黑" panose="020B0503020204020204" pitchFamily="34" charset="-122"/>
              <a:ea typeface="微软雅黑" panose="020B0503020204020204" pitchFamily="34" charset="-122"/>
            </a:endParaRPr>
          </a:p>
          <a:p>
            <a:pPr eaLnBrk="1" hangingPunct="1">
              <a:defRPr/>
            </a:pPr>
            <a:endParaRPr lang="en-US" altLang="zh-CN" sz="2800" dirty="0">
              <a:solidFill>
                <a:srgbClr val="000066"/>
              </a:solidFill>
              <a:latin typeface="微软雅黑" panose="020B0503020204020204" pitchFamily="34" charset="-122"/>
              <a:ea typeface="微软雅黑" panose="020B0503020204020204" pitchFamily="34" charset="-122"/>
            </a:endParaRPr>
          </a:p>
          <a:p>
            <a:pPr eaLnBrk="1" hangingPunct="1">
              <a:defRPr/>
            </a:pPr>
            <a:r>
              <a:rPr lang="zh-CN" altLang="en-US" sz="2800" dirty="0">
                <a:solidFill>
                  <a:srgbClr val="000066"/>
                </a:solidFill>
                <a:latin typeface="微软雅黑" panose="020B0503020204020204" pitchFamily="34" charset="-122"/>
                <a:ea typeface="微软雅黑" panose="020B0503020204020204" pitchFamily="34" charset="-122"/>
              </a:rPr>
              <a:t>与早期计算机使用的命令行界面相比，图形界面对于用户来说在视觉上更易于</a:t>
            </a:r>
            <a:r>
              <a:rPr lang="zh-CN" altLang="en-US" sz="2800">
                <a:solidFill>
                  <a:srgbClr val="000066"/>
                </a:solidFill>
                <a:latin typeface="微软雅黑" panose="020B0503020204020204" pitchFamily="34" charset="-122"/>
                <a:ea typeface="微软雅黑" panose="020B0503020204020204" pitchFamily="34" charset="-122"/>
              </a:rPr>
              <a:t>接受。</a:t>
            </a:r>
            <a:endParaRPr lang="en-US" altLang="zh-CN" sz="2800" dirty="0">
              <a:solidFill>
                <a:srgbClr val="000066"/>
              </a:solidFill>
              <a:latin typeface="微软雅黑" panose="020B0503020204020204" pitchFamily="34" charset="-122"/>
              <a:ea typeface="微软雅黑" panose="020B0503020204020204" pitchFamily="34" charset="-122"/>
            </a:endParaRPr>
          </a:p>
          <a:p>
            <a:pPr eaLnBrk="1" hangingPunct="1">
              <a:defRPr/>
            </a:pPr>
            <a:endParaRPr lang="en-US" altLang="zh-CN" sz="2800" dirty="0">
              <a:solidFill>
                <a:srgbClr val="000066"/>
              </a:solidFill>
              <a:latin typeface="微软雅黑" panose="020B0503020204020204" pitchFamily="34" charset="-122"/>
              <a:ea typeface="微软雅黑" panose="020B0503020204020204" pitchFamily="34" charset="-122"/>
            </a:endParaRPr>
          </a:p>
          <a:p>
            <a:pPr eaLnBrk="1" hangingPunct="1">
              <a:defRPr/>
            </a:pPr>
            <a:r>
              <a:rPr lang="zh-CN" altLang="en-US" sz="2800" dirty="0">
                <a:solidFill>
                  <a:srgbClr val="000066"/>
                </a:solidFill>
                <a:latin typeface="微软雅黑" panose="020B0503020204020204" pitchFamily="34" charset="-122"/>
                <a:ea typeface="微软雅黑" panose="020B0503020204020204" pitchFamily="34" charset="-122"/>
              </a:rPr>
              <a:t>图形用户界面元素包括窗口、下拉菜单、按钮、滚动条等</a:t>
            </a:r>
            <a:r>
              <a:rPr lang="zh-CN" altLang="en-US" sz="2800">
                <a:solidFill>
                  <a:srgbClr val="000066"/>
                </a:solidFill>
                <a:latin typeface="微软雅黑" panose="020B0503020204020204" pitchFamily="34" charset="-122"/>
                <a:ea typeface="微软雅黑" panose="020B0503020204020204" pitchFamily="34" charset="-122"/>
              </a:rPr>
              <a:t>。</a:t>
            </a:r>
            <a:r>
              <a:rPr lang="en-US" altLang="zh-CN" sz="2800">
                <a:solidFill>
                  <a:srgbClr val="000066"/>
                </a:solidFill>
                <a:latin typeface="微软雅黑" panose="020B0503020204020204" pitchFamily="34" charset="-122"/>
                <a:ea typeface="微软雅黑" panose="020B0503020204020204" pitchFamily="34" charset="-122"/>
              </a:rPr>
              <a:t> </a:t>
            </a:r>
          </a:p>
          <a:p>
            <a:pPr eaLnBrk="1" hangingPunct="1">
              <a:defRPr/>
            </a:pPr>
            <a:endParaRPr lang="en-US" altLang="zh-CN" sz="2800">
              <a:solidFill>
                <a:srgbClr val="000066"/>
              </a:solidFill>
              <a:latin typeface="微软雅黑" panose="020B0503020204020204" pitchFamily="34" charset="-122"/>
              <a:ea typeface="微软雅黑" panose="020B0503020204020204" pitchFamily="34" charset="-122"/>
            </a:endParaRPr>
          </a:p>
          <a:p>
            <a:pPr eaLnBrk="1" hangingPunct="1">
              <a:defRPr/>
            </a:pPr>
            <a:r>
              <a:rPr lang="zh-CN" altLang="en-US" sz="2800" b="1">
                <a:solidFill>
                  <a:srgbClr val="0066FF"/>
                </a:solidFill>
                <a:latin typeface="微软雅黑" panose="020B0503020204020204" pitchFamily="34" charset="-122"/>
                <a:ea typeface="微软雅黑" panose="020B0503020204020204" pitchFamily="34" charset="-122"/>
              </a:rPr>
              <a:t>例如：</a:t>
            </a:r>
            <a:r>
              <a:rPr lang="zh-CN" altLang="en-US" sz="2800">
                <a:solidFill>
                  <a:srgbClr val="000066"/>
                </a:solidFill>
                <a:latin typeface="微软雅黑" panose="020B0503020204020204" pitchFamily="34" charset="-122"/>
                <a:ea typeface="微软雅黑" panose="020B0503020204020204" pitchFamily="34" charset="-122"/>
              </a:rPr>
              <a:t>在</a:t>
            </a:r>
            <a:r>
              <a:rPr lang="en-US" altLang="zh-CN" sz="2800" dirty="0" err="1">
                <a:solidFill>
                  <a:srgbClr val="000066"/>
                </a:solidFill>
                <a:latin typeface="微软雅黑" panose="020B0503020204020204" pitchFamily="34" charset="-122"/>
                <a:ea typeface="微软雅黑" panose="020B0503020204020204" pitchFamily="34" charset="-122"/>
              </a:rPr>
              <a:t>.net</a:t>
            </a:r>
            <a:r>
              <a:rPr lang="zh-CN" altLang="en-US" sz="2800" dirty="0">
                <a:solidFill>
                  <a:srgbClr val="000066"/>
                </a:solidFill>
                <a:latin typeface="微软雅黑" panose="020B0503020204020204" pitchFamily="34" charset="-122"/>
                <a:ea typeface="微软雅黑" panose="020B0503020204020204" pitchFamily="34" charset="-122"/>
              </a:rPr>
              <a:t>下可以使用</a:t>
            </a:r>
            <a:r>
              <a:rPr lang="en-US" altLang="zh-CN" sz="2800" dirty="0">
                <a:solidFill>
                  <a:srgbClr val="000066"/>
                </a:solidFill>
                <a:latin typeface="微软雅黑" panose="020B0503020204020204" pitchFamily="34" charset="-122"/>
                <a:ea typeface="微软雅黑" panose="020B0503020204020204" pitchFamily="34" charset="-122"/>
              </a:rPr>
              <a:t>C</a:t>
            </a:r>
            <a:r>
              <a:rPr lang="en-US" altLang="zh-CN" sz="2800">
                <a:solidFill>
                  <a:srgbClr val="000066"/>
                </a:solidFill>
                <a:latin typeface="微软雅黑" panose="020B0503020204020204" pitchFamily="34" charset="-122"/>
                <a:ea typeface="微软雅黑" panose="020B0503020204020204" pitchFamily="34" charset="-122"/>
              </a:rPr>
              <a:t>#</a:t>
            </a:r>
            <a:r>
              <a:rPr lang="zh-CN" altLang="en-US" sz="2800">
                <a:solidFill>
                  <a:srgbClr val="000066"/>
                </a:solidFill>
                <a:latin typeface="微软雅黑" panose="020B0503020204020204" pitchFamily="34" charset="-122"/>
                <a:ea typeface="微软雅黑" panose="020B0503020204020204" pitchFamily="34" charset="-122"/>
              </a:rPr>
              <a:t>建立</a:t>
            </a:r>
            <a:r>
              <a:rPr lang="en-US" altLang="zh-CN" sz="2800">
                <a:solidFill>
                  <a:srgbClr val="000066"/>
                </a:solidFill>
                <a:latin typeface="微软雅黑" panose="020B0503020204020204" pitchFamily="34" charset="-122"/>
                <a:ea typeface="微软雅黑" panose="020B0503020204020204" pitchFamily="34" charset="-122"/>
              </a:rPr>
              <a:t>windows</a:t>
            </a:r>
            <a:r>
              <a:rPr lang="zh-CN" altLang="en-US" sz="2800">
                <a:solidFill>
                  <a:srgbClr val="000066"/>
                </a:solidFill>
                <a:latin typeface="微软雅黑" panose="020B0503020204020204" pitchFamily="34" charset="-122"/>
                <a:ea typeface="微软雅黑" panose="020B0503020204020204" pitchFamily="34" charset="-122"/>
              </a:rPr>
              <a:t>风格的应用程序</a:t>
            </a:r>
            <a:r>
              <a:rPr lang="en-US" altLang="zh-CN" sz="2800">
                <a:solidFill>
                  <a:srgbClr val="000066"/>
                </a:solidFill>
                <a:latin typeface="微软雅黑" panose="020B0503020204020204" pitchFamily="34" charset="-122"/>
                <a:ea typeface="微软雅黑" panose="020B0503020204020204" pitchFamily="34" charset="-122"/>
              </a:rPr>
              <a:t>WebForm</a:t>
            </a:r>
            <a:r>
              <a:rPr lang="zh-CN" altLang="en-US" sz="2800" dirty="0">
                <a:solidFill>
                  <a:srgbClr val="000066"/>
                </a:solidFill>
                <a:latin typeface="微软雅黑" panose="020B0503020204020204" pitchFamily="34" charset="-122"/>
                <a:ea typeface="微软雅黑" panose="020B0503020204020204" pitchFamily="34" charset="-122"/>
              </a:rPr>
              <a:t>或</a:t>
            </a:r>
            <a:r>
              <a:rPr lang="en-US" altLang="zh-CN" sz="2800" dirty="0" err="1">
                <a:solidFill>
                  <a:srgbClr val="000066"/>
                </a:solidFill>
                <a:latin typeface="微软雅黑" panose="020B0503020204020204" pitchFamily="34" charset="-122"/>
                <a:ea typeface="微软雅黑" panose="020B0503020204020204" pitchFamily="34" charset="-122"/>
              </a:rPr>
              <a:t>WinForm</a:t>
            </a:r>
            <a:r>
              <a:rPr lang="zh-CN" altLang="en-US" sz="2800" dirty="0">
                <a:solidFill>
                  <a:srgbClr val="000066"/>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type="body" idx="1"/>
          </p:nvPr>
        </p:nvSpPr>
        <p:spPr>
          <a:xfrm>
            <a:off x="250825" y="404813"/>
            <a:ext cx="8642350" cy="6119812"/>
          </a:xfrm>
        </p:spPr>
        <p:txBody>
          <a:bodyPr/>
          <a:lstStyle/>
          <a:p>
            <a:pPr marL="0" indent="0">
              <a:buFont typeface="Wingdings" pitchFamily="2" charset="2"/>
              <a:buNone/>
            </a:pPr>
            <a:r>
              <a:rPr lang="en-US" altLang="zh-CN" b="1">
                <a:solidFill>
                  <a:srgbClr val="002060"/>
                </a:solidFill>
                <a:cs typeface="楷体_GB2312"/>
              </a:rPr>
              <a:t>1. </a:t>
            </a:r>
            <a:r>
              <a:rPr lang="zh-CN" altLang="en-US" b="1">
                <a:solidFill>
                  <a:srgbClr val="002060"/>
                </a:solidFill>
                <a:cs typeface="楷体_GB2312"/>
              </a:rPr>
              <a:t>内存分配</a:t>
            </a:r>
          </a:p>
          <a:p>
            <a:pPr marL="0" indent="0">
              <a:lnSpc>
                <a:spcPct val="120000"/>
              </a:lnSpc>
              <a:buFont typeface="Wingdings" pitchFamily="2" charset="2"/>
              <a:buNone/>
            </a:pPr>
            <a:r>
              <a:rPr lang="zh-CN" altLang="en-US" sz="2800" b="1">
                <a:solidFill>
                  <a:srgbClr val="C00000"/>
                </a:solidFill>
              </a:rPr>
              <a:t>任务</a:t>
            </a:r>
            <a:r>
              <a:rPr lang="zh-CN" altLang="en-US" sz="2400"/>
              <a:t>：为每道程序分配内存空间，使它们“各得其所”；提高存储器的利用率，以减少不可用的存储空间；允许正在运行的程序申请附加的内存空间，以适应程序或数据的动态增加。</a:t>
            </a:r>
            <a:endParaRPr lang="en-US" altLang="zh-CN" sz="2400"/>
          </a:p>
          <a:p>
            <a:pPr marL="0" indent="0">
              <a:lnSpc>
                <a:spcPct val="120000"/>
              </a:lnSpc>
            </a:pPr>
            <a:endParaRPr lang="zh-CN" altLang="en-US" sz="2400"/>
          </a:p>
          <a:p>
            <a:pPr marL="0" indent="0">
              <a:lnSpc>
                <a:spcPct val="120000"/>
              </a:lnSpc>
            </a:pPr>
            <a:r>
              <a:rPr lang="zh-CN" altLang="en-US" sz="2400" b="1">
                <a:solidFill>
                  <a:srgbClr val="C00000"/>
                </a:solidFill>
              </a:rPr>
              <a:t>为了实现内存分配，应有以下结构和功能：</a:t>
            </a:r>
          </a:p>
          <a:p>
            <a:pPr marL="0" indent="0">
              <a:lnSpc>
                <a:spcPct val="120000"/>
              </a:lnSpc>
              <a:buFont typeface="Wingdings" pitchFamily="2" charset="2"/>
              <a:buNone/>
            </a:pPr>
            <a:r>
              <a:rPr lang="zh-CN" altLang="en-US" sz="2400"/>
              <a:t>① </a:t>
            </a:r>
            <a:r>
              <a:rPr lang="zh-CN" altLang="en-US" sz="2400">
                <a:solidFill>
                  <a:srgbClr val="C00000"/>
                </a:solidFill>
              </a:rPr>
              <a:t>相关的数据结构</a:t>
            </a:r>
            <a:r>
              <a:rPr lang="zh-CN" altLang="en-US" sz="2400"/>
              <a:t>。该结构用于记录内存空间的使用情况，如哪些空间已被占用、哪些空间空闲等。</a:t>
            </a:r>
          </a:p>
          <a:p>
            <a:pPr marL="0" indent="0">
              <a:lnSpc>
                <a:spcPct val="120000"/>
              </a:lnSpc>
              <a:buFont typeface="Wingdings" pitchFamily="2" charset="2"/>
              <a:buNone/>
            </a:pPr>
            <a:r>
              <a:rPr lang="zh-CN" altLang="en-US" sz="2400"/>
              <a:t>② </a:t>
            </a:r>
            <a:r>
              <a:rPr lang="zh-CN" altLang="en-US" sz="2400">
                <a:solidFill>
                  <a:srgbClr val="C00000"/>
                </a:solidFill>
              </a:rPr>
              <a:t>内存分配功能</a:t>
            </a:r>
            <a:r>
              <a:rPr lang="zh-CN" altLang="en-US" sz="2400"/>
              <a:t>。系统按照一定的内存分配算法，为用户程序分配内存空间。</a:t>
            </a:r>
          </a:p>
          <a:p>
            <a:pPr marL="0" indent="0">
              <a:lnSpc>
                <a:spcPct val="120000"/>
              </a:lnSpc>
              <a:buFont typeface="Wingdings" pitchFamily="2" charset="2"/>
              <a:buNone/>
            </a:pPr>
            <a:r>
              <a:rPr lang="zh-CN" altLang="en-US" sz="2400"/>
              <a:t>③ </a:t>
            </a:r>
            <a:r>
              <a:rPr lang="zh-CN" altLang="en-US" sz="2400">
                <a:solidFill>
                  <a:srgbClr val="C00000"/>
                </a:solidFill>
              </a:rPr>
              <a:t>内存回收功能</a:t>
            </a:r>
            <a:r>
              <a:rPr lang="zh-CN" altLang="en-US" sz="2400"/>
              <a:t>。系统对用户不再需要的内存，进行回收，以便能分配给其它用户。</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3"/>
          <p:cNvSpPr>
            <a:spLocks noGrp="1" noChangeArrowheads="1"/>
          </p:cNvSpPr>
          <p:nvPr>
            <p:ph type="body" idx="1"/>
          </p:nvPr>
        </p:nvSpPr>
        <p:spPr>
          <a:xfrm>
            <a:off x="323850" y="333375"/>
            <a:ext cx="8569325" cy="6191250"/>
          </a:xfrm>
        </p:spPr>
        <p:txBody>
          <a:bodyPr/>
          <a:lstStyle/>
          <a:p>
            <a:pPr marL="0" indent="0">
              <a:lnSpc>
                <a:spcPct val="90000"/>
              </a:lnSpc>
              <a:buFont typeface="Wingdings" pitchFamily="2" charset="2"/>
              <a:buNone/>
            </a:pPr>
            <a:r>
              <a:rPr lang="en-US" altLang="zh-CN" b="1" dirty="0">
                <a:solidFill>
                  <a:srgbClr val="002060"/>
                </a:solidFill>
                <a:cs typeface="楷体_GB2312"/>
              </a:rPr>
              <a:t>2. </a:t>
            </a:r>
            <a:r>
              <a:rPr lang="zh-CN" altLang="en-US" b="1" dirty="0">
                <a:solidFill>
                  <a:srgbClr val="002060"/>
                </a:solidFill>
                <a:cs typeface="楷体_GB2312"/>
              </a:rPr>
              <a:t>内存保护</a:t>
            </a:r>
            <a:endParaRPr lang="en-US" altLang="zh-CN" b="1" dirty="0">
              <a:solidFill>
                <a:srgbClr val="002060"/>
              </a:solidFill>
              <a:cs typeface="楷体_GB2312"/>
            </a:endParaRPr>
          </a:p>
          <a:p>
            <a:pPr marL="0" indent="0">
              <a:lnSpc>
                <a:spcPct val="90000"/>
              </a:lnSpc>
            </a:pPr>
            <a:endParaRPr lang="zh-CN" altLang="en-US" sz="2800" b="1" dirty="0">
              <a:solidFill>
                <a:srgbClr val="FF3300"/>
              </a:solidFill>
              <a:effectLst>
                <a:outerShdw blurRad="38100" dist="38100" dir="2700000" algn="tl">
                  <a:srgbClr val="C0C0C0"/>
                </a:outerShdw>
              </a:effectLst>
            </a:endParaRPr>
          </a:p>
          <a:p>
            <a:pPr marL="0" indent="0">
              <a:lnSpc>
                <a:spcPct val="150000"/>
              </a:lnSpc>
              <a:spcBef>
                <a:spcPct val="0"/>
              </a:spcBef>
              <a:buFont typeface="Wingdings" pitchFamily="2" charset="2"/>
              <a:buNone/>
            </a:pPr>
            <a:r>
              <a:rPr lang="zh-CN" altLang="en-US" sz="2800" b="1" dirty="0">
                <a:solidFill>
                  <a:srgbClr val="C00000"/>
                </a:solidFill>
              </a:rPr>
              <a:t>任务</a:t>
            </a:r>
            <a:r>
              <a:rPr lang="zh-CN" altLang="en-US" sz="2400" dirty="0"/>
              <a:t>：确保每道程序都在自己的内存空间中运行，互不干扰。</a:t>
            </a:r>
            <a:endParaRPr lang="en-US" altLang="zh-CN" sz="2400" dirty="0"/>
          </a:p>
          <a:p>
            <a:pPr marL="0" indent="0">
              <a:lnSpc>
                <a:spcPct val="150000"/>
              </a:lnSpc>
              <a:spcBef>
                <a:spcPct val="0"/>
              </a:spcBef>
              <a:buFont typeface="Wingdings" pitchFamily="2" charset="2"/>
              <a:buChar char="l"/>
            </a:pPr>
            <a:r>
              <a:rPr lang="zh-CN" altLang="en-US" sz="2400" b="1" dirty="0">
                <a:solidFill>
                  <a:srgbClr val="C00000"/>
                </a:solidFill>
              </a:rPr>
              <a:t>不允许</a:t>
            </a:r>
            <a:r>
              <a:rPr lang="zh-CN" altLang="en-US" sz="2400" dirty="0"/>
              <a:t>用户程序</a:t>
            </a:r>
            <a:r>
              <a:rPr lang="zh-CN" altLang="en-US" sz="2400" b="1" dirty="0">
                <a:solidFill>
                  <a:srgbClr val="C00000"/>
                </a:solidFill>
              </a:rPr>
              <a:t>访问操作系统的程序和数据</a:t>
            </a:r>
            <a:r>
              <a:rPr lang="zh-CN" altLang="en-US" sz="2400" dirty="0"/>
              <a:t>（操作系统工作时也要占据内存空间）；</a:t>
            </a:r>
            <a:endParaRPr lang="en-US" altLang="zh-CN" sz="2400" dirty="0"/>
          </a:p>
          <a:p>
            <a:pPr marL="0" indent="0">
              <a:lnSpc>
                <a:spcPct val="150000"/>
              </a:lnSpc>
              <a:spcBef>
                <a:spcPct val="0"/>
              </a:spcBef>
              <a:buFont typeface="Wingdings" pitchFamily="2" charset="2"/>
              <a:buChar char="l"/>
            </a:pPr>
            <a:r>
              <a:rPr lang="zh-CN" altLang="en-US" sz="2400" dirty="0"/>
              <a:t>也不允许转移到非共享的其它用户程序中去执行。</a:t>
            </a:r>
            <a:endParaRPr lang="en-US" altLang="zh-CN" sz="2400" dirty="0"/>
          </a:p>
          <a:p>
            <a:pPr marL="0" indent="0">
              <a:lnSpc>
                <a:spcPct val="150000"/>
              </a:lnSpc>
              <a:spcBef>
                <a:spcPct val="0"/>
              </a:spcBef>
              <a:buFont typeface="Wingdings" pitchFamily="2" charset="2"/>
              <a:buNone/>
            </a:pPr>
            <a:r>
              <a:rPr lang="zh-CN" altLang="en-US" sz="2800" b="1" dirty="0">
                <a:solidFill>
                  <a:srgbClr val="C00000"/>
                </a:solidFill>
              </a:rPr>
              <a:t>方法</a:t>
            </a:r>
            <a:r>
              <a:rPr lang="zh-CN" altLang="en-US" sz="2400" dirty="0"/>
              <a:t>：比较简单的方法是界地址法。 </a:t>
            </a:r>
            <a:r>
              <a:rPr lang="en-US" altLang="zh-CN" sz="2400" dirty="0"/>
              <a:t>(</a:t>
            </a:r>
            <a:r>
              <a:rPr lang="zh-CN" altLang="en-US" sz="2400" dirty="0"/>
              <a:t>界地址寄存器：储存界地址，界地址：相当于圈定具</a:t>
            </a:r>
            <a:endParaRPr lang="en-US" altLang="zh-CN" sz="2400" dirty="0"/>
          </a:p>
          <a:p>
            <a:pPr marL="0" indent="0">
              <a:lnSpc>
                <a:spcPct val="150000"/>
              </a:lnSpc>
              <a:spcBef>
                <a:spcPct val="0"/>
              </a:spcBef>
              <a:buFont typeface="Wingdings" pitchFamily="2" charset="2"/>
              <a:buNone/>
            </a:pPr>
            <a:r>
              <a:rPr lang="zh-CN" altLang="en-US" sz="2400" dirty="0"/>
              <a:t>体地址的一个有辅助功能的地</a:t>
            </a:r>
            <a:endParaRPr lang="en-US" altLang="zh-CN" sz="2400" dirty="0"/>
          </a:p>
          <a:p>
            <a:pPr marL="0" indent="0">
              <a:lnSpc>
                <a:spcPct val="150000"/>
              </a:lnSpc>
              <a:spcBef>
                <a:spcPct val="0"/>
              </a:spcBef>
              <a:buFont typeface="Wingdings" pitchFamily="2" charset="2"/>
              <a:buNone/>
            </a:pPr>
            <a:r>
              <a:rPr lang="zh-CN" altLang="en-US" sz="2400" dirty="0"/>
              <a:t>址）</a:t>
            </a:r>
          </a:p>
        </p:txBody>
      </p:sp>
      <p:pic>
        <p:nvPicPr>
          <p:cNvPr id="10854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7439" y="4077072"/>
            <a:ext cx="3137024"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179388" y="333375"/>
            <a:ext cx="8964612" cy="2663825"/>
          </a:xfrm>
        </p:spPr>
        <p:txBody>
          <a:bodyPr/>
          <a:lstStyle/>
          <a:p>
            <a:pPr marL="0" indent="0">
              <a:lnSpc>
                <a:spcPct val="90000"/>
              </a:lnSpc>
              <a:spcBef>
                <a:spcPts val="1800"/>
              </a:spcBef>
              <a:buFont typeface="Wingdings" pitchFamily="2" charset="2"/>
              <a:buNone/>
            </a:pPr>
            <a:r>
              <a:rPr lang="en-US" altLang="zh-CN" b="1" dirty="0">
                <a:solidFill>
                  <a:srgbClr val="002060"/>
                </a:solidFill>
                <a:cs typeface="楷体_GB2312"/>
              </a:rPr>
              <a:t>3. </a:t>
            </a:r>
            <a:r>
              <a:rPr lang="zh-CN" altLang="en-US" b="1" dirty="0">
                <a:solidFill>
                  <a:srgbClr val="002060"/>
                </a:solidFill>
                <a:cs typeface="楷体_GB2312"/>
              </a:rPr>
              <a:t>地址映射</a:t>
            </a:r>
            <a:endParaRPr lang="en-US" altLang="zh-CN" b="1" dirty="0">
              <a:solidFill>
                <a:srgbClr val="002060"/>
              </a:solidFill>
              <a:cs typeface="楷体_GB2312"/>
            </a:endParaRPr>
          </a:p>
          <a:p>
            <a:pPr marL="0" indent="0">
              <a:lnSpc>
                <a:spcPct val="130000"/>
              </a:lnSpc>
              <a:spcBef>
                <a:spcPts val="1800"/>
              </a:spcBef>
            </a:pPr>
            <a:r>
              <a:rPr lang="zh-CN" altLang="en-US" sz="2400" dirty="0"/>
              <a:t>在多道程序系统中，用户程序所用的逻辑地址空间和进入内存所分配到的实际存储空间是不一样的，</a:t>
            </a:r>
            <a:r>
              <a:rPr lang="en-US" altLang="zh-CN" sz="2400" dirty="0"/>
              <a:t>CPU</a:t>
            </a:r>
            <a:r>
              <a:rPr lang="zh-CN" altLang="en-US" sz="2400" dirty="0"/>
              <a:t>在执行指令时，</a:t>
            </a:r>
            <a:r>
              <a:rPr lang="zh-CN" altLang="en-US" sz="2400" b="1" dirty="0">
                <a:solidFill>
                  <a:srgbClr val="C00000"/>
                </a:solidFill>
              </a:rPr>
              <a:t>必须把程序中的逻辑地址转换为内存中真实的物理地址</a:t>
            </a:r>
            <a:r>
              <a:rPr lang="zh-CN" altLang="en-US" sz="2400" dirty="0"/>
              <a:t>。</a:t>
            </a:r>
          </a:p>
        </p:txBody>
      </p:sp>
      <p:pic>
        <p:nvPicPr>
          <p:cNvPr id="10957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841625"/>
            <a:ext cx="67691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a:xfrm>
            <a:off x="250825" y="333375"/>
            <a:ext cx="8569325" cy="6119813"/>
          </a:xfrm>
        </p:spPr>
        <p:txBody>
          <a:bodyPr/>
          <a:lstStyle/>
          <a:p>
            <a:pPr marL="0" indent="0">
              <a:lnSpc>
                <a:spcPct val="90000"/>
              </a:lnSpc>
              <a:buFont typeface="Wingdings" pitchFamily="2" charset="2"/>
              <a:buNone/>
            </a:pPr>
            <a:r>
              <a:rPr lang="en-US" altLang="zh-CN" b="1">
                <a:solidFill>
                  <a:srgbClr val="002060"/>
                </a:solidFill>
                <a:cs typeface="楷体_GB2312"/>
              </a:rPr>
              <a:t>4. </a:t>
            </a:r>
            <a:r>
              <a:rPr lang="zh-CN" altLang="en-US" b="1">
                <a:solidFill>
                  <a:srgbClr val="002060"/>
                </a:solidFill>
                <a:cs typeface="楷体_GB2312"/>
              </a:rPr>
              <a:t>内存扩充</a:t>
            </a:r>
            <a:endParaRPr lang="en-US" altLang="zh-CN" b="1">
              <a:solidFill>
                <a:srgbClr val="002060"/>
              </a:solidFill>
              <a:cs typeface="楷体_GB2312"/>
            </a:endParaRPr>
          </a:p>
          <a:p>
            <a:pPr marL="0" indent="0">
              <a:spcBef>
                <a:spcPct val="0"/>
              </a:spcBef>
            </a:pPr>
            <a:endParaRPr lang="en-US" altLang="zh-CN" sz="2400" b="1">
              <a:solidFill>
                <a:srgbClr val="C00000"/>
              </a:solidFill>
            </a:endParaRPr>
          </a:p>
          <a:p>
            <a:pPr marL="0" indent="0">
              <a:spcBef>
                <a:spcPct val="0"/>
              </a:spcBef>
            </a:pPr>
            <a:r>
              <a:rPr lang="zh-CN" altLang="en-US" sz="2400" b="1">
                <a:solidFill>
                  <a:srgbClr val="C00000"/>
                </a:solidFill>
              </a:rPr>
              <a:t>任务</a:t>
            </a:r>
            <a:r>
              <a:rPr lang="en-US" altLang="zh-CN" sz="2400" b="1">
                <a:solidFill>
                  <a:srgbClr val="C00000"/>
                </a:solidFill>
              </a:rPr>
              <a:t>:</a:t>
            </a:r>
            <a:endParaRPr lang="en-US" altLang="zh-CN" sz="2400" b="1">
              <a:solidFill>
                <a:srgbClr val="0066FF"/>
              </a:solidFill>
            </a:endParaRPr>
          </a:p>
          <a:p>
            <a:pPr marL="0" indent="0">
              <a:spcBef>
                <a:spcPts val="1200"/>
              </a:spcBef>
              <a:buFont typeface="Wingdings" pitchFamily="2" charset="2"/>
              <a:buNone/>
            </a:pPr>
            <a:r>
              <a:rPr lang="zh-CN" altLang="en-US" sz="2400"/>
              <a:t>    操作系统的内存扩充，并非是硬件上增大物理内存的容量，而是借助于虚拟存储技术，</a:t>
            </a:r>
            <a:r>
              <a:rPr lang="zh-CN" altLang="en-US" sz="2400">
                <a:solidFill>
                  <a:srgbClr val="C00000"/>
                </a:solidFill>
              </a:rPr>
              <a:t>从逻辑上去扩充内存容量</a:t>
            </a:r>
            <a:r>
              <a:rPr lang="zh-CN" altLang="en-US" sz="2400"/>
              <a:t>，可以让一个大程序在小内存中运行，或者让更多的用户程序能并发执行。</a:t>
            </a:r>
            <a:endParaRPr lang="en-US" altLang="zh-CN" sz="2400"/>
          </a:p>
          <a:p>
            <a:pPr marL="0" indent="0">
              <a:spcBef>
                <a:spcPct val="0"/>
              </a:spcBef>
            </a:pPr>
            <a:endParaRPr lang="zh-CN" altLang="en-US" sz="2400"/>
          </a:p>
          <a:p>
            <a:pPr marL="0" indent="0">
              <a:spcBef>
                <a:spcPct val="0"/>
              </a:spcBef>
            </a:pPr>
            <a:r>
              <a:rPr lang="zh-CN" altLang="en-US" sz="2400" b="1">
                <a:solidFill>
                  <a:srgbClr val="C00000"/>
                </a:solidFill>
              </a:rPr>
              <a:t>方法</a:t>
            </a:r>
            <a:r>
              <a:rPr lang="en-US" altLang="zh-CN" sz="2400" b="1">
                <a:solidFill>
                  <a:srgbClr val="0066FF"/>
                </a:solidFill>
              </a:rPr>
              <a:t>:</a:t>
            </a:r>
            <a:endParaRPr lang="zh-CN" altLang="en-US" sz="2400" b="1">
              <a:solidFill>
                <a:srgbClr val="0066FF"/>
              </a:solidFill>
            </a:endParaRPr>
          </a:p>
          <a:p>
            <a:pPr marL="0" indent="0">
              <a:spcBef>
                <a:spcPts val="1200"/>
              </a:spcBef>
              <a:buFont typeface="Wingdings" pitchFamily="2" charset="2"/>
              <a:buChar char="l"/>
            </a:pPr>
            <a:r>
              <a:rPr lang="zh-CN" altLang="en-US" sz="2400"/>
              <a:t>一是采用</a:t>
            </a:r>
            <a:r>
              <a:rPr lang="zh-CN" altLang="en-US" sz="2400" b="1">
                <a:solidFill>
                  <a:srgbClr val="C00000"/>
                </a:solidFill>
              </a:rPr>
              <a:t>请求调入方式</a:t>
            </a:r>
            <a:r>
              <a:rPr lang="zh-CN" altLang="en-US" sz="2400"/>
              <a:t>。允许在仅装入一部分用户程序的情况下，启动该程序的运行。在运行过程中，再调入后续所需的程序和数据。</a:t>
            </a:r>
          </a:p>
          <a:p>
            <a:pPr marL="0" indent="0">
              <a:spcBef>
                <a:spcPts val="1200"/>
              </a:spcBef>
              <a:buFont typeface="Wingdings" pitchFamily="2" charset="2"/>
              <a:buChar char="l"/>
            </a:pPr>
            <a:r>
              <a:rPr lang="zh-CN" altLang="en-US" sz="2400"/>
              <a:t>二是采用</a:t>
            </a:r>
            <a:r>
              <a:rPr lang="zh-CN" altLang="en-US" sz="2400" b="1">
                <a:solidFill>
                  <a:srgbClr val="C00000"/>
                </a:solidFill>
              </a:rPr>
              <a:t>置换功能</a:t>
            </a:r>
            <a:r>
              <a:rPr lang="zh-CN" altLang="en-US" sz="2400"/>
              <a:t>。若内存中已无空间，系统应能将内存中的一些暂时不用的程序和数据调到外存，以便腾出内存空间，然后再将所需部分调入内存。</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250825" y="1125538"/>
            <a:ext cx="8713788" cy="5399087"/>
          </a:xfrm>
        </p:spPr>
        <p:txBody>
          <a:bodyPr/>
          <a:lstStyle/>
          <a:p>
            <a:pPr marL="0" indent="0">
              <a:lnSpc>
                <a:spcPct val="80000"/>
              </a:lnSpc>
              <a:buFontTx/>
              <a:buNone/>
            </a:pPr>
            <a:r>
              <a:rPr lang="zh-CN" altLang="en-US" sz="2800"/>
              <a:t>存储管理方式分为连续分配方式、离散方式和虚拟存储系统三种。</a:t>
            </a:r>
            <a:endParaRPr lang="en-US" altLang="zh-CN" sz="2800"/>
          </a:p>
          <a:p>
            <a:pPr marL="0" indent="0">
              <a:lnSpc>
                <a:spcPct val="80000"/>
              </a:lnSpc>
              <a:buFont typeface="Wingdings" pitchFamily="2" charset="2"/>
              <a:buNone/>
            </a:pPr>
            <a:endParaRPr lang="zh-CN" altLang="en-US" sz="2800"/>
          </a:p>
          <a:p>
            <a:pPr marL="0" indent="0">
              <a:lnSpc>
                <a:spcPct val="80000"/>
              </a:lnSpc>
              <a:spcBef>
                <a:spcPts val="1800"/>
              </a:spcBef>
              <a:buFont typeface="Wingdings" pitchFamily="2" charset="2"/>
              <a:buNone/>
            </a:pPr>
            <a:r>
              <a:rPr lang="en-US" altLang="zh-CN" sz="2800" b="1">
                <a:solidFill>
                  <a:srgbClr val="C00000"/>
                </a:solidFill>
              </a:rPr>
              <a:t>1. </a:t>
            </a:r>
            <a:r>
              <a:rPr lang="zh-CN" altLang="en-US" sz="2800" b="1">
                <a:solidFill>
                  <a:srgbClr val="C00000"/>
                </a:solidFill>
              </a:rPr>
              <a:t>连续分配方式</a:t>
            </a:r>
          </a:p>
          <a:p>
            <a:pPr marL="0" indent="0">
              <a:spcBef>
                <a:spcPts val="1800"/>
              </a:spcBef>
              <a:buFont typeface="Wingdings" pitchFamily="2" charset="2"/>
              <a:buNone/>
            </a:pPr>
            <a:r>
              <a:rPr lang="zh-CN" altLang="en-US" sz="2800"/>
              <a:t>所谓连续分配方式，是指为用户程序分配一个连续的存储空间，</a:t>
            </a:r>
            <a:r>
              <a:rPr lang="zh-CN" altLang="en-US" sz="2800">
                <a:solidFill>
                  <a:srgbClr val="C00000"/>
                </a:solidFill>
              </a:rPr>
              <a:t>程序必须连续存放</a:t>
            </a:r>
            <a:r>
              <a:rPr lang="zh-CN" altLang="en-US" sz="2800"/>
              <a:t>。这种分配方式曾被广泛地应用于</a:t>
            </a:r>
            <a:r>
              <a:rPr lang="en-US" altLang="zh-CN" sz="2800"/>
              <a:t>60-70</a:t>
            </a:r>
            <a:r>
              <a:rPr lang="zh-CN" altLang="en-US" sz="2800"/>
              <a:t>年代的操作系统中。</a:t>
            </a:r>
            <a:endParaRPr lang="en-US" altLang="zh-CN" sz="2800"/>
          </a:p>
          <a:p>
            <a:pPr marL="0" indent="0">
              <a:spcBef>
                <a:spcPts val="1800"/>
              </a:spcBef>
              <a:buFont typeface="Wingdings" pitchFamily="2" charset="2"/>
              <a:buNone/>
            </a:pPr>
            <a:r>
              <a:rPr lang="en-US" altLang="zh-CN" sz="2800" b="1">
                <a:solidFill>
                  <a:srgbClr val="C00000"/>
                </a:solidFill>
              </a:rPr>
              <a:t>2</a:t>
            </a:r>
            <a:r>
              <a:rPr lang="zh-CN" altLang="en-US" sz="2800" b="1">
                <a:solidFill>
                  <a:srgbClr val="C00000"/>
                </a:solidFill>
              </a:rPr>
              <a:t>．离散分配方式</a:t>
            </a:r>
          </a:p>
          <a:p>
            <a:pPr marL="0" indent="0">
              <a:spcBef>
                <a:spcPts val="1800"/>
              </a:spcBef>
              <a:buFont typeface="Wingdings" pitchFamily="2" charset="2"/>
              <a:buNone/>
            </a:pPr>
            <a:r>
              <a:rPr lang="zh-CN" altLang="en-US" sz="2800"/>
              <a:t>为了减少碎片，提高内存的利用率，引入了离散分配方式。它是将一个用户程序离散地分配到内存的多个不连续的区域。离散分配方式有以下三种：</a:t>
            </a:r>
          </a:p>
          <a:p>
            <a:pPr marL="0" indent="0"/>
            <a:endParaRPr lang="zh-CN" altLang="en-US" sz="2800"/>
          </a:p>
        </p:txBody>
      </p:sp>
      <p:sp>
        <p:nvSpPr>
          <p:cNvPr id="6" name="Rectangle 2"/>
          <p:cNvSpPr>
            <a:spLocks noGrp="1" noChangeArrowheads="1"/>
          </p:cNvSpPr>
          <p:nvPr>
            <p:ph type="title"/>
          </p:nvPr>
        </p:nvSpPr>
        <p:spPr>
          <a:xfrm>
            <a:off x="179388" y="115888"/>
            <a:ext cx="8229600" cy="1100137"/>
          </a:xfrm>
        </p:spPr>
        <p:txBody>
          <a:bodyPr/>
          <a:lstStyle/>
          <a:p>
            <a:pPr marL="571500" indent="-571500">
              <a:buFont typeface="Wingdings" pitchFamily="2" charset="2"/>
              <a:buChar char="n"/>
              <a:defRPr/>
            </a:pPr>
            <a:r>
              <a:rPr lang="zh-CN" altLang="en-US" sz="3200" b="1" dirty="0">
                <a:solidFill>
                  <a:schemeClr val="accent5">
                    <a:lumMod val="25000"/>
                  </a:schemeClr>
                </a:solidFill>
              </a:rPr>
              <a:t>存储管理的分类及基本思想</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283968" y="1268760"/>
            <a:ext cx="4691063" cy="2665413"/>
          </a:xfrm>
        </p:spPr>
      </p:pic>
      <p:sp>
        <p:nvSpPr>
          <p:cNvPr id="112643" name="Rectangle 5"/>
          <p:cNvSpPr>
            <a:spLocks noChangeArrowheads="1"/>
          </p:cNvSpPr>
          <p:nvPr/>
        </p:nvSpPr>
        <p:spPr bwMode="auto">
          <a:xfrm>
            <a:off x="179388" y="1498600"/>
            <a:ext cx="3997325" cy="522288"/>
          </a:xfrm>
          <a:prstGeom prst="rect">
            <a:avLst/>
          </a:prstGeom>
          <a:noFill/>
          <a:ln>
            <a:noFill/>
          </a:ln>
          <a:effectLst/>
          <a:extLst>
            <a:ext uri="{909E8E84-426E-40DD-AFC4-6F175D3DCCD1}">
              <a14:hiddenFill xmlns:a14="http://schemas.microsoft.com/office/drawing/2010/main">
                <a:gradFill rotWithShape="1">
                  <a:gsLst>
                    <a:gs pos="0">
                      <a:srgbClr val="BBBBDC"/>
                    </a:gs>
                    <a:gs pos="100000">
                      <a:schemeClr val="bg2">
                        <a:alpha val="14998"/>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800" b="1">
                <a:solidFill>
                  <a:srgbClr val="002060"/>
                </a:solidFill>
                <a:latin typeface="Times New Roman" pitchFamily="18" charset="0"/>
                <a:ea typeface="微软雅黑" pitchFamily="34" charset="-122"/>
                <a:cs typeface="Times New Roman" pitchFamily="18" charset="0"/>
              </a:rPr>
              <a:t>（</a:t>
            </a:r>
            <a:r>
              <a:rPr lang="en-US" altLang="zh-CN" sz="2800" b="1">
                <a:solidFill>
                  <a:srgbClr val="002060"/>
                </a:solidFill>
                <a:latin typeface="Times New Roman" pitchFamily="18" charset="0"/>
                <a:ea typeface="微软雅黑" pitchFamily="34" charset="-122"/>
                <a:cs typeface="Times New Roman" pitchFamily="18" charset="0"/>
              </a:rPr>
              <a:t>1</a:t>
            </a:r>
            <a:r>
              <a:rPr lang="zh-CN" altLang="en-US" sz="2800" b="1">
                <a:solidFill>
                  <a:srgbClr val="002060"/>
                </a:solidFill>
                <a:latin typeface="Times New Roman" pitchFamily="18" charset="0"/>
                <a:ea typeface="微软雅黑" pitchFamily="34" charset="-122"/>
                <a:cs typeface="Times New Roman" pitchFamily="18" charset="0"/>
              </a:rPr>
              <a:t>）分页存储管理方式</a:t>
            </a:r>
          </a:p>
        </p:txBody>
      </p:sp>
      <p:sp>
        <p:nvSpPr>
          <p:cNvPr id="112644" name="矩形 1"/>
          <p:cNvSpPr>
            <a:spLocks noChangeArrowheads="1"/>
          </p:cNvSpPr>
          <p:nvPr/>
        </p:nvSpPr>
        <p:spPr bwMode="auto">
          <a:xfrm>
            <a:off x="351973" y="2204864"/>
            <a:ext cx="384175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a:latin typeface="微软雅黑" pitchFamily="34" charset="-122"/>
                <a:ea typeface="微软雅黑" pitchFamily="34" charset="-122"/>
              </a:rPr>
              <a:t>将一个进程的逻辑地址空间分成若干个大小相等的片，称为页面或</a:t>
            </a:r>
            <a:r>
              <a:rPr lang="zh-CN" altLang="en-US" sz="2400" b="1">
                <a:solidFill>
                  <a:srgbClr val="C00000"/>
                </a:solidFill>
                <a:latin typeface="微软雅黑" pitchFamily="34" charset="-122"/>
                <a:ea typeface="微软雅黑" pitchFamily="34" charset="-122"/>
              </a:rPr>
              <a:t>页</a:t>
            </a:r>
            <a:r>
              <a:rPr lang="zh-CN" altLang="en-US" sz="2400">
                <a:latin typeface="微软雅黑" pitchFamily="34" charset="-122"/>
                <a:ea typeface="微软雅黑" pitchFamily="34" charset="-122"/>
              </a:rPr>
              <a:t>，并为各页加以编号，从</a:t>
            </a:r>
            <a:r>
              <a:rPr lang="en-US" altLang="zh-CN" sz="2400">
                <a:latin typeface="微软雅黑" pitchFamily="34" charset="-122"/>
                <a:ea typeface="微软雅黑" pitchFamily="34" charset="-122"/>
              </a:rPr>
              <a:t>0</a:t>
            </a:r>
            <a:r>
              <a:rPr lang="zh-CN" altLang="en-US" sz="2400">
                <a:latin typeface="微软雅黑" pitchFamily="34" charset="-122"/>
                <a:ea typeface="微软雅黑" pitchFamily="34" charset="-122"/>
              </a:rPr>
              <a:t>开始。</a:t>
            </a:r>
            <a:endParaRPr lang="en-US" altLang="zh-CN" sz="2400">
              <a:latin typeface="微软雅黑" pitchFamily="34" charset="-122"/>
              <a:ea typeface="微软雅黑" pitchFamily="34" charset="-122"/>
            </a:endParaRPr>
          </a:p>
          <a:p>
            <a:pPr eaLnBrk="1" hangingPunct="1"/>
            <a:r>
              <a:rPr lang="zh-CN" altLang="en-US" sz="2400">
                <a:latin typeface="微软雅黑" pitchFamily="34" charset="-122"/>
                <a:ea typeface="微软雅黑" pitchFamily="34" charset="-122"/>
              </a:rPr>
              <a:t>相应地，也把内存空间分成与页面相同大小的若干个存储块。</a:t>
            </a:r>
            <a:endParaRPr lang="en-US" altLang="zh-CN" sz="2400">
              <a:latin typeface="微软雅黑" pitchFamily="34" charset="-122"/>
              <a:ea typeface="微软雅黑" pitchFamily="34" charset="-122"/>
            </a:endParaRPr>
          </a:p>
          <a:p>
            <a:pPr eaLnBrk="1" hangingPunct="1"/>
            <a:r>
              <a:rPr lang="zh-CN" altLang="en-US" sz="2400">
                <a:latin typeface="微软雅黑" pitchFamily="34" charset="-122"/>
                <a:ea typeface="微软雅黑" pitchFamily="34" charset="-122"/>
              </a:rPr>
              <a:t>在为进程分配内存时，</a:t>
            </a:r>
            <a:r>
              <a:rPr lang="zh-CN" altLang="en-US" sz="2400" b="1">
                <a:solidFill>
                  <a:srgbClr val="C00000"/>
                </a:solidFill>
                <a:latin typeface="微软雅黑" pitchFamily="34" charset="-122"/>
                <a:ea typeface="微软雅黑" pitchFamily="34" charset="-122"/>
              </a:rPr>
              <a:t>以块为单位将进程中的若干个页分别装入到多个可以不相邻接的物理块中</a:t>
            </a:r>
            <a:r>
              <a:rPr lang="zh-CN" altLang="en-US" sz="2400">
                <a:latin typeface="微软雅黑" pitchFamily="34" charset="-122"/>
                <a:ea typeface="微软雅黑" pitchFamily="34" charset="-122"/>
              </a:rPr>
              <a:t>。</a:t>
            </a:r>
          </a:p>
        </p:txBody>
      </p:sp>
      <p:sp>
        <p:nvSpPr>
          <p:cNvPr id="7" name="Rectangle 2"/>
          <p:cNvSpPr>
            <a:spLocks noGrp="1" noChangeArrowheads="1"/>
          </p:cNvSpPr>
          <p:nvPr>
            <p:ph type="title"/>
          </p:nvPr>
        </p:nvSpPr>
        <p:spPr>
          <a:xfrm>
            <a:off x="179388" y="115888"/>
            <a:ext cx="8229600" cy="1100137"/>
          </a:xfrm>
        </p:spPr>
        <p:txBody>
          <a:bodyPr/>
          <a:lstStyle/>
          <a:p>
            <a:pPr marL="571500" indent="-571500">
              <a:buFont typeface="Wingdings" pitchFamily="2" charset="2"/>
              <a:buChar char="n"/>
              <a:defRPr/>
            </a:pPr>
            <a:r>
              <a:rPr lang="zh-CN" altLang="en-US" sz="3200" b="1" dirty="0">
                <a:solidFill>
                  <a:schemeClr val="accent5">
                    <a:lumMod val="25000"/>
                  </a:schemeClr>
                </a:solidFill>
              </a:rPr>
              <a:t>存储管理的分类及基本思想</a:t>
            </a:r>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933056"/>
            <a:ext cx="3816424" cy="278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3"/>
          <p:cNvSpPr>
            <a:spLocks noGrp="1" noChangeArrowheads="1"/>
          </p:cNvSpPr>
          <p:nvPr>
            <p:ph type="body" idx="1"/>
          </p:nvPr>
        </p:nvSpPr>
        <p:spPr>
          <a:xfrm>
            <a:off x="255588" y="1196975"/>
            <a:ext cx="4392612" cy="5256213"/>
          </a:xfrm>
        </p:spPr>
        <p:txBody>
          <a:bodyPr/>
          <a:lstStyle/>
          <a:p>
            <a:pPr marL="0" indent="0" eaLnBrk="1" hangingPunct="1">
              <a:lnSpc>
                <a:spcPct val="120000"/>
              </a:lnSpc>
              <a:spcBef>
                <a:spcPct val="0"/>
              </a:spcBef>
              <a:buFont typeface="Wingdings" pitchFamily="2" charset="2"/>
              <a:buNone/>
              <a:defRPr/>
            </a:pPr>
            <a:r>
              <a:rPr lang="zh-CN" altLang="en-US" sz="2800" b="1" kern="1200" dirty="0">
                <a:solidFill>
                  <a:srgbClr val="002060"/>
                </a:solidFill>
                <a:latin typeface="Times New Roman" panose="02020603050405020304" pitchFamily="18" charset="0"/>
                <a:cs typeface="Times New Roman" panose="02020603050405020304" pitchFamily="18" charset="0"/>
              </a:rPr>
              <a:t>（</a:t>
            </a:r>
            <a:r>
              <a:rPr lang="en-US" altLang="zh-CN" sz="2800" b="1" kern="1200" dirty="0">
                <a:solidFill>
                  <a:srgbClr val="002060"/>
                </a:solidFill>
                <a:latin typeface="Times New Roman" panose="02020603050405020304" pitchFamily="18" charset="0"/>
                <a:cs typeface="Times New Roman" panose="02020603050405020304" pitchFamily="18" charset="0"/>
              </a:rPr>
              <a:t>2</a:t>
            </a:r>
            <a:r>
              <a:rPr lang="zh-CN" altLang="en-US" sz="2800" b="1" kern="1200" dirty="0">
                <a:solidFill>
                  <a:srgbClr val="002060"/>
                </a:solidFill>
                <a:latin typeface="Times New Roman" panose="02020603050405020304" pitchFamily="18" charset="0"/>
                <a:cs typeface="Times New Roman" panose="02020603050405020304" pitchFamily="18" charset="0"/>
              </a:rPr>
              <a:t>）分段存储管理方式</a:t>
            </a:r>
          </a:p>
          <a:p>
            <a:pPr marL="0" indent="0">
              <a:lnSpc>
                <a:spcPct val="120000"/>
              </a:lnSpc>
              <a:buFont typeface="Wingdings" pitchFamily="2" charset="2"/>
              <a:buNone/>
              <a:defRPr/>
            </a:pPr>
            <a:r>
              <a:rPr lang="zh-CN" altLang="en-US" sz="2800" dirty="0"/>
              <a:t>按照程序的逻辑结构，将程序分成若干个大小不等的</a:t>
            </a:r>
            <a:r>
              <a:rPr lang="zh-CN" altLang="en-US" sz="2800" dirty="0">
                <a:latin typeface="Microsoft Sans Serif" pitchFamily="34" charset="0"/>
              </a:rPr>
              <a:t>“</a:t>
            </a:r>
            <a:r>
              <a:rPr lang="zh-CN" altLang="en-US" sz="2800" dirty="0">
                <a:solidFill>
                  <a:srgbClr val="C00000"/>
                </a:solidFill>
              </a:rPr>
              <a:t>段</a:t>
            </a:r>
            <a:r>
              <a:rPr lang="zh-CN" altLang="en-US" sz="2800" dirty="0">
                <a:latin typeface="Microsoft Sans Serif" pitchFamily="34" charset="0"/>
              </a:rPr>
              <a:t>”</a:t>
            </a:r>
            <a:r>
              <a:rPr lang="zh-CN" altLang="en-US" sz="2800" dirty="0"/>
              <a:t>，每段可以定义一组相对完整的逻辑信息。例如，子程序（</a:t>
            </a:r>
            <a:r>
              <a:rPr lang="en-US" altLang="zh-CN" sz="2800" dirty="0"/>
              <a:t>X</a:t>
            </a:r>
            <a:r>
              <a:rPr lang="zh-CN" altLang="en-US" sz="2800" dirty="0"/>
              <a:t>）可分作一段在进行内存分配时，以段为单位存放，但这些段之间在内存中可以不相邻，可以是离散的。</a:t>
            </a:r>
          </a:p>
        </p:txBody>
      </p:sp>
      <p:pic>
        <p:nvPicPr>
          <p:cNvPr id="1136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958975"/>
            <a:ext cx="4537075"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a:xfrm>
            <a:off x="179388" y="115888"/>
            <a:ext cx="8229600" cy="1100137"/>
          </a:xfrm>
        </p:spPr>
        <p:txBody>
          <a:bodyPr/>
          <a:lstStyle/>
          <a:p>
            <a:pPr marL="571500" indent="-571500">
              <a:buFont typeface="Wingdings" pitchFamily="2" charset="2"/>
              <a:buChar char="n"/>
              <a:defRPr/>
            </a:pPr>
            <a:r>
              <a:rPr lang="zh-CN" altLang="en-US" sz="3200" b="1" dirty="0">
                <a:solidFill>
                  <a:schemeClr val="accent5">
                    <a:lumMod val="25000"/>
                  </a:schemeClr>
                </a:solidFill>
              </a:rPr>
              <a:t>存储管理的分类及基本思想</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3"/>
          <p:cNvSpPr>
            <a:spLocks noGrp="1" noChangeArrowheads="1"/>
          </p:cNvSpPr>
          <p:nvPr>
            <p:ph type="body" idx="1"/>
          </p:nvPr>
        </p:nvSpPr>
        <p:spPr>
          <a:xfrm>
            <a:off x="369888" y="1216025"/>
            <a:ext cx="8378825" cy="3870325"/>
          </a:xfrm>
        </p:spPr>
        <p:txBody>
          <a:bodyPr/>
          <a:lstStyle/>
          <a:p>
            <a:pPr marL="0" indent="0" eaLnBrk="1" hangingPunct="1">
              <a:lnSpc>
                <a:spcPct val="90000"/>
              </a:lnSpc>
              <a:spcBef>
                <a:spcPct val="0"/>
              </a:spcBef>
              <a:buFont typeface="Wingdings" pitchFamily="2" charset="2"/>
              <a:buNone/>
              <a:defRPr/>
            </a:pPr>
            <a:r>
              <a:rPr lang="zh-CN" altLang="en-US" sz="2800" b="1" kern="1200" dirty="0">
                <a:solidFill>
                  <a:srgbClr val="002060"/>
                </a:solidFill>
                <a:latin typeface="Times New Roman" panose="02020603050405020304" pitchFamily="18" charset="0"/>
                <a:cs typeface="Times New Roman" panose="02020603050405020304" pitchFamily="18" charset="0"/>
              </a:rPr>
              <a:t>（</a:t>
            </a:r>
            <a:r>
              <a:rPr lang="en-US" altLang="zh-CN" sz="2800" b="1" kern="1200" dirty="0">
                <a:solidFill>
                  <a:srgbClr val="002060"/>
                </a:solidFill>
                <a:latin typeface="Times New Roman" panose="02020603050405020304" pitchFamily="18" charset="0"/>
                <a:cs typeface="Times New Roman" panose="02020603050405020304" pitchFamily="18" charset="0"/>
              </a:rPr>
              <a:t>3</a:t>
            </a:r>
            <a:r>
              <a:rPr lang="zh-CN" altLang="en-US" sz="2800" b="1" kern="1200" dirty="0">
                <a:solidFill>
                  <a:srgbClr val="002060"/>
                </a:solidFill>
                <a:latin typeface="Times New Roman" panose="02020603050405020304" pitchFamily="18" charset="0"/>
                <a:cs typeface="Times New Roman" panose="02020603050405020304" pitchFamily="18" charset="0"/>
              </a:rPr>
              <a:t>）段页式存储管理方式</a:t>
            </a:r>
            <a:endParaRPr lang="en-US" altLang="zh-CN" sz="2800" b="1" kern="1200"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kumimoji="1" lang="zh-CN" altLang="en-US" sz="2800" b="1" kern="1200" dirty="0">
              <a:solidFill>
                <a:srgbClr val="00B0F0"/>
              </a:solidFill>
            </a:endParaRPr>
          </a:p>
          <a:p>
            <a:pPr>
              <a:lnSpc>
                <a:spcPct val="120000"/>
              </a:lnSpc>
              <a:defRPr/>
            </a:pPr>
            <a:r>
              <a:rPr lang="zh-CN" altLang="en-US" sz="2600" dirty="0"/>
              <a:t>它是分页和分段存储管理相结合的产物，也就是</a:t>
            </a:r>
            <a:r>
              <a:rPr lang="zh-CN" altLang="en-US" sz="2600" dirty="0">
                <a:solidFill>
                  <a:srgbClr val="C00000"/>
                </a:solidFill>
              </a:rPr>
              <a:t>首先将程序分成若干个段</a:t>
            </a:r>
            <a:r>
              <a:rPr lang="zh-CN" altLang="en-US" sz="2600" dirty="0"/>
              <a:t>，然后</a:t>
            </a:r>
            <a:r>
              <a:rPr lang="zh-CN" altLang="en-US" sz="2600" dirty="0">
                <a:solidFill>
                  <a:srgbClr val="C00000"/>
                </a:solidFill>
              </a:rPr>
              <a:t>每段又分成若干个页</a:t>
            </a:r>
            <a:r>
              <a:rPr lang="zh-CN" altLang="en-US" sz="2600" dirty="0"/>
              <a:t>，相应地将内存空间划分成若干个</a:t>
            </a:r>
            <a:r>
              <a:rPr lang="zh-CN" altLang="en-US" sz="2600"/>
              <a:t>物理块。这种</a:t>
            </a:r>
            <a:r>
              <a:rPr lang="zh-CN" altLang="en-US" sz="2600" dirty="0"/>
              <a:t>分配方式，既提高了存储器的利用率，又能满足用户编程的需要。</a:t>
            </a:r>
          </a:p>
          <a:p>
            <a:pPr>
              <a:defRPr/>
            </a:pPr>
            <a:endParaRPr lang="zh-CN" altLang="en-US" sz="2600" dirty="0"/>
          </a:p>
          <a:p>
            <a:pPr>
              <a:defRPr/>
            </a:pPr>
            <a:r>
              <a:rPr lang="zh-CN" altLang="en-US" sz="2600" dirty="0"/>
              <a:t>不管是上述（</a:t>
            </a:r>
            <a:r>
              <a:rPr lang="en-US" altLang="zh-CN" sz="2600" dirty="0"/>
              <a:t>1</a:t>
            </a:r>
            <a:r>
              <a:rPr lang="zh-CN" altLang="en-US" sz="2600" dirty="0"/>
              <a:t>）页式、（</a:t>
            </a:r>
            <a:r>
              <a:rPr lang="en-US" altLang="zh-CN" sz="2600" dirty="0"/>
              <a:t>2</a:t>
            </a:r>
            <a:r>
              <a:rPr lang="zh-CN" altLang="en-US" sz="2600" dirty="0"/>
              <a:t>）段式、（</a:t>
            </a:r>
            <a:r>
              <a:rPr lang="en-US" altLang="zh-CN" sz="2600" dirty="0"/>
              <a:t>3</a:t>
            </a:r>
            <a:r>
              <a:rPr lang="zh-CN" altLang="en-US" sz="2600" dirty="0"/>
              <a:t>）段页式哪种方式，</a:t>
            </a:r>
            <a:r>
              <a:rPr lang="zh-CN" altLang="en-US" sz="2600" dirty="0">
                <a:solidFill>
                  <a:srgbClr val="FF3300"/>
                </a:solidFill>
              </a:rPr>
              <a:t>程序都不必连续存放</a:t>
            </a:r>
            <a:r>
              <a:rPr lang="zh-CN" altLang="en-US" sz="2600" dirty="0"/>
              <a:t>，提高了内存的利用率。</a:t>
            </a:r>
          </a:p>
        </p:txBody>
      </p:sp>
      <p:sp>
        <p:nvSpPr>
          <p:cNvPr id="5" name="Rectangle 2"/>
          <p:cNvSpPr>
            <a:spLocks noGrp="1" noChangeArrowheads="1"/>
          </p:cNvSpPr>
          <p:nvPr>
            <p:ph type="title"/>
          </p:nvPr>
        </p:nvSpPr>
        <p:spPr>
          <a:xfrm>
            <a:off x="179388" y="115888"/>
            <a:ext cx="8229600" cy="1100137"/>
          </a:xfrm>
        </p:spPr>
        <p:txBody>
          <a:bodyPr/>
          <a:lstStyle/>
          <a:p>
            <a:pPr marL="571500" indent="-571500">
              <a:buFont typeface="Wingdings" pitchFamily="2" charset="2"/>
              <a:buChar char="n"/>
              <a:defRPr/>
            </a:pPr>
            <a:r>
              <a:rPr lang="zh-CN" altLang="en-US" sz="3200" b="1" dirty="0">
                <a:solidFill>
                  <a:schemeClr val="accent5">
                    <a:lumMod val="25000"/>
                  </a:schemeClr>
                </a:solidFill>
              </a:rPr>
              <a:t>存储管理的分类及基本思想</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068960"/>
            <a:ext cx="691869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23528" y="252089"/>
            <a:ext cx="8500051" cy="2677656"/>
          </a:xfrm>
          <a:prstGeom prst="rect">
            <a:avLst/>
          </a:prstGeom>
        </p:spPr>
        <p:txBody>
          <a:bodyPr wrap="square">
            <a:spAutoFit/>
          </a:bodyPr>
          <a:lstStyle/>
          <a:p>
            <a:r>
              <a:rPr lang="zh-CN" altLang="en-US" sz="2400">
                <a:solidFill>
                  <a:srgbClr val="000066"/>
                </a:solidFill>
                <a:latin typeface="微软雅黑" pitchFamily="34" charset="-122"/>
                <a:ea typeface="微软雅黑" pitchFamily="34" charset="-122"/>
              </a:rPr>
              <a:t>在段页式系统中，为了便于实现地址变换，须配置一个</a:t>
            </a:r>
            <a:r>
              <a:rPr lang="zh-CN" altLang="en-US" sz="2400">
                <a:solidFill>
                  <a:srgbClr val="C00000"/>
                </a:solidFill>
                <a:latin typeface="微软雅黑" pitchFamily="34" charset="-122"/>
                <a:ea typeface="微软雅黑" pitchFamily="34" charset="-122"/>
              </a:rPr>
              <a:t>段表寄存器</a:t>
            </a:r>
            <a:r>
              <a:rPr lang="zh-CN" altLang="en-US" sz="2400">
                <a:solidFill>
                  <a:srgbClr val="000066"/>
                </a:solidFill>
                <a:latin typeface="微软雅黑" pitchFamily="34" charset="-122"/>
                <a:ea typeface="微软雅黑" pitchFamily="34" charset="-122"/>
              </a:rPr>
              <a:t>，其中存放段表始址和段长</a:t>
            </a:r>
            <a:r>
              <a:rPr lang="en-US" altLang="zh-CN" sz="2400" b="1">
                <a:solidFill>
                  <a:srgbClr val="C00000"/>
                </a:solidFill>
                <a:latin typeface="微软雅黑" pitchFamily="34" charset="-122"/>
                <a:ea typeface="微软雅黑" pitchFamily="34" charset="-122"/>
              </a:rPr>
              <a:t>TL</a:t>
            </a:r>
            <a:r>
              <a:rPr lang="zh-CN" altLang="en-US" sz="2400">
                <a:solidFill>
                  <a:srgbClr val="000066"/>
                </a:solidFill>
                <a:latin typeface="微软雅黑" pitchFamily="34" charset="-122"/>
                <a:ea typeface="微软雅黑" pitchFamily="34" charset="-122"/>
              </a:rPr>
              <a:t>。进行地址变换时，首先利用段号</a:t>
            </a:r>
            <a:r>
              <a:rPr lang="en-US" altLang="zh-CN" sz="2400">
                <a:solidFill>
                  <a:srgbClr val="000066"/>
                </a:solidFill>
                <a:latin typeface="微软雅黑" pitchFamily="34" charset="-122"/>
                <a:ea typeface="微软雅黑" pitchFamily="34" charset="-122"/>
              </a:rPr>
              <a:t>S</a:t>
            </a:r>
            <a:r>
              <a:rPr lang="zh-CN" altLang="en-US" sz="2400">
                <a:solidFill>
                  <a:srgbClr val="000066"/>
                </a:solidFill>
                <a:latin typeface="微软雅黑" pitchFamily="34" charset="-122"/>
                <a:ea typeface="微软雅黑" pitchFamily="34" charset="-122"/>
              </a:rPr>
              <a:t>，将它与段长</a:t>
            </a:r>
            <a:r>
              <a:rPr lang="en-US" altLang="zh-CN" sz="2400">
                <a:solidFill>
                  <a:srgbClr val="000066"/>
                </a:solidFill>
                <a:latin typeface="微软雅黑" pitchFamily="34" charset="-122"/>
                <a:ea typeface="微软雅黑" pitchFamily="34" charset="-122"/>
              </a:rPr>
              <a:t>TL</a:t>
            </a:r>
            <a:r>
              <a:rPr lang="zh-CN" altLang="en-US" sz="2400">
                <a:solidFill>
                  <a:srgbClr val="000066"/>
                </a:solidFill>
                <a:latin typeface="微软雅黑" pitchFamily="34" charset="-122"/>
                <a:ea typeface="微软雅黑" pitchFamily="34" charset="-122"/>
              </a:rPr>
              <a:t>进行比较。若</a:t>
            </a:r>
            <a:r>
              <a:rPr lang="en-US" altLang="zh-CN" sz="2400">
                <a:solidFill>
                  <a:srgbClr val="000066"/>
                </a:solidFill>
                <a:latin typeface="微软雅黑" pitchFamily="34" charset="-122"/>
                <a:ea typeface="微软雅黑" pitchFamily="34" charset="-122"/>
              </a:rPr>
              <a:t>S &lt; TL</a:t>
            </a:r>
            <a:r>
              <a:rPr lang="zh-CN" altLang="en-US" sz="2400">
                <a:solidFill>
                  <a:srgbClr val="000066"/>
                </a:solidFill>
                <a:latin typeface="微软雅黑" pitchFamily="34" charset="-122"/>
                <a:ea typeface="微软雅黑" pitchFamily="34" charset="-122"/>
              </a:rPr>
              <a:t>，表示</a:t>
            </a:r>
            <a:r>
              <a:rPr lang="zh-CN" altLang="en-US" sz="2400">
                <a:solidFill>
                  <a:srgbClr val="C00000"/>
                </a:solidFill>
                <a:latin typeface="微软雅黑" pitchFamily="34" charset="-122"/>
                <a:ea typeface="微软雅黑" pitchFamily="34" charset="-122"/>
              </a:rPr>
              <a:t>未越界</a:t>
            </a:r>
            <a:r>
              <a:rPr lang="zh-CN" altLang="en-US" sz="2400">
                <a:solidFill>
                  <a:srgbClr val="000066"/>
                </a:solidFill>
                <a:latin typeface="微软雅黑" pitchFamily="34" charset="-122"/>
                <a:ea typeface="微软雅黑" pitchFamily="34" charset="-122"/>
              </a:rPr>
              <a:t>，于是利用段表始址和段号来求出该段所对应的段表项在段表中的位置，从中得到该段的</a:t>
            </a:r>
            <a:r>
              <a:rPr lang="zh-CN" altLang="en-US" sz="2400">
                <a:solidFill>
                  <a:srgbClr val="C00000"/>
                </a:solidFill>
                <a:latin typeface="微软雅黑" pitchFamily="34" charset="-122"/>
                <a:ea typeface="微软雅黑" pitchFamily="34" charset="-122"/>
              </a:rPr>
              <a:t>页表始址</a:t>
            </a:r>
            <a:r>
              <a:rPr lang="zh-CN" altLang="en-US" sz="2400">
                <a:solidFill>
                  <a:srgbClr val="000066"/>
                </a:solidFill>
                <a:latin typeface="微软雅黑" pitchFamily="34" charset="-122"/>
                <a:ea typeface="微软雅黑" pitchFamily="34" charset="-122"/>
              </a:rPr>
              <a:t>，并利用逻辑地址中的段内页号</a:t>
            </a:r>
            <a:r>
              <a:rPr lang="en-US" altLang="zh-CN" sz="2400">
                <a:solidFill>
                  <a:srgbClr val="000066"/>
                </a:solidFill>
                <a:latin typeface="微软雅黑" pitchFamily="34" charset="-122"/>
                <a:ea typeface="微软雅黑" pitchFamily="34" charset="-122"/>
              </a:rPr>
              <a:t>P</a:t>
            </a:r>
            <a:r>
              <a:rPr lang="zh-CN" altLang="en-US" sz="2400">
                <a:solidFill>
                  <a:srgbClr val="000066"/>
                </a:solidFill>
                <a:latin typeface="微软雅黑" pitchFamily="34" charset="-122"/>
                <a:ea typeface="微软雅黑" pitchFamily="34" charset="-122"/>
              </a:rPr>
              <a:t>来获得对应页的</a:t>
            </a:r>
            <a:r>
              <a:rPr lang="zh-CN" altLang="en-US" sz="2400">
                <a:solidFill>
                  <a:srgbClr val="C00000"/>
                </a:solidFill>
                <a:latin typeface="微软雅黑" pitchFamily="34" charset="-122"/>
                <a:ea typeface="微软雅黑" pitchFamily="34" charset="-122"/>
              </a:rPr>
              <a:t>页表项位置</a:t>
            </a:r>
            <a:r>
              <a:rPr lang="zh-CN" altLang="en-US" sz="2400">
                <a:solidFill>
                  <a:srgbClr val="000066"/>
                </a:solidFill>
                <a:latin typeface="微软雅黑" pitchFamily="34" charset="-122"/>
                <a:ea typeface="微软雅黑" pitchFamily="34" charset="-122"/>
              </a:rPr>
              <a:t>，从中读出该页所在的物理块号</a:t>
            </a:r>
            <a:r>
              <a:rPr lang="en-US" altLang="zh-CN" sz="2400">
                <a:solidFill>
                  <a:srgbClr val="000066"/>
                </a:solidFill>
                <a:latin typeface="微软雅黑" pitchFamily="34" charset="-122"/>
                <a:ea typeface="微软雅黑" pitchFamily="34" charset="-122"/>
              </a:rPr>
              <a:t>b</a:t>
            </a:r>
            <a:r>
              <a:rPr lang="zh-CN" altLang="en-US" sz="2400">
                <a:solidFill>
                  <a:srgbClr val="000066"/>
                </a:solidFill>
                <a:latin typeface="微软雅黑" pitchFamily="34" charset="-122"/>
                <a:ea typeface="微软雅黑" pitchFamily="34" charset="-122"/>
              </a:rPr>
              <a:t>，再利用块号</a:t>
            </a:r>
            <a:r>
              <a:rPr lang="en-US" altLang="zh-CN" sz="2400">
                <a:solidFill>
                  <a:srgbClr val="000066"/>
                </a:solidFill>
                <a:latin typeface="微软雅黑" pitchFamily="34" charset="-122"/>
                <a:ea typeface="微软雅黑" pitchFamily="34" charset="-122"/>
              </a:rPr>
              <a:t>b</a:t>
            </a:r>
            <a:r>
              <a:rPr lang="zh-CN" altLang="en-US" sz="2400">
                <a:solidFill>
                  <a:srgbClr val="000066"/>
                </a:solidFill>
                <a:latin typeface="微软雅黑" pitchFamily="34" charset="-122"/>
                <a:ea typeface="微软雅黑" pitchFamily="34" charset="-122"/>
              </a:rPr>
              <a:t>和页内地址来构成物理地址</a:t>
            </a:r>
          </a:p>
        </p:txBody>
      </p:sp>
      <p:sp>
        <p:nvSpPr>
          <p:cNvPr id="4" name="矩形 3"/>
          <p:cNvSpPr/>
          <p:nvPr/>
        </p:nvSpPr>
        <p:spPr>
          <a:xfrm>
            <a:off x="2915816" y="3086000"/>
            <a:ext cx="455574" cy="369332"/>
          </a:xfrm>
          <a:prstGeom prst="rect">
            <a:avLst/>
          </a:prstGeom>
        </p:spPr>
        <p:txBody>
          <a:bodyPr wrap="none">
            <a:spAutoFit/>
          </a:bodyPr>
          <a:lstStyle/>
          <a:p>
            <a:r>
              <a:rPr lang="en-US" altLang="zh-CN" b="1">
                <a:solidFill>
                  <a:srgbClr val="C00000"/>
                </a:solidFill>
                <a:latin typeface="微软雅黑" pitchFamily="34" charset="-122"/>
                <a:ea typeface="微软雅黑" pitchFamily="34" charset="-122"/>
              </a:rPr>
              <a:t>TL</a:t>
            </a:r>
            <a:endParaRPr lang="zh-CN" altLang="en-US" b="1">
              <a:solidFill>
                <a:srgbClr val="C00000"/>
              </a:solidFill>
            </a:endParaRPr>
          </a:p>
        </p:txBody>
      </p:sp>
      <p:sp>
        <p:nvSpPr>
          <p:cNvPr id="5" name="矩形 4"/>
          <p:cNvSpPr/>
          <p:nvPr/>
        </p:nvSpPr>
        <p:spPr>
          <a:xfrm>
            <a:off x="6876256" y="5733256"/>
            <a:ext cx="1107996" cy="369332"/>
          </a:xfrm>
          <a:prstGeom prst="rect">
            <a:avLst/>
          </a:prstGeom>
        </p:spPr>
        <p:txBody>
          <a:bodyPr wrap="none">
            <a:spAutoFit/>
          </a:bodyPr>
          <a:lstStyle/>
          <a:p>
            <a:r>
              <a:rPr lang="zh-CN" altLang="en-US" b="1">
                <a:solidFill>
                  <a:srgbClr val="C00000"/>
                </a:solidFill>
                <a:latin typeface="微软雅黑" pitchFamily="34" charset="-122"/>
                <a:ea typeface="微软雅黑" pitchFamily="34" charset="-122"/>
              </a:rPr>
              <a:t>物理地址</a:t>
            </a:r>
          </a:p>
        </p:txBody>
      </p:sp>
    </p:spTree>
    <p:extLst>
      <p:ext uri="{BB962C8B-B14F-4D97-AF65-F5344CB8AC3E}">
        <p14:creationId xmlns:p14="http://schemas.microsoft.com/office/powerpoint/2010/main" val="26243197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825" y="1268413"/>
            <a:ext cx="8858250" cy="4832350"/>
          </a:xfrm>
          <a:prstGeom prst="rect">
            <a:avLst/>
          </a:prstGeom>
        </p:spPr>
        <p:txBody>
          <a:bodyPr>
            <a:spAutoFit/>
          </a:bodyPr>
          <a:lstStyle/>
          <a:p>
            <a:pPr marL="342900" lvl="1" indent="-342900" eaLnBrk="1" fontAlgn="auto" hangingPunct="1">
              <a:spcBef>
                <a:spcPts val="30"/>
              </a:spcBef>
              <a:spcAft>
                <a:spcPts val="0"/>
              </a:spcAft>
              <a:buFont typeface="Wingdings" pitchFamily="2" charset="2"/>
              <a:buChar char="n"/>
              <a:defRPr/>
            </a:pPr>
            <a:r>
              <a:rPr lang="zh-CN" altLang="zh-CN" sz="2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虚拟内存技术</a:t>
            </a:r>
            <a:endParaRPr lang="en-US" altLang="zh-CN" sz="2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eaLnBrk="1" fontAlgn="auto" hangingPunct="1">
              <a:spcBef>
                <a:spcPts val="30"/>
              </a:spcBef>
              <a:spcAft>
                <a:spcPts val="0"/>
              </a:spcAft>
              <a:buFont typeface="Wingdings" pitchFamily="2" charset="2"/>
              <a:buChar char="n"/>
              <a:defRPr/>
            </a:pPr>
            <a:endParaRPr lang="zh-CN"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720000" lvl="2" indent="-360000" eaLnBrk="1" fontAlgn="auto" hangingPunct="1">
              <a:spcBef>
                <a:spcPts val="30"/>
              </a:spcBef>
              <a:spcAft>
                <a:spcPts val="0"/>
              </a:spcAft>
              <a:buFont typeface="Arial" panose="020B0604020202020204" pitchFamily="34" charset="0"/>
              <a:buChar char="•"/>
              <a:defRPr/>
            </a:pP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虚拟内存</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需要</a:t>
            </a: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将硬盘空间拿来当内存使用</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720000" lvl="2" indent="-360000" eaLnBrk="1" fontAlgn="auto" hangingPunct="1">
              <a:spcBef>
                <a:spcPts val="30"/>
              </a:spcBef>
              <a:spcAft>
                <a:spcPts val="0"/>
              </a:spcAft>
              <a:buFont typeface="Arial" panose="020B0604020202020204" pitchFamily="34" charset="0"/>
              <a:buChar char="•"/>
              <a:defRPr/>
            </a:pP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硬盘的运行速度</a:t>
            </a:r>
            <a:r>
              <a:rPr lang="zh-CN" altLang="zh-CN"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（毫秒级）</a:t>
            </a: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大大低于内存</a:t>
            </a:r>
            <a:r>
              <a:rPr lang="zh-CN" altLang="zh-CN"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（纳秒级）</a:t>
            </a: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720000" lvl="2" indent="-360000" eaLnBrk="1" fontAlgn="auto" hangingPunct="1">
              <a:spcBef>
                <a:spcPts val="30"/>
              </a:spcBef>
              <a:spcAft>
                <a:spcPts val="0"/>
              </a:spcAft>
              <a:buFont typeface="Arial" panose="020B0604020202020204" pitchFamily="34" charset="0"/>
              <a:buChar char="•"/>
              <a:defRPr/>
            </a:pP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所以虚拟内存的运行效率很低。</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720000" lvl="2" indent="-360000" eaLnBrk="1" fontAlgn="auto" hangingPunct="1">
              <a:spcBef>
                <a:spcPts val="30"/>
              </a:spcBef>
              <a:spcAft>
                <a:spcPts val="0"/>
              </a:spcAft>
              <a:buFont typeface="Arial" panose="020B0604020202020204" pitchFamily="34" charset="0"/>
              <a:buChar char="•"/>
              <a:defRPr/>
            </a:pP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计算思维的原则</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以时间换空间</a:t>
            </a:r>
            <a:r>
              <a:rPr lang="zh-CN" altLang="zh-CN" sz="2400"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30"/>
              </a:spcBef>
              <a:spcAft>
                <a:spcPts val="0"/>
              </a:spcAft>
              <a:buFont typeface="Arial" panose="020B0604020202020204" pitchFamily="34" charset="0"/>
              <a:buChar char="•"/>
              <a:defRPr/>
            </a:pPr>
            <a:endParaRPr lang="en-US" altLang="zh-CN" sz="2800"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30"/>
              </a:spcBef>
              <a:spcAft>
                <a:spcPts val="0"/>
              </a:spcAft>
              <a:buFont typeface="Arial" panose="020B0604020202020204" pitchFamily="34" charset="0"/>
              <a:buChar char="•"/>
              <a:defRPr/>
            </a:pPr>
            <a:r>
              <a:rPr lang="zh-CN"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虚拟存储技术</a:t>
            </a: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30"/>
              </a:spcBef>
              <a:spcAft>
                <a:spcPts val="0"/>
              </a:spcAft>
              <a:buFont typeface="Arial" panose="020B0604020202020204" pitchFamily="34" charset="0"/>
              <a:buChar char="•"/>
              <a:defRPr/>
            </a:pP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20000" lvl="2" indent="-360000" eaLnBrk="1" fontAlgn="auto" hangingPunct="1">
              <a:spcBef>
                <a:spcPts val="30"/>
              </a:spcBef>
              <a:spcAft>
                <a:spcPts val="0"/>
              </a:spcAft>
              <a:buFont typeface="Arial" panose="020B0604020202020204" pitchFamily="34" charset="0"/>
              <a:buChar char="•"/>
              <a:defRPr/>
            </a:pP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将程序的存储空间分成若干页或段</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720000" lvl="2" indent="-360000" eaLnBrk="1" fontAlgn="auto" hangingPunct="1">
              <a:spcBef>
                <a:spcPts val="30"/>
              </a:spcBef>
              <a:spcAft>
                <a:spcPts val="0"/>
              </a:spcAft>
              <a:buFont typeface="Arial" panose="020B0604020202020204" pitchFamily="34" charset="0"/>
              <a:buChar char="•"/>
              <a:defRPr/>
            </a:pP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将常用页和段放在内存中，</a:t>
            </a:r>
            <a:r>
              <a:rPr lang="zh-CN"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暂时不用的放在外存中</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720000" lvl="2" indent="-360000" eaLnBrk="1" fontAlgn="auto" hangingPunct="1">
              <a:spcBef>
                <a:spcPts val="30"/>
              </a:spcBef>
              <a:spcAft>
                <a:spcPts val="0"/>
              </a:spcAft>
              <a:buFont typeface="Arial" panose="020B0604020202020204" pitchFamily="34" charset="0"/>
              <a:buChar char="•"/>
              <a:defRPr/>
            </a:pP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需要用到外存中的页和段时，再把它们调入内存。</a:t>
            </a:r>
          </a:p>
        </p:txBody>
      </p:sp>
      <p:sp>
        <p:nvSpPr>
          <p:cNvPr id="5" name="Rectangle 2"/>
          <p:cNvSpPr txBox="1">
            <a:spLocks noChangeArrowheads="1"/>
          </p:cNvSpPr>
          <p:nvPr/>
        </p:nvSpPr>
        <p:spPr>
          <a:xfrm>
            <a:off x="179388" y="115888"/>
            <a:ext cx="8229600" cy="1100137"/>
          </a:xfrm>
          <a:prstGeom prst="rect">
            <a:avLst/>
          </a:prstGeom>
        </p:spPr>
        <p:txBody>
          <a:bodyPr/>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marL="571500" indent="-571500">
              <a:buFont typeface="Wingdings" pitchFamily="2" charset="2"/>
              <a:buChar char="n"/>
              <a:defRPr/>
            </a:pPr>
            <a:r>
              <a:rPr lang="zh-CN" altLang="en-US" sz="3200" b="1" kern="0">
                <a:solidFill>
                  <a:schemeClr val="accent5">
                    <a:lumMod val="25000"/>
                  </a:schemeClr>
                </a:solidFill>
              </a:rPr>
              <a:t>存储管理的分类及基本思想</a:t>
            </a:r>
            <a:endParaRPr lang="zh-CN" altLang="en-US" sz="3200" b="1" kern="0" dirty="0">
              <a:solidFill>
                <a:schemeClr val="accent5">
                  <a:lumMod val="2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marL="571500" indent="-571500" eaLnBrk="1" hangingPunct="1">
              <a:buFont typeface="Wingdings" pitchFamily="2" charset="2"/>
              <a:buChar char="n"/>
            </a:pPr>
            <a:r>
              <a:rPr lang="zh-CN" altLang="en-US" sz="4000" b="1"/>
              <a:t>操作系统的</a:t>
            </a:r>
            <a:r>
              <a:rPr lang="en-US" altLang="zh-CN" sz="4000" b="1">
                <a:solidFill>
                  <a:srgbClr val="C00000"/>
                </a:solidFill>
              </a:rPr>
              <a:t>5</a:t>
            </a:r>
            <a:r>
              <a:rPr lang="zh-CN" altLang="en-US" sz="4000" b="1"/>
              <a:t>大基本类型</a:t>
            </a:r>
            <a:br>
              <a:rPr lang="zh-CN" altLang="en-US" sz="4000">
                <a:solidFill>
                  <a:srgbClr val="006600"/>
                </a:solidFill>
              </a:rPr>
            </a:br>
            <a:endParaRPr lang="zh-CN" altLang="en-US" sz="4000">
              <a:solidFill>
                <a:srgbClr val="006600"/>
              </a:solidFill>
            </a:endParaRPr>
          </a:p>
        </p:txBody>
      </p:sp>
      <p:sp>
        <p:nvSpPr>
          <p:cNvPr id="188419" name="Rectangle 3"/>
          <p:cNvSpPr>
            <a:spLocks noGrp="1" noChangeArrowheads="1"/>
          </p:cNvSpPr>
          <p:nvPr>
            <p:ph type="body" idx="1"/>
          </p:nvPr>
        </p:nvSpPr>
        <p:spPr/>
        <p:txBody>
          <a:bodyPr/>
          <a:lstStyle/>
          <a:p>
            <a:pPr eaLnBrk="1" hangingPunct="1"/>
            <a:r>
              <a:rPr lang="en-US" altLang="zh-CN" sz="4000" b="1">
                <a:solidFill>
                  <a:srgbClr val="C00000"/>
                </a:solidFill>
              </a:rPr>
              <a:t>5</a:t>
            </a:r>
            <a:r>
              <a:rPr lang="zh-CN" altLang="en-US" sz="4000" b="1">
                <a:solidFill>
                  <a:srgbClr val="C00000"/>
                </a:solidFill>
              </a:rPr>
              <a:t>大基本类型</a:t>
            </a:r>
            <a:r>
              <a:rPr lang="zh-CN" altLang="en-US" sz="4000" b="1"/>
              <a:t> </a:t>
            </a:r>
          </a:p>
          <a:p>
            <a:pPr indent="342900" eaLnBrk="1" hangingPunct="1">
              <a:buFont typeface="Wingdings" pitchFamily="2" charset="2"/>
              <a:buChar char="l"/>
            </a:pPr>
            <a:r>
              <a:rPr lang="zh-CN" altLang="en-US"/>
              <a:t>   批处理系统</a:t>
            </a:r>
          </a:p>
          <a:p>
            <a:pPr indent="342900" eaLnBrk="1" hangingPunct="1">
              <a:buFont typeface="Wingdings" pitchFamily="2" charset="2"/>
              <a:buChar char="l"/>
            </a:pPr>
            <a:r>
              <a:rPr lang="zh-CN" altLang="en-US"/>
              <a:t>   分时系统</a:t>
            </a:r>
          </a:p>
          <a:p>
            <a:pPr indent="342900" eaLnBrk="1" hangingPunct="1">
              <a:buFont typeface="Wingdings" pitchFamily="2" charset="2"/>
              <a:buChar char="l"/>
            </a:pPr>
            <a:r>
              <a:rPr lang="zh-CN" altLang="en-US"/>
              <a:t>   实时系统</a:t>
            </a:r>
          </a:p>
          <a:p>
            <a:pPr indent="342900" eaLnBrk="1" hangingPunct="1">
              <a:buFont typeface="Wingdings" pitchFamily="2" charset="2"/>
              <a:buChar char="l"/>
            </a:pPr>
            <a:r>
              <a:rPr lang="zh-CN" altLang="en-US"/>
              <a:t>   网络系统</a:t>
            </a:r>
          </a:p>
          <a:p>
            <a:pPr indent="342900" eaLnBrk="1" hangingPunct="1">
              <a:buFont typeface="Wingdings" pitchFamily="2" charset="2"/>
              <a:buChar char="l"/>
            </a:pPr>
            <a:r>
              <a:rPr lang="zh-CN" altLang="en-US"/>
              <a:t>   分布式系统</a:t>
            </a:r>
            <a:r>
              <a:rPr lang="zh-CN" altLang="en-US" sz="3600"/>
              <a:t> </a:t>
            </a:r>
          </a:p>
        </p:txBody>
      </p:sp>
      <p:pic>
        <p:nvPicPr>
          <p:cNvPr id="61442" name="Picture 2" descr="https://timgsa.baidu.com/timg?image&amp;quality=80&amp;size=b9999_10000&amp;sec=1543559040498&amp;di=7a8ff197b5d36d61da92676b66b468d8&amp;imgtype=0&amp;src=http%3A%2F%2Fb.zol-img.com.cn%2Fsoft%2F6%2F249%2FceDk0kEGZo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203" y="2708920"/>
            <a:ext cx="3940213" cy="252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fade">
                                      <p:cBhvr>
                                        <p:cTn id="7" dur="1000"/>
                                        <p:tgtEl>
                                          <p:spTgt spid="188419">
                                            <p:txEl>
                                              <p:pRg st="0" end="0"/>
                                            </p:txEl>
                                          </p:spTgt>
                                        </p:tgtEl>
                                      </p:cBhvr>
                                    </p:animEffect>
                                    <p:anim calcmode="lin" valueType="num">
                                      <p:cBhvr>
                                        <p:cTn id="8" dur="10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84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8419">
                                            <p:txEl>
                                              <p:pRg st="1" end="1"/>
                                            </p:txEl>
                                          </p:spTgt>
                                        </p:tgtEl>
                                        <p:attrNameLst>
                                          <p:attrName>style.visibility</p:attrName>
                                        </p:attrNameLst>
                                      </p:cBhvr>
                                      <p:to>
                                        <p:strVal val="visible"/>
                                      </p:to>
                                    </p:set>
                                    <p:animEffect transition="in" filter="fade">
                                      <p:cBhvr>
                                        <p:cTn id="14" dur="1000"/>
                                        <p:tgtEl>
                                          <p:spTgt spid="188419">
                                            <p:txEl>
                                              <p:pRg st="1" end="1"/>
                                            </p:txEl>
                                          </p:spTgt>
                                        </p:tgtEl>
                                      </p:cBhvr>
                                    </p:animEffect>
                                    <p:anim calcmode="lin" valueType="num">
                                      <p:cBhvr>
                                        <p:cTn id="15" dur="1000" fill="hold"/>
                                        <p:tgtEl>
                                          <p:spTgt spid="1884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84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fade">
                                      <p:cBhvr>
                                        <p:cTn id="21" dur="1000"/>
                                        <p:tgtEl>
                                          <p:spTgt spid="188419">
                                            <p:txEl>
                                              <p:pRg st="2" end="2"/>
                                            </p:txEl>
                                          </p:spTgt>
                                        </p:tgtEl>
                                      </p:cBhvr>
                                    </p:animEffect>
                                    <p:anim calcmode="lin" valueType="num">
                                      <p:cBhvr>
                                        <p:cTn id="22" dur="1000" fill="hold"/>
                                        <p:tgtEl>
                                          <p:spTgt spid="1884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84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8419">
                                            <p:txEl>
                                              <p:pRg st="3" end="3"/>
                                            </p:txEl>
                                          </p:spTgt>
                                        </p:tgtEl>
                                        <p:attrNameLst>
                                          <p:attrName>style.visibility</p:attrName>
                                        </p:attrNameLst>
                                      </p:cBhvr>
                                      <p:to>
                                        <p:strVal val="visible"/>
                                      </p:to>
                                    </p:set>
                                    <p:animEffect transition="in" filter="fade">
                                      <p:cBhvr>
                                        <p:cTn id="28" dur="1000"/>
                                        <p:tgtEl>
                                          <p:spTgt spid="188419">
                                            <p:txEl>
                                              <p:pRg st="3" end="3"/>
                                            </p:txEl>
                                          </p:spTgt>
                                        </p:tgtEl>
                                      </p:cBhvr>
                                    </p:animEffect>
                                    <p:anim calcmode="lin" valueType="num">
                                      <p:cBhvr>
                                        <p:cTn id="29" dur="1000" fill="hold"/>
                                        <p:tgtEl>
                                          <p:spTgt spid="18841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84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8419">
                                            <p:txEl>
                                              <p:pRg st="4" end="4"/>
                                            </p:txEl>
                                          </p:spTgt>
                                        </p:tgtEl>
                                        <p:attrNameLst>
                                          <p:attrName>style.visibility</p:attrName>
                                        </p:attrNameLst>
                                      </p:cBhvr>
                                      <p:to>
                                        <p:strVal val="visible"/>
                                      </p:to>
                                    </p:set>
                                    <p:animEffect transition="in" filter="fade">
                                      <p:cBhvr>
                                        <p:cTn id="35" dur="1000"/>
                                        <p:tgtEl>
                                          <p:spTgt spid="188419">
                                            <p:txEl>
                                              <p:pRg st="4" end="4"/>
                                            </p:txEl>
                                          </p:spTgt>
                                        </p:tgtEl>
                                      </p:cBhvr>
                                    </p:animEffect>
                                    <p:anim calcmode="lin" valueType="num">
                                      <p:cBhvr>
                                        <p:cTn id="36" dur="1000" fill="hold"/>
                                        <p:tgtEl>
                                          <p:spTgt spid="18841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84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8419">
                                            <p:txEl>
                                              <p:pRg st="5" end="5"/>
                                            </p:txEl>
                                          </p:spTgt>
                                        </p:tgtEl>
                                        <p:attrNameLst>
                                          <p:attrName>style.visibility</p:attrName>
                                        </p:attrNameLst>
                                      </p:cBhvr>
                                      <p:to>
                                        <p:strVal val="visible"/>
                                      </p:to>
                                    </p:set>
                                    <p:animEffect transition="in" filter="fade">
                                      <p:cBhvr>
                                        <p:cTn id="42" dur="1000"/>
                                        <p:tgtEl>
                                          <p:spTgt spid="188419">
                                            <p:txEl>
                                              <p:pRg st="5" end="5"/>
                                            </p:txEl>
                                          </p:spTgt>
                                        </p:tgtEl>
                                      </p:cBhvr>
                                    </p:animEffect>
                                    <p:anim calcmode="lin" valueType="num">
                                      <p:cBhvr>
                                        <p:cTn id="43" dur="1000" fill="hold"/>
                                        <p:tgtEl>
                                          <p:spTgt spid="18841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84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250825" y="1216025"/>
            <a:ext cx="8713788" cy="4908550"/>
          </a:xfrm>
        </p:spPr>
        <p:txBody>
          <a:bodyPr/>
          <a:lstStyle/>
          <a:p>
            <a:pPr marL="0" indent="0">
              <a:buFont typeface="Wingdings" pitchFamily="2" charset="2"/>
              <a:buNone/>
              <a:defRPr/>
            </a:pPr>
            <a:r>
              <a:rPr lang="zh-CN" altLang="en-US" b="1" dirty="0">
                <a:solidFill>
                  <a:srgbClr val="C00000"/>
                </a:solidFill>
              </a:rPr>
              <a:t>小结：</a:t>
            </a:r>
            <a:endParaRPr lang="en-US" altLang="zh-CN" b="1" dirty="0">
              <a:solidFill>
                <a:srgbClr val="C00000"/>
              </a:solidFill>
            </a:endParaRPr>
          </a:p>
          <a:p>
            <a:pPr marL="0" indent="0">
              <a:spcBef>
                <a:spcPts val="1200"/>
              </a:spcBef>
              <a:buFont typeface="Wingdings" pitchFamily="2" charset="2"/>
              <a:buNone/>
              <a:defRPr/>
            </a:pPr>
            <a:r>
              <a:rPr lang="zh-CN" altLang="en-US" sz="2400" dirty="0"/>
              <a:t>无论哪种存储管理方式，存储管理程序的主要功能是：</a:t>
            </a:r>
          </a:p>
          <a:p>
            <a:pPr marL="720000">
              <a:spcBef>
                <a:spcPts val="1200"/>
              </a:spcBef>
              <a:buFont typeface="Wingdings" pitchFamily="2" charset="2"/>
              <a:buChar char="l"/>
              <a:defRPr/>
            </a:pPr>
            <a:r>
              <a:rPr lang="zh-CN" altLang="en-US" sz="2400" dirty="0">
                <a:solidFill>
                  <a:srgbClr val="002060"/>
                </a:solidFill>
              </a:rPr>
              <a:t>随时</a:t>
            </a:r>
            <a:r>
              <a:rPr lang="zh-CN" altLang="en-US" sz="2400" dirty="0">
                <a:solidFill>
                  <a:srgbClr val="C00000"/>
                </a:solidFill>
              </a:rPr>
              <a:t>记住内存的状态</a:t>
            </a:r>
            <a:r>
              <a:rPr lang="zh-CN" altLang="en-US" sz="2400" dirty="0">
                <a:solidFill>
                  <a:srgbClr val="002060"/>
                </a:solidFill>
              </a:rPr>
              <a:t>：哪些存储区（块）已被分配，哪些尚未分配。</a:t>
            </a:r>
          </a:p>
          <a:p>
            <a:pPr marL="720000">
              <a:spcBef>
                <a:spcPts val="1200"/>
              </a:spcBef>
              <a:buFont typeface="Wingdings" pitchFamily="2" charset="2"/>
              <a:buChar char="l"/>
              <a:defRPr/>
            </a:pPr>
            <a:r>
              <a:rPr lang="zh-CN" altLang="en-US" sz="2400" dirty="0">
                <a:solidFill>
                  <a:srgbClr val="002060"/>
                </a:solidFill>
              </a:rPr>
              <a:t>当作业提出请求分配内存时，</a:t>
            </a:r>
            <a:r>
              <a:rPr lang="zh-CN" altLang="en-US" sz="2400" dirty="0">
                <a:solidFill>
                  <a:srgbClr val="C00000"/>
                </a:solidFill>
              </a:rPr>
              <a:t>确定分配策略</a:t>
            </a:r>
            <a:r>
              <a:rPr lang="zh-CN" altLang="en-US" sz="2400" dirty="0">
                <a:solidFill>
                  <a:srgbClr val="002060"/>
                </a:solidFill>
              </a:rPr>
              <a:t>：分配给谁，分配多少，何时分配，分配在何处。</a:t>
            </a:r>
          </a:p>
          <a:p>
            <a:pPr marL="720000">
              <a:spcBef>
                <a:spcPts val="1200"/>
              </a:spcBef>
              <a:buFont typeface="Wingdings" pitchFamily="2" charset="2"/>
              <a:buChar char="l"/>
              <a:defRPr/>
            </a:pPr>
            <a:r>
              <a:rPr lang="zh-CN" altLang="en-US" sz="2400" dirty="0">
                <a:solidFill>
                  <a:srgbClr val="C00000"/>
                </a:solidFill>
              </a:rPr>
              <a:t>实施分配</a:t>
            </a:r>
            <a:r>
              <a:rPr lang="zh-CN" altLang="en-US" sz="2400" dirty="0">
                <a:solidFill>
                  <a:srgbClr val="002060"/>
                </a:solidFill>
              </a:rPr>
              <a:t>，并修改分配记录（即有关表格数据，如页表）</a:t>
            </a:r>
          </a:p>
          <a:p>
            <a:pPr marL="720000">
              <a:spcBef>
                <a:spcPts val="1200"/>
              </a:spcBef>
              <a:buFont typeface="Wingdings" pitchFamily="2" charset="2"/>
              <a:buChar char="l"/>
              <a:defRPr/>
            </a:pPr>
            <a:r>
              <a:rPr lang="zh-CN" altLang="en-US" sz="2400" dirty="0">
                <a:solidFill>
                  <a:srgbClr val="002060"/>
                </a:solidFill>
              </a:rPr>
              <a:t>作业运行完毕，</a:t>
            </a:r>
            <a:r>
              <a:rPr lang="zh-CN" altLang="en-US" sz="2400" dirty="0">
                <a:solidFill>
                  <a:srgbClr val="C00000"/>
                </a:solidFill>
              </a:rPr>
              <a:t>回收</a:t>
            </a:r>
            <a:r>
              <a:rPr lang="zh-CN" altLang="en-US" sz="2400" dirty="0">
                <a:solidFill>
                  <a:srgbClr val="002060"/>
                </a:solidFill>
              </a:rPr>
              <a:t>作业所释放的存储区，并修改分配记录。</a:t>
            </a:r>
          </a:p>
          <a:p>
            <a:pPr marL="0" indent="0">
              <a:spcBef>
                <a:spcPts val="1200"/>
              </a:spcBef>
              <a:buFont typeface="Wingdings" pitchFamily="2" charset="2"/>
              <a:buNone/>
              <a:defRPr/>
            </a:pPr>
            <a:r>
              <a:rPr lang="zh-CN" altLang="en-US" sz="2400" dirty="0"/>
              <a:t>实际上，对包括内存在内的任何资源的管理，都要解决上述四个问题。</a:t>
            </a:r>
          </a:p>
        </p:txBody>
      </p:sp>
      <p:sp>
        <p:nvSpPr>
          <p:cNvPr id="7" name="Rectangle 2"/>
          <p:cNvSpPr>
            <a:spLocks noGrp="1" noChangeArrowheads="1"/>
          </p:cNvSpPr>
          <p:nvPr>
            <p:ph type="title"/>
          </p:nvPr>
        </p:nvSpPr>
        <p:spPr>
          <a:xfrm>
            <a:off x="179388" y="115888"/>
            <a:ext cx="8229600" cy="1100137"/>
          </a:xfrm>
        </p:spPr>
        <p:txBody>
          <a:bodyPr/>
          <a:lstStyle/>
          <a:p>
            <a:pPr marL="571500" indent="-571500">
              <a:buFont typeface="Wingdings" pitchFamily="2" charset="2"/>
              <a:buChar char="n"/>
              <a:defRPr/>
            </a:pPr>
            <a:r>
              <a:rPr lang="zh-CN" altLang="en-US" sz="3200" b="1" dirty="0">
                <a:solidFill>
                  <a:schemeClr val="accent5">
                    <a:lumMod val="25000"/>
                  </a:schemeClr>
                </a:solidFill>
              </a:rPr>
              <a:t>存储管理的分类及基本思想</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矩形 1"/>
          <p:cNvSpPr>
            <a:spLocks noChangeArrowheads="1"/>
          </p:cNvSpPr>
          <p:nvPr/>
        </p:nvSpPr>
        <p:spPr bwMode="auto">
          <a:xfrm>
            <a:off x="322263" y="1412875"/>
            <a:ext cx="8497887"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ts val="600"/>
              </a:spcBef>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、操作系统中采用多道程序设计技术提高</a:t>
            </a:r>
            <a:r>
              <a:rPr lang="en-US" altLang="zh-CN" sz="2400" dirty="0">
                <a:latin typeface="微软雅黑" pitchFamily="34" charset="-122"/>
                <a:ea typeface="微软雅黑" pitchFamily="34" charset="-122"/>
              </a:rPr>
              <a:t>CPU</a:t>
            </a:r>
            <a:r>
              <a:rPr lang="zh-CN" altLang="en-US" sz="2400" dirty="0">
                <a:latin typeface="微软雅黑" pitchFamily="34" charset="-122"/>
                <a:ea typeface="微软雅黑" pitchFamily="34" charset="-122"/>
              </a:rPr>
              <a:t>和外部设备的</a:t>
            </a:r>
            <a:endParaRPr lang="en-US" altLang="zh-CN" sz="2400" dirty="0">
              <a:latin typeface="微软雅黑" pitchFamily="34" charset="-122"/>
              <a:ea typeface="微软雅黑" pitchFamily="34" charset="-122"/>
            </a:endParaRPr>
          </a:p>
          <a:p>
            <a:pPr eaLnBrk="1" hangingPunct="1">
              <a:spcBef>
                <a:spcPts val="600"/>
              </a:spcBef>
            </a:pPr>
            <a:r>
              <a:rPr lang="en-US" altLang="zh-CN" sz="2400" dirty="0">
                <a:latin typeface="微软雅黑" pitchFamily="34" charset="-122"/>
                <a:ea typeface="微软雅黑" pitchFamily="34" charset="-122"/>
              </a:rPr>
              <a:t>【 A</a:t>
            </a:r>
            <a:r>
              <a:rPr lang="en-US" altLang="zh-CN" sz="2400" dirty="0">
                <a:solidFill>
                  <a:schemeClr val="bg1"/>
                </a:solidFill>
                <a:latin typeface="微软雅黑" pitchFamily="34" charset="-122"/>
                <a:ea typeface="微软雅黑" pitchFamily="34" charset="-122"/>
              </a:rPr>
              <a:t>A</a:t>
            </a:r>
            <a:r>
              <a:rPr lang="en-US" altLang="zh-CN" sz="2400" dirty="0">
                <a:latin typeface="微软雅黑" pitchFamily="34" charset="-122"/>
                <a:ea typeface="微软雅黑" pitchFamily="34" charset="-122"/>
              </a:rPr>
              <a:t>】</a:t>
            </a:r>
          </a:p>
          <a:p>
            <a:pPr eaLnBrk="1" hangingPunct="1">
              <a:spcBef>
                <a:spcPts val="600"/>
              </a:spcBef>
            </a:pP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、利用率 </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、可靠性 </a:t>
            </a:r>
            <a:r>
              <a:rPr lang="en-US" altLang="zh-CN" sz="2400" dirty="0">
                <a:latin typeface="微软雅黑" pitchFamily="34" charset="-122"/>
                <a:ea typeface="微软雅黑" pitchFamily="34" charset="-122"/>
              </a:rPr>
              <a:t>C </a:t>
            </a:r>
            <a:r>
              <a:rPr lang="zh-CN" altLang="en-US" sz="2400" dirty="0">
                <a:latin typeface="微软雅黑" pitchFamily="34" charset="-122"/>
                <a:ea typeface="微软雅黑" pitchFamily="34" charset="-122"/>
              </a:rPr>
              <a:t>、稳定性 </a:t>
            </a: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、兼容性</a:t>
            </a:r>
            <a:endParaRPr lang="en-US" altLang="zh-CN" sz="2400" dirty="0">
              <a:latin typeface="微软雅黑" pitchFamily="34" charset="-122"/>
              <a:ea typeface="微软雅黑" pitchFamily="34" charset="-122"/>
            </a:endParaRPr>
          </a:p>
          <a:p>
            <a:pPr eaLnBrk="1" hangingPunct="1">
              <a:spcBef>
                <a:spcPts val="600"/>
              </a:spcBef>
            </a:pPr>
            <a:endParaRPr lang="zh-CN" altLang="en-US" sz="2400" dirty="0">
              <a:latin typeface="微软雅黑" pitchFamily="34" charset="-122"/>
              <a:ea typeface="微软雅黑" pitchFamily="34" charset="-122"/>
            </a:endParaRPr>
          </a:p>
          <a:p>
            <a:pPr eaLnBrk="1" hangingPunct="1"/>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、如果分时操作系统的时间片一定，那么</a:t>
            </a:r>
            <a:r>
              <a:rPr lang="en-US" altLang="zh-CN" sz="2400" dirty="0">
                <a:latin typeface="微软雅黑" pitchFamily="34" charset="-122"/>
                <a:ea typeface="微软雅黑" pitchFamily="34" charset="-122"/>
              </a:rPr>
              <a:t>【 C</a:t>
            </a:r>
            <a:r>
              <a:rPr lang="en-US" altLang="zh-CN" sz="2400" dirty="0">
                <a:solidFill>
                  <a:schemeClr val="bg1"/>
                </a:solidFill>
                <a:latin typeface="微软雅黑" pitchFamily="34" charset="-122"/>
                <a:ea typeface="微软雅黑" pitchFamily="34" charset="-122"/>
              </a:rPr>
              <a:t>C</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，则响应时间越短。</a:t>
            </a:r>
          </a:p>
          <a:p>
            <a:pPr eaLnBrk="1" hangingPunct="1">
              <a:spcBef>
                <a:spcPts val="600"/>
              </a:spcBef>
            </a:pP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、内存越少 </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、内存越多 </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、用户数越少 </a:t>
            </a: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、用户数越多</a:t>
            </a:r>
            <a:endParaRPr lang="en-US" altLang="zh-CN" sz="2400" dirty="0">
              <a:latin typeface="微软雅黑" pitchFamily="34" charset="-122"/>
              <a:ea typeface="微软雅黑" pitchFamily="34" charset="-122"/>
            </a:endParaRPr>
          </a:p>
          <a:p>
            <a:pPr eaLnBrk="1" hangingPunct="1">
              <a:spcBef>
                <a:spcPts val="600"/>
              </a:spcBef>
            </a:pPr>
            <a:endParaRPr lang="zh-CN" altLang="en-US" sz="2400" dirty="0">
              <a:latin typeface="微软雅黑" pitchFamily="34" charset="-122"/>
              <a:ea typeface="微软雅黑" pitchFamily="34" charset="-122"/>
            </a:endParaRPr>
          </a:p>
          <a:p>
            <a:pPr eaLnBrk="1" hangingPunct="1">
              <a:spcBef>
                <a:spcPts val="600"/>
              </a:spcBef>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、操作系统是通过</a:t>
            </a:r>
            <a:r>
              <a:rPr lang="en-US" altLang="zh-CN" sz="2400" dirty="0">
                <a:latin typeface="微软雅黑" pitchFamily="34" charset="-122"/>
                <a:ea typeface="微软雅黑" pitchFamily="34" charset="-122"/>
              </a:rPr>
              <a:t>【 D</a:t>
            </a:r>
            <a:r>
              <a:rPr lang="en-US" altLang="zh-CN" sz="2400" dirty="0">
                <a:solidFill>
                  <a:schemeClr val="bg1"/>
                </a:solidFill>
                <a:latin typeface="微软雅黑" pitchFamily="34" charset="-122"/>
                <a:ea typeface="微软雅黑" pitchFamily="34" charset="-122"/>
              </a:rPr>
              <a:t>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感知进程存在的。</a:t>
            </a:r>
          </a:p>
          <a:p>
            <a:pPr eaLnBrk="1" hangingPunct="1">
              <a:spcBef>
                <a:spcPts val="600"/>
              </a:spcBef>
            </a:pP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、程序名   </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、进程的状态   </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、中断   </a:t>
            </a: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、进程控制块</a:t>
            </a:r>
            <a:endParaRPr lang="en-US" altLang="zh-CN" sz="2400" dirty="0">
              <a:latin typeface="微软雅黑" pitchFamily="34" charset="-122"/>
              <a:ea typeface="微软雅黑" pitchFamily="34" charset="-122"/>
            </a:endParaRPr>
          </a:p>
          <a:p>
            <a:pPr eaLnBrk="1" hangingPunct="1">
              <a:spcBef>
                <a:spcPts val="600"/>
              </a:spcBef>
            </a:pPr>
            <a:endParaRPr lang="zh-CN" altLang="en-US" sz="2400" dirty="0">
              <a:latin typeface="微软雅黑" pitchFamily="34" charset="-122"/>
              <a:ea typeface="微软雅黑" pitchFamily="34" charset="-122"/>
            </a:endParaRPr>
          </a:p>
        </p:txBody>
      </p:sp>
      <p:sp>
        <p:nvSpPr>
          <p:cNvPr id="117763" name="TextBox 2"/>
          <p:cNvSpPr txBox="1">
            <a:spLocks noChangeArrowheads="1"/>
          </p:cNvSpPr>
          <p:nvPr/>
        </p:nvSpPr>
        <p:spPr bwMode="auto">
          <a:xfrm>
            <a:off x="322263" y="260350"/>
            <a:ext cx="214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r>
              <a:rPr lang="zh-CN" altLang="en-US" sz="4800" b="1">
                <a:solidFill>
                  <a:srgbClr val="FF0000"/>
                </a:solidFill>
              </a:rPr>
              <a:t>例  题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矩形 2"/>
          <p:cNvSpPr>
            <a:spLocks noChangeArrowheads="1"/>
          </p:cNvSpPr>
          <p:nvPr/>
        </p:nvSpPr>
        <p:spPr bwMode="auto">
          <a:xfrm>
            <a:off x="336550" y="260350"/>
            <a:ext cx="8424863"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ts val="600"/>
              </a:spcBef>
            </a:pPr>
            <a:r>
              <a:rPr lang="en-US" altLang="zh-CN" sz="2400" dirty="0">
                <a:solidFill>
                  <a:srgbClr val="000000"/>
                </a:solidFill>
                <a:latin typeface="微软雅黑" pitchFamily="34" charset="-122"/>
                <a:ea typeface="微软雅黑" pitchFamily="34" charset="-122"/>
              </a:rPr>
              <a:t>5</a:t>
            </a:r>
            <a:r>
              <a:rPr lang="zh-CN" altLang="en-US" sz="2400" dirty="0">
                <a:solidFill>
                  <a:srgbClr val="000000"/>
                </a:solidFill>
                <a:latin typeface="微软雅黑" pitchFamily="34" charset="-122"/>
                <a:ea typeface="微软雅黑" pitchFamily="34" charset="-122"/>
              </a:rPr>
              <a:t>、当</a:t>
            </a:r>
            <a:r>
              <a:rPr lang="en-US" altLang="zh-CN" sz="2400" dirty="0">
                <a:solidFill>
                  <a:srgbClr val="000000"/>
                </a:solidFill>
                <a:latin typeface="微软雅黑" pitchFamily="34" charset="-122"/>
                <a:ea typeface="微软雅黑" pitchFamily="34" charset="-122"/>
              </a:rPr>
              <a:t>【 B 】</a:t>
            </a:r>
            <a:r>
              <a:rPr lang="zh-CN" altLang="en-US" sz="2400" dirty="0">
                <a:solidFill>
                  <a:srgbClr val="000000"/>
                </a:solidFill>
                <a:latin typeface="微软雅黑" pitchFamily="34" charset="-122"/>
                <a:ea typeface="微软雅黑" pitchFamily="34" charset="-122"/>
              </a:rPr>
              <a:t>时，进程从执行状态变为就绪状态。</a:t>
            </a:r>
          </a:p>
          <a:p>
            <a:pPr eaLnBrk="1" hangingPunct="1">
              <a:spcBef>
                <a:spcPts val="600"/>
              </a:spcBef>
            </a:pPr>
            <a:r>
              <a:rPr lang="en-US" altLang="zh-CN" sz="2400" dirty="0">
                <a:solidFill>
                  <a:srgbClr val="000000"/>
                </a:solidFill>
                <a:latin typeface="微软雅黑" pitchFamily="34" charset="-122"/>
                <a:ea typeface="微软雅黑" pitchFamily="34" charset="-122"/>
              </a:rPr>
              <a:t>A</a:t>
            </a:r>
            <a:r>
              <a:rPr lang="zh-CN" altLang="en-US" sz="2400" dirty="0">
                <a:solidFill>
                  <a:srgbClr val="000000"/>
                </a:solidFill>
                <a:latin typeface="微软雅黑" pitchFamily="34" charset="-122"/>
                <a:ea typeface="微软雅黑" pitchFamily="34" charset="-122"/>
              </a:rPr>
              <a:t>、进程被进程调度程序选中    </a:t>
            </a:r>
            <a:r>
              <a:rPr lang="en-US" altLang="zh-CN" sz="2400" dirty="0">
                <a:solidFill>
                  <a:srgbClr val="000000"/>
                </a:solidFill>
                <a:latin typeface="微软雅黑" pitchFamily="34" charset="-122"/>
                <a:ea typeface="微软雅黑" pitchFamily="34" charset="-122"/>
              </a:rPr>
              <a:t>B</a:t>
            </a:r>
            <a:r>
              <a:rPr lang="zh-CN" altLang="en-US" sz="2400" dirty="0">
                <a:solidFill>
                  <a:srgbClr val="000000"/>
                </a:solidFill>
                <a:latin typeface="微软雅黑" pitchFamily="34" charset="-122"/>
                <a:ea typeface="微软雅黑" pitchFamily="34" charset="-122"/>
              </a:rPr>
              <a:t>、时间片用完</a:t>
            </a:r>
          </a:p>
          <a:p>
            <a:pPr eaLnBrk="1" hangingPunct="1">
              <a:spcBef>
                <a:spcPts val="600"/>
              </a:spcBef>
            </a:pPr>
            <a:r>
              <a:rPr lang="en-US" altLang="zh-CN" sz="2400" dirty="0">
                <a:solidFill>
                  <a:srgbClr val="000000"/>
                </a:solidFill>
                <a:latin typeface="微软雅黑" pitchFamily="34" charset="-122"/>
                <a:ea typeface="微软雅黑" pitchFamily="34" charset="-122"/>
              </a:rPr>
              <a:t>C</a:t>
            </a:r>
            <a:r>
              <a:rPr lang="zh-CN" altLang="en-US" sz="2400" dirty="0">
                <a:solidFill>
                  <a:srgbClr val="000000"/>
                </a:solidFill>
                <a:latin typeface="微软雅黑" pitchFamily="34" charset="-122"/>
                <a:ea typeface="微软雅黑" pitchFamily="34" charset="-122"/>
              </a:rPr>
              <a:t>、等待某一事件    </a:t>
            </a:r>
            <a:r>
              <a:rPr lang="en-US" altLang="zh-CN" sz="2400" dirty="0">
                <a:solidFill>
                  <a:srgbClr val="000000"/>
                </a:solidFill>
                <a:latin typeface="微软雅黑" pitchFamily="34" charset="-122"/>
                <a:ea typeface="微软雅黑" pitchFamily="34" charset="-122"/>
              </a:rPr>
              <a:t>D</a:t>
            </a:r>
            <a:r>
              <a:rPr lang="zh-CN" altLang="en-US" sz="2400" dirty="0">
                <a:solidFill>
                  <a:srgbClr val="000000"/>
                </a:solidFill>
                <a:latin typeface="微软雅黑" pitchFamily="34" charset="-122"/>
                <a:ea typeface="微软雅黑" pitchFamily="34" charset="-122"/>
              </a:rPr>
              <a:t>、等待的事件发生</a:t>
            </a:r>
            <a:endParaRPr lang="en-US" altLang="zh-CN" sz="2400" dirty="0">
              <a:solidFill>
                <a:srgbClr val="000000"/>
              </a:solidFill>
              <a:latin typeface="微软雅黑" pitchFamily="34" charset="-122"/>
              <a:ea typeface="微软雅黑" pitchFamily="34" charset="-122"/>
            </a:endParaRPr>
          </a:p>
          <a:p>
            <a:pPr eaLnBrk="1" hangingPunct="1">
              <a:spcBef>
                <a:spcPts val="600"/>
              </a:spcBef>
            </a:pPr>
            <a:endParaRPr lang="zh-CN" altLang="en-US" sz="2400" dirty="0">
              <a:solidFill>
                <a:srgbClr val="000000"/>
              </a:solidFill>
              <a:latin typeface="微软雅黑" pitchFamily="34" charset="-122"/>
              <a:ea typeface="微软雅黑" pitchFamily="34" charset="-122"/>
            </a:endParaRPr>
          </a:p>
          <a:p>
            <a:pPr eaLnBrk="1" hangingPunct="1">
              <a:spcBef>
                <a:spcPts val="600"/>
              </a:spcBef>
            </a:pPr>
            <a:r>
              <a:rPr lang="en-US" altLang="zh-CN" sz="2400" dirty="0">
                <a:solidFill>
                  <a:srgbClr val="000000"/>
                </a:solidFill>
                <a:latin typeface="微软雅黑" pitchFamily="34" charset="-122"/>
                <a:ea typeface="微软雅黑" pitchFamily="34" charset="-122"/>
              </a:rPr>
              <a:t>6</a:t>
            </a:r>
            <a:r>
              <a:rPr lang="zh-CN" altLang="en-US" sz="2400" dirty="0">
                <a:solidFill>
                  <a:srgbClr val="000000"/>
                </a:solidFill>
                <a:latin typeface="微软雅黑" pitchFamily="34" charset="-122"/>
                <a:ea typeface="微软雅黑" pitchFamily="34" charset="-122"/>
              </a:rPr>
              <a:t>、以下的进程状态变化中，不可能发生的变化是</a:t>
            </a:r>
            <a:r>
              <a:rPr lang="en-US" altLang="zh-CN" sz="2400" dirty="0">
                <a:solidFill>
                  <a:srgbClr val="000000"/>
                </a:solidFill>
                <a:latin typeface="微软雅黑" pitchFamily="34" charset="-122"/>
                <a:ea typeface="微软雅黑" pitchFamily="34" charset="-122"/>
              </a:rPr>
              <a:t>【 D 】</a:t>
            </a:r>
            <a:r>
              <a:rPr lang="zh-CN" altLang="en-US" sz="2400" dirty="0">
                <a:solidFill>
                  <a:srgbClr val="000000"/>
                </a:solidFill>
                <a:latin typeface="微软雅黑" pitchFamily="34" charset="-122"/>
                <a:ea typeface="微软雅黑" pitchFamily="34" charset="-122"/>
              </a:rPr>
              <a:t>。</a:t>
            </a:r>
          </a:p>
          <a:p>
            <a:pPr eaLnBrk="1" hangingPunct="1">
              <a:spcBef>
                <a:spcPts val="600"/>
              </a:spcBef>
            </a:pPr>
            <a:r>
              <a:rPr lang="en-US" altLang="zh-CN" sz="2400" dirty="0">
                <a:solidFill>
                  <a:srgbClr val="000000"/>
                </a:solidFill>
                <a:latin typeface="微软雅黑" pitchFamily="34" charset="-122"/>
                <a:ea typeface="微软雅黑" pitchFamily="34" charset="-122"/>
              </a:rPr>
              <a:t>A</a:t>
            </a:r>
            <a:r>
              <a:rPr lang="zh-CN" altLang="en-US" sz="2400" dirty="0">
                <a:solidFill>
                  <a:srgbClr val="000000"/>
                </a:solidFill>
                <a:latin typeface="微软雅黑" pitchFamily="34" charset="-122"/>
                <a:ea typeface="微软雅黑" pitchFamily="34" charset="-122"/>
              </a:rPr>
              <a:t>、执行状态到就绪状态 </a:t>
            </a:r>
            <a:r>
              <a:rPr lang="en-US" altLang="zh-CN" sz="2400" dirty="0">
                <a:solidFill>
                  <a:srgbClr val="000000"/>
                </a:solidFill>
                <a:latin typeface="微软雅黑" pitchFamily="34" charset="-122"/>
                <a:ea typeface="微软雅黑" pitchFamily="34" charset="-122"/>
              </a:rPr>
              <a:t>B</a:t>
            </a:r>
            <a:r>
              <a:rPr lang="zh-CN" altLang="en-US" sz="2400" dirty="0">
                <a:solidFill>
                  <a:srgbClr val="000000"/>
                </a:solidFill>
                <a:latin typeface="微软雅黑" pitchFamily="34" charset="-122"/>
                <a:ea typeface="微软雅黑" pitchFamily="34" charset="-122"/>
              </a:rPr>
              <a:t>、阻塞状态到就绪状态</a:t>
            </a:r>
          </a:p>
          <a:p>
            <a:pPr eaLnBrk="1" hangingPunct="1">
              <a:spcBef>
                <a:spcPts val="600"/>
              </a:spcBef>
            </a:pPr>
            <a:r>
              <a:rPr lang="en-US" altLang="zh-CN" sz="2400" dirty="0">
                <a:solidFill>
                  <a:srgbClr val="000000"/>
                </a:solidFill>
                <a:latin typeface="微软雅黑" pitchFamily="34" charset="-122"/>
                <a:ea typeface="微软雅黑" pitchFamily="34" charset="-122"/>
              </a:rPr>
              <a:t>C</a:t>
            </a:r>
            <a:r>
              <a:rPr lang="zh-CN" altLang="en-US" sz="2400" dirty="0">
                <a:solidFill>
                  <a:srgbClr val="000000"/>
                </a:solidFill>
                <a:latin typeface="微软雅黑" pitchFamily="34" charset="-122"/>
                <a:ea typeface="微软雅黑" pitchFamily="34" charset="-122"/>
              </a:rPr>
              <a:t>、执行状态到阻塞状态 </a:t>
            </a:r>
            <a:r>
              <a:rPr lang="en-US" altLang="zh-CN" sz="2400" dirty="0">
                <a:solidFill>
                  <a:srgbClr val="000000"/>
                </a:solidFill>
                <a:latin typeface="微软雅黑" pitchFamily="34" charset="-122"/>
                <a:ea typeface="微软雅黑" pitchFamily="34" charset="-122"/>
              </a:rPr>
              <a:t>D</a:t>
            </a:r>
            <a:r>
              <a:rPr lang="zh-CN" altLang="en-US" sz="2400" dirty="0">
                <a:solidFill>
                  <a:srgbClr val="000000"/>
                </a:solidFill>
                <a:latin typeface="微软雅黑" pitchFamily="34" charset="-122"/>
                <a:ea typeface="微软雅黑" pitchFamily="34" charset="-122"/>
              </a:rPr>
              <a:t>、阻塞状态到执行状态</a:t>
            </a:r>
            <a:endParaRPr lang="en-US" altLang="zh-CN" sz="2400" dirty="0">
              <a:solidFill>
                <a:srgbClr val="000000"/>
              </a:solidFill>
              <a:latin typeface="微软雅黑" pitchFamily="34" charset="-122"/>
              <a:ea typeface="微软雅黑" pitchFamily="34" charset="-122"/>
            </a:endParaRPr>
          </a:p>
          <a:p>
            <a:pPr eaLnBrk="1" hangingPunct="1">
              <a:spcBef>
                <a:spcPts val="600"/>
              </a:spcBef>
            </a:pPr>
            <a:endParaRPr lang="en-US" altLang="zh-CN" sz="2400" dirty="0">
              <a:solidFill>
                <a:srgbClr val="000000"/>
              </a:solidFill>
              <a:latin typeface="微软雅黑" pitchFamily="34" charset="-122"/>
              <a:ea typeface="微软雅黑" pitchFamily="34" charset="-122"/>
            </a:endParaRPr>
          </a:p>
          <a:p>
            <a:pPr eaLnBrk="1" hangingPunct="1"/>
            <a:r>
              <a:rPr lang="en-US" altLang="zh-CN" sz="2400" dirty="0">
                <a:latin typeface="微软雅黑" pitchFamily="34" charset="-122"/>
                <a:ea typeface="微软雅黑" pitchFamily="34" charset="-122"/>
              </a:rPr>
              <a:t>7</a:t>
            </a:r>
            <a:r>
              <a:rPr lang="zh-CN" altLang="en-US" sz="2400" dirty="0">
                <a:latin typeface="微软雅黑" pitchFamily="34" charset="-122"/>
                <a:ea typeface="微软雅黑" pitchFamily="34" charset="-122"/>
              </a:rPr>
              <a:t>、所谓的</a:t>
            </a:r>
            <a:r>
              <a:rPr lang="en-US" altLang="zh-CN" sz="2400" dirty="0">
                <a:latin typeface="微软雅黑" pitchFamily="34" charset="-122"/>
                <a:ea typeface="微软雅黑" pitchFamily="34" charset="-122"/>
              </a:rPr>
              <a:t>【 B 】</a:t>
            </a:r>
            <a:r>
              <a:rPr lang="zh-CN" altLang="en-US" sz="2400" dirty="0">
                <a:latin typeface="微软雅黑" pitchFamily="34" charset="-122"/>
                <a:ea typeface="微软雅黑" pitchFamily="34" charset="-122"/>
              </a:rPr>
              <a:t>是指将一个以上的作业放入内存并同时处于运行状态，这些作业共享计算机系统的所有资源。</a:t>
            </a:r>
          </a:p>
          <a:p>
            <a:pPr eaLnBrk="1" hangingPunct="1"/>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、多重处理 </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、并行执行 </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、实时处理 </a:t>
            </a: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、多道程序（串行）</a:t>
            </a:r>
            <a:endParaRPr lang="en-US" altLang="zh-CN" sz="2400" dirty="0">
              <a:latin typeface="微软雅黑" pitchFamily="34" charset="-122"/>
              <a:ea typeface="微软雅黑" pitchFamily="34" charset="-122"/>
            </a:endParaRPr>
          </a:p>
          <a:p>
            <a:pPr eaLnBrk="1" hangingPunct="1"/>
            <a:endParaRPr lang="en-US" altLang="zh-CN" sz="2400" dirty="0">
              <a:latin typeface="微软雅黑" pitchFamily="34" charset="-122"/>
              <a:ea typeface="微软雅黑" pitchFamily="34" charset="-122"/>
            </a:endParaRPr>
          </a:p>
          <a:p>
            <a:pPr eaLnBrk="1" hangingPunct="1"/>
            <a:r>
              <a:rPr lang="en-US" altLang="zh-CN" sz="2400" dirty="0">
                <a:latin typeface="微软雅黑" pitchFamily="34" charset="-122"/>
                <a:ea typeface="微软雅黑" pitchFamily="34" charset="-122"/>
              </a:rPr>
              <a:t>8</a:t>
            </a:r>
            <a:r>
              <a:rPr lang="zh-CN" altLang="en-US" sz="2400" dirty="0">
                <a:latin typeface="微软雅黑" pitchFamily="34" charset="-122"/>
                <a:ea typeface="微软雅黑" pitchFamily="34" charset="-122"/>
              </a:rPr>
              <a:t>、下面对进程的描述中，错误的是</a:t>
            </a:r>
            <a:r>
              <a:rPr lang="en-US" altLang="zh-CN" sz="2400" dirty="0">
                <a:latin typeface="微软雅黑" pitchFamily="34" charset="-122"/>
                <a:ea typeface="微软雅黑" pitchFamily="34" charset="-122"/>
              </a:rPr>
              <a:t>【 D 】</a:t>
            </a:r>
            <a:r>
              <a:rPr lang="zh-CN" altLang="en-US" sz="2400" dirty="0">
                <a:latin typeface="微软雅黑" pitchFamily="34" charset="-122"/>
                <a:ea typeface="微软雅黑" pitchFamily="34" charset="-122"/>
              </a:rPr>
              <a:t>。</a:t>
            </a:r>
          </a:p>
          <a:p>
            <a:pPr eaLnBrk="1" hangingPunct="1"/>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、进程是动态的概念 </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、进程的执行需要处理机</a:t>
            </a:r>
          </a:p>
          <a:p>
            <a:pPr eaLnBrk="1" hangingPunct="1"/>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、进程是有生命期的 </a:t>
            </a: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、进程是指令的集合</a:t>
            </a:r>
          </a:p>
          <a:p>
            <a:pPr eaLnBrk="1" hangingPunct="1">
              <a:spcBef>
                <a:spcPts val="600"/>
              </a:spcBef>
            </a:pPr>
            <a:endParaRPr lang="zh-CN" altLang="en-US" sz="2400" dirty="0">
              <a:solidFill>
                <a:srgbClr val="000000"/>
              </a:solidFill>
              <a:latin typeface="微软雅黑" pitchFamily="34" charset="-122"/>
              <a:ea typeface="微软雅黑" pitchFamily="34"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矩形 1"/>
          <p:cNvSpPr>
            <a:spLocks noChangeArrowheads="1"/>
          </p:cNvSpPr>
          <p:nvPr/>
        </p:nvSpPr>
        <p:spPr bwMode="auto">
          <a:xfrm>
            <a:off x="457200" y="2060575"/>
            <a:ext cx="8424863"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a:latin typeface="微软雅黑" pitchFamily="34" charset="-122"/>
                <a:ea typeface="微软雅黑" pitchFamily="34" charset="-122"/>
              </a:rPr>
              <a:t>假设系统中的某种</a:t>
            </a:r>
            <a:r>
              <a:rPr lang="zh-CN" altLang="en-US" sz="2800">
                <a:solidFill>
                  <a:srgbClr val="C00000"/>
                </a:solidFill>
                <a:latin typeface="微软雅黑" pitchFamily="34" charset="-122"/>
                <a:ea typeface="微软雅黑" pitchFamily="34" charset="-122"/>
              </a:rPr>
              <a:t>资源的个数</a:t>
            </a:r>
            <a:r>
              <a:rPr lang="zh-CN" altLang="en-US" sz="2800">
                <a:latin typeface="微软雅黑" pitchFamily="34" charset="-122"/>
                <a:ea typeface="微软雅黑" pitchFamily="34" charset="-122"/>
              </a:rPr>
              <a:t>为</a:t>
            </a:r>
            <a:r>
              <a:rPr lang="en-US" altLang="zh-CN" sz="2800" b="1">
                <a:solidFill>
                  <a:srgbClr val="C00000"/>
                </a:solidFill>
                <a:latin typeface="微软雅黑" pitchFamily="34" charset="-122"/>
                <a:ea typeface="微软雅黑" pitchFamily="34" charset="-122"/>
              </a:rPr>
              <a:t>M</a:t>
            </a:r>
            <a:r>
              <a:rPr lang="zh-CN" altLang="en-US" sz="2800">
                <a:latin typeface="微软雅黑" pitchFamily="34" charset="-122"/>
                <a:ea typeface="微软雅黑" pitchFamily="34" charset="-122"/>
              </a:rPr>
              <a:t>，共享该资源的</a:t>
            </a:r>
            <a:r>
              <a:rPr lang="zh-CN" altLang="en-US" sz="2800">
                <a:solidFill>
                  <a:srgbClr val="C00000"/>
                </a:solidFill>
                <a:latin typeface="微软雅黑" pitchFamily="34" charset="-122"/>
                <a:ea typeface="微软雅黑" pitchFamily="34" charset="-122"/>
              </a:rPr>
              <a:t>进程数</a:t>
            </a:r>
            <a:r>
              <a:rPr lang="zh-CN" altLang="en-US" sz="2800">
                <a:latin typeface="微软雅黑" pitchFamily="34" charset="-122"/>
                <a:ea typeface="微软雅黑" pitchFamily="34" charset="-122"/>
              </a:rPr>
              <a:t>为</a:t>
            </a:r>
            <a:r>
              <a:rPr lang="en-US" altLang="zh-CN" sz="2800" b="1">
                <a:solidFill>
                  <a:srgbClr val="C00000"/>
                </a:solidFill>
                <a:latin typeface="微软雅黑" pitchFamily="34" charset="-122"/>
                <a:ea typeface="微软雅黑" pitchFamily="34" charset="-122"/>
              </a:rPr>
              <a:t>N</a:t>
            </a:r>
            <a:r>
              <a:rPr lang="zh-CN" altLang="en-US" sz="2800">
                <a:latin typeface="微软雅黑" pitchFamily="34" charset="-122"/>
                <a:ea typeface="微软雅黑" pitchFamily="34" charset="-122"/>
              </a:rPr>
              <a:t>，每个进程对该资源的最大需求量为</a:t>
            </a:r>
            <a:r>
              <a:rPr lang="en-US" altLang="zh-CN" sz="2800" b="1">
                <a:solidFill>
                  <a:srgbClr val="C00000"/>
                </a:solidFill>
                <a:latin typeface="微软雅黑" pitchFamily="34" charset="-122"/>
                <a:ea typeface="微软雅黑" pitchFamily="34" charset="-122"/>
              </a:rPr>
              <a:t>W</a:t>
            </a:r>
            <a:r>
              <a:rPr lang="zh-CN" altLang="en-US" sz="2800">
                <a:latin typeface="微软雅黑" pitchFamily="34" charset="-122"/>
                <a:ea typeface="微软雅黑" pitchFamily="34" charset="-122"/>
              </a:rPr>
              <a:t>。</a:t>
            </a:r>
            <a:endParaRPr lang="en-US" altLang="zh-CN" sz="2800">
              <a:latin typeface="微软雅黑" pitchFamily="34" charset="-122"/>
              <a:ea typeface="微软雅黑" pitchFamily="34" charset="-122"/>
            </a:endParaRPr>
          </a:p>
          <a:p>
            <a:pPr eaLnBrk="1" hangingPunct="1"/>
            <a:endParaRPr lang="en-US" altLang="zh-CN" sz="2800">
              <a:latin typeface="微软雅黑" pitchFamily="34" charset="-122"/>
              <a:ea typeface="微软雅黑" pitchFamily="34" charset="-122"/>
            </a:endParaRPr>
          </a:p>
          <a:p>
            <a:pPr eaLnBrk="1" hangingPunct="1"/>
            <a:r>
              <a:rPr lang="zh-CN" altLang="en-US" sz="2800">
                <a:latin typeface="微软雅黑" pitchFamily="34" charset="-122"/>
                <a:ea typeface="微软雅黑" pitchFamily="34" charset="-122"/>
              </a:rPr>
              <a:t>最极端的资源分配情况是：每个进程都已经占有了</a:t>
            </a:r>
            <a:r>
              <a:rPr lang="en-US" altLang="zh-CN" sz="2800" b="1">
                <a:solidFill>
                  <a:srgbClr val="C00000"/>
                </a:solidFill>
                <a:latin typeface="微软雅黑" pitchFamily="34" charset="-122"/>
                <a:ea typeface="微软雅黑" pitchFamily="34" charset="-122"/>
              </a:rPr>
              <a:t>W-1</a:t>
            </a:r>
            <a:r>
              <a:rPr lang="zh-CN" altLang="en-US" sz="2800">
                <a:latin typeface="微软雅黑" pitchFamily="34" charset="-122"/>
                <a:ea typeface="微软雅黑" pitchFamily="34" charset="-122"/>
              </a:rPr>
              <a:t>个资源，同时都需要</a:t>
            </a:r>
            <a:r>
              <a:rPr lang="zh-CN" altLang="en-US" sz="2800">
                <a:solidFill>
                  <a:srgbClr val="C00000"/>
                </a:solidFill>
                <a:latin typeface="微软雅黑" pitchFamily="34" charset="-122"/>
                <a:ea typeface="微软雅黑" pitchFamily="34" charset="-122"/>
              </a:rPr>
              <a:t>再分配一个资源</a:t>
            </a:r>
            <a:r>
              <a:rPr lang="zh-CN" altLang="en-US" sz="2800">
                <a:latin typeface="微软雅黑" pitchFamily="34" charset="-122"/>
                <a:ea typeface="微软雅黑" pitchFamily="34" charset="-122"/>
              </a:rPr>
              <a:t>，这时如果要保证不发生死锁，系统中必须至少还有一个可分配的资源，即</a:t>
            </a:r>
            <a:r>
              <a:rPr lang="en-US" altLang="zh-CN" sz="2800">
                <a:latin typeface="微软雅黑" pitchFamily="34" charset="-122"/>
                <a:ea typeface="微软雅黑" pitchFamily="34" charset="-122"/>
              </a:rPr>
              <a:t>M</a:t>
            </a:r>
            <a:r>
              <a:rPr lang="zh-CN" altLang="en-US" sz="2800">
                <a:latin typeface="微软雅黑" pitchFamily="34" charset="-122"/>
                <a:ea typeface="微软雅黑" pitchFamily="34" charset="-122"/>
              </a:rPr>
              <a:t>满足关系式：</a:t>
            </a:r>
            <a:r>
              <a:rPr lang="en-US" altLang="zh-CN" sz="2800" b="1">
                <a:solidFill>
                  <a:srgbClr val="C00000"/>
                </a:solidFill>
                <a:latin typeface="微软雅黑" pitchFamily="34" charset="-122"/>
                <a:ea typeface="微软雅黑" pitchFamily="34" charset="-122"/>
              </a:rPr>
              <a:t>M≥N(W-1)+1</a:t>
            </a:r>
            <a:r>
              <a:rPr lang="zh-CN" altLang="en-US" sz="2800">
                <a:latin typeface="微软雅黑" pitchFamily="34" charset="-122"/>
                <a:ea typeface="微软雅黑" pitchFamily="34" charset="-122"/>
              </a:rPr>
              <a:t>。</a:t>
            </a:r>
          </a:p>
          <a:p>
            <a:pPr eaLnBrk="1" hangingPunct="1"/>
            <a:endParaRPr lang="en-US" altLang="zh-CN" sz="2800">
              <a:latin typeface="微软雅黑" pitchFamily="34" charset="-122"/>
              <a:ea typeface="微软雅黑" pitchFamily="34" charset="-122"/>
            </a:endParaRPr>
          </a:p>
          <a:p>
            <a:pPr eaLnBrk="1" hangingPunct="1"/>
            <a:r>
              <a:rPr lang="zh-CN" altLang="en-US" sz="2800">
                <a:latin typeface="微软雅黑" pitchFamily="34" charset="-122"/>
                <a:ea typeface="微软雅黑" pitchFamily="34" charset="-122"/>
              </a:rPr>
              <a:t>因此保证系统不会发生死锁的最小</a:t>
            </a:r>
            <a:r>
              <a:rPr lang="en-US" altLang="zh-CN" sz="2800">
                <a:latin typeface="微软雅黑" pitchFamily="34" charset="-122"/>
                <a:ea typeface="微软雅黑" pitchFamily="34" charset="-122"/>
              </a:rPr>
              <a:t>M</a:t>
            </a:r>
            <a:r>
              <a:rPr lang="zh-CN" altLang="en-US" sz="2800">
                <a:latin typeface="微软雅黑" pitchFamily="34" charset="-122"/>
                <a:ea typeface="微软雅黑" pitchFamily="34" charset="-122"/>
              </a:rPr>
              <a:t>值为：</a:t>
            </a:r>
            <a:r>
              <a:rPr lang="en-US" altLang="zh-CN" sz="2800" b="1">
                <a:solidFill>
                  <a:srgbClr val="C00000"/>
                </a:solidFill>
                <a:latin typeface="微软雅黑" pitchFamily="34" charset="-122"/>
                <a:ea typeface="微软雅黑" pitchFamily="34" charset="-122"/>
              </a:rPr>
              <a:t>M=N(W-1)+1</a:t>
            </a:r>
            <a:r>
              <a:rPr lang="zh-CN" altLang="en-US" sz="2800">
                <a:latin typeface="微软雅黑" pitchFamily="34" charset="-122"/>
                <a:ea typeface="微软雅黑" pitchFamily="34" charset="-122"/>
              </a:rPr>
              <a:t>。</a:t>
            </a:r>
          </a:p>
        </p:txBody>
      </p:sp>
      <p:sp>
        <p:nvSpPr>
          <p:cNvPr id="119811" name="矩形 2"/>
          <p:cNvSpPr>
            <a:spLocks noChangeArrowheads="1"/>
          </p:cNvSpPr>
          <p:nvPr/>
        </p:nvSpPr>
        <p:spPr bwMode="auto">
          <a:xfrm>
            <a:off x="457200" y="188913"/>
            <a:ext cx="82819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dirty="0">
                <a:latin typeface="微软雅黑" pitchFamily="34" charset="-122"/>
                <a:ea typeface="微软雅黑" pitchFamily="34" charset="-122"/>
              </a:rPr>
              <a:t>某系统中有同类资源</a:t>
            </a:r>
            <a:r>
              <a:rPr lang="en-US" altLang="zh-CN" sz="2800" dirty="0">
                <a:latin typeface="微软雅黑" pitchFamily="34" charset="-122"/>
                <a:ea typeface="微软雅黑" pitchFamily="34" charset="-122"/>
              </a:rPr>
              <a:t>10</a:t>
            </a:r>
            <a:r>
              <a:rPr lang="zh-CN" altLang="en-US" sz="2800" dirty="0">
                <a:latin typeface="微软雅黑" pitchFamily="34" charset="-122"/>
                <a:ea typeface="微软雅黑" pitchFamily="34" charset="-122"/>
              </a:rPr>
              <a:t>个，每个进程的资源需求量为</a:t>
            </a:r>
            <a:r>
              <a:rPr lang="en-US" altLang="zh-CN" sz="2800" dirty="0">
                <a:latin typeface="微软雅黑" pitchFamily="34" charset="-122"/>
                <a:ea typeface="微软雅黑" pitchFamily="34" charset="-122"/>
              </a:rPr>
              <a:t>3</a:t>
            </a:r>
            <a:r>
              <a:rPr lang="zh-CN" altLang="en-US" sz="2800" dirty="0">
                <a:latin typeface="微软雅黑" pitchFamily="34" charset="-122"/>
                <a:ea typeface="微软雅黑" pitchFamily="34" charset="-122"/>
              </a:rPr>
              <a:t>个，则不会发生死锁的最大并发进程数为</a:t>
            </a:r>
            <a:endParaRPr lang="en-US" altLang="zh-CN" sz="2800" dirty="0">
              <a:latin typeface="微软雅黑" pitchFamily="34" charset="-122"/>
              <a:ea typeface="微软雅黑" pitchFamily="34" charset="-122"/>
            </a:endParaRPr>
          </a:p>
          <a:p>
            <a:pPr eaLnBrk="1" hangingPunct="1"/>
            <a:r>
              <a:rPr lang="en-US" altLang="zh-CN" sz="2800" dirty="0">
                <a:latin typeface="微软雅黑" pitchFamily="34" charset="-122"/>
                <a:ea typeface="微软雅黑" pitchFamily="34" charset="-122"/>
              </a:rPr>
              <a:t>A</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2     B</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3      </a:t>
            </a:r>
            <a:r>
              <a:rPr lang="en-US" altLang="zh-CN" sz="2800" b="1" i="1" u="sng" dirty="0">
                <a:solidFill>
                  <a:srgbClr val="C00000"/>
                </a:solidFill>
                <a:latin typeface="微软雅黑" pitchFamily="34" charset="-122"/>
                <a:ea typeface="微软雅黑" pitchFamily="34" charset="-122"/>
              </a:rPr>
              <a:t>C</a:t>
            </a:r>
            <a:r>
              <a:rPr lang="zh-CN" altLang="en-US" sz="2800" b="1" i="1" u="sng" dirty="0">
                <a:solidFill>
                  <a:srgbClr val="C00000"/>
                </a:solidFill>
                <a:latin typeface="微软雅黑" pitchFamily="34" charset="-122"/>
                <a:ea typeface="微软雅黑" pitchFamily="34" charset="-122"/>
              </a:rPr>
              <a:t>、</a:t>
            </a:r>
            <a:r>
              <a:rPr lang="en-US" altLang="zh-CN" sz="2800" b="1" i="1" u="sng" dirty="0">
                <a:solidFill>
                  <a:srgbClr val="C00000"/>
                </a:solidFill>
                <a:latin typeface="微软雅黑" pitchFamily="34" charset="-122"/>
                <a:ea typeface="微软雅黑" pitchFamily="34" charset="-122"/>
              </a:rPr>
              <a:t>4</a:t>
            </a:r>
            <a:r>
              <a:rPr lang="en-US" altLang="zh-CN" sz="2800" dirty="0">
                <a:latin typeface="微软雅黑" pitchFamily="34" charset="-122"/>
                <a:ea typeface="微软雅黑" pitchFamily="34" charset="-122"/>
              </a:rPr>
              <a:t>       D</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332656"/>
            <a:ext cx="8568952" cy="1384995"/>
          </a:xfrm>
          <a:prstGeom prst="rect">
            <a:avLst/>
          </a:prstGeom>
        </p:spPr>
        <p:txBody>
          <a:bodyPr wrap="square">
            <a:spAutoFit/>
          </a:bodyPr>
          <a:lstStyle/>
          <a:p>
            <a:pPr latinLnBrk="1"/>
            <a:r>
              <a:rPr lang="zh-CN" altLang="en-US" sz="2800">
                <a:latin typeface="微软雅黑" pitchFamily="34" charset="-122"/>
                <a:ea typeface="微软雅黑" pitchFamily="34" charset="-122"/>
              </a:rPr>
              <a:t>分页储存管理中，已知一个逻辑地址长度为</a:t>
            </a:r>
            <a:r>
              <a:rPr lang="en-US" altLang="zh-CN" sz="2800">
                <a:latin typeface="微软雅黑" pitchFamily="34" charset="-122"/>
                <a:ea typeface="微软雅黑" pitchFamily="34" charset="-122"/>
              </a:rPr>
              <a:t>16</a:t>
            </a:r>
            <a:r>
              <a:rPr lang="zh-CN" altLang="en-US" sz="2800">
                <a:latin typeface="微软雅黑" pitchFamily="34" charset="-122"/>
                <a:ea typeface="微软雅黑" pitchFamily="34" charset="-122"/>
              </a:rPr>
              <a:t>位，页面大小为</a:t>
            </a:r>
            <a:r>
              <a:rPr lang="en-US" altLang="zh-CN" sz="2800">
                <a:latin typeface="微软雅黑" pitchFamily="34" charset="-122"/>
                <a:ea typeface="微软雅黑" pitchFamily="34" charset="-122"/>
              </a:rPr>
              <a:t>4096B</a:t>
            </a:r>
            <a:r>
              <a:rPr lang="zh-CN" altLang="en-US" sz="2800">
                <a:latin typeface="微软雅黑" pitchFamily="34" charset="-122"/>
                <a:ea typeface="微软雅黑" pitchFamily="34" charset="-122"/>
              </a:rPr>
              <a:t>，问逻辑地址</a:t>
            </a:r>
            <a:r>
              <a:rPr lang="en-US" altLang="zh-CN" sz="2800">
                <a:latin typeface="微软雅黑" pitchFamily="34" charset="-122"/>
                <a:ea typeface="微软雅黑" pitchFamily="34" charset="-122"/>
              </a:rPr>
              <a:t>2F6AH</a:t>
            </a:r>
            <a:r>
              <a:rPr lang="zh-CN" altLang="en-US" sz="2800">
                <a:latin typeface="微软雅黑" pitchFamily="34" charset="-122"/>
                <a:ea typeface="微软雅黑" pitchFamily="34" charset="-122"/>
              </a:rPr>
              <a:t>转换为物理地址后应该在哪一页内？</a:t>
            </a:r>
          </a:p>
        </p:txBody>
      </p:sp>
      <p:grpSp>
        <p:nvGrpSpPr>
          <p:cNvPr id="5" name="组合 4"/>
          <p:cNvGrpSpPr/>
          <p:nvPr/>
        </p:nvGrpSpPr>
        <p:grpSpPr>
          <a:xfrm>
            <a:off x="320349" y="1831464"/>
            <a:ext cx="8496944" cy="4544640"/>
            <a:chOff x="320349" y="1831464"/>
            <a:chExt cx="8496944" cy="4544640"/>
          </a:xfrm>
        </p:grpSpPr>
        <p:sp>
          <p:nvSpPr>
            <p:cNvPr id="3" name="矩形 2"/>
            <p:cNvSpPr/>
            <p:nvPr/>
          </p:nvSpPr>
          <p:spPr>
            <a:xfrm>
              <a:off x="320349" y="1831464"/>
              <a:ext cx="8496944" cy="2308324"/>
            </a:xfrm>
            <a:prstGeom prst="rect">
              <a:avLst/>
            </a:prstGeom>
          </p:spPr>
          <p:txBody>
            <a:bodyPr wrap="square">
              <a:spAutoFit/>
            </a:bodyPr>
            <a:lstStyle/>
            <a:p>
              <a:r>
                <a:rPr lang="zh-CN" altLang="en-US" sz="2400">
                  <a:solidFill>
                    <a:srgbClr val="002060"/>
                  </a:solidFill>
                  <a:latin typeface="微软雅黑" pitchFamily="34" charset="-122"/>
                  <a:ea typeface="微软雅黑" pitchFamily="34" charset="-122"/>
                </a:rPr>
                <a:t>页面大小</a:t>
              </a:r>
              <a:r>
                <a:rPr lang="en-US" altLang="zh-CN" sz="2400">
                  <a:solidFill>
                    <a:srgbClr val="002060"/>
                  </a:solidFill>
                  <a:latin typeface="微软雅黑" pitchFamily="34" charset="-122"/>
                  <a:ea typeface="微软雅黑" pitchFamily="34" charset="-122"/>
                </a:rPr>
                <a:t>4096B</a:t>
              </a:r>
              <a:r>
                <a:rPr lang="zh-CN" altLang="en-US" sz="2400">
                  <a:solidFill>
                    <a:srgbClr val="002060"/>
                  </a:solidFill>
                  <a:latin typeface="微软雅黑" pitchFamily="34" charset="-122"/>
                  <a:ea typeface="微软雅黑" pitchFamily="34" charset="-122"/>
                </a:rPr>
                <a:t>，那页内地址需要</a:t>
              </a:r>
              <a:r>
                <a:rPr lang="en-US" altLang="zh-CN" sz="2400">
                  <a:solidFill>
                    <a:srgbClr val="002060"/>
                  </a:solidFill>
                  <a:latin typeface="微软雅黑" pitchFamily="34" charset="-122"/>
                  <a:ea typeface="微软雅黑" pitchFamily="34" charset="-122"/>
                </a:rPr>
                <a:t>12</a:t>
              </a:r>
              <a:r>
                <a:rPr lang="zh-CN" altLang="en-US" sz="2400">
                  <a:solidFill>
                    <a:srgbClr val="002060"/>
                  </a:solidFill>
                  <a:latin typeface="微软雅黑" pitchFamily="34" charset="-122"/>
                  <a:ea typeface="微软雅黑" pitchFamily="34" charset="-122"/>
                </a:rPr>
                <a:t>位才能表示，逻辑地址</a:t>
              </a:r>
              <a:r>
                <a:rPr lang="en-US" altLang="zh-CN" sz="2400">
                  <a:solidFill>
                    <a:srgbClr val="002060"/>
                  </a:solidFill>
                  <a:latin typeface="微软雅黑" pitchFamily="34" charset="-122"/>
                  <a:ea typeface="微软雅黑" pitchFamily="34" charset="-122"/>
                </a:rPr>
                <a:t>16</a:t>
              </a:r>
              <a:r>
                <a:rPr lang="zh-CN" altLang="en-US" sz="2400">
                  <a:solidFill>
                    <a:srgbClr val="002060"/>
                  </a:solidFill>
                  <a:latin typeface="微软雅黑" pitchFamily="34" charset="-122"/>
                  <a:ea typeface="微软雅黑" pitchFamily="34" charset="-122"/>
                </a:rPr>
                <a:t>位，也就是</a:t>
              </a:r>
              <a:r>
                <a:rPr lang="en-US" altLang="zh-CN" sz="2400">
                  <a:solidFill>
                    <a:srgbClr val="002060"/>
                  </a:solidFill>
                  <a:latin typeface="微软雅黑" pitchFamily="34" charset="-122"/>
                  <a:ea typeface="微软雅黑" pitchFamily="34" charset="-122"/>
                </a:rPr>
                <a:t>4</a:t>
              </a:r>
              <a:r>
                <a:rPr lang="zh-CN" altLang="en-US" sz="2400">
                  <a:solidFill>
                    <a:srgbClr val="002060"/>
                  </a:solidFill>
                  <a:latin typeface="微软雅黑" pitchFamily="34" charset="-122"/>
                  <a:ea typeface="微软雅黑" pitchFamily="34" charset="-122"/>
                </a:rPr>
                <a:t>位页地址加</a:t>
              </a:r>
              <a:r>
                <a:rPr lang="en-US" altLang="zh-CN" sz="2400">
                  <a:solidFill>
                    <a:srgbClr val="002060"/>
                  </a:solidFill>
                  <a:latin typeface="微软雅黑" pitchFamily="34" charset="-122"/>
                  <a:ea typeface="微软雅黑" pitchFamily="34" charset="-122"/>
                </a:rPr>
                <a:t>12</a:t>
              </a:r>
              <a:r>
                <a:rPr lang="zh-CN" altLang="en-US" sz="2400">
                  <a:solidFill>
                    <a:srgbClr val="002060"/>
                  </a:solidFill>
                  <a:latin typeface="微软雅黑" pitchFamily="34" charset="-122"/>
                  <a:ea typeface="微软雅黑" pitchFamily="34" charset="-122"/>
                </a:rPr>
                <a:t>位页内偏移地址组成，</a:t>
              </a:r>
              <a:r>
                <a:rPr lang="en-US" altLang="zh-CN" sz="2400">
                  <a:solidFill>
                    <a:srgbClr val="002060"/>
                  </a:solidFill>
                  <a:latin typeface="微软雅黑" pitchFamily="34" charset="-122"/>
                  <a:ea typeface="微软雅黑" pitchFamily="34" charset="-122"/>
                </a:rPr>
                <a:t>16</a:t>
              </a:r>
              <a:r>
                <a:rPr lang="zh-CN" altLang="en-US" sz="2400">
                  <a:solidFill>
                    <a:srgbClr val="002060"/>
                  </a:solidFill>
                  <a:latin typeface="微软雅黑" pitchFamily="34" charset="-122"/>
                  <a:ea typeface="微软雅黑" pitchFamily="34" charset="-122"/>
                </a:rPr>
                <a:t>位逻辑地址中前面的</a:t>
              </a:r>
              <a:r>
                <a:rPr lang="en-US" altLang="zh-CN" sz="2400">
                  <a:solidFill>
                    <a:srgbClr val="002060"/>
                  </a:solidFill>
                  <a:latin typeface="微软雅黑" pitchFamily="34" charset="-122"/>
                  <a:ea typeface="微软雅黑" pitchFamily="34" charset="-122"/>
                </a:rPr>
                <a:t>4</a:t>
              </a:r>
              <a:r>
                <a:rPr lang="zh-CN" altLang="en-US" sz="2400">
                  <a:solidFill>
                    <a:srgbClr val="002060"/>
                  </a:solidFill>
                  <a:latin typeface="微软雅黑" pitchFamily="34" charset="-122"/>
                  <a:ea typeface="微软雅黑" pitchFamily="34" charset="-122"/>
                </a:rPr>
                <a:t>位就是页号。</a:t>
              </a:r>
              <a:br>
                <a:rPr lang="zh-CN" altLang="en-US" sz="2400">
                  <a:solidFill>
                    <a:srgbClr val="002060"/>
                  </a:solidFill>
                  <a:latin typeface="微软雅黑" pitchFamily="34" charset="-122"/>
                  <a:ea typeface="微软雅黑" pitchFamily="34" charset="-122"/>
                </a:rPr>
              </a:br>
              <a:endParaRPr lang="en-US" altLang="zh-CN" sz="2400">
                <a:solidFill>
                  <a:srgbClr val="002060"/>
                </a:solidFill>
                <a:latin typeface="微软雅黑" pitchFamily="34" charset="-122"/>
                <a:ea typeface="微软雅黑" pitchFamily="34" charset="-122"/>
              </a:endParaRPr>
            </a:p>
            <a:p>
              <a:r>
                <a:rPr lang="zh-CN" altLang="en-US" sz="2400">
                  <a:solidFill>
                    <a:srgbClr val="002060"/>
                  </a:solidFill>
                  <a:latin typeface="微软雅黑" pitchFamily="34" charset="-122"/>
                  <a:ea typeface="微软雅黑" pitchFamily="34" charset="-122"/>
                </a:rPr>
                <a:t>根据页号查找对应的页表，页表存放是的页号对应的物理页地址，物理地址为物理页地址加上页内偏移。</a:t>
              </a:r>
            </a:p>
          </p:txBody>
        </p:sp>
        <p:sp>
          <p:nvSpPr>
            <p:cNvPr id="4" name="矩形 3"/>
            <p:cNvSpPr/>
            <p:nvPr/>
          </p:nvSpPr>
          <p:spPr>
            <a:xfrm>
              <a:off x="509137" y="4437112"/>
              <a:ext cx="4572000" cy="1938992"/>
            </a:xfrm>
            <a:prstGeom prst="rect">
              <a:avLst/>
            </a:prstGeom>
          </p:spPr>
          <p:txBody>
            <a:bodyPr>
              <a:spAutoFit/>
            </a:bodyPr>
            <a:lstStyle/>
            <a:p>
              <a:r>
                <a:rPr lang="en-US" altLang="zh-CN" sz="2400"/>
                <a:t>2F6AH = </a:t>
              </a:r>
              <a:r>
                <a:rPr lang="en-US" altLang="zh-CN" sz="2400" b="1">
                  <a:solidFill>
                    <a:srgbClr val="C00000"/>
                  </a:solidFill>
                </a:rPr>
                <a:t>0010</a:t>
              </a:r>
              <a:r>
                <a:rPr lang="en-US" altLang="zh-CN" sz="2400"/>
                <a:t> 1111 0110 1010</a:t>
              </a:r>
              <a:br>
                <a:rPr lang="zh-CN" altLang="en-US" sz="2400"/>
              </a:br>
              <a:r>
                <a:rPr lang="zh-CN" altLang="en-US" sz="2400"/>
                <a:t>页面大小为</a:t>
              </a:r>
              <a:r>
                <a:rPr lang="en-US" altLang="zh-CN" sz="2400"/>
                <a:t>2^12 = 4096B</a:t>
              </a:r>
              <a:br>
                <a:rPr lang="zh-CN" altLang="en-US" sz="2400"/>
              </a:br>
              <a:r>
                <a:rPr lang="zh-CN" altLang="en-US" sz="2400"/>
                <a:t>所以页号长度为</a:t>
              </a:r>
              <a:r>
                <a:rPr lang="en-US" altLang="zh-CN" sz="2400"/>
                <a:t>2^4</a:t>
              </a:r>
              <a:br>
                <a:rPr lang="zh-CN" altLang="en-US" sz="2400"/>
              </a:br>
              <a:r>
                <a:rPr lang="zh-CN" altLang="en-US" sz="2400"/>
                <a:t>即页号为</a:t>
              </a:r>
              <a:r>
                <a:rPr lang="en-US" altLang="zh-CN" sz="2400"/>
                <a:t>0010 = 2</a:t>
              </a:r>
              <a:br>
                <a:rPr lang="zh-CN" altLang="en-US" sz="2400"/>
              </a:br>
              <a:r>
                <a:rPr lang="zh-CN" altLang="en-US" sz="2400"/>
                <a:t>所以这个地址页号 </a:t>
              </a:r>
              <a:r>
                <a:rPr lang="en-US" altLang="zh-CN" sz="2400"/>
                <a:t>= 2</a:t>
              </a:r>
              <a:endParaRPr lang="zh-CN" altLang="en-US" sz="2400"/>
            </a:p>
          </p:txBody>
        </p:sp>
      </p:grpSp>
    </p:spTree>
    <p:extLst>
      <p:ext uri="{BB962C8B-B14F-4D97-AF65-F5344CB8AC3E}">
        <p14:creationId xmlns:p14="http://schemas.microsoft.com/office/powerpoint/2010/main" val="147032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95275" y="1592263"/>
            <a:ext cx="86407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zh-CN" altLang="en-US" sz="4000">
                <a:solidFill>
                  <a:schemeClr val="accent1">
                    <a:lumMod val="90000"/>
                  </a:schemeClr>
                </a:solidFill>
                <a:latin typeface="微软雅黑" panose="020B0503020204020204" pitchFamily="34" charset="-122"/>
                <a:ea typeface="微软雅黑" panose="020B0503020204020204" pitchFamily="34" charset="-122"/>
              </a:rPr>
              <a:t>                        </a:t>
            </a:r>
            <a:r>
              <a:rPr kumimoji="1" lang="en-US" altLang="zh-CN" sz="3200">
                <a:solidFill>
                  <a:schemeClr val="accent1">
                    <a:lumMod val="90000"/>
                  </a:schemeClr>
                </a:solidFill>
                <a:latin typeface="微软雅黑" panose="020B0503020204020204" pitchFamily="34" charset="-122"/>
                <a:ea typeface="微软雅黑" panose="020B0503020204020204" pitchFamily="34" charset="-122"/>
              </a:rPr>
              <a:t>(</a:t>
            </a:r>
            <a:r>
              <a:rPr kumimoji="1" lang="en-US" altLang="zh-CN" sz="3200">
                <a:solidFill>
                  <a:schemeClr val="accent1">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Operating System</a:t>
            </a:r>
            <a:r>
              <a:rPr kumimoji="1" lang="en-US" altLang="zh-CN" sz="2800">
                <a:solidFill>
                  <a:schemeClr val="accent1">
                    <a:lumMod val="90000"/>
                  </a:schemeClr>
                </a:solidFill>
                <a:latin typeface="微软雅黑" panose="020B0503020204020204" pitchFamily="34" charset="-122"/>
                <a:ea typeface="微软雅黑" panose="020B0503020204020204" pitchFamily="34" charset="-122"/>
              </a:rPr>
              <a:t>)</a:t>
            </a:r>
            <a:endParaRPr kumimoji="1" lang="zh-CN" altLang="en-US" sz="7200">
              <a:solidFill>
                <a:schemeClr val="accent1">
                  <a:lumMod val="90000"/>
                </a:schemeClr>
              </a:solidFill>
              <a:latin typeface="微软雅黑" panose="020B0503020204020204" pitchFamily="34" charset="-122"/>
              <a:ea typeface="微软雅黑" panose="020B0503020204020204" pitchFamily="34" charset="-122"/>
            </a:endParaRPr>
          </a:p>
          <a:p>
            <a:pPr algn="ctr" eaLnBrk="1" hangingPunct="1">
              <a:defRPr/>
            </a:pPr>
            <a:endParaRPr kumimoji="1" lang="zh-CN" altLang="en-US" sz="4000" b="1" dirty="0">
              <a:solidFill>
                <a:schemeClr val="accent1">
                  <a:lumMod val="90000"/>
                </a:schemeClr>
              </a:solidFill>
              <a:latin typeface="Times New Roman" panose="02020603050405020304" pitchFamily="18" charset="0"/>
              <a:ea typeface="楷体_GB2312" pitchFamily="49" charset="-122"/>
            </a:endParaRPr>
          </a:p>
        </p:txBody>
      </p:sp>
      <p:sp>
        <p:nvSpPr>
          <p:cNvPr id="3" name="Rectangle 2"/>
          <p:cNvSpPr txBox="1">
            <a:spLocks noChangeArrowheads="1"/>
          </p:cNvSpPr>
          <p:nvPr/>
        </p:nvSpPr>
        <p:spPr>
          <a:xfrm>
            <a:off x="755650" y="836613"/>
            <a:ext cx="6019800" cy="1943100"/>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4800" b="1" kern="0" dirty="0">
                <a:solidFill>
                  <a:schemeClr val="accent1">
                    <a:lumMod val="90000"/>
                  </a:schemeClr>
                </a:solidFill>
                <a:latin typeface="微软雅黑" panose="020B0503020204020204" pitchFamily="34" charset="-122"/>
                <a:ea typeface="微软雅黑" panose="020B0503020204020204" pitchFamily="34" charset="-122"/>
              </a:rPr>
              <a:t>计算机操作系统</a:t>
            </a:r>
          </a:p>
        </p:txBody>
      </p:sp>
      <p:sp>
        <p:nvSpPr>
          <p:cNvPr id="4" name="矩形 3"/>
          <p:cNvSpPr/>
          <p:nvPr/>
        </p:nvSpPr>
        <p:spPr>
          <a:xfrm>
            <a:off x="1835150" y="3073400"/>
            <a:ext cx="6553200" cy="923925"/>
          </a:xfrm>
          <a:prstGeom prst="rect">
            <a:avLst/>
          </a:prstGeom>
        </p:spPr>
        <p:txBody>
          <a:bodyPr>
            <a:spAutoFit/>
          </a:bodyPr>
          <a:lstStyle/>
          <a:p>
            <a:pPr>
              <a:defRPr/>
            </a:pPr>
            <a:r>
              <a:rPr lang="zh-CN" altLang="en-US" sz="5400" b="1" kern="0" dirty="0">
                <a:solidFill>
                  <a:srgbClr val="00007D">
                    <a:lumMod val="75000"/>
                  </a:srgbClr>
                </a:solidFill>
                <a:latin typeface="微软雅黑" panose="020B0503020204020204" pitchFamily="34" charset="-122"/>
                <a:ea typeface="微软雅黑" panose="020B0503020204020204" pitchFamily="34" charset="-122"/>
              </a:rPr>
              <a:t>本章结束，谢谢！</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95536" y="548680"/>
            <a:ext cx="8301037" cy="1008063"/>
          </a:xfrm>
        </p:spPr>
        <p:txBody>
          <a:bodyPr/>
          <a:lstStyle/>
          <a:p>
            <a:pPr eaLnBrk="1" hangingPunct="1">
              <a:defRPr/>
            </a:pPr>
            <a:r>
              <a:rPr lang="zh-CN" altLang="en-US" sz="4000" b="1" dirty="0">
                <a:effectLst>
                  <a:outerShdw blurRad="38100" dist="38100" dir="2700000" algn="tl">
                    <a:srgbClr val="C0C0C0"/>
                  </a:outerShdw>
                </a:effectLst>
              </a:rPr>
              <a:t>一、批处理系统  </a:t>
            </a:r>
            <a:r>
              <a:rPr lang="en-US" altLang="zh-CN" sz="2800" b="1" dirty="0">
                <a:solidFill>
                  <a:srgbClr val="0066FF"/>
                </a:solidFill>
              </a:rPr>
              <a:t>batch processing</a:t>
            </a:r>
            <a:endParaRPr lang="zh-CN" altLang="en-US" sz="2400" b="1" dirty="0">
              <a:solidFill>
                <a:srgbClr val="0066FF"/>
              </a:solidFill>
              <a:effectLst>
                <a:outerShdw blurRad="38100" dist="38100" dir="2700000" algn="tl">
                  <a:srgbClr val="C0C0C0"/>
                </a:outerShdw>
              </a:effectLst>
            </a:endParaRPr>
          </a:p>
        </p:txBody>
      </p:sp>
      <p:sp>
        <p:nvSpPr>
          <p:cNvPr id="155651" name="Rectangle 3"/>
          <p:cNvSpPr>
            <a:spLocks noGrp="1" noChangeArrowheads="1"/>
          </p:cNvSpPr>
          <p:nvPr>
            <p:ph type="body" idx="1"/>
          </p:nvPr>
        </p:nvSpPr>
        <p:spPr>
          <a:xfrm>
            <a:off x="467544" y="1628800"/>
            <a:ext cx="8569325" cy="4391025"/>
          </a:xfrm>
        </p:spPr>
        <p:txBody>
          <a:bodyPr/>
          <a:lstStyle/>
          <a:p>
            <a:pPr eaLnBrk="1" hangingPunct="1">
              <a:buFont typeface="Wingdings" pitchFamily="2" charset="2"/>
              <a:buNone/>
            </a:pPr>
            <a:r>
              <a:rPr lang="en-US" altLang="zh-CN" sz="3600" b="1">
                <a:solidFill>
                  <a:srgbClr val="C00000"/>
                </a:solidFill>
              </a:rPr>
              <a:t>1</a:t>
            </a:r>
            <a:r>
              <a:rPr lang="zh-CN" altLang="en-US" sz="3600" b="1">
                <a:solidFill>
                  <a:srgbClr val="C00000"/>
                </a:solidFill>
              </a:rPr>
              <a:t>．作业</a:t>
            </a:r>
          </a:p>
          <a:p>
            <a:pPr eaLnBrk="1" hangingPunct="1"/>
            <a:r>
              <a:rPr lang="zh-CN" altLang="en-US" sz="2400"/>
              <a:t>是用户定义的、由计算机完成的工作单位。它通常包括一组计算机程序、文件和对操作系统的控制语句。</a:t>
            </a:r>
          </a:p>
          <a:p>
            <a:pPr eaLnBrk="1" hangingPunct="1"/>
            <a:r>
              <a:rPr lang="zh-CN" altLang="en-US" sz="2400" b="1">
                <a:solidFill>
                  <a:srgbClr val="000066"/>
                </a:solidFill>
              </a:rPr>
              <a:t>作业步</a:t>
            </a:r>
          </a:p>
          <a:p>
            <a:pPr eaLnBrk="1" hangingPunct="1">
              <a:buFont typeface="Wingdings" pitchFamily="2" charset="2"/>
              <a:buNone/>
            </a:pPr>
            <a:r>
              <a:rPr lang="zh-CN" altLang="en-US" sz="2400"/>
              <a:t>   由作业控制语句明确标识的计算机程序的执行过程 </a:t>
            </a:r>
          </a:p>
        </p:txBody>
      </p:sp>
      <p:pic>
        <p:nvPicPr>
          <p:cNvPr id="4" name="Picture 5" descr="t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206276"/>
            <a:ext cx="5704446" cy="2127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slide(fromBottom)">
                                      <p:cBhvr>
                                        <p:cTn id="7" dur="500"/>
                                        <p:tgtEl>
                                          <p:spTgt spid="15565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5651">
                                            <p:txEl>
                                              <p:pRg st="1" end="1"/>
                                            </p:txEl>
                                          </p:spTgt>
                                        </p:tgtEl>
                                        <p:attrNameLst>
                                          <p:attrName>style.visibility</p:attrName>
                                        </p:attrNameLst>
                                      </p:cBhvr>
                                      <p:to>
                                        <p:strVal val="visible"/>
                                      </p:to>
                                    </p:set>
                                    <p:animEffect transition="in" filter="wipe(down)">
                                      <p:cBhvr>
                                        <p:cTn id="10" dur="500"/>
                                        <p:tgtEl>
                                          <p:spTgt spid="1556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animEffect transition="in" filter="slide(fromBottom)">
                                      <p:cBhvr>
                                        <p:cTn id="15" dur="500"/>
                                        <p:tgtEl>
                                          <p:spTgt spid="1556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55651">
                                            <p:txEl>
                                              <p:pRg st="3" end="3"/>
                                            </p:txEl>
                                          </p:spTgt>
                                        </p:tgtEl>
                                        <p:attrNameLst>
                                          <p:attrName>style.visibility</p:attrName>
                                        </p:attrNameLst>
                                      </p:cBhvr>
                                      <p:to>
                                        <p:strVal val="visible"/>
                                      </p:to>
                                    </p:set>
                                    <p:animEffect transition="in" filter="slide(fromBottom)">
                                      <p:cBhvr>
                                        <p:cTn id="20" dur="500"/>
                                        <p:tgtEl>
                                          <p:spTgt spid="15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73075" y="476250"/>
            <a:ext cx="8229600" cy="1225550"/>
          </a:xfrm>
        </p:spPr>
        <p:txBody>
          <a:bodyPr/>
          <a:lstStyle/>
          <a:p>
            <a:pPr marL="342900" indent="-342900" eaLnBrk="1" hangingPunct="1">
              <a:spcBef>
                <a:spcPct val="20000"/>
              </a:spcBef>
              <a:buClr>
                <a:schemeClr val="bg2"/>
              </a:buClr>
              <a:buSzPct val="75000"/>
              <a:defRPr/>
            </a:pPr>
            <a:r>
              <a:rPr lang="en-US" altLang="zh-CN" sz="3600" b="1" dirty="0">
                <a:solidFill>
                  <a:srgbClr val="C00000"/>
                </a:solidFill>
                <a:cs typeface="+mn-cs"/>
              </a:rPr>
              <a:t>2</a:t>
            </a:r>
            <a:r>
              <a:rPr lang="zh-CN" altLang="en-US" sz="3600" b="1" dirty="0">
                <a:solidFill>
                  <a:srgbClr val="C00000"/>
                </a:solidFill>
                <a:cs typeface="+mn-cs"/>
              </a:rPr>
              <a:t>．工作流程</a:t>
            </a:r>
          </a:p>
        </p:txBody>
      </p:sp>
      <p:sp>
        <p:nvSpPr>
          <p:cNvPr id="20483" name="Rectangle 3"/>
          <p:cNvSpPr>
            <a:spLocks noGrp="1" noChangeArrowheads="1"/>
          </p:cNvSpPr>
          <p:nvPr>
            <p:ph type="body" idx="1"/>
          </p:nvPr>
        </p:nvSpPr>
        <p:spPr>
          <a:xfrm>
            <a:off x="468313" y="5661025"/>
            <a:ext cx="8064500" cy="504825"/>
          </a:xfrm>
        </p:spPr>
        <p:txBody>
          <a:bodyPr/>
          <a:lstStyle/>
          <a:p>
            <a:pPr algn="ctr" eaLnBrk="1" hangingPunct="1">
              <a:lnSpc>
                <a:spcPct val="90000"/>
              </a:lnSpc>
              <a:buFont typeface="Wingdings" pitchFamily="2" charset="2"/>
              <a:buNone/>
            </a:pPr>
            <a:r>
              <a:rPr lang="zh-CN" altLang="en-US" sz="2800">
                <a:solidFill>
                  <a:srgbClr val="002060"/>
                </a:solidFill>
              </a:rPr>
              <a:t>多道批处理系统中的作业流程</a:t>
            </a:r>
            <a:r>
              <a:rPr lang="zh-CN" altLang="en-US">
                <a:solidFill>
                  <a:srgbClr val="002060"/>
                </a:solidFill>
              </a:rPr>
              <a:t>                      </a:t>
            </a:r>
          </a:p>
        </p:txBody>
      </p:sp>
      <p:pic>
        <p:nvPicPr>
          <p:cNvPr id="20484" name="Picture 5" descr="t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43088"/>
            <a:ext cx="8893175"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323528" y="476672"/>
            <a:ext cx="8589963" cy="5616575"/>
          </a:xfrm>
        </p:spPr>
        <p:txBody>
          <a:bodyPr/>
          <a:lstStyle/>
          <a:p>
            <a:pPr eaLnBrk="1" hangingPunct="1">
              <a:buClrTx/>
              <a:buFont typeface="Arial" pitchFamily="34" charset="0"/>
              <a:buNone/>
            </a:pPr>
            <a:r>
              <a:rPr lang="en-US" altLang="zh-CN" sz="3600" b="1">
                <a:solidFill>
                  <a:srgbClr val="C00000"/>
                </a:solidFill>
              </a:rPr>
              <a:t>3.</a:t>
            </a:r>
            <a:r>
              <a:rPr lang="zh-CN" altLang="en-US" sz="3600" b="1">
                <a:solidFill>
                  <a:srgbClr val="C00000"/>
                </a:solidFill>
              </a:rPr>
              <a:t>特点</a:t>
            </a:r>
          </a:p>
          <a:p>
            <a:pPr eaLnBrk="1" hangingPunct="1">
              <a:buClrTx/>
              <a:buFont typeface="Arial" pitchFamily="34" charset="0"/>
              <a:buNone/>
            </a:pPr>
            <a:r>
              <a:rPr lang="zh-CN" altLang="en-US" sz="2000">
                <a:solidFill>
                  <a:srgbClr val="FF3300"/>
                </a:solidFill>
              </a:rPr>
              <a:t>   ●</a:t>
            </a:r>
            <a:r>
              <a:rPr lang="zh-CN" altLang="en-US" sz="2800" b="1">
                <a:solidFill>
                  <a:srgbClr val="002060"/>
                </a:solidFill>
              </a:rPr>
              <a:t>多道</a:t>
            </a:r>
            <a:r>
              <a:rPr lang="zh-CN" altLang="en-US" sz="2800"/>
              <a:t>：系统在内存中存放多个作业，并且在外存上还保存大量的后备作业。</a:t>
            </a:r>
          </a:p>
          <a:p>
            <a:pPr eaLnBrk="1" hangingPunct="1">
              <a:buFont typeface="Wingdings" pitchFamily="2" charset="2"/>
              <a:buNone/>
            </a:pPr>
            <a:r>
              <a:rPr lang="zh-CN" altLang="en-US" sz="2800" b="1">
                <a:solidFill>
                  <a:srgbClr val="0066FF"/>
                </a:solidFill>
              </a:rPr>
              <a:t>  </a:t>
            </a:r>
            <a:r>
              <a:rPr lang="zh-CN" altLang="en-US" sz="2000">
                <a:solidFill>
                  <a:srgbClr val="FF3300"/>
                </a:solidFill>
              </a:rPr>
              <a:t>●</a:t>
            </a:r>
            <a:r>
              <a:rPr lang="zh-CN" altLang="en-US" sz="2800" b="1">
                <a:solidFill>
                  <a:srgbClr val="002060"/>
                </a:solidFill>
              </a:rPr>
              <a:t>成批：</a:t>
            </a:r>
            <a:r>
              <a:rPr lang="zh-CN" altLang="en-US" sz="2800"/>
              <a:t>系统按批次调度作业，而在系统运行过程中不允许用户和机器之间发生交互作用。</a:t>
            </a:r>
          </a:p>
          <a:p>
            <a:pPr eaLnBrk="1" hangingPunct="1">
              <a:spcBef>
                <a:spcPts val="1200"/>
              </a:spcBef>
            </a:pPr>
            <a:r>
              <a:rPr lang="zh-CN" altLang="en-US" sz="2800"/>
              <a:t>主要</a:t>
            </a:r>
            <a:r>
              <a:rPr lang="zh-CN" altLang="en-US" sz="2800" b="1">
                <a:solidFill>
                  <a:srgbClr val="C00000"/>
                </a:solidFill>
              </a:rPr>
              <a:t>优点</a:t>
            </a:r>
            <a:r>
              <a:rPr lang="zh-CN" altLang="en-US" sz="2800"/>
              <a:t>：</a:t>
            </a:r>
          </a:p>
          <a:p>
            <a:pPr eaLnBrk="1" hangingPunct="1">
              <a:buFont typeface="Wingdings" pitchFamily="2" charset="2"/>
              <a:buNone/>
            </a:pPr>
            <a:r>
              <a:rPr lang="zh-CN" altLang="en-US"/>
              <a:t>   </a:t>
            </a:r>
            <a:r>
              <a:rPr lang="zh-CN" altLang="en-US" sz="2400"/>
              <a:t>① 系统资源利用率高</a:t>
            </a:r>
          </a:p>
          <a:p>
            <a:pPr eaLnBrk="1" hangingPunct="1">
              <a:buFont typeface="Wingdings" pitchFamily="2" charset="2"/>
              <a:buNone/>
            </a:pPr>
            <a:r>
              <a:rPr lang="zh-CN" altLang="en-US" sz="2400"/>
              <a:t>    ② 系统吞吐量大</a:t>
            </a:r>
          </a:p>
          <a:p>
            <a:pPr eaLnBrk="1" hangingPunct="1"/>
            <a:r>
              <a:rPr lang="zh-CN" altLang="en-US" sz="2800"/>
              <a:t>明显</a:t>
            </a:r>
            <a:r>
              <a:rPr lang="zh-CN" altLang="en-US" sz="2800" b="1">
                <a:solidFill>
                  <a:srgbClr val="C00000"/>
                </a:solidFill>
              </a:rPr>
              <a:t>缺点</a:t>
            </a:r>
            <a:r>
              <a:rPr lang="zh-CN" altLang="en-US" sz="2800"/>
              <a:t>：</a:t>
            </a:r>
          </a:p>
          <a:p>
            <a:pPr eaLnBrk="1" hangingPunct="1">
              <a:buFont typeface="Wingdings" pitchFamily="2" charset="2"/>
              <a:buNone/>
            </a:pPr>
            <a:r>
              <a:rPr lang="zh-CN" altLang="en-US"/>
              <a:t>   </a:t>
            </a:r>
            <a:r>
              <a:rPr lang="zh-CN" altLang="en-US" sz="2400"/>
              <a:t>① 用户作业的等待时间长</a:t>
            </a:r>
          </a:p>
          <a:p>
            <a:pPr eaLnBrk="1" hangingPunct="1">
              <a:buFont typeface="Wingdings" pitchFamily="2" charset="2"/>
              <a:buNone/>
            </a:pPr>
            <a:r>
              <a:rPr lang="zh-CN" altLang="en-US" sz="2400"/>
              <a:t>    ② 没有交互能力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fade">
                                      <p:cBhvr>
                                        <p:cTn id="7" dur="1000"/>
                                        <p:tgtEl>
                                          <p:spTgt spid="157699">
                                            <p:txEl>
                                              <p:pRg st="0" end="0"/>
                                            </p:txEl>
                                          </p:spTgt>
                                        </p:tgtEl>
                                      </p:cBhvr>
                                    </p:animEffect>
                                    <p:anim calcmode="lin" valueType="num">
                                      <p:cBhvr>
                                        <p:cTn id="8" dur="10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7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7699">
                                            <p:txEl>
                                              <p:pRg st="1" end="1"/>
                                            </p:txEl>
                                          </p:spTgt>
                                        </p:tgtEl>
                                        <p:attrNameLst>
                                          <p:attrName>style.visibility</p:attrName>
                                        </p:attrNameLst>
                                      </p:cBhvr>
                                      <p:to>
                                        <p:strVal val="visible"/>
                                      </p:to>
                                    </p:set>
                                    <p:animEffect transition="in" filter="fade">
                                      <p:cBhvr>
                                        <p:cTn id="14" dur="1000"/>
                                        <p:tgtEl>
                                          <p:spTgt spid="157699">
                                            <p:txEl>
                                              <p:pRg st="1" end="1"/>
                                            </p:txEl>
                                          </p:spTgt>
                                        </p:tgtEl>
                                      </p:cBhvr>
                                    </p:animEffect>
                                    <p:anim calcmode="lin" valueType="num">
                                      <p:cBhvr>
                                        <p:cTn id="15" dur="10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7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7699">
                                            <p:txEl>
                                              <p:pRg st="2" end="2"/>
                                            </p:txEl>
                                          </p:spTgt>
                                        </p:tgtEl>
                                        <p:attrNameLst>
                                          <p:attrName>style.visibility</p:attrName>
                                        </p:attrNameLst>
                                      </p:cBhvr>
                                      <p:to>
                                        <p:strVal val="visible"/>
                                      </p:to>
                                    </p:set>
                                    <p:animEffect transition="in" filter="fade">
                                      <p:cBhvr>
                                        <p:cTn id="21" dur="1000"/>
                                        <p:tgtEl>
                                          <p:spTgt spid="157699">
                                            <p:txEl>
                                              <p:pRg st="2" end="2"/>
                                            </p:txEl>
                                          </p:spTgt>
                                        </p:tgtEl>
                                      </p:cBhvr>
                                    </p:animEffect>
                                    <p:anim calcmode="lin" valueType="num">
                                      <p:cBhvr>
                                        <p:cTn id="22" dur="10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76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7699">
                                            <p:txEl>
                                              <p:pRg st="3" end="3"/>
                                            </p:txEl>
                                          </p:spTgt>
                                        </p:tgtEl>
                                        <p:attrNameLst>
                                          <p:attrName>style.visibility</p:attrName>
                                        </p:attrNameLst>
                                      </p:cBhvr>
                                      <p:to>
                                        <p:strVal val="visible"/>
                                      </p:to>
                                    </p:set>
                                    <p:animEffect transition="in" filter="fade">
                                      <p:cBhvr>
                                        <p:cTn id="28" dur="1000"/>
                                        <p:tgtEl>
                                          <p:spTgt spid="157699">
                                            <p:txEl>
                                              <p:pRg st="3" end="3"/>
                                            </p:txEl>
                                          </p:spTgt>
                                        </p:tgtEl>
                                      </p:cBhvr>
                                    </p:animEffect>
                                    <p:anim calcmode="lin" valueType="num">
                                      <p:cBhvr>
                                        <p:cTn id="29" dur="10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76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7699">
                                            <p:txEl>
                                              <p:pRg st="4" end="4"/>
                                            </p:txEl>
                                          </p:spTgt>
                                        </p:tgtEl>
                                        <p:attrNameLst>
                                          <p:attrName>style.visibility</p:attrName>
                                        </p:attrNameLst>
                                      </p:cBhvr>
                                      <p:to>
                                        <p:strVal val="visible"/>
                                      </p:to>
                                    </p:set>
                                    <p:animEffect transition="in" filter="fade">
                                      <p:cBhvr>
                                        <p:cTn id="35" dur="1000"/>
                                        <p:tgtEl>
                                          <p:spTgt spid="157699">
                                            <p:txEl>
                                              <p:pRg st="4" end="4"/>
                                            </p:txEl>
                                          </p:spTgt>
                                        </p:tgtEl>
                                      </p:cBhvr>
                                    </p:animEffect>
                                    <p:anim calcmode="lin" valueType="num">
                                      <p:cBhvr>
                                        <p:cTn id="36" dur="10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7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7699">
                                            <p:txEl>
                                              <p:pRg st="5" end="5"/>
                                            </p:txEl>
                                          </p:spTgt>
                                        </p:tgtEl>
                                        <p:attrNameLst>
                                          <p:attrName>style.visibility</p:attrName>
                                        </p:attrNameLst>
                                      </p:cBhvr>
                                      <p:to>
                                        <p:strVal val="visible"/>
                                      </p:to>
                                    </p:set>
                                    <p:animEffect transition="in" filter="fade">
                                      <p:cBhvr>
                                        <p:cTn id="42" dur="1000"/>
                                        <p:tgtEl>
                                          <p:spTgt spid="157699">
                                            <p:txEl>
                                              <p:pRg st="5" end="5"/>
                                            </p:txEl>
                                          </p:spTgt>
                                        </p:tgtEl>
                                      </p:cBhvr>
                                    </p:animEffect>
                                    <p:anim calcmode="lin" valueType="num">
                                      <p:cBhvr>
                                        <p:cTn id="43" dur="10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57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7699">
                                            <p:txEl>
                                              <p:pRg st="6" end="6"/>
                                            </p:txEl>
                                          </p:spTgt>
                                        </p:tgtEl>
                                        <p:attrNameLst>
                                          <p:attrName>style.visibility</p:attrName>
                                        </p:attrNameLst>
                                      </p:cBhvr>
                                      <p:to>
                                        <p:strVal val="visible"/>
                                      </p:to>
                                    </p:set>
                                    <p:animEffect transition="in" filter="fade">
                                      <p:cBhvr>
                                        <p:cTn id="49" dur="1000"/>
                                        <p:tgtEl>
                                          <p:spTgt spid="157699">
                                            <p:txEl>
                                              <p:pRg st="6" end="6"/>
                                            </p:txEl>
                                          </p:spTgt>
                                        </p:tgtEl>
                                      </p:cBhvr>
                                    </p:animEffect>
                                    <p:anim calcmode="lin" valueType="num">
                                      <p:cBhvr>
                                        <p:cTn id="50" dur="1000" fill="hold"/>
                                        <p:tgtEl>
                                          <p:spTgt spid="15769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576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7699">
                                            <p:txEl>
                                              <p:pRg st="7" end="7"/>
                                            </p:txEl>
                                          </p:spTgt>
                                        </p:tgtEl>
                                        <p:attrNameLst>
                                          <p:attrName>style.visibility</p:attrName>
                                        </p:attrNameLst>
                                      </p:cBhvr>
                                      <p:to>
                                        <p:strVal val="visible"/>
                                      </p:to>
                                    </p:set>
                                    <p:animEffect transition="in" filter="fade">
                                      <p:cBhvr>
                                        <p:cTn id="56" dur="1000"/>
                                        <p:tgtEl>
                                          <p:spTgt spid="157699">
                                            <p:txEl>
                                              <p:pRg st="7" end="7"/>
                                            </p:txEl>
                                          </p:spTgt>
                                        </p:tgtEl>
                                      </p:cBhvr>
                                    </p:animEffect>
                                    <p:anim calcmode="lin" valueType="num">
                                      <p:cBhvr>
                                        <p:cTn id="57" dur="1000" fill="hold"/>
                                        <p:tgtEl>
                                          <p:spTgt spid="15769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5769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7699">
                                            <p:txEl>
                                              <p:pRg st="8" end="8"/>
                                            </p:txEl>
                                          </p:spTgt>
                                        </p:tgtEl>
                                        <p:attrNameLst>
                                          <p:attrName>style.visibility</p:attrName>
                                        </p:attrNameLst>
                                      </p:cBhvr>
                                      <p:to>
                                        <p:strVal val="visible"/>
                                      </p:to>
                                    </p:set>
                                    <p:animEffect transition="in" filter="fade">
                                      <p:cBhvr>
                                        <p:cTn id="63" dur="1000"/>
                                        <p:tgtEl>
                                          <p:spTgt spid="157699">
                                            <p:txEl>
                                              <p:pRg st="8" end="8"/>
                                            </p:txEl>
                                          </p:spTgt>
                                        </p:tgtEl>
                                      </p:cBhvr>
                                    </p:animEffect>
                                    <p:anim calcmode="lin" valueType="num">
                                      <p:cBhvr>
                                        <p:cTn id="64" dur="1000" fill="hold"/>
                                        <p:tgtEl>
                                          <p:spTgt spid="15769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5769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323850" y="489921"/>
            <a:ext cx="84963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buFont typeface="Wingdings" pitchFamily="2" charset="2"/>
              <a:buChar char="n"/>
            </a:pPr>
            <a:r>
              <a:rPr lang="zh-CN" altLang="en-US" sz="2800">
                <a:solidFill>
                  <a:srgbClr val="002060"/>
                </a:solidFill>
                <a:latin typeface="微软雅黑" pitchFamily="34" charset="-122"/>
                <a:ea typeface="微软雅黑" pitchFamily="34" charset="-122"/>
              </a:rPr>
              <a:t>批处理系统主要指多道批处理系统，通常用在早期以科学计算为主的大中型计算机上</a:t>
            </a:r>
            <a:endParaRPr lang="en-US" altLang="zh-CN" sz="2800">
              <a:solidFill>
                <a:srgbClr val="002060"/>
              </a:solidFill>
              <a:latin typeface="微软雅黑" pitchFamily="34" charset="-122"/>
              <a:ea typeface="微软雅黑" pitchFamily="34" charset="-122"/>
            </a:endParaRPr>
          </a:p>
          <a:p>
            <a:pPr marL="457200" indent="-457200" eaLnBrk="1" hangingPunct="1">
              <a:buFont typeface="Wingdings" pitchFamily="2" charset="2"/>
              <a:buChar char="n"/>
            </a:pPr>
            <a:endParaRPr lang="en-US" altLang="zh-CN" sz="2800">
              <a:solidFill>
                <a:srgbClr val="002060"/>
              </a:solidFill>
              <a:latin typeface="微软雅黑" pitchFamily="34" charset="-122"/>
              <a:ea typeface="微软雅黑" pitchFamily="34" charset="-122"/>
            </a:endParaRPr>
          </a:p>
          <a:p>
            <a:pPr marL="457200" indent="-457200" eaLnBrk="1" hangingPunct="1">
              <a:buFont typeface="Wingdings" pitchFamily="2" charset="2"/>
              <a:buChar char="n"/>
            </a:pPr>
            <a:r>
              <a:rPr lang="zh-CN" altLang="en-US" sz="2800">
                <a:solidFill>
                  <a:srgbClr val="002060"/>
                </a:solidFill>
                <a:latin typeface="微软雅黑" pitchFamily="34" charset="-122"/>
                <a:ea typeface="微软雅黑" pitchFamily="34" charset="-122"/>
              </a:rPr>
              <a:t>批处理系统</a:t>
            </a:r>
            <a:r>
              <a:rPr lang="en-US" altLang="zh-CN" sz="2800">
                <a:solidFill>
                  <a:srgbClr val="002060"/>
                </a:solidFill>
                <a:latin typeface="微软雅黑" pitchFamily="34" charset="-122"/>
                <a:ea typeface="微软雅黑" pitchFamily="34" charset="-122"/>
              </a:rPr>
              <a:t>(batch processing system)</a:t>
            </a:r>
            <a:r>
              <a:rPr lang="zh-CN" altLang="en-US" sz="2800">
                <a:solidFill>
                  <a:srgbClr val="002060"/>
                </a:solidFill>
                <a:latin typeface="微软雅黑" pitchFamily="34" charset="-122"/>
                <a:ea typeface="微软雅黑" pitchFamily="34" charset="-122"/>
              </a:rPr>
              <a:t>中，一个作业</a:t>
            </a:r>
            <a:r>
              <a:rPr lang="zh-CN" altLang="en-US" sz="2800">
                <a:solidFill>
                  <a:srgbClr val="C00000"/>
                </a:solidFill>
                <a:latin typeface="微软雅黑" pitchFamily="34" charset="-122"/>
                <a:ea typeface="微软雅黑" pitchFamily="34" charset="-122"/>
              </a:rPr>
              <a:t>可以长时间地占用</a:t>
            </a:r>
            <a:r>
              <a:rPr lang="en-US" altLang="zh-CN" sz="2800">
                <a:solidFill>
                  <a:srgbClr val="C00000"/>
                </a:solidFill>
                <a:latin typeface="微软雅黑" pitchFamily="34" charset="-122"/>
                <a:ea typeface="微软雅黑" pitchFamily="34" charset="-122"/>
              </a:rPr>
              <a:t>cpu</a:t>
            </a:r>
            <a:r>
              <a:rPr lang="zh-CN" altLang="en-US" sz="2800">
                <a:solidFill>
                  <a:srgbClr val="002060"/>
                </a:solidFill>
                <a:latin typeface="微软雅黑" pitchFamily="34" charset="-122"/>
                <a:ea typeface="微软雅黑" pitchFamily="34" charset="-122"/>
              </a:rPr>
              <a:t>。</a:t>
            </a:r>
            <a:endParaRPr lang="en-US" altLang="zh-CN" sz="2800">
              <a:solidFill>
                <a:srgbClr val="002060"/>
              </a:solidFill>
              <a:latin typeface="微软雅黑" pitchFamily="34" charset="-122"/>
              <a:ea typeface="微软雅黑" pitchFamily="34" charset="-122"/>
            </a:endParaRPr>
          </a:p>
          <a:p>
            <a:pPr eaLnBrk="1" hangingPunct="1"/>
            <a:endParaRPr lang="en-US" altLang="zh-CN" sz="2800">
              <a:solidFill>
                <a:srgbClr val="002060"/>
              </a:solidFill>
              <a:latin typeface="微软雅黑" pitchFamily="34" charset="-122"/>
              <a:ea typeface="微软雅黑" pitchFamily="34" charset="-122"/>
            </a:endParaRPr>
          </a:p>
          <a:p>
            <a:pPr eaLnBrk="1" hangingPunct="1"/>
            <a:r>
              <a:rPr lang="zh-CN" altLang="en-US" sz="2800">
                <a:solidFill>
                  <a:srgbClr val="002060"/>
                </a:solidFill>
                <a:latin typeface="微软雅黑" pitchFamily="34" charset="-122"/>
                <a:ea typeface="微软雅黑" pitchFamily="34" charset="-122"/>
              </a:rPr>
              <a:t>而分时系统中，一个作业只能在一个时间片（</a:t>
            </a:r>
            <a:r>
              <a:rPr lang="en-US" altLang="zh-CN" sz="2800">
                <a:solidFill>
                  <a:srgbClr val="002060"/>
                </a:solidFill>
                <a:latin typeface="微软雅黑" pitchFamily="34" charset="-122"/>
                <a:ea typeface="微软雅黑" pitchFamily="34" charset="-122"/>
              </a:rPr>
              <a:t>Time Slice</a:t>
            </a:r>
            <a:r>
              <a:rPr lang="zh-CN" altLang="en-US" sz="2800">
                <a:solidFill>
                  <a:srgbClr val="002060"/>
                </a:solidFill>
                <a:latin typeface="微软雅黑" pitchFamily="34" charset="-122"/>
                <a:ea typeface="微软雅黑" pitchFamily="34" charset="-122"/>
              </a:rPr>
              <a:t>，一般取</a:t>
            </a:r>
            <a:r>
              <a:rPr lang="en-US" altLang="zh-CN" sz="2800">
                <a:solidFill>
                  <a:srgbClr val="002060"/>
                </a:solidFill>
                <a:latin typeface="微软雅黑" pitchFamily="34" charset="-122"/>
                <a:ea typeface="微软雅黑" pitchFamily="34" charset="-122"/>
              </a:rPr>
              <a:t>100ms</a:t>
            </a:r>
            <a:r>
              <a:rPr lang="zh-CN" altLang="en-US" sz="2800">
                <a:solidFill>
                  <a:srgbClr val="002060"/>
                </a:solidFill>
                <a:latin typeface="微软雅黑" pitchFamily="34" charset="-122"/>
                <a:ea typeface="微软雅黑" pitchFamily="34" charset="-122"/>
              </a:rPr>
              <a:t>）的时间内使用</a:t>
            </a:r>
            <a:r>
              <a:rPr lang="en-US" altLang="zh-CN" sz="2800">
                <a:solidFill>
                  <a:srgbClr val="002060"/>
                </a:solidFill>
                <a:latin typeface="微软雅黑" pitchFamily="34" charset="-122"/>
                <a:ea typeface="微软雅黑" pitchFamily="34" charset="-122"/>
              </a:rPr>
              <a:t>cpu</a:t>
            </a:r>
            <a:r>
              <a:rPr lang="zh-CN" altLang="en-US" sz="2800">
                <a:solidFill>
                  <a:srgbClr val="002060"/>
                </a:solidFill>
                <a:latin typeface="微软雅黑" pitchFamily="34" charset="-122"/>
                <a:ea typeface="微软雅黑" pitchFamily="34" charset="-122"/>
              </a:rPr>
              <a:t>。</a:t>
            </a:r>
          </a:p>
          <a:p>
            <a:pPr eaLnBrk="1" hangingPunct="1"/>
            <a:endParaRPr lang="zh-CN" altLang="en-US" sz="3200">
              <a:latin typeface="微软雅黑" pitchFamily="34" charset="-122"/>
              <a:ea typeface="微软雅黑" pitchFamily="34" charset="-122"/>
            </a:endParaRPr>
          </a:p>
        </p:txBody>
      </p:sp>
      <p:sp>
        <p:nvSpPr>
          <p:cNvPr id="22531" name="矩形 2"/>
          <p:cNvSpPr>
            <a:spLocks noChangeArrowheads="1"/>
          </p:cNvSpPr>
          <p:nvPr/>
        </p:nvSpPr>
        <p:spPr bwMode="auto">
          <a:xfrm>
            <a:off x="2222500" y="5013325"/>
            <a:ext cx="469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3200" b="1">
                <a:latin typeface="微软雅黑" pitchFamily="34" charset="-122"/>
                <a:ea typeface="微软雅黑" pitchFamily="34" charset="-122"/>
              </a:rPr>
              <a:t>代表：</a:t>
            </a:r>
            <a:r>
              <a:rPr lang="en-US" altLang="zh-CN" sz="3200" b="1">
                <a:latin typeface="微软雅黑" pitchFamily="34" charset="-122"/>
                <a:ea typeface="微软雅黑" pitchFamily="34" charset="-122"/>
              </a:rPr>
              <a:t>MVX</a:t>
            </a:r>
            <a:r>
              <a:rPr lang="zh-CN" altLang="en-US" sz="3200" b="1">
                <a:latin typeface="微软雅黑" pitchFamily="34" charset="-122"/>
                <a:ea typeface="微软雅黑" pitchFamily="34" charset="-122"/>
              </a:rPr>
              <a:t>、</a:t>
            </a:r>
            <a:r>
              <a:rPr lang="en-US" altLang="zh-CN" sz="3200" b="1">
                <a:latin typeface="微软雅黑" pitchFamily="34" charset="-122"/>
                <a:ea typeface="微软雅黑" pitchFamily="34" charset="-122"/>
              </a:rPr>
              <a:t>DOS/VSE</a:t>
            </a:r>
            <a:endParaRPr lang="zh-CN" altLang="en-US" sz="3200" b="1">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zh-CN" altLang="en-US" sz="4000" b="1" dirty="0">
                <a:effectLst>
                  <a:outerShdw blurRad="38100" dist="38100" dir="2700000" algn="tl">
                    <a:srgbClr val="C0C0C0"/>
                  </a:outerShdw>
                </a:effectLst>
              </a:rPr>
              <a:t>二、</a:t>
            </a:r>
            <a:r>
              <a:rPr lang="zh-CN" altLang="en-US" sz="4000" b="1">
                <a:effectLst>
                  <a:outerShdw blurRad="38100" dist="38100" dir="2700000" algn="tl">
                    <a:srgbClr val="C0C0C0"/>
                  </a:outerShdw>
                </a:effectLst>
              </a:rPr>
              <a:t>分时系统   </a:t>
            </a:r>
            <a:r>
              <a:rPr lang="en-US" altLang="zh-CN" sz="2800" b="1">
                <a:solidFill>
                  <a:srgbClr val="0066FF"/>
                </a:solidFill>
              </a:rPr>
              <a:t>Time </a:t>
            </a:r>
            <a:r>
              <a:rPr lang="en-US" altLang="zh-CN" sz="2800" b="1" dirty="0">
                <a:solidFill>
                  <a:srgbClr val="0066FF"/>
                </a:solidFill>
              </a:rPr>
              <a:t>Sharing</a:t>
            </a:r>
            <a:endParaRPr lang="zh-CN" altLang="en-US" sz="2800" b="1" dirty="0">
              <a:solidFill>
                <a:srgbClr val="0066FF"/>
              </a:solidFill>
            </a:endParaRPr>
          </a:p>
        </p:txBody>
      </p:sp>
      <p:sp>
        <p:nvSpPr>
          <p:cNvPr id="158723" name="Rectangle 3"/>
          <p:cNvSpPr>
            <a:spLocks noGrp="1" noChangeArrowheads="1"/>
          </p:cNvSpPr>
          <p:nvPr>
            <p:ph type="body" idx="1"/>
          </p:nvPr>
        </p:nvSpPr>
        <p:spPr>
          <a:xfrm>
            <a:off x="457200" y="1700213"/>
            <a:ext cx="8496300" cy="3384550"/>
          </a:xfrm>
        </p:spPr>
        <p:txBody>
          <a:bodyPr/>
          <a:lstStyle/>
          <a:p>
            <a:pPr eaLnBrk="1" hangingPunct="1">
              <a:buFont typeface="Wingdings" pitchFamily="2" charset="2"/>
              <a:buNone/>
              <a:defRPr/>
            </a:pPr>
            <a:r>
              <a:rPr lang="en-US" altLang="zh-CN" b="1" dirty="0">
                <a:solidFill>
                  <a:srgbClr val="000066"/>
                </a:solidFill>
              </a:rPr>
              <a:t>1</a:t>
            </a:r>
            <a:r>
              <a:rPr lang="zh-CN" altLang="en-US" b="1" dirty="0">
                <a:solidFill>
                  <a:srgbClr val="000066"/>
                </a:solidFill>
              </a:rPr>
              <a:t>．分时概念和分时系统的实现方法</a:t>
            </a:r>
          </a:p>
          <a:p>
            <a:pPr eaLnBrk="1" hangingPunct="1">
              <a:spcBef>
                <a:spcPts val="1200"/>
              </a:spcBef>
              <a:defRPr/>
            </a:pPr>
            <a:r>
              <a:rPr lang="zh-CN" altLang="en-US" sz="2800" b="1" dirty="0">
                <a:solidFill>
                  <a:srgbClr val="C00000"/>
                </a:solidFill>
              </a:rPr>
              <a:t>分时</a:t>
            </a:r>
            <a:r>
              <a:rPr lang="zh-CN" altLang="en-US" sz="2800" dirty="0"/>
              <a:t>：广义上，是指对时间的共享。</a:t>
            </a:r>
          </a:p>
          <a:p>
            <a:pPr eaLnBrk="1" hangingPunct="1">
              <a:spcBef>
                <a:spcPts val="1200"/>
              </a:spcBef>
              <a:buFont typeface="Wingdings" pitchFamily="2" charset="2"/>
              <a:buNone/>
              <a:defRPr/>
            </a:pPr>
            <a:r>
              <a:rPr lang="zh-CN" altLang="en-US" sz="2800" dirty="0"/>
              <a:t>   </a:t>
            </a:r>
            <a:r>
              <a:rPr lang="zh-CN" altLang="en-US" sz="2800" dirty="0">
                <a:solidFill>
                  <a:srgbClr val="FF3300"/>
                </a:solidFill>
              </a:rPr>
              <a:t>●</a:t>
            </a:r>
            <a:r>
              <a:rPr lang="zh-CN" altLang="en-US" sz="2800" dirty="0"/>
              <a:t>在分时系统中，分时主要是指若干并发程序对</a:t>
            </a:r>
            <a:r>
              <a:rPr lang="en-US" altLang="zh-CN" sz="2800" dirty="0"/>
              <a:t>CPU</a:t>
            </a:r>
            <a:r>
              <a:rPr lang="zh-CN" altLang="en-US" sz="2800" dirty="0"/>
              <a:t>时间的共享</a:t>
            </a:r>
          </a:p>
          <a:p>
            <a:pPr eaLnBrk="1" hangingPunct="1">
              <a:spcBef>
                <a:spcPts val="1200"/>
              </a:spcBef>
              <a:defRPr/>
            </a:pPr>
            <a:r>
              <a:rPr lang="zh-CN" altLang="en-US" sz="2800" b="1" dirty="0">
                <a:solidFill>
                  <a:srgbClr val="C00000"/>
                </a:solidFill>
              </a:rPr>
              <a:t>时间片</a:t>
            </a:r>
            <a:r>
              <a:rPr lang="zh-CN" altLang="en-US" sz="2800" b="1" dirty="0">
                <a:solidFill>
                  <a:srgbClr val="002060"/>
                </a:solidFill>
              </a:rPr>
              <a:t>：</a:t>
            </a:r>
            <a:r>
              <a:rPr lang="zh-CN" altLang="zh-CN" sz="2800" dirty="0"/>
              <a:t>将</a:t>
            </a:r>
            <a:r>
              <a:rPr lang="en-US" altLang="zh-CN" sz="2800" dirty="0"/>
              <a:t>CPU</a:t>
            </a:r>
            <a:r>
              <a:rPr lang="zh-CN" altLang="zh-CN" sz="2800" dirty="0"/>
              <a:t>工作时间划分成若干个</a:t>
            </a:r>
            <a:r>
              <a:rPr lang="zh-CN" altLang="zh-CN" sz="2800" b="1" dirty="0">
                <a:solidFill>
                  <a:srgbClr val="C00000"/>
                </a:solidFill>
              </a:rPr>
              <a:t>时间片</a:t>
            </a:r>
            <a:r>
              <a:rPr lang="zh-CN" altLang="en-US" sz="2800" dirty="0"/>
              <a:t>提供给多个用户运行程序</a:t>
            </a:r>
            <a:r>
              <a:rPr lang="zh-CN" altLang="zh-CN" sz="2800" dirty="0"/>
              <a:t>。</a:t>
            </a:r>
            <a:endParaRPr lang="en-US" altLang="zh-CN" sz="2800" dirty="0"/>
          </a:p>
          <a:p>
            <a:pPr marL="0" indent="0" eaLnBrk="1" hangingPunct="1">
              <a:spcBef>
                <a:spcPts val="1200"/>
              </a:spcBef>
              <a:buFont typeface="Wingdings" pitchFamily="2" charset="2"/>
              <a:buNone/>
              <a:defRPr/>
            </a:pPr>
            <a:r>
              <a:rPr lang="en-US" altLang="zh-CN" sz="2800" dirty="0"/>
              <a:t>              </a:t>
            </a:r>
            <a:endParaRPr lang="en-US" altLang="zh-CN" dirty="0"/>
          </a:p>
        </p:txBody>
      </p:sp>
      <p:sp>
        <p:nvSpPr>
          <p:cNvPr id="23556" name="矩形 3"/>
          <p:cNvSpPr>
            <a:spLocks noChangeArrowheads="1"/>
          </p:cNvSpPr>
          <p:nvPr/>
        </p:nvSpPr>
        <p:spPr bwMode="auto">
          <a:xfrm>
            <a:off x="539552" y="5229225"/>
            <a:ext cx="8407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rgbClr val="000066"/>
                </a:solidFill>
                <a:latin typeface="微软雅黑" pitchFamily="34" charset="-122"/>
                <a:ea typeface="微软雅黑" pitchFamily="34" charset="-122"/>
              </a:rPr>
              <a:t>注意：分时操作系统是给不同用户提供</a:t>
            </a:r>
            <a:r>
              <a:rPr lang="en-US" altLang="zh-CN" sz="2800">
                <a:solidFill>
                  <a:srgbClr val="000066"/>
                </a:solidFill>
                <a:latin typeface="微软雅黑" pitchFamily="34" charset="-122"/>
                <a:ea typeface="微软雅黑" pitchFamily="34" charset="-122"/>
              </a:rPr>
              <a:t>CPU</a:t>
            </a:r>
            <a:r>
              <a:rPr lang="zh-CN" altLang="en-US" sz="2800">
                <a:solidFill>
                  <a:srgbClr val="000066"/>
                </a:solidFill>
                <a:latin typeface="微软雅黑" pitchFamily="34" charset="-122"/>
                <a:ea typeface="微软雅黑" pitchFamily="34" charset="-122"/>
              </a:rPr>
              <a:t>的资源，而多道程序系统则是不同程序间的穿插运行。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0" presetClass="entr" presetSubtype="0" fill="hold" nodeType="withEffect">
                                  <p:stCondLst>
                                    <p:cond delay="0"/>
                                  </p:stCondLst>
                                  <p:iterate type="lt">
                                    <p:tmPct val="10000"/>
                                  </p:iterate>
                                  <p:childTnLst>
                                    <p:set>
                                      <p:cBhvr>
                                        <p:cTn id="6" dur="1" fill="hold">
                                          <p:stCondLst>
                                            <p:cond delay="0"/>
                                          </p:stCondLst>
                                        </p:cTn>
                                        <p:tgtEl>
                                          <p:spTgt spid="158723">
                                            <p:txEl>
                                              <p:pRg st="1" end="1"/>
                                            </p:txEl>
                                          </p:spTgt>
                                        </p:tgtEl>
                                        <p:attrNameLst>
                                          <p:attrName>style.visibility</p:attrName>
                                        </p:attrNameLst>
                                      </p:cBhvr>
                                      <p:to>
                                        <p:strVal val="visible"/>
                                      </p:to>
                                    </p:set>
                                    <p:animEffect transition="in" filter="fade">
                                      <p:cBhvr>
                                        <p:cTn id="7" dur="500"/>
                                        <p:tgtEl>
                                          <p:spTgt spid="158723">
                                            <p:txEl>
                                              <p:pRg st="1" end="1"/>
                                            </p:txEl>
                                          </p:spTgt>
                                        </p:tgtEl>
                                      </p:cBhvr>
                                    </p:animEffect>
                                    <p:anim calcmode="lin" valueType="num">
                                      <p:cBhvr>
                                        <p:cTn id="8" dur="500" fill="hold"/>
                                        <p:tgtEl>
                                          <p:spTgt spid="158723">
                                            <p:txEl>
                                              <p:pRg st="1" end="1"/>
                                            </p:txEl>
                                          </p:spTgt>
                                        </p:tgtEl>
                                        <p:attrNameLst>
                                          <p:attrName>ppt_x</p:attrName>
                                        </p:attrNameLst>
                                      </p:cBhvr>
                                      <p:tavLst>
                                        <p:tav tm="0">
                                          <p:val>
                                            <p:strVal val="#ppt_x-.1"/>
                                          </p:val>
                                        </p:tav>
                                        <p:tav tm="100000">
                                          <p:val>
                                            <p:strVal val="#ppt_x"/>
                                          </p:val>
                                        </p:tav>
                                      </p:tavLst>
                                    </p:anim>
                                    <p:anim calcmode="lin" valueType="num">
                                      <p:cBhvr>
                                        <p:cTn id="9" dur="500" fill="hold"/>
                                        <p:tgtEl>
                                          <p:spTgt spid="158723">
                                            <p:txEl>
                                              <p:pRg st="1" end="1"/>
                                            </p:txEl>
                                          </p:spTgt>
                                        </p:tgtEl>
                                        <p:attrNameLst>
                                          <p:attrName>ppt_y</p:attrName>
                                        </p:attrNameLst>
                                      </p:cBhvr>
                                      <p:tavLst>
                                        <p:tav tm="0">
                                          <p:val>
                                            <p:strVal val="#ppt_y"/>
                                          </p:val>
                                        </p:tav>
                                        <p:tav tm="100000">
                                          <p:val>
                                            <p:strVal val="#ppt_y"/>
                                          </p:val>
                                        </p:tav>
                                      </p:tavLst>
                                    </p:anim>
                                  </p:childTnLst>
                                </p:cTn>
                              </p:par>
                              <p:par>
                                <p:cTn id="10" presetID="40" presetClass="entr" presetSubtype="0" fill="hold" nodeType="withEffect">
                                  <p:stCondLst>
                                    <p:cond delay="0"/>
                                  </p:stCondLst>
                                  <p:iterate type="lt">
                                    <p:tmPct val="10000"/>
                                  </p:iterate>
                                  <p:childTnLst>
                                    <p:set>
                                      <p:cBhvr>
                                        <p:cTn id="11" dur="1" fill="hold">
                                          <p:stCondLst>
                                            <p:cond delay="0"/>
                                          </p:stCondLst>
                                        </p:cTn>
                                        <p:tgtEl>
                                          <p:spTgt spid="158723">
                                            <p:txEl>
                                              <p:pRg st="2" end="2"/>
                                            </p:txEl>
                                          </p:spTgt>
                                        </p:tgtEl>
                                        <p:attrNameLst>
                                          <p:attrName>style.visibility</p:attrName>
                                        </p:attrNameLst>
                                      </p:cBhvr>
                                      <p:to>
                                        <p:strVal val="visible"/>
                                      </p:to>
                                    </p:set>
                                    <p:animEffect transition="in" filter="fade">
                                      <p:cBhvr>
                                        <p:cTn id="12" dur="500"/>
                                        <p:tgtEl>
                                          <p:spTgt spid="158723">
                                            <p:txEl>
                                              <p:pRg st="2" end="2"/>
                                            </p:txEl>
                                          </p:spTgt>
                                        </p:tgtEl>
                                      </p:cBhvr>
                                    </p:animEffect>
                                    <p:anim calcmode="lin" valueType="num">
                                      <p:cBhvr>
                                        <p:cTn id="13" dur="500" fill="hold"/>
                                        <p:tgtEl>
                                          <p:spTgt spid="158723">
                                            <p:txEl>
                                              <p:pRg st="2" end="2"/>
                                            </p:txEl>
                                          </p:spTgt>
                                        </p:tgtEl>
                                        <p:attrNameLst>
                                          <p:attrName>ppt_x</p:attrName>
                                        </p:attrNameLst>
                                      </p:cBhvr>
                                      <p:tavLst>
                                        <p:tav tm="0">
                                          <p:val>
                                            <p:strVal val="#ppt_x-.1"/>
                                          </p:val>
                                        </p:tav>
                                        <p:tav tm="100000">
                                          <p:val>
                                            <p:strVal val="#ppt_x"/>
                                          </p:val>
                                        </p:tav>
                                      </p:tavLst>
                                    </p:anim>
                                    <p:anim calcmode="lin" valueType="num">
                                      <p:cBhvr>
                                        <p:cTn id="14" dur="500" fill="hold"/>
                                        <p:tgtEl>
                                          <p:spTgt spid="158723">
                                            <p:txEl>
                                              <p:pRg st="2" end="2"/>
                                            </p:txEl>
                                          </p:spTgt>
                                        </p:tgtEl>
                                        <p:attrNameLst>
                                          <p:attrName>ppt_y</p:attrName>
                                        </p:attrNameLst>
                                      </p:cBhvr>
                                      <p:tavLst>
                                        <p:tav tm="0">
                                          <p:val>
                                            <p:strVal val="#ppt_y"/>
                                          </p:val>
                                        </p:tav>
                                        <p:tav tm="100000">
                                          <p:val>
                                            <p:strVal val="#ppt_y"/>
                                          </p:val>
                                        </p:tav>
                                      </p:tavLst>
                                    </p:anim>
                                  </p:childTnLst>
                                </p:cTn>
                              </p:par>
                              <p:par>
                                <p:cTn id="15" presetID="40" presetClass="entr" presetSubtype="0" fill="hold" nodeType="withEffect">
                                  <p:stCondLst>
                                    <p:cond delay="0"/>
                                  </p:stCondLst>
                                  <p:iterate type="lt">
                                    <p:tmPct val="10000"/>
                                  </p:iterate>
                                  <p:childTnLst>
                                    <p:set>
                                      <p:cBhvr>
                                        <p:cTn id="16" dur="1" fill="hold">
                                          <p:stCondLst>
                                            <p:cond delay="0"/>
                                          </p:stCondLst>
                                        </p:cTn>
                                        <p:tgtEl>
                                          <p:spTgt spid="158723">
                                            <p:txEl>
                                              <p:pRg st="3" end="3"/>
                                            </p:txEl>
                                          </p:spTgt>
                                        </p:tgtEl>
                                        <p:attrNameLst>
                                          <p:attrName>style.visibility</p:attrName>
                                        </p:attrNameLst>
                                      </p:cBhvr>
                                      <p:to>
                                        <p:strVal val="visible"/>
                                      </p:to>
                                    </p:set>
                                    <p:animEffect transition="in" filter="fade">
                                      <p:cBhvr>
                                        <p:cTn id="17" dur="500"/>
                                        <p:tgtEl>
                                          <p:spTgt spid="158723">
                                            <p:txEl>
                                              <p:pRg st="3" end="3"/>
                                            </p:txEl>
                                          </p:spTgt>
                                        </p:tgtEl>
                                      </p:cBhvr>
                                    </p:animEffect>
                                    <p:anim calcmode="lin" valueType="num">
                                      <p:cBhvr>
                                        <p:cTn id="18" dur="500" fill="hold"/>
                                        <p:tgtEl>
                                          <p:spTgt spid="158723">
                                            <p:txEl>
                                              <p:pRg st="3" end="3"/>
                                            </p:txEl>
                                          </p:spTgt>
                                        </p:tgtEl>
                                        <p:attrNameLst>
                                          <p:attrName>ppt_x</p:attrName>
                                        </p:attrNameLst>
                                      </p:cBhvr>
                                      <p:tavLst>
                                        <p:tav tm="0">
                                          <p:val>
                                            <p:strVal val="#ppt_x-.1"/>
                                          </p:val>
                                        </p:tav>
                                        <p:tav tm="100000">
                                          <p:val>
                                            <p:strVal val="#ppt_x"/>
                                          </p:val>
                                        </p:tav>
                                      </p:tavLst>
                                    </p:anim>
                                    <p:anim calcmode="lin" valueType="num">
                                      <p:cBhvr>
                                        <p:cTn id="19" dur="500" fill="hold"/>
                                        <p:tgtEl>
                                          <p:spTgt spid="158723">
                                            <p:txEl>
                                              <p:pRg st="3" end="3"/>
                                            </p:txEl>
                                          </p:spTgt>
                                        </p:tgtEl>
                                        <p:attrNameLst>
                                          <p:attrName>ppt_y</p:attrName>
                                        </p:attrNameLst>
                                      </p:cBhvr>
                                      <p:tavLst>
                                        <p:tav tm="0">
                                          <p:val>
                                            <p:strVal val="#ppt_y"/>
                                          </p:val>
                                        </p:tav>
                                        <p:tav tm="100000">
                                          <p:val>
                                            <p:strVal val="#ppt_y"/>
                                          </p:val>
                                        </p:tav>
                                      </p:tavLst>
                                    </p:anim>
                                  </p:childTnLst>
                                </p:cTn>
                              </p:par>
                              <p:par>
                                <p:cTn id="20" presetID="40" presetClass="entr" presetSubtype="0" fill="hold" nodeType="withEffect">
                                  <p:stCondLst>
                                    <p:cond delay="0"/>
                                  </p:stCondLst>
                                  <p:iterate type="lt">
                                    <p:tmPct val="10000"/>
                                  </p:iterate>
                                  <p:childTnLst>
                                    <p:set>
                                      <p:cBhvr>
                                        <p:cTn id="21" dur="1" fill="hold">
                                          <p:stCondLst>
                                            <p:cond delay="0"/>
                                          </p:stCondLst>
                                        </p:cTn>
                                        <p:tgtEl>
                                          <p:spTgt spid="158723">
                                            <p:txEl>
                                              <p:pRg st="4" end="4"/>
                                            </p:txEl>
                                          </p:spTgt>
                                        </p:tgtEl>
                                        <p:attrNameLst>
                                          <p:attrName>style.visibility</p:attrName>
                                        </p:attrNameLst>
                                      </p:cBhvr>
                                      <p:to>
                                        <p:strVal val="visible"/>
                                      </p:to>
                                    </p:set>
                                    <p:animEffect transition="in" filter="fade">
                                      <p:cBhvr>
                                        <p:cTn id="22" dur="500"/>
                                        <p:tgtEl>
                                          <p:spTgt spid="158723">
                                            <p:txEl>
                                              <p:pRg st="4" end="4"/>
                                            </p:txEl>
                                          </p:spTgt>
                                        </p:tgtEl>
                                      </p:cBhvr>
                                    </p:animEffect>
                                    <p:anim calcmode="lin" valueType="num">
                                      <p:cBhvr>
                                        <p:cTn id="23" dur="500" fill="hold"/>
                                        <p:tgtEl>
                                          <p:spTgt spid="158723">
                                            <p:txEl>
                                              <p:pRg st="4" end="4"/>
                                            </p:txEl>
                                          </p:spTgt>
                                        </p:tgtEl>
                                        <p:attrNameLst>
                                          <p:attrName>ppt_x</p:attrName>
                                        </p:attrNameLst>
                                      </p:cBhvr>
                                      <p:tavLst>
                                        <p:tav tm="0">
                                          <p:val>
                                            <p:strVal val="#ppt_x-.1"/>
                                          </p:val>
                                        </p:tav>
                                        <p:tav tm="100000">
                                          <p:val>
                                            <p:strVal val="#ppt_x"/>
                                          </p:val>
                                        </p:tav>
                                      </p:tavLst>
                                    </p:anim>
                                    <p:anim calcmode="lin" valueType="num">
                                      <p:cBhvr>
                                        <p:cTn id="24" dur="500" fill="hold"/>
                                        <p:tgtEl>
                                          <p:spTgt spid="1587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395288" y="765175"/>
            <a:ext cx="6048375" cy="4535488"/>
          </a:xfrm>
        </p:spPr>
        <p:txBody>
          <a:bodyPr/>
          <a:lstStyle/>
          <a:p>
            <a:pPr eaLnBrk="1" hangingPunct="1">
              <a:lnSpc>
                <a:spcPct val="90000"/>
              </a:lnSpc>
              <a:buFont typeface="Wingdings" pitchFamily="2" charset="2"/>
              <a:buNone/>
            </a:pPr>
            <a:r>
              <a:rPr lang="zh-CN" altLang="en-US" sz="4000" b="1"/>
              <a:t>操作系统概念</a:t>
            </a:r>
            <a:endParaRPr lang="en-US" altLang="zh-CN" sz="4000" b="1"/>
          </a:p>
          <a:p>
            <a:pPr eaLnBrk="1" hangingPunct="1">
              <a:lnSpc>
                <a:spcPct val="90000"/>
              </a:lnSpc>
              <a:buFont typeface="Wingdings" pitchFamily="2" charset="2"/>
              <a:buNone/>
            </a:pPr>
            <a:endParaRPr lang="zh-CN" altLang="en-US"/>
          </a:p>
          <a:p>
            <a:pPr eaLnBrk="1" hangingPunct="1">
              <a:lnSpc>
                <a:spcPct val="90000"/>
              </a:lnSpc>
              <a:buFont typeface="Wingdings" pitchFamily="2" charset="2"/>
              <a:buNone/>
            </a:pPr>
            <a:r>
              <a:rPr lang="en-US" altLang="zh-CN" b="1">
                <a:solidFill>
                  <a:srgbClr val="FF0000"/>
                </a:solidFill>
              </a:rPr>
              <a:t>1</a:t>
            </a:r>
            <a:r>
              <a:rPr lang="zh-CN" altLang="en-US" b="1">
                <a:solidFill>
                  <a:srgbClr val="FF0000"/>
                </a:solidFill>
              </a:rPr>
              <a:t>．操作系统作为扩展机器</a:t>
            </a:r>
          </a:p>
          <a:p>
            <a:pPr eaLnBrk="1" hangingPunct="1">
              <a:lnSpc>
                <a:spcPct val="90000"/>
              </a:lnSpc>
            </a:pPr>
            <a:r>
              <a:rPr lang="zh-CN" altLang="en-US" sz="2400">
                <a:solidFill>
                  <a:srgbClr val="002060"/>
                </a:solidFill>
              </a:rPr>
              <a:t>把硬件细节与程序员隔离开，隐藏了底层硬件的特性              </a:t>
            </a:r>
          </a:p>
          <a:p>
            <a:pPr eaLnBrk="1" hangingPunct="1">
              <a:lnSpc>
                <a:spcPct val="90000"/>
              </a:lnSpc>
              <a:buFont typeface="Wingdings" pitchFamily="2" charset="2"/>
              <a:buNone/>
            </a:pPr>
            <a:endParaRPr lang="en-US" altLang="zh-CN" b="1">
              <a:solidFill>
                <a:srgbClr val="FF0000"/>
              </a:solidFill>
            </a:endParaRPr>
          </a:p>
          <a:p>
            <a:pPr eaLnBrk="1" hangingPunct="1">
              <a:lnSpc>
                <a:spcPct val="90000"/>
              </a:lnSpc>
              <a:buFont typeface="Wingdings" pitchFamily="2" charset="2"/>
              <a:buNone/>
            </a:pPr>
            <a:r>
              <a:rPr lang="en-US" altLang="zh-CN" b="1">
                <a:solidFill>
                  <a:srgbClr val="FF0000"/>
                </a:solidFill>
              </a:rPr>
              <a:t>2</a:t>
            </a:r>
            <a:r>
              <a:rPr lang="zh-CN" altLang="en-US" b="1">
                <a:solidFill>
                  <a:srgbClr val="FF0000"/>
                </a:solidFill>
              </a:rPr>
              <a:t>．操作系统作为资源管理器</a:t>
            </a:r>
          </a:p>
          <a:p>
            <a:pPr eaLnBrk="1" hangingPunct="1">
              <a:lnSpc>
                <a:spcPct val="90000"/>
              </a:lnSpc>
            </a:pPr>
            <a:r>
              <a:rPr lang="zh-CN" altLang="en-US" sz="2400">
                <a:solidFill>
                  <a:srgbClr val="002060"/>
                </a:solidFill>
              </a:rPr>
              <a:t>监视各种资源，随时记录它们的状态；</a:t>
            </a:r>
          </a:p>
          <a:p>
            <a:pPr eaLnBrk="1" hangingPunct="1">
              <a:lnSpc>
                <a:spcPct val="90000"/>
              </a:lnSpc>
            </a:pPr>
            <a:r>
              <a:rPr lang="zh-CN" altLang="en-US" sz="2400">
                <a:solidFill>
                  <a:srgbClr val="002060"/>
                </a:solidFill>
              </a:rPr>
              <a:t>实施某种策略以决定谁获得资源，何时获得，获得多少；</a:t>
            </a:r>
          </a:p>
          <a:p>
            <a:pPr eaLnBrk="1" hangingPunct="1">
              <a:lnSpc>
                <a:spcPct val="90000"/>
              </a:lnSpc>
            </a:pPr>
            <a:r>
              <a:rPr lang="zh-CN" altLang="en-US" sz="2400">
                <a:solidFill>
                  <a:srgbClr val="002060"/>
                </a:solidFill>
              </a:rPr>
              <a:t>分配资源供需求者使用；</a:t>
            </a:r>
          </a:p>
          <a:p>
            <a:pPr eaLnBrk="1" hangingPunct="1">
              <a:lnSpc>
                <a:spcPct val="90000"/>
              </a:lnSpc>
            </a:pPr>
            <a:r>
              <a:rPr lang="zh-CN" altLang="en-US" sz="2400">
                <a:solidFill>
                  <a:srgbClr val="002060"/>
                </a:solidFill>
              </a:rPr>
              <a:t>回收资源，以便再分配。</a:t>
            </a:r>
            <a:endParaRPr lang="en-US" altLang="zh-CN">
              <a:solidFill>
                <a:srgbClr val="002060"/>
              </a:solidFill>
            </a:endParaRPr>
          </a:p>
        </p:txBody>
      </p:sp>
      <p:pic>
        <p:nvPicPr>
          <p:cNvPr id="614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88639"/>
            <a:ext cx="1941290" cy="276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6276370" y="3789040"/>
            <a:ext cx="2492990" cy="2804723"/>
            <a:chOff x="6276370" y="3789040"/>
            <a:chExt cx="2492990" cy="2804723"/>
          </a:xfrm>
        </p:grpSpPr>
        <p:sp>
          <p:nvSpPr>
            <p:cNvPr id="2" name="矩形 1"/>
            <p:cNvSpPr/>
            <p:nvPr/>
          </p:nvSpPr>
          <p:spPr>
            <a:xfrm>
              <a:off x="6804248" y="5563859"/>
              <a:ext cx="1437234" cy="4320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b="1">
                  <a:latin typeface="微软雅黑" pitchFamily="34" charset="-122"/>
                  <a:ea typeface="微软雅黑" pitchFamily="34" charset="-122"/>
                </a:rPr>
                <a:t>硬件</a:t>
              </a:r>
            </a:p>
          </p:txBody>
        </p:sp>
        <p:sp>
          <p:nvSpPr>
            <p:cNvPr id="5" name="矩形 4"/>
            <p:cNvSpPr/>
            <p:nvPr/>
          </p:nvSpPr>
          <p:spPr>
            <a:xfrm>
              <a:off x="6804248" y="5013176"/>
              <a:ext cx="1437234" cy="4320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b="1">
                  <a:latin typeface="微软雅黑" pitchFamily="34" charset="-122"/>
                  <a:ea typeface="微软雅黑" pitchFamily="34" charset="-122"/>
                </a:rPr>
                <a:t>OS</a:t>
              </a:r>
              <a:r>
                <a:rPr lang="zh-CN" altLang="en-US" sz="1400" b="1">
                  <a:latin typeface="微软雅黑" pitchFamily="34" charset="-122"/>
                  <a:ea typeface="微软雅黑" pitchFamily="34" charset="-122"/>
                </a:rPr>
                <a:t>（</a:t>
              </a:r>
              <a:r>
                <a:rPr lang="en-US" altLang="zh-CN" sz="1400" b="1">
                  <a:latin typeface="微软雅黑" pitchFamily="34" charset="-122"/>
                  <a:ea typeface="微软雅黑" pitchFamily="34" charset="-122"/>
                </a:rPr>
                <a:t>win10</a:t>
              </a:r>
              <a:r>
                <a:rPr lang="zh-CN" altLang="en-US" sz="1400" b="1">
                  <a:latin typeface="微软雅黑" pitchFamily="34" charset="-122"/>
                  <a:ea typeface="微软雅黑" pitchFamily="34" charset="-122"/>
                </a:rPr>
                <a:t>）</a:t>
              </a:r>
            </a:p>
          </p:txBody>
        </p:sp>
        <p:sp>
          <p:nvSpPr>
            <p:cNvPr id="6" name="矩形 5"/>
            <p:cNvSpPr/>
            <p:nvPr/>
          </p:nvSpPr>
          <p:spPr>
            <a:xfrm>
              <a:off x="6804248" y="4437112"/>
              <a:ext cx="1437234" cy="4320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b="1">
                  <a:latin typeface="微软雅黑" pitchFamily="34" charset="-122"/>
                  <a:ea typeface="微软雅黑" pitchFamily="34" charset="-122"/>
                </a:rPr>
                <a:t>vmware</a:t>
              </a:r>
              <a:endParaRPr lang="zh-CN" altLang="en-US" sz="1400" b="1">
                <a:latin typeface="微软雅黑" pitchFamily="34" charset="-122"/>
                <a:ea typeface="微软雅黑" pitchFamily="34" charset="-122"/>
              </a:endParaRPr>
            </a:p>
          </p:txBody>
        </p:sp>
        <p:sp>
          <p:nvSpPr>
            <p:cNvPr id="7" name="矩形 6"/>
            <p:cNvSpPr/>
            <p:nvPr/>
          </p:nvSpPr>
          <p:spPr>
            <a:xfrm>
              <a:off x="6804248" y="3789040"/>
              <a:ext cx="1437234" cy="4320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b="1">
                  <a:latin typeface="微软雅黑" pitchFamily="34" charset="-122"/>
                  <a:ea typeface="微软雅黑" pitchFamily="34" charset="-122"/>
                </a:rPr>
                <a:t>OS</a:t>
              </a:r>
              <a:r>
                <a:rPr lang="zh-CN" altLang="en-US" sz="1400" b="1">
                  <a:latin typeface="微软雅黑" pitchFamily="34" charset="-122"/>
                  <a:ea typeface="微软雅黑" pitchFamily="34" charset="-122"/>
                </a:rPr>
                <a:t>（</a:t>
              </a:r>
              <a:r>
                <a:rPr lang="en-US" altLang="zh-CN" sz="1400" b="1">
                  <a:latin typeface="微软雅黑" pitchFamily="34" charset="-122"/>
                  <a:ea typeface="微软雅黑" pitchFamily="34" charset="-122"/>
                </a:rPr>
                <a:t>unix</a:t>
              </a:r>
              <a:r>
                <a:rPr lang="zh-CN" altLang="en-US" sz="1400" b="1">
                  <a:latin typeface="微软雅黑" pitchFamily="34" charset="-122"/>
                  <a:ea typeface="微软雅黑" pitchFamily="34" charset="-122"/>
                </a:rPr>
                <a:t>）</a:t>
              </a:r>
            </a:p>
          </p:txBody>
        </p:sp>
        <p:sp>
          <p:nvSpPr>
            <p:cNvPr id="3" name="矩形 2"/>
            <p:cNvSpPr/>
            <p:nvPr/>
          </p:nvSpPr>
          <p:spPr>
            <a:xfrm>
              <a:off x="6276370" y="6224431"/>
              <a:ext cx="2492990" cy="369332"/>
            </a:xfrm>
            <a:prstGeom prst="rect">
              <a:avLst/>
            </a:prstGeom>
          </p:spPr>
          <p:txBody>
            <a:bodyPr wrap="none">
              <a:spAutoFit/>
            </a:bodyPr>
            <a:lstStyle/>
            <a:p>
              <a:r>
                <a:rPr lang="zh-CN" altLang="en-US">
                  <a:solidFill>
                    <a:srgbClr val="C00000"/>
                  </a:solidFill>
                  <a:latin typeface="微软雅黑" pitchFamily="34" charset="-122"/>
                  <a:ea typeface="微软雅黑" pitchFamily="34" charset="-122"/>
                </a:rPr>
                <a:t>基于操作系统的虚拟机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a:xfrm>
            <a:off x="251520" y="548680"/>
            <a:ext cx="8712968" cy="5184775"/>
          </a:xfrm>
        </p:spPr>
        <p:txBody>
          <a:bodyPr/>
          <a:lstStyle/>
          <a:p>
            <a:pPr eaLnBrk="1" hangingPunct="1">
              <a:lnSpc>
                <a:spcPct val="90000"/>
              </a:lnSpc>
              <a:buNone/>
              <a:defRPr/>
            </a:pPr>
            <a:r>
              <a:rPr lang="en-US" altLang="zh-CN" b="1" dirty="0">
                <a:solidFill>
                  <a:srgbClr val="000066"/>
                </a:solidFill>
              </a:rPr>
              <a:t> 2</a:t>
            </a:r>
            <a:r>
              <a:rPr lang="zh-CN" altLang="en-US" b="1" dirty="0">
                <a:solidFill>
                  <a:srgbClr val="000066"/>
                </a:solidFill>
              </a:rPr>
              <a:t>．分时系统的特征</a:t>
            </a:r>
            <a:r>
              <a:rPr lang="en-US" altLang="zh-CN" b="1" dirty="0">
                <a:solidFill>
                  <a:srgbClr val="000066"/>
                </a:solidFill>
              </a:rPr>
              <a:t>(</a:t>
            </a:r>
            <a:r>
              <a:rPr lang="zh-CN" altLang="en-US" b="1" dirty="0">
                <a:solidFill>
                  <a:srgbClr val="000066"/>
                </a:solidFill>
              </a:rPr>
              <a:t>用途比较广</a:t>
            </a:r>
            <a:r>
              <a:rPr lang="en-US" altLang="zh-CN" b="1" dirty="0">
                <a:solidFill>
                  <a:srgbClr val="000066"/>
                </a:solidFill>
              </a:rPr>
              <a:t>)</a:t>
            </a:r>
            <a:endParaRPr lang="zh-CN" altLang="en-US" b="1" dirty="0">
              <a:solidFill>
                <a:srgbClr val="000066"/>
              </a:solidFill>
            </a:endParaRPr>
          </a:p>
          <a:p>
            <a:pPr eaLnBrk="1" hangingPunct="1">
              <a:lnSpc>
                <a:spcPct val="90000"/>
              </a:lnSpc>
              <a:spcBef>
                <a:spcPts val="2400"/>
              </a:spcBef>
              <a:buFont typeface="Wingdings" pitchFamily="2" charset="2"/>
              <a:buChar char="l"/>
            </a:pPr>
            <a:r>
              <a:rPr lang="zh-CN" altLang="en-US" sz="2600" dirty="0"/>
              <a:t>分时的含义：是指多个用户分享使用同一台计算机，分时共享硬件和软件资源。</a:t>
            </a:r>
            <a:endParaRPr lang="en-US" altLang="zh-CN" sz="2600" dirty="0"/>
          </a:p>
          <a:p>
            <a:pPr eaLnBrk="1" hangingPunct="1">
              <a:lnSpc>
                <a:spcPct val="90000"/>
              </a:lnSpc>
              <a:spcBef>
                <a:spcPts val="2400"/>
              </a:spcBef>
              <a:buFont typeface="Wingdings" pitchFamily="2" charset="2"/>
              <a:buChar char="l"/>
            </a:pPr>
            <a:r>
              <a:rPr lang="zh-CN" altLang="en-US" sz="2600" dirty="0"/>
              <a:t>分时操作系统允许多个用户通过终端连接主机，以交互方式使用，共享主机中的资源。</a:t>
            </a:r>
            <a:endParaRPr lang="en-US" altLang="zh-CN" sz="2600" dirty="0"/>
          </a:p>
          <a:p>
            <a:pPr eaLnBrk="1" hangingPunct="1">
              <a:lnSpc>
                <a:spcPct val="90000"/>
              </a:lnSpc>
              <a:spcBef>
                <a:spcPts val="2400"/>
              </a:spcBef>
              <a:buFont typeface="Wingdings" pitchFamily="2" charset="2"/>
              <a:buChar char="l"/>
            </a:pPr>
            <a:r>
              <a:rPr lang="zh-CN" altLang="en-US" sz="2600" dirty="0">
                <a:solidFill>
                  <a:srgbClr val="C00000"/>
                </a:solidFill>
              </a:rPr>
              <a:t>分时系统以时间片为单位，轮流为每个终端用户服务</a:t>
            </a:r>
            <a:r>
              <a:rPr lang="zh-CN" altLang="en-US" sz="2600" dirty="0"/>
              <a:t>。</a:t>
            </a:r>
            <a:endParaRPr lang="en-US" altLang="zh-CN" sz="2600" dirty="0"/>
          </a:p>
          <a:p>
            <a:pPr eaLnBrk="1" hangingPunct="1">
              <a:lnSpc>
                <a:spcPct val="90000"/>
              </a:lnSpc>
              <a:buFont typeface="Wingdings" pitchFamily="2" charset="2"/>
              <a:buNone/>
            </a:pPr>
            <a:endParaRPr lang="en-US" altLang="zh-CN" sz="2800" dirty="0"/>
          </a:p>
        </p:txBody>
      </p:sp>
      <p:pic>
        <p:nvPicPr>
          <p:cNvPr id="63490" name="Picture 2" descr="https://timgsa.baidu.com/timg?image&amp;quality=80&amp;size=b9999_10000&amp;sec=1543559610760&amp;di=17612032c289e42e44c155164f8bf732&amp;imgtype=0&amp;src=http%3A%2F%2Fa3.att.hudong.com%2F83%2F27%2F01300543364049144912270752513_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933056"/>
            <a:ext cx="3681126" cy="2736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fade">
                                      <p:cBhvr>
                                        <p:cTn id="7" dur="1000"/>
                                        <p:tgtEl>
                                          <p:spTgt spid="159747">
                                            <p:txEl>
                                              <p:pRg st="0" end="0"/>
                                            </p:txEl>
                                          </p:spTgt>
                                        </p:tgtEl>
                                      </p:cBhvr>
                                    </p:animEffect>
                                    <p:anim calcmode="lin" valueType="num">
                                      <p:cBhvr>
                                        <p:cTn id="8" dur="10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97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9747">
                                            <p:txEl>
                                              <p:pRg st="1" end="1"/>
                                            </p:txEl>
                                          </p:spTgt>
                                        </p:tgtEl>
                                        <p:attrNameLst>
                                          <p:attrName>style.visibility</p:attrName>
                                        </p:attrNameLst>
                                      </p:cBhvr>
                                      <p:to>
                                        <p:strVal val="visible"/>
                                      </p:to>
                                    </p:set>
                                    <p:animEffect transition="in" filter="fade">
                                      <p:cBhvr>
                                        <p:cTn id="14" dur="1000"/>
                                        <p:tgtEl>
                                          <p:spTgt spid="159747">
                                            <p:txEl>
                                              <p:pRg st="1" end="1"/>
                                            </p:txEl>
                                          </p:spTgt>
                                        </p:tgtEl>
                                      </p:cBhvr>
                                    </p:animEffect>
                                    <p:anim calcmode="lin" valueType="num">
                                      <p:cBhvr>
                                        <p:cTn id="15" dur="1000" fill="hold"/>
                                        <p:tgtEl>
                                          <p:spTgt spid="1597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97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9747">
                                            <p:txEl>
                                              <p:pRg st="2" end="2"/>
                                            </p:txEl>
                                          </p:spTgt>
                                        </p:tgtEl>
                                        <p:attrNameLst>
                                          <p:attrName>style.visibility</p:attrName>
                                        </p:attrNameLst>
                                      </p:cBhvr>
                                      <p:to>
                                        <p:strVal val="visible"/>
                                      </p:to>
                                    </p:set>
                                    <p:animEffect transition="in" filter="fade">
                                      <p:cBhvr>
                                        <p:cTn id="21" dur="1000"/>
                                        <p:tgtEl>
                                          <p:spTgt spid="159747">
                                            <p:txEl>
                                              <p:pRg st="2" end="2"/>
                                            </p:txEl>
                                          </p:spTgt>
                                        </p:tgtEl>
                                      </p:cBhvr>
                                    </p:animEffect>
                                    <p:anim calcmode="lin" valueType="num">
                                      <p:cBhvr>
                                        <p:cTn id="22" dur="1000" fill="hold"/>
                                        <p:tgtEl>
                                          <p:spTgt spid="1597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97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9747">
                                            <p:txEl>
                                              <p:pRg st="3" end="3"/>
                                            </p:txEl>
                                          </p:spTgt>
                                        </p:tgtEl>
                                        <p:attrNameLst>
                                          <p:attrName>style.visibility</p:attrName>
                                        </p:attrNameLst>
                                      </p:cBhvr>
                                      <p:to>
                                        <p:strVal val="visible"/>
                                      </p:to>
                                    </p:set>
                                    <p:animEffect transition="in" filter="fade">
                                      <p:cBhvr>
                                        <p:cTn id="28" dur="1000"/>
                                        <p:tgtEl>
                                          <p:spTgt spid="159747">
                                            <p:txEl>
                                              <p:pRg st="3" end="3"/>
                                            </p:txEl>
                                          </p:spTgt>
                                        </p:tgtEl>
                                      </p:cBhvr>
                                    </p:animEffect>
                                    <p:anim calcmode="lin" valueType="num">
                                      <p:cBhvr>
                                        <p:cTn id="29" dur="1000" fill="hold"/>
                                        <p:tgtEl>
                                          <p:spTgt spid="1597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974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323850" y="333375"/>
            <a:ext cx="8623300" cy="443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3200" b="1" dirty="0">
                <a:latin typeface="微软雅黑" pitchFamily="34" charset="-122"/>
                <a:ea typeface="微软雅黑" pitchFamily="34" charset="-122"/>
              </a:rPr>
              <a:t>特征：</a:t>
            </a:r>
            <a:endParaRPr lang="en-US" altLang="zh-CN" sz="3200" b="1" dirty="0">
              <a:latin typeface="微软雅黑" pitchFamily="34" charset="-122"/>
              <a:ea typeface="微软雅黑" pitchFamily="34" charset="-122"/>
            </a:endParaRPr>
          </a:p>
          <a:p>
            <a:pPr marL="457200" indent="-457200" eaLnBrk="1" hangingPunct="1">
              <a:lnSpc>
                <a:spcPct val="150000"/>
              </a:lnSpc>
              <a:spcBef>
                <a:spcPts val="1200"/>
              </a:spcBef>
              <a:buFont typeface="Wingdings" pitchFamily="2" charset="2"/>
              <a:buChar char="l"/>
              <a:defRPr/>
            </a:pPr>
            <a:r>
              <a:rPr lang="zh-CN" altLang="en-US" sz="2800" dirty="0">
                <a:solidFill>
                  <a:srgbClr val="FF0000"/>
                </a:solidFill>
                <a:latin typeface="微软雅黑" pitchFamily="34" charset="-122"/>
                <a:ea typeface="微软雅黑" pitchFamily="34" charset="-122"/>
              </a:rPr>
              <a:t>并发性</a:t>
            </a:r>
            <a:r>
              <a:rPr lang="zh-CN" altLang="en-US" sz="2800" dirty="0">
                <a:latin typeface="微软雅黑" pitchFamily="34" charset="-122"/>
                <a:ea typeface="微软雅黑" pitchFamily="34" charset="-122"/>
              </a:rPr>
              <a:t>，计算机系统能被多个用户同时使用；</a:t>
            </a:r>
            <a:endParaRPr lang="en-US" altLang="zh-CN" sz="2800" dirty="0">
              <a:latin typeface="微软雅黑" pitchFamily="34" charset="-122"/>
              <a:ea typeface="微软雅黑" pitchFamily="34" charset="-122"/>
            </a:endParaRPr>
          </a:p>
          <a:p>
            <a:pPr marL="457200" indent="-457200" eaLnBrk="1" hangingPunct="1">
              <a:lnSpc>
                <a:spcPct val="150000"/>
              </a:lnSpc>
              <a:spcBef>
                <a:spcPts val="1200"/>
              </a:spcBef>
              <a:buFont typeface="Wingdings" pitchFamily="2" charset="2"/>
              <a:buChar char="l"/>
              <a:defRPr/>
            </a:pPr>
            <a:r>
              <a:rPr lang="zh-CN" altLang="en-US" sz="2800" dirty="0">
                <a:solidFill>
                  <a:srgbClr val="FF0000"/>
                </a:solidFill>
                <a:latin typeface="微软雅黑" pitchFamily="34" charset="-122"/>
                <a:ea typeface="微软雅黑" pitchFamily="34" charset="-122"/>
              </a:rPr>
              <a:t>独立性</a:t>
            </a:r>
            <a:r>
              <a:rPr lang="zh-CN" altLang="en-US" sz="2800" dirty="0">
                <a:latin typeface="微软雅黑" pitchFamily="34" charset="-122"/>
                <a:ea typeface="微软雅黑" pitchFamily="34" charset="-122"/>
              </a:rPr>
              <a:t>：用户和用户之间都是独立操作系统的，在同时操作时并不会发生冲突，破坏，混淆等现象；</a:t>
            </a:r>
            <a:endParaRPr lang="en-US" altLang="zh-CN" sz="2800" dirty="0">
              <a:latin typeface="微软雅黑" pitchFamily="34" charset="-122"/>
              <a:ea typeface="微软雅黑" pitchFamily="34" charset="-122"/>
            </a:endParaRPr>
          </a:p>
          <a:p>
            <a:pPr marL="457200" indent="-457200" eaLnBrk="1" hangingPunct="1">
              <a:lnSpc>
                <a:spcPct val="150000"/>
              </a:lnSpc>
              <a:spcBef>
                <a:spcPts val="1200"/>
              </a:spcBef>
              <a:buFont typeface="Wingdings" pitchFamily="2" charset="2"/>
              <a:buChar char="l"/>
              <a:defRPr/>
            </a:pPr>
            <a:r>
              <a:rPr lang="zh-CN" altLang="en-US" sz="2800" dirty="0">
                <a:solidFill>
                  <a:srgbClr val="FF0000"/>
                </a:solidFill>
                <a:latin typeface="微软雅黑" pitchFamily="34" charset="-122"/>
                <a:ea typeface="微软雅黑" pitchFamily="34" charset="-122"/>
              </a:rPr>
              <a:t>及时性</a:t>
            </a:r>
            <a:r>
              <a:rPr lang="zh-CN" altLang="en-US" sz="2800" dirty="0">
                <a:latin typeface="微软雅黑" pitchFamily="34" charset="-122"/>
                <a:ea typeface="微软雅黑" pitchFamily="34" charset="-122"/>
              </a:rPr>
              <a:t>：系统能以最快的速度将结果显示给用户；</a:t>
            </a:r>
            <a:endParaRPr lang="en-US" altLang="zh-CN" sz="2800" dirty="0">
              <a:latin typeface="微软雅黑" pitchFamily="34" charset="-122"/>
              <a:ea typeface="微软雅黑" pitchFamily="34" charset="-122"/>
            </a:endParaRPr>
          </a:p>
          <a:p>
            <a:pPr marL="457200" indent="-457200" eaLnBrk="1" hangingPunct="1">
              <a:lnSpc>
                <a:spcPct val="150000"/>
              </a:lnSpc>
              <a:spcBef>
                <a:spcPts val="1200"/>
              </a:spcBef>
              <a:buFont typeface="Wingdings" pitchFamily="2" charset="2"/>
              <a:buChar char="l"/>
              <a:defRPr/>
            </a:pPr>
            <a:r>
              <a:rPr lang="zh-CN" altLang="en-US" sz="2800" dirty="0">
                <a:solidFill>
                  <a:srgbClr val="FF0000"/>
                </a:solidFill>
                <a:latin typeface="微软雅黑" pitchFamily="34" charset="-122"/>
                <a:ea typeface="微软雅黑" pitchFamily="34" charset="-122"/>
              </a:rPr>
              <a:t>交互性</a:t>
            </a:r>
            <a:r>
              <a:rPr lang="zh-CN" altLang="en-US" sz="2800" dirty="0">
                <a:latin typeface="微软雅黑" pitchFamily="34" charset="-122"/>
                <a:ea typeface="微软雅黑" pitchFamily="34" charset="-122"/>
              </a:rPr>
              <a:t>：用户能和电脑进行人机对话。</a:t>
            </a:r>
          </a:p>
        </p:txBody>
      </p:sp>
      <p:sp>
        <p:nvSpPr>
          <p:cNvPr id="25603" name="矩形 3"/>
          <p:cNvSpPr>
            <a:spLocks noChangeArrowheads="1"/>
          </p:cNvSpPr>
          <p:nvPr/>
        </p:nvSpPr>
        <p:spPr bwMode="auto">
          <a:xfrm>
            <a:off x="2916238" y="5157788"/>
            <a:ext cx="33361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800" b="1"/>
              <a:t>Unix,Linux</a:t>
            </a:r>
            <a:endParaRPr lang="zh-CN" altLang="en-US" sz="48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23850" y="476250"/>
            <a:ext cx="8578850" cy="1027113"/>
          </a:xfrm>
        </p:spPr>
        <p:txBody>
          <a:bodyPr/>
          <a:lstStyle/>
          <a:p>
            <a:pPr eaLnBrk="1" hangingPunct="1">
              <a:defRPr/>
            </a:pPr>
            <a:r>
              <a:rPr lang="zh-CN" altLang="en-US" sz="4000" b="1" dirty="0">
                <a:effectLst>
                  <a:outerShdw blurRad="38100" dist="38100" dir="2700000" algn="tl">
                    <a:srgbClr val="C0C0C0"/>
                  </a:outerShdw>
                </a:effectLst>
              </a:rPr>
              <a:t>三、</a:t>
            </a:r>
            <a:r>
              <a:rPr lang="en-US" altLang="zh-CN" sz="4000" b="1" dirty="0">
                <a:effectLst>
                  <a:outerShdw blurRad="38100" dist="38100" dir="2700000" algn="tl">
                    <a:srgbClr val="C0C0C0"/>
                  </a:outerShdw>
                </a:effectLst>
              </a:rPr>
              <a:t> </a:t>
            </a:r>
            <a:r>
              <a:rPr lang="zh-CN" altLang="en-US" sz="4000" b="1">
                <a:effectLst>
                  <a:outerShdw blurRad="38100" dist="38100" dir="2700000" algn="tl">
                    <a:srgbClr val="C0C0C0"/>
                  </a:outerShdw>
                </a:effectLst>
              </a:rPr>
              <a:t>实时系统 </a:t>
            </a:r>
            <a:r>
              <a:rPr lang="en-US" altLang="zh-CN" sz="2400">
                <a:solidFill>
                  <a:srgbClr val="0066FF"/>
                </a:solidFill>
              </a:rPr>
              <a:t>RealTimeOperatingSystem  </a:t>
            </a:r>
            <a:r>
              <a:rPr lang="en-US" altLang="zh-CN" sz="2400" b="1">
                <a:solidFill>
                  <a:srgbClr val="0066FF"/>
                </a:solidFill>
              </a:rPr>
              <a:t>RTOS</a:t>
            </a:r>
            <a:endParaRPr lang="zh-CN" altLang="en-US" sz="2400" b="1" dirty="0">
              <a:solidFill>
                <a:srgbClr val="0066FF"/>
              </a:solidFill>
            </a:endParaRPr>
          </a:p>
        </p:txBody>
      </p:sp>
      <p:sp>
        <p:nvSpPr>
          <p:cNvPr id="160771" name="Rectangle 3"/>
          <p:cNvSpPr>
            <a:spLocks noGrp="1" noChangeArrowheads="1"/>
          </p:cNvSpPr>
          <p:nvPr>
            <p:ph type="body" idx="1"/>
          </p:nvPr>
        </p:nvSpPr>
        <p:spPr>
          <a:xfrm>
            <a:off x="323528" y="1556792"/>
            <a:ext cx="8507288" cy="4824412"/>
          </a:xfrm>
        </p:spPr>
        <p:txBody>
          <a:bodyPr/>
          <a:lstStyle/>
          <a:p>
            <a:pPr eaLnBrk="1" hangingPunct="1">
              <a:buFont typeface="Wingdings" pitchFamily="2" charset="2"/>
              <a:buNone/>
            </a:pPr>
            <a:r>
              <a:rPr lang="en-US" altLang="zh-CN" b="1">
                <a:solidFill>
                  <a:srgbClr val="000066"/>
                </a:solidFill>
              </a:rPr>
              <a:t>1</a:t>
            </a:r>
            <a:r>
              <a:rPr lang="zh-CN" altLang="en-US" b="1">
                <a:solidFill>
                  <a:srgbClr val="000066"/>
                </a:solidFill>
              </a:rPr>
              <a:t>．实时系统的引入</a:t>
            </a:r>
          </a:p>
          <a:p>
            <a:pPr eaLnBrk="1" hangingPunct="1"/>
            <a:r>
              <a:rPr lang="zh-CN" altLang="en-US" sz="2800">
                <a:solidFill>
                  <a:srgbClr val="002060"/>
                </a:solidFill>
              </a:rPr>
              <a:t>实时系统</a:t>
            </a:r>
            <a:r>
              <a:rPr lang="zh-CN" altLang="en-US" sz="2800"/>
              <a:t>具有实时特性，能够支持实时控制系统工作的操作系统。</a:t>
            </a:r>
          </a:p>
          <a:p>
            <a:pPr eaLnBrk="1" hangingPunct="1">
              <a:buNone/>
            </a:pPr>
            <a:r>
              <a:rPr lang="zh-CN" altLang="en-US" sz="2400"/>
              <a:t>     </a:t>
            </a:r>
            <a:r>
              <a:rPr lang="zh-CN" altLang="en-US">
                <a:solidFill>
                  <a:srgbClr val="FF3300"/>
                </a:solidFill>
              </a:rPr>
              <a:t>●</a:t>
            </a:r>
            <a:r>
              <a:rPr lang="zh-CN" altLang="en-US" sz="2800" b="1">
                <a:solidFill>
                  <a:srgbClr val="002060"/>
                </a:solidFill>
              </a:rPr>
              <a:t>重要特征：</a:t>
            </a:r>
            <a:r>
              <a:rPr lang="zh-CN" altLang="en-US" sz="2400"/>
              <a:t>对响应时间有严格限制和要求。应用在工业控制、 军事设备、 航空航天等领域。</a:t>
            </a:r>
            <a:r>
              <a:rPr lang="zh-CN" altLang="en-US"/>
              <a:t> </a:t>
            </a:r>
            <a:endParaRPr lang="zh-CN" altLang="en-US" sz="2800"/>
          </a:p>
          <a:p>
            <a:pPr eaLnBrk="1" hangingPunct="1"/>
            <a:endParaRPr lang="en-US" altLang="zh-CN" sz="2800"/>
          </a:p>
          <a:p>
            <a:pPr eaLnBrk="1" hangingPunct="1"/>
            <a:r>
              <a:rPr lang="zh-CN" altLang="en-US" sz="2800"/>
              <a:t>三种典型应用形式</a:t>
            </a:r>
          </a:p>
          <a:p>
            <a:pPr eaLnBrk="1" hangingPunct="1">
              <a:buFont typeface="Wingdings" pitchFamily="2" charset="2"/>
              <a:buNone/>
            </a:pPr>
            <a:r>
              <a:rPr lang="zh-CN" altLang="en-US" sz="2800">
                <a:solidFill>
                  <a:schemeClr val="accent2"/>
                </a:solidFill>
              </a:rPr>
              <a:t>     </a:t>
            </a:r>
            <a:r>
              <a:rPr lang="zh-CN" altLang="en-US" sz="2000"/>
              <a:t>▲</a:t>
            </a:r>
            <a:r>
              <a:rPr lang="zh-CN" altLang="en-US" sz="2800">
                <a:solidFill>
                  <a:srgbClr val="C00000"/>
                </a:solidFill>
              </a:rPr>
              <a:t>过程控制系统、</a:t>
            </a:r>
            <a:r>
              <a:rPr lang="zh-CN" altLang="en-US" sz="2000"/>
              <a:t>▲</a:t>
            </a:r>
            <a:r>
              <a:rPr lang="zh-CN" altLang="en-US" sz="2800">
                <a:solidFill>
                  <a:srgbClr val="C00000"/>
                </a:solidFill>
              </a:rPr>
              <a:t>信息查询系统</a:t>
            </a:r>
            <a:r>
              <a:rPr lang="zh-CN" altLang="en-US" sz="2000">
                <a:solidFill>
                  <a:srgbClr val="C00000"/>
                </a:solidFill>
              </a:rPr>
              <a:t>   </a:t>
            </a:r>
            <a:r>
              <a:rPr lang="zh-CN" altLang="en-US" sz="2000"/>
              <a:t>▲</a:t>
            </a:r>
            <a:r>
              <a:rPr lang="zh-CN" altLang="en-US" sz="2800">
                <a:solidFill>
                  <a:srgbClr val="C00000"/>
                </a:solidFill>
              </a:rPr>
              <a:t>事务处理系统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fade">
                                      <p:cBhvr>
                                        <p:cTn id="7" dur="1000"/>
                                        <p:tgtEl>
                                          <p:spTgt spid="160771">
                                            <p:txEl>
                                              <p:pRg st="0" end="0"/>
                                            </p:txEl>
                                          </p:spTgt>
                                        </p:tgtEl>
                                      </p:cBhvr>
                                    </p:animEffect>
                                    <p:anim calcmode="lin" valueType="num">
                                      <p:cBhvr>
                                        <p:cTn id="8" dur="10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07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0771">
                                            <p:txEl>
                                              <p:pRg st="1" end="1"/>
                                            </p:txEl>
                                          </p:spTgt>
                                        </p:tgtEl>
                                        <p:attrNameLst>
                                          <p:attrName>style.visibility</p:attrName>
                                        </p:attrNameLst>
                                      </p:cBhvr>
                                      <p:to>
                                        <p:strVal val="visible"/>
                                      </p:to>
                                    </p:set>
                                    <p:animEffect transition="in" filter="fade">
                                      <p:cBhvr>
                                        <p:cTn id="14" dur="1000"/>
                                        <p:tgtEl>
                                          <p:spTgt spid="160771">
                                            <p:txEl>
                                              <p:pRg st="1" end="1"/>
                                            </p:txEl>
                                          </p:spTgt>
                                        </p:tgtEl>
                                      </p:cBhvr>
                                    </p:animEffect>
                                    <p:anim calcmode="lin" valueType="num">
                                      <p:cBhvr>
                                        <p:cTn id="15" dur="10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07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0771">
                                            <p:txEl>
                                              <p:pRg st="2" end="2"/>
                                            </p:txEl>
                                          </p:spTgt>
                                        </p:tgtEl>
                                        <p:attrNameLst>
                                          <p:attrName>style.visibility</p:attrName>
                                        </p:attrNameLst>
                                      </p:cBhvr>
                                      <p:to>
                                        <p:strVal val="visible"/>
                                      </p:to>
                                    </p:set>
                                    <p:animEffect transition="in" filter="fade">
                                      <p:cBhvr>
                                        <p:cTn id="21" dur="1000"/>
                                        <p:tgtEl>
                                          <p:spTgt spid="160771">
                                            <p:txEl>
                                              <p:pRg st="2" end="2"/>
                                            </p:txEl>
                                          </p:spTgt>
                                        </p:tgtEl>
                                      </p:cBhvr>
                                    </p:animEffect>
                                    <p:anim calcmode="lin" valueType="num">
                                      <p:cBhvr>
                                        <p:cTn id="22" dur="10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07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0771">
                                            <p:txEl>
                                              <p:pRg st="4" end="4"/>
                                            </p:txEl>
                                          </p:spTgt>
                                        </p:tgtEl>
                                        <p:attrNameLst>
                                          <p:attrName>style.visibility</p:attrName>
                                        </p:attrNameLst>
                                      </p:cBhvr>
                                      <p:to>
                                        <p:strVal val="visible"/>
                                      </p:to>
                                    </p:set>
                                    <p:animEffect transition="in" filter="fade">
                                      <p:cBhvr>
                                        <p:cTn id="28" dur="1000"/>
                                        <p:tgtEl>
                                          <p:spTgt spid="160771">
                                            <p:txEl>
                                              <p:pRg st="4" end="4"/>
                                            </p:txEl>
                                          </p:spTgt>
                                        </p:tgtEl>
                                      </p:cBhvr>
                                    </p:animEffect>
                                    <p:anim calcmode="lin" valueType="num">
                                      <p:cBhvr>
                                        <p:cTn id="29" dur="10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607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0771">
                                            <p:txEl>
                                              <p:pRg st="5" end="5"/>
                                            </p:txEl>
                                          </p:spTgt>
                                        </p:tgtEl>
                                        <p:attrNameLst>
                                          <p:attrName>style.visibility</p:attrName>
                                        </p:attrNameLst>
                                      </p:cBhvr>
                                      <p:to>
                                        <p:strVal val="visible"/>
                                      </p:to>
                                    </p:set>
                                    <p:animEffect transition="in" filter="fade">
                                      <p:cBhvr>
                                        <p:cTn id="35" dur="1000"/>
                                        <p:tgtEl>
                                          <p:spTgt spid="160771">
                                            <p:txEl>
                                              <p:pRg st="5" end="5"/>
                                            </p:txEl>
                                          </p:spTgt>
                                        </p:tgtEl>
                                      </p:cBhvr>
                                    </p:animEffect>
                                    <p:anim calcmode="lin" valueType="num">
                                      <p:cBhvr>
                                        <p:cTn id="36" dur="10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607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395288" y="548680"/>
            <a:ext cx="8229600" cy="5102225"/>
          </a:xfrm>
        </p:spPr>
        <p:txBody>
          <a:bodyPr/>
          <a:lstStyle/>
          <a:p>
            <a:pPr eaLnBrk="1" hangingPunct="1">
              <a:buFont typeface="Wingdings" pitchFamily="2" charset="2"/>
              <a:buNone/>
            </a:pPr>
            <a:r>
              <a:rPr lang="en-US" altLang="zh-CN" b="1"/>
              <a:t>2</a:t>
            </a:r>
            <a:r>
              <a:rPr lang="zh-CN" altLang="en-US" b="1"/>
              <a:t>．</a:t>
            </a:r>
            <a:r>
              <a:rPr lang="zh-CN" altLang="en-US" b="1">
                <a:solidFill>
                  <a:srgbClr val="000066"/>
                </a:solidFill>
              </a:rPr>
              <a:t>实时系统与分时系统的差别</a:t>
            </a:r>
          </a:p>
          <a:p>
            <a:pPr eaLnBrk="1" hangingPunct="1">
              <a:buFont typeface="Wingdings" pitchFamily="2" charset="2"/>
              <a:buNone/>
            </a:pPr>
            <a:endParaRPr lang="zh-CN" altLang="en-US" sz="2400" b="1"/>
          </a:p>
          <a:p>
            <a:pPr eaLnBrk="1" hangingPunct="1"/>
            <a:r>
              <a:rPr lang="zh-CN" altLang="en-US"/>
              <a:t> 交互性</a:t>
            </a:r>
          </a:p>
          <a:p>
            <a:pPr eaLnBrk="1" hangingPunct="1"/>
            <a:r>
              <a:rPr lang="zh-CN" altLang="en-US"/>
              <a:t> 实时性</a:t>
            </a:r>
          </a:p>
          <a:p>
            <a:pPr eaLnBrk="1" hangingPunct="1"/>
            <a:r>
              <a:rPr lang="zh-CN" altLang="en-US"/>
              <a:t> 可靠性</a:t>
            </a:r>
          </a:p>
        </p:txBody>
      </p:sp>
      <p:sp>
        <p:nvSpPr>
          <p:cNvPr id="27651" name="矩形 1"/>
          <p:cNvSpPr>
            <a:spLocks noChangeArrowheads="1"/>
          </p:cNvSpPr>
          <p:nvPr/>
        </p:nvSpPr>
        <p:spPr bwMode="auto">
          <a:xfrm>
            <a:off x="395288" y="4437063"/>
            <a:ext cx="84232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a:latin typeface="微软雅黑" pitchFamily="34" charset="-122"/>
                <a:ea typeface="微软雅黑" pitchFamily="34" charset="-122"/>
              </a:rPr>
              <a:t>实时操作系统要追求的</a:t>
            </a:r>
            <a:r>
              <a:rPr lang="zh-CN" altLang="en-US" sz="2800">
                <a:solidFill>
                  <a:srgbClr val="C00000"/>
                </a:solidFill>
                <a:latin typeface="微软雅黑" pitchFamily="34" charset="-122"/>
                <a:ea typeface="微软雅黑" pitchFamily="34" charset="-122"/>
              </a:rPr>
              <a:t>目标</a:t>
            </a:r>
            <a:r>
              <a:rPr lang="zh-CN" altLang="en-US" sz="2800">
                <a:latin typeface="微软雅黑" pitchFamily="34" charset="-122"/>
                <a:ea typeface="微软雅黑" pitchFamily="34" charset="-122"/>
              </a:rPr>
              <a:t>是：对外部请求在严格时间范围内做出反应，有高可靠性和完整性。其主要特点是</a:t>
            </a:r>
            <a:r>
              <a:rPr lang="zh-CN" altLang="en-US" sz="2800" b="1">
                <a:solidFill>
                  <a:srgbClr val="C00000"/>
                </a:solidFill>
                <a:latin typeface="微软雅黑" pitchFamily="34" charset="-122"/>
                <a:ea typeface="微软雅黑" pitchFamily="34" charset="-122"/>
              </a:rPr>
              <a:t>资源的分配和调度首先要考虑实时性然后才是效率</a:t>
            </a:r>
            <a:r>
              <a:rPr lang="zh-CN" altLang="en-US" sz="2800">
                <a:latin typeface="微软雅黑" pitchFamily="34" charset="-122"/>
                <a:ea typeface="微软雅黑" pitchFamily="34" charset="-122"/>
              </a:rPr>
              <a:t>。</a:t>
            </a:r>
          </a:p>
        </p:txBody>
      </p:sp>
      <p:pic>
        <p:nvPicPr>
          <p:cNvPr id="2765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360488"/>
            <a:ext cx="5830888" cy="251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fade">
                                      <p:cBhvr>
                                        <p:cTn id="7" dur="1000"/>
                                        <p:tgtEl>
                                          <p:spTgt spid="161795">
                                            <p:txEl>
                                              <p:pRg st="0" end="0"/>
                                            </p:txEl>
                                          </p:spTgt>
                                        </p:tgtEl>
                                      </p:cBhvr>
                                    </p:animEffect>
                                    <p:anim calcmode="lin" valueType="num">
                                      <p:cBhvr>
                                        <p:cTn id="8"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1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1795">
                                            <p:txEl>
                                              <p:pRg st="2" end="2"/>
                                            </p:txEl>
                                          </p:spTgt>
                                        </p:tgtEl>
                                        <p:attrNameLst>
                                          <p:attrName>style.visibility</p:attrName>
                                        </p:attrNameLst>
                                      </p:cBhvr>
                                      <p:to>
                                        <p:strVal val="visible"/>
                                      </p:to>
                                    </p:set>
                                    <p:animEffect transition="in" filter="fade">
                                      <p:cBhvr>
                                        <p:cTn id="14" dur="1000"/>
                                        <p:tgtEl>
                                          <p:spTgt spid="161795">
                                            <p:txEl>
                                              <p:pRg st="2" end="2"/>
                                            </p:txEl>
                                          </p:spTgt>
                                        </p:tgtEl>
                                      </p:cBhvr>
                                    </p:animEffect>
                                    <p:anim calcmode="lin" valueType="num">
                                      <p:cBhvr>
                                        <p:cTn id="15" dur="10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17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1795">
                                            <p:txEl>
                                              <p:pRg st="3" end="3"/>
                                            </p:txEl>
                                          </p:spTgt>
                                        </p:tgtEl>
                                        <p:attrNameLst>
                                          <p:attrName>style.visibility</p:attrName>
                                        </p:attrNameLst>
                                      </p:cBhvr>
                                      <p:to>
                                        <p:strVal val="visible"/>
                                      </p:to>
                                    </p:set>
                                    <p:animEffect transition="in" filter="fade">
                                      <p:cBhvr>
                                        <p:cTn id="21" dur="1000"/>
                                        <p:tgtEl>
                                          <p:spTgt spid="161795">
                                            <p:txEl>
                                              <p:pRg st="3" end="3"/>
                                            </p:txEl>
                                          </p:spTgt>
                                        </p:tgtEl>
                                      </p:cBhvr>
                                    </p:animEffect>
                                    <p:anim calcmode="lin" valueType="num">
                                      <p:cBhvr>
                                        <p:cTn id="22" dur="10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617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1795">
                                            <p:txEl>
                                              <p:pRg st="4" end="4"/>
                                            </p:txEl>
                                          </p:spTgt>
                                        </p:tgtEl>
                                        <p:attrNameLst>
                                          <p:attrName>style.visibility</p:attrName>
                                        </p:attrNameLst>
                                      </p:cBhvr>
                                      <p:to>
                                        <p:strVal val="visible"/>
                                      </p:to>
                                    </p:set>
                                    <p:animEffect transition="in" filter="fade">
                                      <p:cBhvr>
                                        <p:cTn id="28" dur="1000"/>
                                        <p:tgtEl>
                                          <p:spTgt spid="161795">
                                            <p:txEl>
                                              <p:pRg st="4" end="4"/>
                                            </p:txEl>
                                          </p:spTgt>
                                        </p:tgtEl>
                                      </p:cBhvr>
                                    </p:animEffect>
                                    <p:anim calcmode="lin" valueType="num">
                                      <p:cBhvr>
                                        <p:cTn id="29" dur="10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617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323850" y="260350"/>
            <a:ext cx="86407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buFont typeface="Wingdings" pitchFamily="2" charset="2"/>
              <a:buChar char="n"/>
            </a:pPr>
            <a:r>
              <a:rPr lang="zh-CN" altLang="en-US" sz="2800">
                <a:latin typeface="微软雅黑" pitchFamily="34" charset="-122"/>
                <a:ea typeface="微软雅黑" pitchFamily="34" charset="-122"/>
              </a:rPr>
              <a:t>实时操作系统是为特定的应用设计的，如工业控制。</a:t>
            </a:r>
            <a:endParaRPr lang="en-US" altLang="zh-CN" sz="2800">
              <a:latin typeface="微软雅黑" pitchFamily="34" charset="-122"/>
              <a:ea typeface="微软雅黑" pitchFamily="34" charset="-122"/>
            </a:endParaRPr>
          </a:p>
          <a:p>
            <a:pPr marL="457200" indent="-457200" eaLnBrk="1" hangingPunct="1">
              <a:buFont typeface="Wingdings" pitchFamily="2" charset="2"/>
              <a:buChar char="n"/>
            </a:pPr>
            <a:r>
              <a:rPr lang="zh-CN" altLang="en-US" sz="2800">
                <a:latin typeface="微软雅黑" pitchFamily="34" charset="-122"/>
                <a:ea typeface="微软雅黑" pitchFamily="34" charset="-122"/>
              </a:rPr>
              <a:t>一些通用目的的操作系统称自己为实时操作系统。但某种程度上，大部分通用目的的操作系统，如微软的</a:t>
            </a:r>
            <a:r>
              <a:rPr lang="en-US" altLang="zh-CN" sz="2800">
                <a:latin typeface="微软雅黑" pitchFamily="34" charset="-122"/>
                <a:ea typeface="微软雅黑" pitchFamily="34" charset="-122"/>
              </a:rPr>
              <a:t>Windows NT</a:t>
            </a:r>
            <a:r>
              <a:rPr lang="zh-CN" altLang="en-US" sz="2800">
                <a:latin typeface="微软雅黑" pitchFamily="34" charset="-122"/>
                <a:ea typeface="微软雅黑" pitchFamily="34" charset="-122"/>
              </a:rPr>
              <a:t>或</a:t>
            </a:r>
            <a:r>
              <a:rPr lang="en-US" altLang="zh-CN" sz="2800">
                <a:latin typeface="微软雅黑" pitchFamily="34" charset="-122"/>
                <a:ea typeface="微软雅黑" pitchFamily="34" charset="-122"/>
              </a:rPr>
              <a:t>IBM</a:t>
            </a:r>
            <a:r>
              <a:rPr lang="zh-CN" altLang="en-US" sz="2800">
                <a:latin typeface="微软雅黑" pitchFamily="34" charset="-122"/>
                <a:ea typeface="微软雅黑" pitchFamily="34" charset="-122"/>
              </a:rPr>
              <a:t>的</a:t>
            </a:r>
            <a:r>
              <a:rPr lang="en-US" altLang="zh-CN" sz="2800">
                <a:latin typeface="微软雅黑" pitchFamily="34" charset="-122"/>
                <a:ea typeface="微软雅黑" pitchFamily="34" charset="-122"/>
              </a:rPr>
              <a:t>OS/390</a:t>
            </a:r>
            <a:r>
              <a:rPr lang="zh-CN" altLang="en-US" sz="2800">
                <a:latin typeface="微软雅黑" pitchFamily="34" charset="-122"/>
                <a:ea typeface="微软雅黑" pitchFamily="34" charset="-122"/>
              </a:rPr>
              <a:t>有实时系统的特征。</a:t>
            </a:r>
            <a:endParaRPr lang="en-US" altLang="zh-CN" sz="2800">
              <a:latin typeface="微软雅黑" pitchFamily="34" charset="-122"/>
              <a:ea typeface="微软雅黑" pitchFamily="34" charset="-122"/>
            </a:endParaRPr>
          </a:p>
          <a:p>
            <a:pPr marL="457200" indent="-457200" eaLnBrk="1" hangingPunct="1">
              <a:buFont typeface="Wingdings" pitchFamily="2" charset="2"/>
              <a:buChar char="n"/>
            </a:pPr>
            <a:r>
              <a:rPr lang="zh-CN" altLang="en-US" sz="2800">
                <a:latin typeface="微软雅黑" pitchFamily="34" charset="-122"/>
                <a:ea typeface="微软雅黑" pitchFamily="34" charset="-122"/>
              </a:rPr>
              <a:t>这就是说，即使一个操作系统不是严格的实时系统，它们也能解决一部分实时应用问题。</a:t>
            </a:r>
          </a:p>
        </p:txBody>
      </p:sp>
      <p:pic>
        <p:nvPicPr>
          <p:cNvPr id="2867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768725"/>
            <a:ext cx="5565775"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5972" y="332656"/>
            <a:ext cx="8229600" cy="1371600"/>
          </a:xfrm>
        </p:spPr>
        <p:txBody>
          <a:bodyPr/>
          <a:lstStyle/>
          <a:p>
            <a:pPr eaLnBrk="1" hangingPunct="1">
              <a:defRPr/>
            </a:pPr>
            <a:r>
              <a:rPr lang="zh-CN" altLang="en-US" sz="4000" b="1" dirty="0">
                <a:effectLst>
                  <a:outerShdw blurRad="38100" dist="38100" dir="2700000" algn="tl">
                    <a:srgbClr val="C0C0C0"/>
                  </a:outerShdw>
                </a:effectLst>
              </a:rPr>
              <a:t>四、网络</a:t>
            </a:r>
            <a:r>
              <a:rPr lang="zh-CN" altLang="en-US" sz="4000" b="1">
                <a:effectLst>
                  <a:outerShdw blurRad="38100" dist="38100" dir="2700000" algn="tl">
                    <a:srgbClr val="C0C0C0"/>
                  </a:outerShdw>
                </a:effectLst>
              </a:rPr>
              <a:t>操作系统   </a:t>
            </a:r>
            <a:r>
              <a:rPr lang="en-US" altLang="zh-CN" sz="2800" b="1">
                <a:solidFill>
                  <a:srgbClr val="0066FF"/>
                </a:solidFill>
              </a:rPr>
              <a:t>Network OS</a:t>
            </a:r>
            <a:endParaRPr lang="zh-CN" altLang="en-US" sz="2800" b="1" dirty="0">
              <a:solidFill>
                <a:srgbClr val="0066FF"/>
              </a:solidFill>
              <a:latin typeface="楷体_GB2312" pitchFamily="49" charset="-122"/>
              <a:ea typeface="楷体_GB2312" pitchFamily="49" charset="-122"/>
            </a:endParaRPr>
          </a:p>
        </p:txBody>
      </p:sp>
      <p:sp>
        <p:nvSpPr>
          <p:cNvPr id="29699" name="矩形 5"/>
          <p:cNvSpPr>
            <a:spLocks noChangeArrowheads="1"/>
          </p:cNvSpPr>
          <p:nvPr/>
        </p:nvSpPr>
        <p:spPr bwMode="auto">
          <a:xfrm>
            <a:off x="306388" y="1804988"/>
            <a:ext cx="46259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800" b="1" dirty="0">
                <a:solidFill>
                  <a:srgbClr val="FF0000"/>
                </a:solidFill>
                <a:latin typeface="微软雅黑" pitchFamily="34" charset="-122"/>
                <a:ea typeface="微软雅黑" pitchFamily="34" charset="-122"/>
              </a:rPr>
              <a:t>NOS</a:t>
            </a:r>
            <a:r>
              <a:rPr lang="zh-CN" altLang="en-US" sz="2800" dirty="0">
                <a:latin typeface="微软雅黑" pitchFamily="34" charset="-122"/>
                <a:ea typeface="微软雅黑" pitchFamily="34" charset="-122"/>
              </a:rPr>
              <a:t>是向网络计算机提供服务的特殊的操作系统。</a:t>
            </a:r>
            <a:endParaRPr lang="en-US" altLang="zh-CN" sz="2800" dirty="0">
              <a:latin typeface="微软雅黑" pitchFamily="34" charset="-122"/>
              <a:ea typeface="微软雅黑" pitchFamily="34" charset="-122"/>
            </a:endParaRPr>
          </a:p>
          <a:p>
            <a:pPr eaLnBrk="1" hangingPunct="1"/>
            <a:endParaRPr lang="en-US" altLang="zh-CN" sz="2800" dirty="0">
              <a:latin typeface="微软雅黑" pitchFamily="34" charset="-122"/>
              <a:ea typeface="微软雅黑" pitchFamily="34" charset="-122"/>
            </a:endParaRPr>
          </a:p>
          <a:p>
            <a:pPr eaLnBrk="1" hangingPunct="1"/>
            <a:r>
              <a:rPr lang="zh-CN" altLang="en-US" sz="2400" dirty="0">
                <a:latin typeface="微软雅黑" pitchFamily="34" charset="-122"/>
                <a:ea typeface="微软雅黑" pitchFamily="34" charset="-122"/>
              </a:rPr>
              <a:t>由于网络计算的出现和发展，</a:t>
            </a:r>
            <a:r>
              <a:rPr lang="zh-CN" altLang="en-US" sz="2400" dirty="0">
                <a:solidFill>
                  <a:srgbClr val="FF0000"/>
                </a:solidFill>
                <a:latin typeface="微软雅黑" pitchFamily="34" charset="-122"/>
                <a:ea typeface="微软雅黑" pitchFamily="34" charset="-122"/>
              </a:rPr>
              <a:t>现代操作系统的主要特征之一就是具有上网功能</a:t>
            </a:r>
            <a:r>
              <a:rPr lang="zh-CN" altLang="en-US" sz="2400" dirty="0">
                <a:latin typeface="微软雅黑" pitchFamily="34" charset="-122"/>
                <a:ea typeface="微软雅黑" pitchFamily="34" charset="-122"/>
              </a:rPr>
              <a:t>，因此，除了在</a:t>
            </a:r>
            <a:r>
              <a:rPr lang="en-US" altLang="zh-CN" sz="2400" dirty="0">
                <a:latin typeface="微软雅黑" pitchFamily="34" charset="-122"/>
                <a:ea typeface="微软雅黑" pitchFamily="34" charset="-122"/>
              </a:rPr>
              <a:t>20</a:t>
            </a:r>
            <a:r>
              <a:rPr lang="zh-CN" altLang="en-US" sz="2400" dirty="0">
                <a:latin typeface="微软雅黑" pitchFamily="34" charset="-122"/>
                <a:ea typeface="微软雅黑" pitchFamily="34" charset="-122"/>
              </a:rPr>
              <a:t>世纪</a:t>
            </a:r>
            <a:r>
              <a:rPr lang="en-US" altLang="zh-CN" sz="2400" dirty="0">
                <a:latin typeface="微软雅黑" pitchFamily="34" charset="-122"/>
                <a:ea typeface="微软雅黑" pitchFamily="34" charset="-122"/>
              </a:rPr>
              <a:t>90</a:t>
            </a:r>
            <a:r>
              <a:rPr lang="zh-CN" altLang="en-US" sz="2400" dirty="0">
                <a:latin typeface="微软雅黑" pitchFamily="34" charset="-122"/>
                <a:ea typeface="微软雅黑" pitchFamily="34" charset="-122"/>
              </a:rPr>
              <a:t>年代初期，</a:t>
            </a:r>
            <a:r>
              <a:rPr lang="en-US" altLang="zh-CN" sz="2400" dirty="0">
                <a:latin typeface="微软雅黑" pitchFamily="34" charset="-122"/>
                <a:ea typeface="微软雅黑" pitchFamily="34" charset="-122"/>
              </a:rPr>
              <a:t>Novell</a:t>
            </a:r>
            <a:r>
              <a:rPr lang="zh-CN" altLang="en-US" sz="2400" dirty="0">
                <a:latin typeface="微软雅黑" pitchFamily="34" charset="-122"/>
                <a:ea typeface="微软雅黑" pitchFamily="34" charset="-122"/>
              </a:rPr>
              <a:t>公司的</a:t>
            </a:r>
            <a:r>
              <a:rPr lang="en-US" altLang="zh-CN" sz="2400" dirty="0">
                <a:latin typeface="微软雅黑" pitchFamily="34" charset="-122"/>
                <a:ea typeface="微软雅黑" pitchFamily="34" charset="-122"/>
              </a:rPr>
              <a:t>Netware</a:t>
            </a:r>
            <a:r>
              <a:rPr lang="zh-CN" altLang="en-US" sz="2400" dirty="0">
                <a:latin typeface="微软雅黑" pitchFamily="34" charset="-122"/>
                <a:ea typeface="微软雅黑" pitchFamily="34" charset="-122"/>
              </a:rPr>
              <a:t>等系统被称为网络操作系统之外，人们一般不再特指某个操作系统为网络操作系统。</a:t>
            </a:r>
          </a:p>
        </p:txBody>
      </p:sp>
      <p:pic>
        <p:nvPicPr>
          <p:cNvPr id="297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492375"/>
            <a:ext cx="39052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395536" y="548680"/>
            <a:ext cx="8229600" cy="5543550"/>
          </a:xfrm>
        </p:spPr>
        <p:txBody>
          <a:bodyPr/>
          <a:lstStyle/>
          <a:p>
            <a:pPr marL="0" indent="0" eaLnBrk="1" hangingPunct="1">
              <a:buNone/>
              <a:defRPr/>
            </a:pPr>
            <a:r>
              <a:rPr lang="zh-CN" altLang="en-US">
                <a:solidFill>
                  <a:srgbClr val="002060"/>
                </a:solidFill>
              </a:rPr>
              <a:t>网络操作系统的特性</a:t>
            </a:r>
            <a:endParaRPr lang="en-US" altLang="zh-CN">
              <a:solidFill>
                <a:srgbClr val="002060"/>
              </a:solidFill>
            </a:endParaRPr>
          </a:p>
          <a:p>
            <a:pPr eaLnBrk="1" hangingPunct="1">
              <a:defRPr/>
            </a:pPr>
            <a:endParaRPr lang="en-US" altLang="zh-CN" sz="2800"/>
          </a:p>
          <a:p>
            <a:pPr eaLnBrk="1" hangingPunct="1">
              <a:spcBef>
                <a:spcPts val="1800"/>
              </a:spcBef>
              <a:defRPr/>
            </a:pPr>
            <a:r>
              <a:rPr lang="zh-CN" altLang="en-US" sz="2800"/>
              <a:t>网络操作系统与通常的操作系统有所不同，它除了应具有通常操作系统应具有的处理机管理、存储器管理、设备管理和文件管理外，还应具有以下两大功能：</a:t>
            </a:r>
          </a:p>
          <a:p>
            <a:pPr marL="0" indent="0" eaLnBrk="1" hangingPunct="1">
              <a:spcBef>
                <a:spcPts val="1800"/>
              </a:spcBef>
              <a:buFont typeface="Wingdings" pitchFamily="2" charset="2"/>
              <a:buNone/>
              <a:defRPr/>
            </a:pPr>
            <a:r>
              <a:rPr lang="en-US" altLang="zh-CN" sz="2800"/>
              <a:t>    (1)</a:t>
            </a:r>
            <a:r>
              <a:rPr lang="zh-CN" altLang="en-US" sz="2800"/>
              <a:t>提供高效、可靠的</a:t>
            </a:r>
            <a:r>
              <a:rPr lang="zh-CN" altLang="en-US" sz="2800" b="1">
                <a:solidFill>
                  <a:srgbClr val="C00000"/>
                </a:solidFill>
              </a:rPr>
              <a:t>网络通信能力</a:t>
            </a:r>
            <a:r>
              <a:rPr lang="zh-CN" altLang="en-US" sz="2800"/>
              <a:t>；</a:t>
            </a:r>
          </a:p>
          <a:p>
            <a:pPr marL="0" indent="0" eaLnBrk="1" hangingPunct="1">
              <a:spcBef>
                <a:spcPts val="1800"/>
              </a:spcBef>
              <a:buFont typeface="Wingdings" pitchFamily="2" charset="2"/>
              <a:buNone/>
              <a:defRPr/>
            </a:pPr>
            <a:r>
              <a:rPr lang="en-US" altLang="zh-CN" sz="2800"/>
              <a:t>    (2)</a:t>
            </a:r>
            <a:r>
              <a:rPr lang="zh-CN" altLang="en-US" sz="2800"/>
              <a:t>提供多种</a:t>
            </a:r>
            <a:r>
              <a:rPr lang="zh-CN" altLang="en-US" sz="2800" b="1">
                <a:solidFill>
                  <a:srgbClr val="C00000"/>
                </a:solidFill>
              </a:rPr>
              <a:t>网络服务功能</a:t>
            </a:r>
            <a:r>
              <a:rPr lang="zh-CN" altLang="en-US" sz="2800"/>
              <a:t>，如：远程作业录入并进行处理的服务功能；文件转输服务功能；电子邮件服务功能；远程打印服务功能</a:t>
            </a:r>
            <a:endParaRPr lang="zh-CN" altLang="en-US" sz="28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fade">
                                      <p:cBhvr>
                                        <p:cTn id="7" dur="1000"/>
                                        <p:tgtEl>
                                          <p:spTgt spid="192515">
                                            <p:txEl>
                                              <p:pRg st="0" end="0"/>
                                            </p:txEl>
                                          </p:spTgt>
                                        </p:tgtEl>
                                      </p:cBhvr>
                                    </p:animEffect>
                                    <p:anim calcmode="lin" valueType="num">
                                      <p:cBhvr>
                                        <p:cTn id="8" dur="10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25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457200" y="404813"/>
            <a:ext cx="8435975" cy="6119812"/>
          </a:xfrm>
        </p:spPr>
        <p:txBody>
          <a:bodyPr/>
          <a:lstStyle/>
          <a:p>
            <a:pPr eaLnBrk="1" hangingPunct="1">
              <a:lnSpc>
                <a:spcPct val="90000"/>
              </a:lnSpc>
              <a:buFont typeface="Wingdings" pitchFamily="2" charset="2"/>
              <a:buNone/>
              <a:defRPr/>
            </a:pPr>
            <a:r>
              <a:rPr lang="zh-CN" altLang="en-US" sz="2400" dirty="0"/>
              <a:t>       </a:t>
            </a:r>
            <a:endParaRPr lang="en-US" altLang="zh-CN" sz="2400" dirty="0"/>
          </a:p>
          <a:p>
            <a:pPr marL="0" indent="0" eaLnBrk="1" hangingPunct="1">
              <a:lnSpc>
                <a:spcPct val="90000"/>
              </a:lnSpc>
              <a:buFont typeface="Wingdings" pitchFamily="2" charset="2"/>
              <a:buNone/>
              <a:defRPr/>
            </a:pPr>
            <a:r>
              <a:rPr lang="zh-CN" altLang="en-US" sz="2800" dirty="0">
                <a:solidFill>
                  <a:srgbClr val="FF3300"/>
                </a:solidFill>
              </a:rPr>
              <a:t>●</a:t>
            </a:r>
            <a:r>
              <a:rPr lang="zh-CN" altLang="en-US" sz="2800" b="1" dirty="0">
                <a:solidFill>
                  <a:srgbClr val="C00000"/>
                </a:solidFill>
              </a:rPr>
              <a:t>网络操作系统</a:t>
            </a:r>
            <a:r>
              <a:rPr lang="en-US" altLang="zh-CN" sz="2800" dirty="0"/>
              <a:t>——</a:t>
            </a:r>
            <a:r>
              <a:rPr lang="zh-CN" altLang="en-US" sz="2400" dirty="0"/>
              <a:t>实现网络通信、资源共享和保护，			             以及提供网络服务和网络接口等 </a:t>
            </a:r>
          </a:p>
          <a:p>
            <a:pPr eaLnBrk="1" hangingPunct="1">
              <a:lnSpc>
                <a:spcPct val="90000"/>
              </a:lnSpc>
              <a:buFont typeface="Wingdings" pitchFamily="2" charset="2"/>
              <a:buNone/>
              <a:defRPr/>
            </a:pPr>
            <a:r>
              <a:rPr lang="zh-CN" altLang="en-US" sz="2800" dirty="0"/>
              <a:t>            </a:t>
            </a:r>
          </a:p>
          <a:p>
            <a:pPr marL="0" indent="0" eaLnBrk="1" hangingPunct="1">
              <a:lnSpc>
                <a:spcPct val="90000"/>
              </a:lnSpc>
              <a:buFont typeface="Wingdings" pitchFamily="2" charset="2"/>
              <a:buNone/>
              <a:defRPr/>
            </a:pPr>
            <a:r>
              <a:rPr lang="zh-CN" altLang="en-US" sz="2800" dirty="0"/>
              <a:t>            </a:t>
            </a:r>
            <a:r>
              <a:rPr lang="zh-CN" altLang="en-US" sz="2800" b="1" dirty="0">
                <a:solidFill>
                  <a:srgbClr val="002060"/>
                </a:solidFill>
              </a:rPr>
              <a:t>本地操作系统</a:t>
            </a:r>
            <a:r>
              <a:rPr lang="en-US" altLang="zh-CN" sz="2800" dirty="0"/>
              <a:t>——</a:t>
            </a:r>
            <a:r>
              <a:rPr lang="zh-CN" altLang="en-US" sz="2400" dirty="0"/>
              <a:t>完成本地资源的管理和服务</a:t>
            </a:r>
            <a:r>
              <a:rPr lang="zh-CN" altLang="en-US" dirty="0">
                <a:solidFill>
                  <a:srgbClr val="FF3300"/>
                </a:solidFill>
              </a:rPr>
              <a:t> </a:t>
            </a:r>
            <a:endParaRPr lang="en-US" altLang="zh-CN" dirty="0">
              <a:solidFill>
                <a:srgbClr val="FF3300"/>
              </a:solidFill>
            </a:endParaRPr>
          </a:p>
          <a:p>
            <a:pPr marL="0" indent="0" eaLnBrk="1" hangingPunct="1">
              <a:lnSpc>
                <a:spcPct val="90000"/>
              </a:lnSpc>
              <a:buFont typeface="Wingdings" pitchFamily="2" charset="2"/>
              <a:buNone/>
              <a:defRPr/>
            </a:pPr>
            <a:endParaRPr lang="en-US" altLang="zh-CN" dirty="0">
              <a:solidFill>
                <a:srgbClr val="FF3300"/>
              </a:solidFill>
            </a:endParaRPr>
          </a:p>
          <a:p>
            <a:pPr marL="0" indent="0" eaLnBrk="1" hangingPunct="1">
              <a:lnSpc>
                <a:spcPct val="90000"/>
              </a:lnSpc>
              <a:buFont typeface="Wingdings" pitchFamily="2" charset="2"/>
              <a:buNone/>
              <a:defRPr/>
            </a:pPr>
            <a:r>
              <a:rPr lang="zh-CN" altLang="en-US" dirty="0">
                <a:solidFill>
                  <a:srgbClr val="FF3300"/>
                </a:solidFill>
              </a:rPr>
              <a:t>●</a:t>
            </a:r>
            <a:r>
              <a:rPr lang="zh-CN" altLang="en-US" sz="2800" b="1" dirty="0"/>
              <a:t>客户</a:t>
            </a:r>
            <a:r>
              <a:rPr lang="en-US" altLang="zh-CN" sz="2800" b="1" dirty="0"/>
              <a:t>-</a:t>
            </a:r>
            <a:r>
              <a:rPr lang="zh-CN" altLang="en-US" sz="2800" b="1" dirty="0"/>
              <a:t>服务器模式</a:t>
            </a:r>
            <a:r>
              <a:rPr lang="zh-CN" altLang="en-US" sz="3600" b="1" dirty="0"/>
              <a:t> </a:t>
            </a:r>
            <a:r>
              <a:rPr lang="zh-CN" altLang="en-US" sz="2400" b="1" dirty="0"/>
              <a:t> </a:t>
            </a:r>
          </a:p>
          <a:p>
            <a:pPr eaLnBrk="1" hangingPunct="1">
              <a:lnSpc>
                <a:spcPct val="90000"/>
              </a:lnSpc>
              <a:buFont typeface="Wingdings" pitchFamily="2" charset="2"/>
              <a:buNone/>
              <a:defRPr/>
            </a:pPr>
            <a:r>
              <a:rPr lang="zh-CN" altLang="en-US" dirty="0">
                <a:solidFill>
                  <a:srgbClr val="FF3300"/>
                </a:solidFill>
              </a:rPr>
              <a:t>       </a:t>
            </a:r>
            <a:r>
              <a:rPr lang="zh-CN" altLang="en-US" sz="3600" dirty="0">
                <a:solidFill>
                  <a:srgbClr val="FF3300"/>
                </a:solidFill>
              </a:rPr>
              <a:t>●</a:t>
            </a:r>
            <a:r>
              <a:rPr lang="zh-CN" altLang="en-US" dirty="0"/>
              <a:t>  </a:t>
            </a:r>
            <a:r>
              <a:rPr lang="en-US" altLang="zh-CN" sz="2400" dirty="0"/>
              <a:t>Sun</a:t>
            </a:r>
            <a:r>
              <a:rPr lang="zh-CN" altLang="en-US" sz="2400" dirty="0"/>
              <a:t>公司的</a:t>
            </a:r>
            <a:r>
              <a:rPr lang="en-US" altLang="zh-CN" sz="2400" dirty="0"/>
              <a:t>NFS</a:t>
            </a:r>
            <a:endParaRPr lang="en-US" altLang="zh-CN" dirty="0"/>
          </a:p>
          <a:p>
            <a:pPr lvl="3" eaLnBrk="1" hangingPunct="1">
              <a:lnSpc>
                <a:spcPct val="90000"/>
              </a:lnSpc>
              <a:buFont typeface="Wingdings" pitchFamily="2" charset="2"/>
              <a:buNone/>
              <a:defRPr/>
            </a:pPr>
            <a:r>
              <a:rPr lang="en-US" altLang="zh-CN" sz="2400" dirty="0"/>
              <a:t>Novell</a:t>
            </a:r>
            <a:r>
              <a:rPr lang="zh-CN" altLang="en-US" sz="2400" dirty="0"/>
              <a:t>公司的</a:t>
            </a:r>
            <a:endParaRPr lang="en-US" altLang="zh-CN" sz="2400" dirty="0"/>
          </a:p>
          <a:p>
            <a:pPr lvl="3" eaLnBrk="1" hangingPunct="1">
              <a:lnSpc>
                <a:spcPct val="90000"/>
              </a:lnSpc>
              <a:buFont typeface="Wingdings" pitchFamily="2" charset="2"/>
              <a:buNone/>
              <a:defRPr/>
            </a:pPr>
            <a:r>
              <a:rPr lang="en-US" altLang="zh-CN" sz="2400" dirty="0"/>
              <a:t>Microsoft</a:t>
            </a:r>
            <a:r>
              <a:rPr lang="zh-CN" altLang="en-US" sz="2400" dirty="0"/>
              <a:t>公司的</a:t>
            </a:r>
            <a:r>
              <a:rPr lang="en-US" altLang="zh-CN" sz="2400" dirty="0"/>
              <a:t>Windows NT Server 4.0</a:t>
            </a:r>
          </a:p>
          <a:p>
            <a:pPr lvl="3" eaLnBrk="1" hangingPunct="1">
              <a:lnSpc>
                <a:spcPct val="90000"/>
              </a:lnSpc>
              <a:buFont typeface="Wingdings" pitchFamily="2" charset="2"/>
              <a:buNone/>
              <a:defRPr/>
            </a:pPr>
            <a:r>
              <a:rPr lang="en-US" altLang="zh-CN" sz="2400" dirty="0"/>
              <a:t>IBM</a:t>
            </a:r>
            <a:r>
              <a:rPr lang="zh-CN" altLang="en-US" sz="2400" dirty="0"/>
              <a:t>公司的</a:t>
            </a:r>
            <a:r>
              <a:rPr lang="en-US" altLang="zh-CN" sz="2400" dirty="0"/>
              <a:t>LAN Server 4.0</a:t>
            </a:r>
          </a:p>
          <a:p>
            <a:pPr lvl="3" eaLnBrk="1" hangingPunct="1">
              <a:lnSpc>
                <a:spcPct val="90000"/>
              </a:lnSpc>
              <a:buFont typeface="Wingdings" pitchFamily="2" charset="2"/>
              <a:buNone/>
              <a:defRPr/>
            </a:pPr>
            <a:r>
              <a:rPr lang="en-US" altLang="zh-CN" sz="2400" dirty="0"/>
              <a:t>SCO</a:t>
            </a:r>
            <a:r>
              <a:rPr lang="zh-CN" altLang="en-US" sz="2400" dirty="0"/>
              <a:t>公司的</a:t>
            </a:r>
            <a:r>
              <a:rPr lang="en-US" altLang="zh-CN" sz="2400" dirty="0"/>
              <a:t>UNIX Ware 7.1</a:t>
            </a:r>
          </a:p>
          <a:p>
            <a:pPr lvl="3" eaLnBrk="1" hangingPunct="1">
              <a:lnSpc>
                <a:spcPct val="90000"/>
              </a:lnSpc>
              <a:buFont typeface="Wingdings" pitchFamily="2" charset="2"/>
              <a:buNone/>
              <a:defRPr/>
            </a:pPr>
            <a:r>
              <a:rPr lang="zh-CN" altLang="en-US" sz="2400" dirty="0"/>
              <a:t>自由软件</a:t>
            </a:r>
            <a:r>
              <a:rPr lang="en-US" altLang="zh-CN" sz="2400" dirty="0"/>
              <a:t>Linux</a:t>
            </a:r>
            <a:r>
              <a:rPr lang="en-US" altLang="zh-CN" sz="2800" dirty="0"/>
              <a:t> </a:t>
            </a:r>
          </a:p>
        </p:txBody>
      </p:sp>
      <p:sp>
        <p:nvSpPr>
          <p:cNvPr id="31747" name="AutoShape 6"/>
          <p:cNvSpPr>
            <a:spLocks noChangeArrowheads="1"/>
          </p:cNvSpPr>
          <p:nvPr/>
        </p:nvSpPr>
        <p:spPr bwMode="auto">
          <a:xfrm>
            <a:off x="2411413" y="1339850"/>
            <a:ext cx="71437" cy="647700"/>
          </a:xfrm>
          <a:prstGeom prst="upArrow">
            <a:avLst>
              <a:gd name="adj1" fmla="val 50000"/>
              <a:gd name="adj2" fmla="val 226668"/>
            </a:avLst>
          </a:prstGeom>
          <a:solidFill>
            <a:schemeClr val="accent1"/>
          </a:solidFill>
          <a:ln w="9525">
            <a:solidFill>
              <a:schemeClr val="tx1"/>
            </a:solidFill>
            <a:miter lim="800000"/>
            <a:headEnd/>
            <a:tailEnd/>
          </a:ln>
        </p:spPr>
        <p:txBody>
          <a:bodyPr vert="eaVert"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fade">
                                      <p:cBhvr>
                                        <p:cTn id="7" dur="1000"/>
                                        <p:tgtEl>
                                          <p:spTgt spid="191491">
                                            <p:txEl>
                                              <p:pRg st="0" end="0"/>
                                            </p:txEl>
                                          </p:spTgt>
                                        </p:tgtEl>
                                      </p:cBhvr>
                                    </p:animEffect>
                                    <p:anim calcmode="lin" valueType="num">
                                      <p:cBhvr>
                                        <p:cTn id="8" dur="1000" fill="hold"/>
                                        <p:tgtEl>
                                          <p:spTgt spid="191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14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1491">
                                            <p:txEl>
                                              <p:pRg st="1" end="1"/>
                                            </p:txEl>
                                          </p:spTgt>
                                        </p:tgtEl>
                                        <p:attrNameLst>
                                          <p:attrName>style.visibility</p:attrName>
                                        </p:attrNameLst>
                                      </p:cBhvr>
                                      <p:to>
                                        <p:strVal val="visible"/>
                                      </p:to>
                                    </p:set>
                                    <p:animEffect transition="in" filter="fade">
                                      <p:cBhvr>
                                        <p:cTn id="14" dur="1000"/>
                                        <p:tgtEl>
                                          <p:spTgt spid="191491">
                                            <p:txEl>
                                              <p:pRg st="1" end="1"/>
                                            </p:txEl>
                                          </p:spTgt>
                                        </p:tgtEl>
                                      </p:cBhvr>
                                    </p:animEffect>
                                    <p:anim calcmode="lin" valueType="num">
                                      <p:cBhvr>
                                        <p:cTn id="15" dur="1000" fill="hold"/>
                                        <p:tgtEl>
                                          <p:spTgt spid="1914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14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1491">
                                            <p:txEl>
                                              <p:pRg st="2" end="2"/>
                                            </p:txEl>
                                          </p:spTgt>
                                        </p:tgtEl>
                                        <p:attrNameLst>
                                          <p:attrName>style.visibility</p:attrName>
                                        </p:attrNameLst>
                                      </p:cBhvr>
                                      <p:to>
                                        <p:strVal val="visible"/>
                                      </p:to>
                                    </p:set>
                                    <p:animEffect transition="in" filter="fade">
                                      <p:cBhvr>
                                        <p:cTn id="21" dur="1000"/>
                                        <p:tgtEl>
                                          <p:spTgt spid="191491">
                                            <p:txEl>
                                              <p:pRg st="2" end="2"/>
                                            </p:txEl>
                                          </p:spTgt>
                                        </p:tgtEl>
                                      </p:cBhvr>
                                    </p:animEffect>
                                    <p:anim calcmode="lin" valueType="num">
                                      <p:cBhvr>
                                        <p:cTn id="22" dur="1000" fill="hold"/>
                                        <p:tgtEl>
                                          <p:spTgt spid="1914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14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1491">
                                            <p:txEl>
                                              <p:pRg st="3" end="3"/>
                                            </p:txEl>
                                          </p:spTgt>
                                        </p:tgtEl>
                                        <p:attrNameLst>
                                          <p:attrName>style.visibility</p:attrName>
                                        </p:attrNameLst>
                                      </p:cBhvr>
                                      <p:to>
                                        <p:strVal val="visible"/>
                                      </p:to>
                                    </p:set>
                                    <p:animEffect transition="in" filter="fade">
                                      <p:cBhvr>
                                        <p:cTn id="28" dur="1000"/>
                                        <p:tgtEl>
                                          <p:spTgt spid="191491">
                                            <p:txEl>
                                              <p:pRg st="3" end="3"/>
                                            </p:txEl>
                                          </p:spTgt>
                                        </p:tgtEl>
                                      </p:cBhvr>
                                    </p:animEffect>
                                    <p:anim calcmode="lin" valueType="num">
                                      <p:cBhvr>
                                        <p:cTn id="29" dur="1000" fill="hold"/>
                                        <p:tgtEl>
                                          <p:spTgt spid="1914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9149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1491">
                                            <p:txEl>
                                              <p:pRg st="5" end="5"/>
                                            </p:txEl>
                                          </p:spTgt>
                                        </p:tgtEl>
                                        <p:attrNameLst>
                                          <p:attrName>style.visibility</p:attrName>
                                        </p:attrNameLst>
                                      </p:cBhvr>
                                      <p:to>
                                        <p:strVal val="visible"/>
                                      </p:to>
                                    </p:set>
                                    <p:animEffect transition="in" filter="fade">
                                      <p:cBhvr>
                                        <p:cTn id="35" dur="1000"/>
                                        <p:tgtEl>
                                          <p:spTgt spid="191491">
                                            <p:txEl>
                                              <p:pRg st="5" end="5"/>
                                            </p:txEl>
                                          </p:spTgt>
                                        </p:tgtEl>
                                      </p:cBhvr>
                                    </p:animEffect>
                                    <p:anim calcmode="lin" valueType="num">
                                      <p:cBhvr>
                                        <p:cTn id="36" dur="1000" fill="hold"/>
                                        <p:tgtEl>
                                          <p:spTgt spid="19149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9149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1491">
                                            <p:txEl>
                                              <p:pRg st="6" end="6"/>
                                            </p:txEl>
                                          </p:spTgt>
                                        </p:tgtEl>
                                        <p:attrNameLst>
                                          <p:attrName>style.visibility</p:attrName>
                                        </p:attrNameLst>
                                      </p:cBhvr>
                                      <p:to>
                                        <p:strVal val="visible"/>
                                      </p:to>
                                    </p:set>
                                    <p:animEffect transition="in" filter="fade">
                                      <p:cBhvr>
                                        <p:cTn id="42" dur="1000"/>
                                        <p:tgtEl>
                                          <p:spTgt spid="191491">
                                            <p:txEl>
                                              <p:pRg st="6" end="6"/>
                                            </p:txEl>
                                          </p:spTgt>
                                        </p:tgtEl>
                                      </p:cBhvr>
                                    </p:animEffect>
                                    <p:anim calcmode="lin" valueType="num">
                                      <p:cBhvr>
                                        <p:cTn id="43" dur="1000" fill="hold"/>
                                        <p:tgtEl>
                                          <p:spTgt spid="191491">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91491">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1491">
                                            <p:txEl>
                                              <p:pRg st="7" end="7"/>
                                            </p:txEl>
                                          </p:spTgt>
                                        </p:tgtEl>
                                        <p:attrNameLst>
                                          <p:attrName>style.visibility</p:attrName>
                                        </p:attrNameLst>
                                      </p:cBhvr>
                                      <p:to>
                                        <p:strVal val="visible"/>
                                      </p:to>
                                    </p:set>
                                    <p:animEffect transition="in" filter="fade">
                                      <p:cBhvr>
                                        <p:cTn id="47" dur="1000"/>
                                        <p:tgtEl>
                                          <p:spTgt spid="191491">
                                            <p:txEl>
                                              <p:pRg st="7" end="7"/>
                                            </p:txEl>
                                          </p:spTgt>
                                        </p:tgtEl>
                                      </p:cBhvr>
                                    </p:animEffect>
                                    <p:anim calcmode="lin" valueType="num">
                                      <p:cBhvr>
                                        <p:cTn id="48" dur="1000" fill="hold"/>
                                        <p:tgtEl>
                                          <p:spTgt spid="191491">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191491">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1491">
                                            <p:txEl>
                                              <p:pRg st="8" end="8"/>
                                            </p:txEl>
                                          </p:spTgt>
                                        </p:tgtEl>
                                        <p:attrNameLst>
                                          <p:attrName>style.visibility</p:attrName>
                                        </p:attrNameLst>
                                      </p:cBhvr>
                                      <p:to>
                                        <p:strVal val="visible"/>
                                      </p:to>
                                    </p:set>
                                    <p:animEffect transition="in" filter="fade">
                                      <p:cBhvr>
                                        <p:cTn id="52" dur="1000"/>
                                        <p:tgtEl>
                                          <p:spTgt spid="191491">
                                            <p:txEl>
                                              <p:pRg st="8" end="8"/>
                                            </p:txEl>
                                          </p:spTgt>
                                        </p:tgtEl>
                                      </p:cBhvr>
                                    </p:animEffect>
                                    <p:anim calcmode="lin" valueType="num">
                                      <p:cBhvr>
                                        <p:cTn id="53" dur="1000" fill="hold"/>
                                        <p:tgtEl>
                                          <p:spTgt spid="191491">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191491">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1491">
                                            <p:txEl>
                                              <p:pRg st="9" end="9"/>
                                            </p:txEl>
                                          </p:spTgt>
                                        </p:tgtEl>
                                        <p:attrNameLst>
                                          <p:attrName>style.visibility</p:attrName>
                                        </p:attrNameLst>
                                      </p:cBhvr>
                                      <p:to>
                                        <p:strVal val="visible"/>
                                      </p:to>
                                    </p:set>
                                    <p:animEffect transition="in" filter="fade">
                                      <p:cBhvr>
                                        <p:cTn id="57" dur="1000"/>
                                        <p:tgtEl>
                                          <p:spTgt spid="191491">
                                            <p:txEl>
                                              <p:pRg st="9" end="9"/>
                                            </p:txEl>
                                          </p:spTgt>
                                        </p:tgtEl>
                                      </p:cBhvr>
                                    </p:animEffect>
                                    <p:anim calcmode="lin" valueType="num">
                                      <p:cBhvr>
                                        <p:cTn id="58" dur="1000" fill="hold"/>
                                        <p:tgtEl>
                                          <p:spTgt spid="191491">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191491">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1491">
                                            <p:txEl>
                                              <p:pRg st="10" end="10"/>
                                            </p:txEl>
                                          </p:spTgt>
                                        </p:tgtEl>
                                        <p:attrNameLst>
                                          <p:attrName>style.visibility</p:attrName>
                                        </p:attrNameLst>
                                      </p:cBhvr>
                                      <p:to>
                                        <p:strVal val="visible"/>
                                      </p:to>
                                    </p:set>
                                    <p:animEffect transition="in" filter="fade">
                                      <p:cBhvr>
                                        <p:cTn id="62" dur="1000"/>
                                        <p:tgtEl>
                                          <p:spTgt spid="191491">
                                            <p:txEl>
                                              <p:pRg st="10" end="10"/>
                                            </p:txEl>
                                          </p:spTgt>
                                        </p:tgtEl>
                                      </p:cBhvr>
                                    </p:animEffect>
                                    <p:anim calcmode="lin" valueType="num">
                                      <p:cBhvr>
                                        <p:cTn id="63" dur="1000" fill="hold"/>
                                        <p:tgtEl>
                                          <p:spTgt spid="191491">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191491">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91491">
                                            <p:txEl>
                                              <p:pRg st="11" end="11"/>
                                            </p:txEl>
                                          </p:spTgt>
                                        </p:tgtEl>
                                        <p:attrNameLst>
                                          <p:attrName>style.visibility</p:attrName>
                                        </p:attrNameLst>
                                      </p:cBhvr>
                                      <p:to>
                                        <p:strVal val="visible"/>
                                      </p:to>
                                    </p:set>
                                    <p:animEffect transition="in" filter="fade">
                                      <p:cBhvr>
                                        <p:cTn id="67" dur="1000"/>
                                        <p:tgtEl>
                                          <p:spTgt spid="191491">
                                            <p:txEl>
                                              <p:pRg st="11" end="11"/>
                                            </p:txEl>
                                          </p:spTgt>
                                        </p:tgtEl>
                                      </p:cBhvr>
                                    </p:animEffect>
                                    <p:anim calcmode="lin" valueType="num">
                                      <p:cBhvr>
                                        <p:cTn id="68" dur="1000" fill="hold"/>
                                        <p:tgtEl>
                                          <p:spTgt spid="191491">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19149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68313"/>
            <a:ext cx="8229600" cy="1027112"/>
          </a:xfrm>
        </p:spPr>
        <p:txBody>
          <a:bodyPr/>
          <a:lstStyle/>
          <a:p>
            <a:pPr eaLnBrk="1" hangingPunct="1">
              <a:defRPr/>
            </a:pPr>
            <a:r>
              <a:rPr lang="zh-CN" altLang="en-US" sz="4000" b="1" dirty="0">
                <a:effectLst>
                  <a:outerShdw blurRad="38100" dist="38100" dir="2700000" algn="tl">
                    <a:srgbClr val="C0C0C0"/>
                  </a:outerShdw>
                </a:effectLst>
              </a:rPr>
              <a:t>五、分布式操作系统 </a:t>
            </a:r>
            <a:r>
              <a:rPr lang="en-US" altLang="zh-CN" sz="2800" dirty="0">
                <a:solidFill>
                  <a:srgbClr val="0066FF"/>
                </a:solidFill>
              </a:rPr>
              <a:t>Distributed System</a:t>
            </a:r>
            <a:endParaRPr lang="zh-CN" altLang="en-US" sz="2800" dirty="0">
              <a:solidFill>
                <a:srgbClr val="0066FF"/>
              </a:solidFill>
            </a:endParaRPr>
          </a:p>
        </p:txBody>
      </p:sp>
      <p:sp>
        <p:nvSpPr>
          <p:cNvPr id="193539" name="Rectangle 3"/>
          <p:cNvSpPr>
            <a:spLocks noGrp="1" noChangeArrowheads="1"/>
          </p:cNvSpPr>
          <p:nvPr>
            <p:ph type="body" idx="1"/>
          </p:nvPr>
        </p:nvSpPr>
        <p:spPr>
          <a:xfrm>
            <a:off x="457200" y="1773238"/>
            <a:ext cx="8229600" cy="4383087"/>
          </a:xfrm>
        </p:spPr>
        <p:txBody>
          <a:bodyPr/>
          <a:lstStyle/>
          <a:p>
            <a:pPr eaLnBrk="1" hangingPunct="1">
              <a:spcBef>
                <a:spcPts val="2400"/>
              </a:spcBef>
            </a:pPr>
            <a:r>
              <a:rPr lang="zh-CN" altLang="en-US" sz="2800">
                <a:solidFill>
                  <a:srgbClr val="FF0000"/>
                </a:solidFill>
              </a:rPr>
              <a:t>分布式计算机系统</a:t>
            </a:r>
            <a:r>
              <a:rPr lang="zh-CN" altLang="en-US" sz="2800"/>
              <a:t>，是指由多台分散的计算机，经互连网络的联接而形成的系统，系统的处理和控制功能分布在各个计算机上。</a:t>
            </a:r>
            <a:endParaRPr lang="en-US" altLang="zh-CN" sz="2800"/>
          </a:p>
          <a:p>
            <a:pPr eaLnBrk="1" hangingPunct="1">
              <a:spcBef>
                <a:spcPts val="2400"/>
              </a:spcBef>
            </a:pPr>
            <a:r>
              <a:rPr lang="zh-CN" altLang="en-US" sz="2800">
                <a:solidFill>
                  <a:srgbClr val="FF0000"/>
                </a:solidFill>
              </a:rPr>
              <a:t>分布式操作系统</a:t>
            </a:r>
            <a:r>
              <a:rPr lang="zh-CN" altLang="en-US" sz="2800"/>
              <a:t>是在由通信网络互联的多处理机体系结构上执行任务的系统</a:t>
            </a:r>
            <a:endParaRPr lang="en-US" altLang="zh-CN" sz="2800"/>
          </a:p>
          <a:p>
            <a:pPr eaLnBrk="1" hangingPunct="1">
              <a:spcBef>
                <a:spcPts val="2400"/>
              </a:spcBef>
            </a:pPr>
            <a:r>
              <a:rPr lang="zh-CN" altLang="en-US" sz="2800"/>
              <a:t>大量的计算机通过网络被连结在一起，可以获得极高的运算能力及广泛的数据共享</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fade">
                                      <p:cBhvr>
                                        <p:cTn id="7" dur="1000"/>
                                        <p:tgtEl>
                                          <p:spTgt spid="193539">
                                            <p:txEl>
                                              <p:pRg st="1" end="1"/>
                                            </p:txEl>
                                          </p:spTgt>
                                        </p:tgtEl>
                                      </p:cBhvr>
                                    </p:animEffect>
                                    <p:anim calcmode="lin" valueType="num">
                                      <p:cBhvr>
                                        <p:cTn id="8" dur="1000" fill="hold"/>
                                        <p:tgtEl>
                                          <p:spTgt spid="1935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93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3539">
                                            <p:txEl>
                                              <p:pRg st="2" end="2"/>
                                            </p:txEl>
                                          </p:spTgt>
                                        </p:tgtEl>
                                        <p:attrNameLst>
                                          <p:attrName>style.visibility</p:attrName>
                                        </p:attrNameLst>
                                      </p:cBhvr>
                                      <p:to>
                                        <p:strVal val="visible"/>
                                      </p:to>
                                    </p:set>
                                    <p:animEffect transition="in" filter="fade">
                                      <p:cBhvr>
                                        <p:cTn id="14" dur="1000"/>
                                        <p:tgtEl>
                                          <p:spTgt spid="193539">
                                            <p:txEl>
                                              <p:pRg st="2" end="2"/>
                                            </p:txEl>
                                          </p:spTgt>
                                        </p:tgtEl>
                                      </p:cBhvr>
                                    </p:animEffect>
                                    <p:anim calcmode="lin" valueType="num">
                                      <p:cBhvr>
                                        <p:cTn id="15" dur="10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35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125413" y="3505200"/>
            <a:ext cx="39417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例如</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在分布式数据库系统中，用户感觉不到数据是分布的，即用户不须知道关系是否分割、有无副本、数据存于哪个站点以及事务在哪个站点上执行等</a:t>
            </a:r>
          </a:p>
        </p:txBody>
      </p:sp>
      <p:pic>
        <p:nvPicPr>
          <p:cNvPr id="3379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067050"/>
            <a:ext cx="4922838"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矩形 3"/>
          <p:cNvSpPr>
            <a:spLocks noChangeArrowheads="1"/>
          </p:cNvSpPr>
          <p:nvPr/>
        </p:nvSpPr>
        <p:spPr bwMode="auto">
          <a:xfrm>
            <a:off x="76200" y="188913"/>
            <a:ext cx="867251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dirty="0">
                <a:solidFill>
                  <a:srgbClr val="C00000"/>
                </a:solidFill>
                <a:latin typeface="微软雅黑" pitchFamily="34" charset="-122"/>
                <a:ea typeface="微软雅黑" pitchFamily="34" charset="-122"/>
              </a:rPr>
              <a:t>分布式软件系统</a:t>
            </a:r>
            <a:r>
              <a:rPr lang="en-US" altLang="zh-CN" sz="2800" dirty="0">
                <a:solidFill>
                  <a:srgbClr val="000000"/>
                </a:solidFill>
                <a:latin typeface="微软雅黑" pitchFamily="34" charset="-122"/>
                <a:ea typeface="微软雅黑" pitchFamily="34" charset="-122"/>
              </a:rPr>
              <a:t>(</a:t>
            </a:r>
            <a:r>
              <a:rPr lang="en-US" altLang="zh-CN" sz="2000" dirty="0">
                <a:solidFill>
                  <a:srgbClr val="0066FF"/>
                </a:solidFill>
                <a:latin typeface="微软雅黑" pitchFamily="34" charset="-122"/>
                <a:ea typeface="微软雅黑" pitchFamily="34" charset="-122"/>
              </a:rPr>
              <a:t>Distributed Software Systems</a:t>
            </a:r>
            <a:r>
              <a:rPr lang="en-US" altLang="zh-CN" sz="2800" dirty="0">
                <a:solidFill>
                  <a:srgbClr val="000000"/>
                </a:solidFill>
                <a:latin typeface="微软雅黑" pitchFamily="34" charset="-122"/>
                <a:ea typeface="微软雅黑" pitchFamily="34" charset="-122"/>
              </a:rPr>
              <a:t>)</a:t>
            </a:r>
            <a:r>
              <a:rPr lang="zh-CN" altLang="en-US" sz="2800" dirty="0">
                <a:solidFill>
                  <a:srgbClr val="000000"/>
                </a:solidFill>
                <a:latin typeface="微软雅黑" pitchFamily="34" charset="-122"/>
                <a:ea typeface="微软雅黑" pitchFamily="34" charset="-122"/>
              </a:rPr>
              <a:t>是支持分布式处理的软件系统</a:t>
            </a:r>
            <a:r>
              <a:rPr lang="en-US" altLang="zh-CN" sz="2800" dirty="0">
                <a:solidFill>
                  <a:srgbClr val="000000"/>
                </a:solidFill>
                <a:latin typeface="微软雅黑" pitchFamily="34" charset="-122"/>
                <a:ea typeface="微软雅黑" pitchFamily="34" charset="-122"/>
              </a:rPr>
              <a:t>,</a:t>
            </a:r>
            <a:r>
              <a:rPr lang="zh-CN" altLang="en-US" sz="2800" dirty="0">
                <a:solidFill>
                  <a:srgbClr val="000000"/>
                </a:solidFill>
                <a:latin typeface="微软雅黑" pitchFamily="34" charset="-122"/>
                <a:ea typeface="微软雅黑" pitchFamily="34" charset="-122"/>
              </a:rPr>
              <a:t>是在由通信网络互联的多处理机体系结构上执行任务的系统。</a:t>
            </a:r>
            <a:endParaRPr lang="en-US" altLang="zh-CN" sz="2800" dirty="0">
              <a:solidFill>
                <a:srgbClr val="000000"/>
              </a:solidFill>
              <a:latin typeface="微软雅黑" pitchFamily="34" charset="-122"/>
              <a:ea typeface="微软雅黑" pitchFamily="34" charset="-122"/>
            </a:endParaRPr>
          </a:p>
          <a:p>
            <a:pPr eaLnBrk="1" hangingPunct="1"/>
            <a:endParaRPr lang="en-US" altLang="zh-CN" sz="2800" dirty="0">
              <a:solidFill>
                <a:srgbClr val="000000"/>
              </a:solidFill>
              <a:latin typeface="微软雅黑" pitchFamily="34" charset="-122"/>
              <a:ea typeface="微软雅黑" pitchFamily="34" charset="-122"/>
            </a:endParaRPr>
          </a:p>
          <a:p>
            <a:pPr eaLnBrk="1" hangingPunct="1"/>
            <a:r>
              <a:rPr lang="zh-CN" altLang="en-US" sz="2800" b="1" dirty="0">
                <a:solidFill>
                  <a:srgbClr val="000000"/>
                </a:solidFill>
                <a:latin typeface="微软雅黑" pitchFamily="34" charset="-122"/>
                <a:ea typeface="微软雅黑" pitchFamily="34" charset="-122"/>
              </a:rPr>
              <a:t>包括</a:t>
            </a:r>
            <a:r>
              <a:rPr lang="zh-CN" altLang="en-US" sz="2800" dirty="0">
                <a:solidFill>
                  <a:srgbClr val="000000"/>
                </a:solidFill>
                <a:latin typeface="微软雅黑" pitchFamily="34" charset="-122"/>
                <a:ea typeface="微软雅黑" pitchFamily="34" charset="-122"/>
              </a:rPr>
              <a:t>：</a:t>
            </a:r>
            <a:r>
              <a:rPr lang="zh-CN" altLang="en-US" sz="2800" dirty="0">
                <a:solidFill>
                  <a:srgbClr val="C00000"/>
                </a:solidFill>
                <a:latin typeface="微软雅黑" pitchFamily="34" charset="-122"/>
                <a:ea typeface="微软雅黑" pitchFamily="34" charset="-122"/>
              </a:rPr>
              <a:t>分布式操作系统</a:t>
            </a:r>
            <a:r>
              <a:rPr lang="zh-CN" altLang="en-US" sz="2800" dirty="0">
                <a:solidFill>
                  <a:srgbClr val="000000"/>
                </a:solidFill>
                <a:latin typeface="微软雅黑" pitchFamily="34" charset="-122"/>
                <a:ea typeface="微软雅黑" pitchFamily="34" charset="-122"/>
              </a:rPr>
              <a:t>、</a:t>
            </a:r>
            <a:r>
              <a:rPr lang="zh-CN" altLang="en-US" sz="2800" dirty="0">
                <a:solidFill>
                  <a:srgbClr val="C00000"/>
                </a:solidFill>
                <a:latin typeface="微软雅黑" pitchFamily="34" charset="-122"/>
                <a:ea typeface="微软雅黑" pitchFamily="34" charset="-122"/>
              </a:rPr>
              <a:t>分布式程序设计语言</a:t>
            </a:r>
            <a:r>
              <a:rPr lang="zh-CN" altLang="en-US" sz="2800" dirty="0">
                <a:solidFill>
                  <a:srgbClr val="000000"/>
                </a:solidFill>
                <a:latin typeface="微软雅黑" pitchFamily="34" charset="-122"/>
                <a:ea typeface="微软雅黑" pitchFamily="34" charset="-122"/>
              </a:rPr>
              <a:t>及其编译</a:t>
            </a:r>
            <a:r>
              <a:rPr lang="en-US" altLang="zh-CN" sz="2800" dirty="0">
                <a:solidFill>
                  <a:srgbClr val="000000"/>
                </a:solidFill>
                <a:latin typeface="微软雅黑" pitchFamily="34" charset="-122"/>
                <a:ea typeface="微软雅黑" pitchFamily="34" charset="-122"/>
              </a:rPr>
              <a:t>(</a:t>
            </a:r>
            <a:r>
              <a:rPr lang="zh-CN" altLang="en-US" sz="2800" dirty="0">
                <a:solidFill>
                  <a:srgbClr val="000000"/>
                </a:solidFill>
                <a:latin typeface="微软雅黑" pitchFamily="34" charset="-122"/>
                <a:ea typeface="微软雅黑" pitchFamily="34" charset="-122"/>
              </a:rPr>
              <a:t>解释</a:t>
            </a:r>
            <a:r>
              <a:rPr lang="en-US" altLang="zh-CN" sz="2800" dirty="0">
                <a:solidFill>
                  <a:srgbClr val="000000"/>
                </a:solidFill>
                <a:latin typeface="微软雅黑" pitchFamily="34" charset="-122"/>
                <a:ea typeface="微软雅黑" pitchFamily="34" charset="-122"/>
              </a:rPr>
              <a:t>)</a:t>
            </a:r>
            <a:r>
              <a:rPr lang="zh-CN" altLang="en-US" sz="2800" dirty="0">
                <a:solidFill>
                  <a:srgbClr val="000000"/>
                </a:solidFill>
                <a:latin typeface="微软雅黑" pitchFamily="34" charset="-122"/>
                <a:ea typeface="微软雅黑" pitchFamily="34" charset="-122"/>
              </a:rPr>
              <a:t>系统、</a:t>
            </a:r>
            <a:r>
              <a:rPr lang="zh-CN" altLang="en-US" sz="2800" dirty="0">
                <a:solidFill>
                  <a:srgbClr val="C00000"/>
                </a:solidFill>
                <a:latin typeface="微软雅黑" pitchFamily="34" charset="-122"/>
                <a:ea typeface="微软雅黑" pitchFamily="34" charset="-122"/>
              </a:rPr>
              <a:t>分布式文件系统</a:t>
            </a:r>
            <a:r>
              <a:rPr lang="zh-CN" altLang="en-US" sz="2800" dirty="0">
                <a:solidFill>
                  <a:srgbClr val="000000"/>
                </a:solidFill>
                <a:latin typeface="微软雅黑" pitchFamily="34" charset="-122"/>
                <a:ea typeface="微软雅黑" pitchFamily="34" charset="-122"/>
              </a:rPr>
              <a:t>和</a:t>
            </a:r>
            <a:r>
              <a:rPr lang="zh-CN" altLang="en-US" sz="2800" dirty="0">
                <a:solidFill>
                  <a:srgbClr val="C00000"/>
                </a:solidFill>
                <a:latin typeface="微软雅黑" pitchFamily="34" charset="-122"/>
                <a:ea typeface="微软雅黑" pitchFamily="34" charset="-122"/>
              </a:rPr>
              <a:t>分布式数据库系统</a:t>
            </a:r>
            <a:r>
              <a:rPr lang="zh-CN" altLang="en-US" sz="2800" dirty="0">
                <a:solidFill>
                  <a:srgbClr val="000000"/>
                </a:solidFill>
                <a:latin typeface="微软雅黑" pitchFamily="34" charset="-122"/>
                <a:ea typeface="微软雅黑" pitchFamily="34" charset="-122"/>
              </a:rPr>
              <a:t>等。</a:t>
            </a:r>
            <a:endParaRPr lang="en-US" altLang="zh-CN" sz="2800" dirty="0">
              <a:solidFill>
                <a:srgbClr val="000000"/>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1"/>
          </p:nvPr>
        </p:nvSpPr>
        <p:spPr>
          <a:xfrm>
            <a:off x="395288" y="476250"/>
            <a:ext cx="8497887" cy="2157413"/>
          </a:xfrm>
        </p:spPr>
        <p:txBody>
          <a:bodyPr/>
          <a:lstStyle/>
          <a:p>
            <a:pPr eaLnBrk="1" hangingPunct="1">
              <a:buFont typeface="Wingdings" pitchFamily="2" charset="2"/>
              <a:buNone/>
              <a:defRPr/>
            </a:pPr>
            <a:r>
              <a:rPr lang="zh-CN" altLang="en-US" b="1">
                <a:solidFill>
                  <a:srgbClr val="FF0000"/>
                </a:solidFill>
                <a:effectLst>
                  <a:outerShdw blurRad="38100" dist="38100" dir="2700000" algn="tl">
                    <a:srgbClr val="000000">
                      <a:alpha val="43137"/>
                    </a:srgbClr>
                  </a:outerShdw>
                </a:effectLst>
              </a:rPr>
              <a:t>定义</a:t>
            </a:r>
            <a:endParaRPr lang="zh-CN" altLang="en-US" b="1" dirty="0">
              <a:solidFill>
                <a:srgbClr val="FF0000"/>
              </a:solidFill>
              <a:effectLst>
                <a:outerShdw blurRad="38100" dist="38100" dir="2700000" algn="tl">
                  <a:srgbClr val="000000">
                    <a:alpha val="43137"/>
                  </a:srgbClr>
                </a:outerShdw>
              </a:effectLst>
            </a:endParaRPr>
          </a:p>
          <a:p>
            <a:pPr marL="0" indent="0" eaLnBrk="1" hangingPunct="1">
              <a:buFont typeface="Wingdings" pitchFamily="2" charset="2"/>
              <a:buNone/>
              <a:defRPr/>
            </a:pPr>
            <a:r>
              <a:rPr lang="zh-CN" altLang="en-US" sz="2800">
                <a:solidFill>
                  <a:srgbClr val="002060"/>
                </a:solidFill>
              </a:rPr>
              <a:t>操作系统</a:t>
            </a:r>
            <a:r>
              <a:rPr lang="zh-CN" altLang="en-US" sz="2800" dirty="0">
                <a:solidFill>
                  <a:srgbClr val="002060"/>
                </a:solidFill>
              </a:rPr>
              <a:t>是控制和管理计算机系统内各种硬件和软件资源，有效地组织多道程序运行的</a:t>
            </a:r>
            <a:r>
              <a:rPr lang="zh-CN" altLang="en-US" sz="2800" dirty="0">
                <a:solidFill>
                  <a:srgbClr val="C00000"/>
                </a:solidFill>
              </a:rPr>
              <a:t>系统软件</a:t>
            </a:r>
            <a:r>
              <a:rPr lang="zh-CN" altLang="en-US" sz="2800" dirty="0">
                <a:solidFill>
                  <a:srgbClr val="002060"/>
                </a:solidFill>
              </a:rPr>
              <a:t>（或程序集合），是</a:t>
            </a:r>
            <a:r>
              <a:rPr lang="zh-CN" altLang="en-US" sz="2800" dirty="0">
                <a:solidFill>
                  <a:srgbClr val="C00000"/>
                </a:solidFill>
              </a:rPr>
              <a:t>用户与计算机之间的接口</a:t>
            </a:r>
            <a:r>
              <a:rPr lang="zh-CN" altLang="en-US" sz="2800" dirty="0">
                <a:solidFill>
                  <a:srgbClr val="002060"/>
                </a:solidFill>
              </a:rPr>
              <a:t>。</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5229225"/>
            <a:ext cx="189706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5251450"/>
            <a:ext cx="1139825"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5291138"/>
            <a:ext cx="1676400"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5278438"/>
            <a:ext cx="1322388"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875" y="5278438"/>
            <a:ext cx="83661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95288" y="2517775"/>
            <a:ext cx="8497887" cy="2566988"/>
          </a:xfrm>
          <a:prstGeom prst="rect">
            <a:avLst/>
          </a:prstGeom>
        </p:spPr>
        <p:txBody>
          <a:bodyPr>
            <a:spAutoFit/>
          </a:bodyPr>
          <a:lstStyle/>
          <a:p>
            <a:pPr marL="342900" indent="-342900" eaLnBrk="1" hangingPunct="1">
              <a:spcBef>
                <a:spcPct val="20000"/>
              </a:spcBef>
              <a:buClr>
                <a:srgbClr val="00007D"/>
              </a:buClr>
              <a:buSzPct val="75000"/>
              <a:defRPr/>
            </a:pPr>
            <a:r>
              <a:rPr lang="zh-CN" altLang="en-US" sz="3200" b="1" ker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内涵</a:t>
            </a:r>
          </a:p>
          <a:p>
            <a:pPr marL="342900" indent="-342900" eaLnBrk="1" hangingPunct="1">
              <a:spcBef>
                <a:spcPct val="20000"/>
              </a:spcBef>
              <a:buClr>
                <a:srgbClr val="00007D"/>
              </a:buClr>
              <a:buSzPct val="75000"/>
              <a:buFont typeface="Wingdings" pitchFamily="2" charset="2"/>
              <a:buChar char="l"/>
              <a:defRPr/>
            </a:pPr>
            <a:r>
              <a:rPr lang="zh-CN" altLang="en-US" sz="2800" kern="0">
                <a:solidFill>
                  <a:srgbClr val="002060"/>
                </a:solidFill>
                <a:latin typeface="微软雅黑" panose="020B0503020204020204" pitchFamily="34" charset="-122"/>
                <a:ea typeface="微软雅黑" panose="020B0503020204020204" pitchFamily="34" charset="-122"/>
              </a:rPr>
              <a:t>操作系统是</a:t>
            </a:r>
            <a:r>
              <a:rPr lang="zh-CN" altLang="en-US" sz="2800" kern="0">
                <a:solidFill>
                  <a:srgbClr val="C00000"/>
                </a:solidFill>
                <a:latin typeface="微软雅黑" panose="020B0503020204020204" pitchFamily="34" charset="-122"/>
                <a:ea typeface="微软雅黑" panose="020B0503020204020204" pitchFamily="34" charset="-122"/>
              </a:rPr>
              <a:t>系统软件</a:t>
            </a:r>
            <a:endParaRPr lang="en-US" altLang="zh-CN" sz="2800" kern="0">
              <a:solidFill>
                <a:srgbClr val="C00000"/>
              </a:solidFill>
              <a:latin typeface="微软雅黑" panose="020B0503020204020204" pitchFamily="34" charset="-122"/>
              <a:ea typeface="微软雅黑" panose="020B0503020204020204" pitchFamily="34" charset="-122"/>
            </a:endParaRPr>
          </a:p>
          <a:p>
            <a:pPr marL="342900" indent="-342900" eaLnBrk="1" hangingPunct="1">
              <a:spcBef>
                <a:spcPct val="20000"/>
              </a:spcBef>
              <a:buClr>
                <a:srgbClr val="00007D"/>
              </a:buClr>
              <a:buSzPct val="75000"/>
              <a:buFont typeface="Wingdings" pitchFamily="2" charset="2"/>
              <a:buChar char="l"/>
              <a:defRPr/>
            </a:pPr>
            <a:r>
              <a:rPr lang="zh-CN" altLang="en-US" sz="2800" kern="0">
                <a:solidFill>
                  <a:srgbClr val="002060"/>
                </a:solidFill>
                <a:latin typeface="微软雅黑" panose="020B0503020204020204" pitchFamily="34" charset="-122"/>
                <a:ea typeface="微软雅黑" panose="020B0503020204020204" pitchFamily="34" charset="-122"/>
              </a:rPr>
              <a:t>基本功能是</a:t>
            </a:r>
            <a:r>
              <a:rPr lang="zh-CN" altLang="en-US" sz="2800" kern="0">
                <a:solidFill>
                  <a:srgbClr val="C00000"/>
                </a:solidFill>
                <a:latin typeface="微软雅黑" panose="020B0503020204020204" pitchFamily="34" charset="-122"/>
                <a:ea typeface="微软雅黑" panose="020B0503020204020204" pitchFamily="34" charset="-122"/>
              </a:rPr>
              <a:t>控制和管理系统</a:t>
            </a:r>
            <a:r>
              <a:rPr lang="zh-CN" altLang="en-US" sz="2800" kern="0">
                <a:solidFill>
                  <a:srgbClr val="002060"/>
                </a:solidFill>
                <a:latin typeface="微软雅黑" panose="020B0503020204020204" pitchFamily="34" charset="-122"/>
                <a:ea typeface="微软雅黑" panose="020B0503020204020204" pitchFamily="34" charset="-122"/>
              </a:rPr>
              <a:t>内各种资源，有效地组织多道程序的运行</a:t>
            </a:r>
            <a:endParaRPr lang="en-US" altLang="zh-CN" sz="2800" kern="0">
              <a:solidFill>
                <a:srgbClr val="002060"/>
              </a:solidFill>
              <a:latin typeface="微软雅黑" panose="020B0503020204020204" pitchFamily="34" charset="-122"/>
              <a:ea typeface="微软雅黑" panose="020B0503020204020204" pitchFamily="34" charset="-122"/>
            </a:endParaRPr>
          </a:p>
          <a:p>
            <a:pPr marL="342900" indent="-342900" eaLnBrk="1" hangingPunct="1">
              <a:spcBef>
                <a:spcPct val="20000"/>
              </a:spcBef>
              <a:buClr>
                <a:srgbClr val="00007D"/>
              </a:buClr>
              <a:buSzPct val="75000"/>
              <a:buFont typeface="Wingdings" pitchFamily="2" charset="2"/>
              <a:buChar char="l"/>
              <a:defRPr/>
            </a:pPr>
            <a:r>
              <a:rPr lang="zh-CN" altLang="en-US" sz="2800" kern="0">
                <a:solidFill>
                  <a:srgbClr val="C00000"/>
                </a:solidFill>
                <a:latin typeface="微软雅黑" panose="020B0503020204020204" pitchFamily="34" charset="-122"/>
                <a:ea typeface="微软雅黑" panose="020B0503020204020204" pitchFamily="34" charset="-122"/>
              </a:rPr>
              <a:t>提供众多服务</a:t>
            </a:r>
            <a:r>
              <a:rPr lang="zh-CN" altLang="en-US" sz="2800" kern="0">
                <a:solidFill>
                  <a:srgbClr val="002060"/>
                </a:solidFill>
                <a:latin typeface="微软雅黑" panose="020B0503020204020204" pitchFamily="34" charset="-122"/>
                <a:ea typeface="微软雅黑" panose="020B0503020204020204" pitchFamily="34" charset="-122"/>
              </a:rPr>
              <a:t>，方便用户使用，扩充硬件功能  </a:t>
            </a:r>
          </a:p>
        </p:txBody>
      </p:sp>
      <p:sp>
        <p:nvSpPr>
          <p:cNvPr id="4" name="矩形 3"/>
          <p:cNvSpPr/>
          <p:nvPr/>
        </p:nvSpPr>
        <p:spPr>
          <a:xfrm>
            <a:off x="3491880" y="273870"/>
            <a:ext cx="5022529" cy="523220"/>
          </a:xfrm>
          <a:prstGeom prst="rect">
            <a:avLst/>
          </a:prstGeom>
        </p:spPr>
        <p:txBody>
          <a:bodyPr wrap="none">
            <a:spAutoFit/>
          </a:bodyPr>
          <a:lstStyle/>
          <a:p>
            <a:r>
              <a:rPr lang="zh-CN" altLang="en-US" sz="2800" b="1" kern="0">
                <a:solidFill>
                  <a:srgbClr val="C00000"/>
                </a:solidFill>
                <a:latin typeface="微软雅黑" panose="020B0503020204020204" pitchFamily="34" charset="-122"/>
                <a:ea typeface="微软雅黑" panose="020B0503020204020204" pitchFamily="34" charset="-122"/>
              </a:rPr>
              <a:t>管理者   服务提供者  人机界面</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0350" y="183642"/>
            <a:ext cx="6422527" cy="584775"/>
          </a:xfrm>
          <a:prstGeom prst="rect">
            <a:avLst/>
          </a:prstGeom>
        </p:spPr>
        <p:txBody>
          <a:bodyPr wrap="none">
            <a:spAutoFit/>
          </a:bodyPr>
          <a:lstStyle/>
          <a:p>
            <a:r>
              <a:rPr lang="en-US" altLang="zh-CN" sz="3200" dirty="0">
                <a:solidFill>
                  <a:srgbClr val="C00000"/>
                </a:solidFill>
                <a:latin typeface="微软雅黑" pitchFamily="34" charset="-122"/>
                <a:ea typeface="微软雅黑" pitchFamily="34" charset="-122"/>
              </a:rPr>
              <a:t>【</a:t>
            </a:r>
            <a:r>
              <a:rPr lang="zh-CN" altLang="en-US" sz="3200" dirty="0">
                <a:solidFill>
                  <a:srgbClr val="C00000"/>
                </a:solidFill>
                <a:latin typeface="微软雅黑" pitchFamily="34" charset="-122"/>
                <a:ea typeface="微软雅黑" pitchFamily="34" charset="-122"/>
              </a:rPr>
              <a:t>例</a:t>
            </a:r>
            <a:r>
              <a:rPr lang="en-US" altLang="zh-CN" sz="3200" dirty="0">
                <a:solidFill>
                  <a:srgbClr val="C00000"/>
                </a:solidFill>
                <a:latin typeface="微软雅黑" pitchFamily="34" charset="-122"/>
                <a:ea typeface="微软雅黑" pitchFamily="34" charset="-122"/>
              </a:rPr>
              <a:t>】</a:t>
            </a:r>
            <a:r>
              <a:rPr lang="zh-CN" altLang="en-US" sz="3200" dirty="0">
                <a:solidFill>
                  <a:srgbClr val="C00000"/>
                </a:solidFill>
                <a:latin typeface="微软雅黑" pitchFamily="34" charset="-122"/>
                <a:ea typeface="微软雅黑" pitchFamily="34" charset="-122"/>
              </a:rPr>
              <a:t>分布式</a:t>
            </a:r>
            <a:r>
              <a:rPr lang="en-US" altLang="zh-CN" sz="3200" dirty="0">
                <a:solidFill>
                  <a:srgbClr val="C00000"/>
                </a:solidFill>
                <a:latin typeface="微软雅黑" pitchFamily="34" charset="-122"/>
                <a:ea typeface="微软雅黑" pitchFamily="34" charset="-122"/>
              </a:rPr>
              <a:t>Web</a:t>
            </a:r>
            <a:r>
              <a:rPr lang="zh-CN" altLang="en-US" sz="3200" dirty="0">
                <a:solidFill>
                  <a:srgbClr val="C00000"/>
                </a:solidFill>
                <a:latin typeface="微软雅黑" pitchFamily="34" charset="-122"/>
                <a:ea typeface="微软雅黑" pitchFamily="34" charset="-122"/>
              </a:rPr>
              <a:t>架构部署的演变</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21" y="1303524"/>
            <a:ext cx="2446326" cy="200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55576" y="934192"/>
            <a:ext cx="2390398"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altLang="zh-CN" dirty="0">
                <a:solidFill>
                  <a:schemeClr val="bg1"/>
                </a:solidFill>
              </a:rPr>
              <a:t>1</a:t>
            </a:r>
            <a:r>
              <a:rPr lang="zh-CN" altLang="en-US" dirty="0">
                <a:solidFill>
                  <a:schemeClr val="bg1"/>
                </a:solidFill>
              </a:rPr>
              <a:t>台服务器的最简部署</a:t>
            </a: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19492"/>
            <a:ext cx="1853952" cy="223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49199" y="938115"/>
            <a:ext cx="348909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dirty="0">
                <a:solidFill>
                  <a:schemeClr val="bg1"/>
                </a:solidFill>
                <a:latin typeface="+mn-lt"/>
                <a:ea typeface="+mn-ea"/>
              </a:rPr>
              <a:t>分离</a:t>
            </a:r>
            <a:r>
              <a:rPr lang="en-US" altLang="zh-CN" dirty="0">
                <a:solidFill>
                  <a:schemeClr val="bg1"/>
                </a:solidFill>
                <a:latin typeface="+mn-lt"/>
                <a:ea typeface="+mn-ea"/>
              </a:rPr>
              <a:t>Web</a:t>
            </a:r>
            <a:r>
              <a:rPr lang="zh-CN" altLang="en-US" dirty="0">
                <a:solidFill>
                  <a:schemeClr val="bg1"/>
                </a:solidFill>
                <a:latin typeface="+mn-lt"/>
                <a:ea typeface="+mn-ea"/>
              </a:rPr>
              <a:t>服务器和数据库服务器 </a:t>
            </a:r>
          </a:p>
        </p:txBody>
      </p:sp>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247" y="4354385"/>
            <a:ext cx="3216159" cy="250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23151" y="3577713"/>
            <a:ext cx="4243279"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dirty="0">
                <a:solidFill>
                  <a:schemeClr val="bg1"/>
                </a:solidFill>
                <a:latin typeface="+mn-lt"/>
                <a:ea typeface="+mn-ea"/>
              </a:rPr>
              <a:t>水平增加</a:t>
            </a:r>
            <a:r>
              <a:rPr lang="en-US" altLang="zh-CN" dirty="0">
                <a:solidFill>
                  <a:schemeClr val="bg1"/>
                </a:solidFill>
                <a:latin typeface="+mn-lt"/>
                <a:ea typeface="+mn-ea"/>
              </a:rPr>
              <a:t>Web</a:t>
            </a:r>
            <a:r>
              <a:rPr lang="zh-CN" altLang="en-US" dirty="0">
                <a:solidFill>
                  <a:schemeClr val="bg1"/>
                </a:solidFill>
                <a:latin typeface="+mn-lt"/>
                <a:ea typeface="+mn-ea"/>
              </a:rPr>
              <a:t>服务器，加入</a:t>
            </a:r>
            <a:r>
              <a:rPr lang="en-US" altLang="zh-CN" dirty="0">
                <a:solidFill>
                  <a:schemeClr val="bg1"/>
                </a:solidFill>
                <a:latin typeface="+mn-lt"/>
                <a:ea typeface="+mn-ea"/>
              </a:rPr>
              <a:t>Varnish</a:t>
            </a:r>
            <a:r>
              <a:rPr lang="zh-CN" altLang="en-US" dirty="0">
                <a:solidFill>
                  <a:schemeClr val="bg1"/>
                </a:solidFill>
                <a:latin typeface="+mn-lt"/>
                <a:ea typeface="+mn-ea"/>
              </a:rPr>
              <a:t>（</a:t>
            </a:r>
            <a:r>
              <a:rPr lang="en-US" altLang="zh-CN" dirty="0">
                <a:solidFill>
                  <a:schemeClr val="bg1"/>
                </a:solidFill>
                <a:latin typeface="+mn-lt"/>
                <a:ea typeface="+mn-ea"/>
              </a:rPr>
              <a:t>HTTP</a:t>
            </a:r>
            <a:r>
              <a:rPr lang="zh-CN" altLang="en-US" dirty="0">
                <a:solidFill>
                  <a:schemeClr val="bg1"/>
                </a:solidFill>
                <a:latin typeface="+mn-lt"/>
                <a:ea typeface="+mn-ea"/>
              </a:rPr>
              <a:t>加速器</a:t>
            </a:r>
            <a:r>
              <a:rPr lang="en-US" altLang="zh-CN" dirty="0">
                <a:solidFill>
                  <a:schemeClr val="bg1"/>
                </a:solidFill>
                <a:latin typeface="+mn-lt"/>
                <a:ea typeface="+mn-ea"/>
              </a:rPr>
              <a:t>) </a:t>
            </a:r>
            <a:endParaRPr lang="zh-CN" altLang="en-US" dirty="0">
              <a:solidFill>
                <a:schemeClr val="bg1"/>
              </a:solidFill>
              <a:latin typeface="+mn-lt"/>
              <a:ea typeface="+mn-ea"/>
            </a:endParaRPr>
          </a:p>
        </p:txBody>
      </p:sp>
      <p:pic>
        <p:nvPicPr>
          <p:cNvPr id="593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4272" y="4224044"/>
            <a:ext cx="3553869" cy="251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148063" y="3577713"/>
            <a:ext cx="3780077"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dirty="0">
                <a:solidFill>
                  <a:schemeClr val="bg1"/>
                </a:solidFill>
                <a:latin typeface="+mn-lt"/>
                <a:ea typeface="+mn-ea"/>
              </a:rPr>
              <a:t>加入分布式的文件系统。支持大量图片，文件等</a:t>
            </a:r>
          </a:p>
        </p:txBody>
      </p:sp>
    </p:spTree>
    <p:extLst>
      <p:ext uri="{BB962C8B-B14F-4D97-AF65-F5344CB8AC3E}">
        <p14:creationId xmlns:p14="http://schemas.microsoft.com/office/powerpoint/2010/main" val="1393318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34" y="800799"/>
            <a:ext cx="3492788" cy="246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7504" y="170879"/>
            <a:ext cx="45720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dirty="0">
                <a:solidFill>
                  <a:schemeClr val="bg1"/>
                </a:solidFill>
                <a:latin typeface="+mn-lt"/>
                <a:ea typeface="+mn-ea"/>
              </a:rPr>
              <a:t>加入缓存服务</a:t>
            </a:r>
            <a:r>
              <a:rPr lang="en-US" altLang="zh-CN" dirty="0">
                <a:solidFill>
                  <a:schemeClr val="bg1"/>
                </a:solidFill>
                <a:latin typeface="+mn-lt"/>
                <a:ea typeface="+mn-ea"/>
              </a:rPr>
              <a:t>(</a:t>
            </a:r>
            <a:r>
              <a:rPr lang="zh-CN" altLang="en-US" dirty="0">
                <a:solidFill>
                  <a:schemeClr val="bg1"/>
                </a:solidFill>
                <a:latin typeface="+mn-lt"/>
                <a:ea typeface="+mn-ea"/>
              </a:rPr>
              <a:t>解决大量读取数据库数据的并发情况</a:t>
            </a:r>
            <a:r>
              <a:rPr lang="en-US" altLang="zh-CN" dirty="0">
                <a:solidFill>
                  <a:schemeClr val="bg1"/>
                </a:solidFill>
                <a:latin typeface="+mn-lt"/>
                <a:ea typeface="+mn-ea"/>
              </a:rPr>
              <a:t>) </a:t>
            </a:r>
            <a:endParaRPr lang="zh-CN" altLang="en-US" dirty="0">
              <a:solidFill>
                <a:schemeClr val="bg1"/>
              </a:solidFill>
              <a:latin typeface="+mn-lt"/>
              <a:ea typeface="+mn-ea"/>
            </a:endParaRPr>
          </a:p>
        </p:txBody>
      </p:sp>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805" y="540211"/>
            <a:ext cx="4009891" cy="283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971347" y="170879"/>
            <a:ext cx="3890809"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altLang="zh-CN" dirty="0" err="1">
                <a:solidFill>
                  <a:schemeClr val="bg1"/>
                </a:solidFill>
                <a:latin typeface="+mn-lt"/>
                <a:ea typeface="+mn-ea"/>
              </a:rPr>
              <a:t>MySql</a:t>
            </a:r>
            <a:r>
              <a:rPr lang="zh-CN" altLang="en-US" dirty="0">
                <a:solidFill>
                  <a:schemeClr val="bg1"/>
                </a:solidFill>
                <a:latin typeface="+mn-lt"/>
                <a:ea typeface="+mn-ea"/>
              </a:rPr>
              <a:t>数据库的主从集群、读写分离 </a:t>
            </a:r>
          </a:p>
        </p:txBody>
      </p:sp>
      <p:pic>
        <p:nvPicPr>
          <p:cNvPr id="60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554" y="3951673"/>
            <a:ext cx="3384376" cy="29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66690" y="3266059"/>
            <a:ext cx="4535505"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altLang="zh-CN" dirty="0">
                <a:solidFill>
                  <a:schemeClr val="bg1"/>
                </a:solidFill>
                <a:latin typeface="+mn-lt"/>
                <a:ea typeface="+mn-ea"/>
              </a:rPr>
              <a:t>.</a:t>
            </a:r>
            <a:r>
              <a:rPr lang="zh-CN" altLang="en-US" dirty="0">
                <a:solidFill>
                  <a:schemeClr val="bg1"/>
                </a:solidFill>
                <a:latin typeface="+mn-lt"/>
                <a:ea typeface="+mn-ea"/>
              </a:rPr>
              <a:t>继续水平增加</a:t>
            </a:r>
            <a:r>
              <a:rPr lang="en-US" altLang="zh-CN" dirty="0">
                <a:solidFill>
                  <a:schemeClr val="bg1"/>
                </a:solidFill>
                <a:latin typeface="+mn-lt"/>
                <a:ea typeface="+mn-ea"/>
              </a:rPr>
              <a:t>Web</a:t>
            </a:r>
            <a:r>
              <a:rPr lang="zh-CN" altLang="en-US" dirty="0">
                <a:solidFill>
                  <a:schemeClr val="bg1"/>
                </a:solidFill>
                <a:latin typeface="+mn-lt"/>
                <a:ea typeface="+mn-ea"/>
              </a:rPr>
              <a:t>服务器，加入</a:t>
            </a:r>
            <a:r>
              <a:rPr lang="en-US" altLang="zh-CN" dirty="0" err="1">
                <a:solidFill>
                  <a:schemeClr val="bg1"/>
                </a:solidFill>
                <a:latin typeface="+mn-lt"/>
                <a:ea typeface="+mn-ea"/>
              </a:rPr>
              <a:t>Nginx</a:t>
            </a:r>
            <a:r>
              <a:rPr lang="zh-CN" altLang="en-US" dirty="0">
                <a:solidFill>
                  <a:schemeClr val="bg1"/>
                </a:solidFill>
                <a:latin typeface="+mn-lt"/>
                <a:ea typeface="+mn-ea"/>
              </a:rPr>
              <a:t>（</a:t>
            </a:r>
            <a:r>
              <a:rPr lang="en-US" altLang="zh-CN" dirty="0">
                <a:solidFill>
                  <a:schemeClr val="bg1"/>
                </a:solidFill>
                <a:latin typeface="+mn-lt"/>
                <a:ea typeface="+mn-ea"/>
              </a:rPr>
              <a:t> HTTP</a:t>
            </a:r>
            <a:r>
              <a:rPr lang="zh-CN" altLang="en-US" dirty="0">
                <a:solidFill>
                  <a:schemeClr val="bg1"/>
                </a:solidFill>
                <a:latin typeface="+mn-lt"/>
                <a:ea typeface="+mn-ea"/>
              </a:rPr>
              <a:t>和反向代理</a:t>
            </a:r>
            <a:r>
              <a:rPr lang="en-US" altLang="zh-CN" dirty="0">
                <a:solidFill>
                  <a:schemeClr val="bg1"/>
                </a:solidFill>
                <a:latin typeface="+mn-lt"/>
                <a:ea typeface="+mn-ea"/>
              </a:rPr>
              <a:t>web</a:t>
            </a:r>
            <a:r>
              <a:rPr lang="zh-CN" altLang="en-US" dirty="0">
                <a:solidFill>
                  <a:schemeClr val="bg1"/>
                </a:solidFill>
                <a:latin typeface="+mn-lt"/>
                <a:ea typeface="+mn-ea"/>
              </a:rPr>
              <a:t>服务器）</a:t>
            </a:r>
          </a:p>
        </p:txBody>
      </p:sp>
      <p:pic>
        <p:nvPicPr>
          <p:cNvPr id="604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7596" y="3728668"/>
            <a:ext cx="3544560" cy="314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317596" y="3376573"/>
            <a:ext cx="354456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altLang="zh-CN" dirty="0">
                <a:solidFill>
                  <a:schemeClr val="bg1"/>
                </a:solidFill>
                <a:latin typeface="+mn-lt"/>
                <a:ea typeface="+mn-ea"/>
              </a:rPr>
              <a:t>.</a:t>
            </a:r>
            <a:r>
              <a:rPr lang="zh-CN" altLang="en-US" dirty="0">
                <a:solidFill>
                  <a:schemeClr val="bg1"/>
                </a:solidFill>
                <a:latin typeface="+mn-lt"/>
                <a:ea typeface="+mn-ea"/>
              </a:rPr>
              <a:t>按业务进行缓存分离，缓存集群 </a:t>
            </a:r>
          </a:p>
        </p:txBody>
      </p:sp>
    </p:spTree>
    <p:extLst>
      <p:ext uri="{BB962C8B-B14F-4D97-AF65-F5344CB8AC3E}">
        <p14:creationId xmlns:p14="http://schemas.microsoft.com/office/powerpoint/2010/main" val="253320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955675"/>
          </a:xfrm>
        </p:spPr>
        <p:txBody>
          <a:bodyPr/>
          <a:lstStyle/>
          <a:p>
            <a:pPr marL="571500" indent="-571500" eaLnBrk="1" hangingPunct="1">
              <a:buFont typeface="Wingdings" pitchFamily="2" charset="2"/>
              <a:buChar char="n"/>
            </a:pPr>
            <a:r>
              <a:rPr lang="zh-CN" altLang="en-US" sz="4000" b="1"/>
              <a:t>其他操作系统</a:t>
            </a:r>
          </a:p>
        </p:txBody>
      </p:sp>
      <p:sp>
        <p:nvSpPr>
          <p:cNvPr id="194563" name="Rectangle 3"/>
          <p:cNvSpPr>
            <a:spLocks noGrp="1" noChangeArrowheads="1"/>
          </p:cNvSpPr>
          <p:nvPr>
            <p:ph type="body" idx="1"/>
          </p:nvPr>
        </p:nvSpPr>
        <p:spPr>
          <a:xfrm>
            <a:off x="457200" y="1428750"/>
            <a:ext cx="8435280" cy="5096594"/>
          </a:xfrm>
        </p:spPr>
        <p:txBody>
          <a:bodyPr/>
          <a:lstStyle/>
          <a:p>
            <a:pPr eaLnBrk="1" hangingPunct="1">
              <a:buFont typeface="Wingdings" pitchFamily="2" charset="2"/>
              <a:buNone/>
            </a:pPr>
            <a:r>
              <a:rPr lang="en-US" altLang="zh-CN" sz="2800"/>
              <a:t>1.</a:t>
            </a:r>
            <a:r>
              <a:rPr lang="zh-CN" altLang="en-US">
                <a:solidFill>
                  <a:srgbClr val="0000CC"/>
                </a:solidFill>
              </a:rPr>
              <a:t>个人机系统</a:t>
            </a:r>
          </a:p>
          <a:p>
            <a:pPr eaLnBrk="1" hangingPunct="1">
              <a:buFont typeface="Wingdings" pitchFamily="2" charset="2"/>
              <a:buNone/>
            </a:pPr>
            <a:r>
              <a:rPr lang="zh-CN" altLang="en-US" sz="2400"/>
              <a:t>    </a:t>
            </a:r>
            <a:r>
              <a:rPr lang="en-US" altLang="zh-CN" sz="2400">
                <a:solidFill>
                  <a:srgbClr val="FF3300"/>
                </a:solidFill>
              </a:rPr>
              <a:t>Windows XP</a:t>
            </a:r>
            <a:r>
              <a:rPr lang="zh-CN" altLang="en-US" sz="2400">
                <a:solidFill>
                  <a:srgbClr val="FF3300"/>
                </a:solidFill>
              </a:rPr>
              <a:t>、</a:t>
            </a:r>
            <a:r>
              <a:rPr lang="en-US" altLang="zh-CN" sz="2400">
                <a:solidFill>
                  <a:srgbClr val="FF3300"/>
                </a:solidFill>
              </a:rPr>
              <a:t>Windows Vista</a:t>
            </a:r>
            <a:r>
              <a:rPr lang="zh-CN" altLang="en-US" sz="2400"/>
              <a:t>、</a:t>
            </a:r>
            <a:r>
              <a:rPr lang="en-US" altLang="zh-CN" sz="2400">
                <a:solidFill>
                  <a:srgbClr val="006600"/>
                </a:solidFill>
              </a:rPr>
              <a:t>UNIX</a:t>
            </a:r>
            <a:r>
              <a:rPr lang="zh-CN" altLang="en-US" sz="2400">
                <a:solidFill>
                  <a:srgbClr val="006600"/>
                </a:solidFill>
              </a:rPr>
              <a:t>、</a:t>
            </a:r>
            <a:r>
              <a:rPr lang="en-US" altLang="zh-CN" sz="2400">
                <a:solidFill>
                  <a:srgbClr val="006600"/>
                </a:solidFill>
              </a:rPr>
              <a:t>Linux</a:t>
            </a:r>
            <a:r>
              <a:rPr lang="en-US" altLang="zh-CN"/>
              <a:t> </a:t>
            </a:r>
            <a:endParaRPr lang="en-US" altLang="zh-CN">
              <a:solidFill>
                <a:srgbClr val="0000CC"/>
              </a:solidFill>
            </a:endParaRPr>
          </a:p>
          <a:p>
            <a:pPr eaLnBrk="1" hangingPunct="1">
              <a:buFont typeface="Wingdings" pitchFamily="2" charset="2"/>
              <a:buNone/>
            </a:pPr>
            <a:r>
              <a:rPr lang="en-US" altLang="zh-CN" sz="2800"/>
              <a:t>2.</a:t>
            </a:r>
            <a:r>
              <a:rPr lang="zh-CN" altLang="en-US">
                <a:solidFill>
                  <a:srgbClr val="0000CC"/>
                </a:solidFill>
              </a:rPr>
              <a:t>多处理器系统</a:t>
            </a:r>
          </a:p>
          <a:p>
            <a:pPr eaLnBrk="1" hangingPunct="1">
              <a:buFont typeface="Wingdings" pitchFamily="2" charset="2"/>
              <a:buNone/>
            </a:pPr>
            <a:r>
              <a:rPr lang="zh-CN" altLang="en-US" sz="2400"/>
              <a:t>    对称多处理（</a:t>
            </a:r>
            <a:r>
              <a:rPr lang="en-US" altLang="zh-CN" sz="2400"/>
              <a:t>SMP</a:t>
            </a:r>
            <a:r>
              <a:rPr lang="zh-CN" altLang="en-US" sz="2400"/>
              <a:t>）系统</a:t>
            </a:r>
            <a:r>
              <a:rPr lang="zh-CN" altLang="en-US"/>
              <a:t> </a:t>
            </a:r>
          </a:p>
          <a:p>
            <a:pPr eaLnBrk="1" hangingPunct="1">
              <a:buFont typeface="Wingdings" pitchFamily="2" charset="2"/>
              <a:buNone/>
            </a:pPr>
            <a:r>
              <a:rPr lang="zh-CN" altLang="en-US" sz="2400"/>
              <a:t>    </a:t>
            </a:r>
            <a:r>
              <a:rPr lang="zh-CN" altLang="en-US" sz="2400">
                <a:solidFill>
                  <a:srgbClr val="FF3300"/>
                </a:solidFill>
              </a:rPr>
              <a:t>●</a:t>
            </a:r>
            <a:r>
              <a:rPr lang="zh-CN" altLang="en-US" sz="2400"/>
              <a:t>增加吞吐量 </a:t>
            </a:r>
            <a:r>
              <a:rPr lang="zh-CN" altLang="en-US" sz="2400">
                <a:solidFill>
                  <a:srgbClr val="FF3300"/>
                </a:solidFill>
              </a:rPr>
              <a:t>●</a:t>
            </a:r>
            <a:r>
              <a:rPr lang="zh-CN" altLang="en-US" sz="2400"/>
              <a:t>提高性能</a:t>
            </a:r>
            <a:r>
              <a:rPr lang="en-US" altLang="zh-CN" sz="2400"/>
              <a:t>/</a:t>
            </a:r>
            <a:r>
              <a:rPr lang="zh-CN" altLang="en-US" sz="2400"/>
              <a:t>价格比 </a:t>
            </a:r>
            <a:r>
              <a:rPr lang="zh-CN" altLang="en-US" sz="2400">
                <a:solidFill>
                  <a:srgbClr val="FF3300"/>
                </a:solidFill>
              </a:rPr>
              <a:t>●</a:t>
            </a:r>
            <a:r>
              <a:rPr lang="zh-CN" altLang="en-US" sz="2400"/>
              <a:t>提高可靠性</a:t>
            </a:r>
            <a:r>
              <a:rPr lang="zh-CN" altLang="en-US"/>
              <a:t> </a:t>
            </a:r>
            <a:endParaRPr lang="zh-CN" altLang="en-US">
              <a:solidFill>
                <a:srgbClr val="0000CC"/>
              </a:solidFill>
            </a:endParaRPr>
          </a:p>
          <a:p>
            <a:pPr eaLnBrk="1" hangingPunct="1">
              <a:buFont typeface="Wingdings" pitchFamily="2" charset="2"/>
              <a:buNone/>
            </a:pPr>
            <a:r>
              <a:rPr lang="en-US" altLang="zh-CN" sz="2800"/>
              <a:t>3</a:t>
            </a:r>
            <a:r>
              <a:rPr lang="zh-CN" altLang="en-US" sz="2800"/>
              <a:t>．</a:t>
            </a:r>
            <a:r>
              <a:rPr lang="zh-CN" altLang="en-US">
                <a:solidFill>
                  <a:srgbClr val="0000CC"/>
                </a:solidFill>
              </a:rPr>
              <a:t>嵌入式系统</a:t>
            </a:r>
            <a:r>
              <a:rPr lang="zh-CN" altLang="en-US"/>
              <a:t> </a:t>
            </a:r>
            <a:endParaRPr lang="en-US" altLang="zh-CN"/>
          </a:p>
          <a:p>
            <a:pPr eaLnBrk="1" hangingPunct="1">
              <a:buFont typeface="Wingdings" pitchFamily="2" charset="2"/>
              <a:buNone/>
            </a:pPr>
            <a:r>
              <a:rPr lang="zh-CN" altLang="en-US" sz="2800"/>
              <a:t>目前在嵌入式领域广泛使用的操作系统有：嵌入式</a:t>
            </a:r>
            <a:r>
              <a:rPr lang="en-US" altLang="zh-CN" sz="2800"/>
              <a:t>Linux</a:t>
            </a:r>
            <a:r>
              <a:rPr lang="zh-CN" altLang="en-US" sz="2800"/>
              <a:t>、</a:t>
            </a:r>
            <a:r>
              <a:rPr lang="en-US" altLang="zh-CN" sz="2800"/>
              <a:t>Windows Embedded</a:t>
            </a:r>
            <a:r>
              <a:rPr lang="zh-CN" altLang="en-US" sz="2800"/>
              <a:t>、</a:t>
            </a:r>
            <a:r>
              <a:rPr lang="en-US" altLang="zh-CN" sz="2800"/>
              <a:t>VxWorks</a:t>
            </a:r>
            <a:r>
              <a:rPr lang="zh-CN" altLang="en-US" sz="2800"/>
              <a:t>等，以及应用在智能手机和平板电脑的</a:t>
            </a:r>
            <a:r>
              <a:rPr lang="en-US" altLang="zh-CN" sz="2800"/>
              <a:t>Android</a:t>
            </a:r>
            <a:r>
              <a:rPr lang="zh-CN" altLang="en-US" sz="2800"/>
              <a:t>、</a:t>
            </a:r>
            <a:r>
              <a:rPr lang="en-US" altLang="zh-CN" sz="2800"/>
              <a:t>iOS</a:t>
            </a:r>
            <a:r>
              <a:rPr lang="zh-CN" altLang="en-US" sz="2800"/>
              <a:t>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fade">
                                      <p:cBhvr>
                                        <p:cTn id="7" dur="1000"/>
                                        <p:tgtEl>
                                          <p:spTgt spid="194563">
                                            <p:txEl>
                                              <p:pRg st="0" end="0"/>
                                            </p:txEl>
                                          </p:spTgt>
                                        </p:tgtEl>
                                      </p:cBhvr>
                                    </p:animEffect>
                                    <p:anim calcmode="lin" valueType="num">
                                      <p:cBhvr>
                                        <p:cTn id="8" dur="10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4563">
                                            <p:txEl>
                                              <p:pRg st="1" end="1"/>
                                            </p:txEl>
                                          </p:spTgt>
                                        </p:tgtEl>
                                        <p:attrNameLst>
                                          <p:attrName>style.visibility</p:attrName>
                                        </p:attrNameLst>
                                      </p:cBhvr>
                                      <p:to>
                                        <p:strVal val="visible"/>
                                      </p:to>
                                    </p:set>
                                    <p:animEffect transition="in" filter="fade">
                                      <p:cBhvr>
                                        <p:cTn id="14" dur="1000"/>
                                        <p:tgtEl>
                                          <p:spTgt spid="194563">
                                            <p:txEl>
                                              <p:pRg st="1" end="1"/>
                                            </p:txEl>
                                          </p:spTgt>
                                        </p:tgtEl>
                                      </p:cBhvr>
                                    </p:animEffect>
                                    <p:anim calcmode="lin" valueType="num">
                                      <p:cBhvr>
                                        <p:cTn id="15" dur="10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45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4563">
                                            <p:txEl>
                                              <p:pRg st="2" end="2"/>
                                            </p:txEl>
                                          </p:spTgt>
                                        </p:tgtEl>
                                        <p:attrNameLst>
                                          <p:attrName>style.visibility</p:attrName>
                                        </p:attrNameLst>
                                      </p:cBhvr>
                                      <p:to>
                                        <p:strVal val="visible"/>
                                      </p:to>
                                    </p:set>
                                    <p:animEffect transition="in" filter="fade">
                                      <p:cBhvr>
                                        <p:cTn id="21" dur="1000"/>
                                        <p:tgtEl>
                                          <p:spTgt spid="194563">
                                            <p:txEl>
                                              <p:pRg st="2" end="2"/>
                                            </p:txEl>
                                          </p:spTgt>
                                        </p:tgtEl>
                                      </p:cBhvr>
                                    </p:animEffect>
                                    <p:anim calcmode="lin" valueType="num">
                                      <p:cBhvr>
                                        <p:cTn id="22" dur="1000" fill="hold"/>
                                        <p:tgtEl>
                                          <p:spTgt spid="1945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45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4563">
                                            <p:txEl>
                                              <p:pRg st="3" end="3"/>
                                            </p:txEl>
                                          </p:spTgt>
                                        </p:tgtEl>
                                        <p:attrNameLst>
                                          <p:attrName>style.visibility</p:attrName>
                                        </p:attrNameLst>
                                      </p:cBhvr>
                                      <p:to>
                                        <p:strVal val="visible"/>
                                      </p:to>
                                    </p:set>
                                    <p:animEffect transition="in" filter="fade">
                                      <p:cBhvr>
                                        <p:cTn id="28" dur="1000"/>
                                        <p:tgtEl>
                                          <p:spTgt spid="194563">
                                            <p:txEl>
                                              <p:pRg st="3" end="3"/>
                                            </p:txEl>
                                          </p:spTgt>
                                        </p:tgtEl>
                                      </p:cBhvr>
                                    </p:animEffect>
                                    <p:anim calcmode="lin" valueType="num">
                                      <p:cBhvr>
                                        <p:cTn id="29" dur="1000" fill="hold"/>
                                        <p:tgtEl>
                                          <p:spTgt spid="1945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945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4563">
                                            <p:txEl>
                                              <p:pRg st="4" end="4"/>
                                            </p:txEl>
                                          </p:spTgt>
                                        </p:tgtEl>
                                        <p:attrNameLst>
                                          <p:attrName>style.visibility</p:attrName>
                                        </p:attrNameLst>
                                      </p:cBhvr>
                                      <p:to>
                                        <p:strVal val="visible"/>
                                      </p:to>
                                    </p:set>
                                    <p:animEffect transition="in" filter="fade">
                                      <p:cBhvr>
                                        <p:cTn id="35" dur="1000"/>
                                        <p:tgtEl>
                                          <p:spTgt spid="194563">
                                            <p:txEl>
                                              <p:pRg st="4" end="4"/>
                                            </p:txEl>
                                          </p:spTgt>
                                        </p:tgtEl>
                                      </p:cBhvr>
                                    </p:animEffect>
                                    <p:anim calcmode="lin" valueType="num">
                                      <p:cBhvr>
                                        <p:cTn id="36" dur="1000" fill="hold"/>
                                        <p:tgtEl>
                                          <p:spTgt spid="1945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945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4563">
                                            <p:txEl>
                                              <p:pRg st="5" end="5"/>
                                            </p:txEl>
                                          </p:spTgt>
                                        </p:tgtEl>
                                        <p:attrNameLst>
                                          <p:attrName>style.visibility</p:attrName>
                                        </p:attrNameLst>
                                      </p:cBhvr>
                                      <p:to>
                                        <p:strVal val="visible"/>
                                      </p:to>
                                    </p:set>
                                    <p:animEffect transition="in" filter="fade">
                                      <p:cBhvr>
                                        <p:cTn id="42" dur="1000"/>
                                        <p:tgtEl>
                                          <p:spTgt spid="194563">
                                            <p:txEl>
                                              <p:pRg st="5" end="5"/>
                                            </p:txEl>
                                          </p:spTgt>
                                        </p:tgtEl>
                                      </p:cBhvr>
                                    </p:animEffect>
                                    <p:anim calcmode="lin" valueType="num">
                                      <p:cBhvr>
                                        <p:cTn id="43" dur="1000" fill="hold"/>
                                        <p:tgtEl>
                                          <p:spTgt spid="1945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945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4563">
                                            <p:txEl>
                                              <p:pRg st="6" end="6"/>
                                            </p:txEl>
                                          </p:spTgt>
                                        </p:tgtEl>
                                        <p:attrNameLst>
                                          <p:attrName>style.visibility</p:attrName>
                                        </p:attrNameLst>
                                      </p:cBhvr>
                                      <p:to>
                                        <p:strVal val="visible"/>
                                      </p:to>
                                    </p:set>
                                    <p:animEffect transition="in" filter="fade">
                                      <p:cBhvr>
                                        <p:cTn id="49" dur="1000"/>
                                        <p:tgtEl>
                                          <p:spTgt spid="194563">
                                            <p:txEl>
                                              <p:pRg st="6" end="6"/>
                                            </p:txEl>
                                          </p:spTgt>
                                        </p:tgtEl>
                                      </p:cBhvr>
                                    </p:animEffect>
                                    <p:anim calcmode="lin" valueType="num">
                                      <p:cBhvr>
                                        <p:cTn id="50" dur="1000" fill="hold"/>
                                        <p:tgtEl>
                                          <p:spTgt spid="1945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9456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50875"/>
            <a:ext cx="4776788"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矩形 2"/>
          <p:cNvSpPr>
            <a:spLocks noChangeArrowheads="1"/>
          </p:cNvSpPr>
          <p:nvPr/>
        </p:nvSpPr>
        <p:spPr bwMode="auto">
          <a:xfrm>
            <a:off x="611188" y="188913"/>
            <a:ext cx="3729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a:latin typeface="微软雅黑" pitchFamily="34" charset="-122"/>
                <a:ea typeface="微软雅黑" pitchFamily="34" charset="-122"/>
              </a:rPr>
              <a:t>嵌入式</a:t>
            </a:r>
            <a:r>
              <a:rPr lang="en-US" altLang="zh-CN" sz="2400">
                <a:latin typeface="微软雅黑" pitchFamily="34" charset="-122"/>
                <a:ea typeface="微软雅黑" pitchFamily="34" charset="-122"/>
              </a:rPr>
              <a:t>Linux</a:t>
            </a:r>
            <a:r>
              <a:rPr lang="zh-CN" altLang="en-US" sz="2400">
                <a:latin typeface="微软雅黑" pitchFamily="34" charset="-122"/>
                <a:ea typeface="微软雅黑" pitchFamily="34" charset="-122"/>
              </a:rPr>
              <a:t>操作系统结构</a:t>
            </a:r>
          </a:p>
        </p:txBody>
      </p:sp>
      <p:pic>
        <p:nvPicPr>
          <p:cNvPr id="3584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6925" y="2205038"/>
            <a:ext cx="451485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2195736" y="1991518"/>
            <a:ext cx="6454353" cy="1800225"/>
          </a:xfrm>
        </p:spPr>
        <p:txBody>
          <a:bodyPr/>
          <a:lstStyle/>
          <a:p>
            <a:pPr eaLnBrk="1" hangingPunct="1"/>
            <a:br>
              <a:rPr lang="zh-CN" altLang="en-US" sz="5400">
                <a:cs typeface="楷体_GB2312"/>
              </a:rPr>
            </a:br>
            <a:r>
              <a:rPr lang="zh-CN" altLang="en-US" sz="5400">
                <a:cs typeface="楷体_GB2312"/>
              </a:rPr>
              <a:t>    </a:t>
            </a:r>
            <a:r>
              <a:rPr lang="zh-CN" altLang="en-US" sz="5400" b="1">
                <a:cs typeface="楷体_GB2312"/>
              </a:rPr>
              <a:t>进程和线程</a:t>
            </a:r>
          </a:p>
        </p:txBody>
      </p:sp>
      <p:sp>
        <p:nvSpPr>
          <p:cNvPr id="36867" name="Text Box 3"/>
          <p:cNvSpPr txBox="1">
            <a:spLocks noChangeArrowheads="1"/>
          </p:cNvSpPr>
          <p:nvPr/>
        </p:nvSpPr>
        <p:spPr bwMode="auto">
          <a:xfrm>
            <a:off x="1042988" y="2708275"/>
            <a:ext cx="741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endParaRPr lang="zh-CN" altLang="zh-CN" sz="1800">
              <a:latin typeface="Tahoma" pitchFamily="34" charset="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115888"/>
            <a:ext cx="8229600" cy="1371600"/>
          </a:xfrm>
        </p:spPr>
        <p:txBody>
          <a:bodyPr/>
          <a:lstStyle/>
          <a:p>
            <a:pPr marL="571500" indent="-571500" eaLnBrk="1" hangingPunct="1">
              <a:buFont typeface="Wingdings" pitchFamily="2" charset="2"/>
              <a:buChar char="n"/>
            </a:pPr>
            <a:r>
              <a:rPr lang="zh-CN" altLang="en-US" sz="3600" b="1">
                <a:cs typeface="楷体_GB2312"/>
              </a:rPr>
              <a:t>进程</a:t>
            </a:r>
            <a:r>
              <a:rPr lang="zh-CN" altLang="en-US" sz="3600" b="1">
                <a:solidFill>
                  <a:srgbClr val="FF0000"/>
                </a:solidFill>
              </a:rPr>
              <a:t>（</a:t>
            </a:r>
            <a:r>
              <a:rPr lang="en-US" altLang="zh-CN" sz="3600" b="1">
                <a:solidFill>
                  <a:srgbClr val="FF0000"/>
                </a:solidFill>
              </a:rPr>
              <a:t>process</a:t>
            </a:r>
            <a:r>
              <a:rPr lang="zh-CN" altLang="en-US" sz="3600" b="1">
                <a:solidFill>
                  <a:srgbClr val="FF0000"/>
                </a:solidFill>
              </a:rPr>
              <a:t>）</a:t>
            </a:r>
            <a:r>
              <a:rPr lang="zh-CN" altLang="en-US" sz="3600" b="1">
                <a:cs typeface="楷体_GB2312"/>
              </a:rPr>
              <a:t>的概念</a:t>
            </a:r>
            <a:r>
              <a:rPr lang="zh-CN" altLang="en-US" sz="4000"/>
              <a:t> </a:t>
            </a:r>
          </a:p>
        </p:txBody>
      </p:sp>
      <p:sp>
        <p:nvSpPr>
          <p:cNvPr id="203779" name="Rectangle 3"/>
          <p:cNvSpPr>
            <a:spLocks noGrp="1" noChangeArrowheads="1"/>
          </p:cNvSpPr>
          <p:nvPr>
            <p:ph type="body" idx="1"/>
          </p:nvPr>
        </p:nvSpPr>
        <p:spPr>
          <a:xfrm>
            <a:off x="395288" y="1341438"/>
            <a:ext cx="8229600" cy="1295400"/>
          </a:xfrm>
        </p:spPr>
        <p:txBody>
          <a:bodyPr/>
          <a:lstStyle/>
          <a:p>
            <a:pPr eaLnBrk="1" hangingPunct="1">
              <a:spcBef>
                <a:spcPct val="0"/>
              </a:spcBef>
              <a:buFont typeface="Wingdings" pitchFamily="2" charset="2"/>
              <a:buNone/>
              <a:defRPr/>
            </a:pPr>
            <a:r>
              <a:rPr lang="en-US" altLang="zh-CN" b="1" kern="1200" dirty="0">
                <a:solidFill>
                  <a:schemeClr val="bg2">
                    <a:lumMod val="75000"/>
                  </a:schemeClr>
                </a:solidFill>
              </a:rPr>
              <a:t>1</a:t>
            </a:r>
            <a:r>
              <a:rPr lang="zh-CN" altLang="en-US" b="1" kern="1200" dirty="0">
                <a:solidFill>
                  <a:schemeClr val="bg2">
                    <a:lumMod val="75000"/>
                  </a:schemeClr>
                </a:solidFill>
              </a:rPr>
              <a:t>．进程概念的引入</a:t>
            </a:r>
          </a:p>
          <a:p>
            <a:pPr eaLnBrk="1" hangingPunct="1">
              <a:buFont typeface="Wingdings" pitchFamily="2" charset="2"/>
              <a:buNone/>
              <a:defRPr/>
            </a:pPr>
            <a:r>
              <a:rPr lang="zh-CN" altLang="en-US" sz="2400" dirty="0"/>
              <a:t>      多道程序</a:t>
            </a:r>
            <a:r>
              <a:rPr lang="zh-CN" altLang="en-US" sz="2400" dirty="0">
                <a:solidFill>
                  <a:srgbClr val="FF0000"/>
                </a:solidFill>
              </a:rPr>
              <a:t>并发执行</a:t>
            </a:r>
            <a:r>
              <a:rPr lang="zh-CN" altLang="en-US" sz="2400" dirty="0"/>
              <a:t>所引发的一系列应用需求</a:t>
            </a:r>
            <a:endParaRPr lang="zh-CN" altLang="en-US" sz="2800" b="1" dirty="0"/>
          </a:p>
        </p:txBody>
      </p:sp>
      <p:sp>
        <p:nvSpPr>
          <p:cNvPr id="5" name="Rectangle 2"/>
          <p:cNvSpPr txBox="1">
            <a:spLocks noChangeArrowheads="1"/>
          </p:cNvSpPr>
          <p:nvPr/>
        </p:nvSpPr>
        <p:spPr bwMode="auto">
          <a:xfrm>
            <a:off x="468313" y="2689795"/>
            <a:ext cx="82296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en-US" altLang="zh-CN" sz="3200" b="1" dirty="0">
                <a:solidFill>
                  <a:schemeClr val="bg2">
                    <a:lumMod val="75000"/>
                  </a:schemeClr>
                </a:solidFill>
                <a:latin typeface="微软雅黑" pitchFamily="34" charset="-122"/>
                <a:ea typeface="微软雅黑" pitchFamily="34" charset="-122"/>
                <a:cs typeface="+mn-cs"/>
              </a:rPr>
              <a:t>2</a:t>
            </a:r>
            <a:r>
              <a:rPr lang="zh-CN" altLang="en-US" sz="3200" b="1" dirty="0">
                <a:solidFill>
                  <a:schemeClr val="bg2">
                    <a:lumMod val="75000"/>
                  </a:schemeClr>
                </a:solidFill>
                <a:latin typeface="微软雅黑" pitchFamily="34" charset="-122"/>
                <a:ea typeface="微软雅黑" pitchFamily="34" charset="-122"/>
                <a:cs typeface="+mn-cs"/>
              </a:rPr>
              <a:t>．进程的概念</a:t>
            </a:r>
          </a:p>
        </p:txBody>
      </p:sp>
      <p:sp>
        <p:nvSpPr>
          <p:cNvPr id="6" name="Rectangle 3"/>
          <p:cNvSpPr txBox="1">
            <a:spLocks noChangeArrowheads="1"/>
          </p:cNvSpPr>
          <p:nvPr/>
        </p:nvSpPr>
        <p:spPr bwMode="auto">
          <a:xfrm>
            <a:off x="528638" y="3645024"/>
            <a:ext cx="8364537"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marL="342900" indent="-342900" eaLnBrk="1" hangingPunct="1">
              <a:spcBef>
                <a:spcPts val="1800"/>
              </a:spcBef>
              <a:buClr>
                <a:schemeClr val="bg2"/>
              </a:buClr>
              <a:buSzPct val="75000"/>
              <a:buFont typeface="Wingdings" pitchFamily="2" charset="2"/>
              <a:buNone/>
              <a:defRPr/>
            </a:pPr>
            <a:r>
              <a:rPr lang="en-US" altLang="zh-CN" sz="2800" dirty="0">
                <a:solidFill>
                  <a:srgbClr val="FF0000"/>
                </a:solidFill>
              </a:rPr>
              <a:t>●</a:t>
            </a:r>
            <a:r>
              <a:rPr lang="zh-CN" altLang="en-US" sz="2800" dirty="0">
                <a:cs typeface="楷体_GB2312"/>
              </a:rPr>
              <a:t>进程最根本的属性是</a:t>
            </a:r>
            <a:r>
              <a:rPr lang="zh-CN" altLang="en-US" sz="2800" dirty="0">
                <a:solidFill>
                  <a:srgbClr val="FF0000"/>
                </a:solidFill>
                <a:cs typeface="楷体_GB2312"/>
              </a:rPr>
              <a:t>独立性</a:t>
            </a:r>
            <a:r>
              <a:rPr lang="zh-CN" altLang="en-US" sz="2800" dirty="0">
                <a:solidFill>
                  <a:schemeClr val="bg2">
                    <a:lumMod val="75000"/>
                  </a:schemeClr>
                </a:solidFill>
                <a:cs typeface="楷体_GB2312"/>
              </a:rPr>
              <a:t>、</a:t>
            </a:r>
            <a:r>
              <a:rPr lang="zh-CN" altLang="en-US" sz="2800" dirty="0">
                <a:solidFill>
                  <a:srgbClr val="FF0000"/>
                </a:solidFill>
                <a:cs typeface="楷体_GB2312"/>
              </a:rPr>
              <a:t>动态性</a:t>
            </a:r>
            <a:r>
              <a:rPr lang="zh-CN" altLang="en-US" sz="2800" dirty="0">
                <a:cs typeface="楷体_GB2312"/>
              </a:rPr>
              <a:t>和</a:t>
            </a:r>
            <a:r>
              <a:rPr lang="zh-CN" altLang="en-US" sz="2800" dirty="0">
                <a:solidFill>
                  <a:srgbClr val="FF0000"/>
                </a:solidFill>
                <a:cs typeface="楷体_GB2312"/>
              </a:rPr>
              <a:t>并发性</a:t>
            </a:r>
            <a:endParaRPr lang="zh-CN" altLang="en-US" sz="2800" dirty="0">
              <a:cs typeface="楷体_GB2312"/>
            </a:endParaRPr>
          </a:p>
          <a:p>
            <a:pPr marL="342900" indent="-342900" eaLnBrk="1" hangingPunct="1">
              <a:spcBef>
                <a:spcPts val="1800"/>
              </a:spcBef>
              <a:buClr>
                <a:schemeClr val="bg2"/>
              </a:buClr>
              <a:buSzPct val="75000"/>
              <a:buFont typeface="Wingdings" pitchFamily="2" charset="2"/>
              <a:buChar char="n"/>
              <a:defRPr/>
            </a:pPr>
            <a:r>
              <a:rPr lang="zh-CN" altLang="en-US" sz="2800" dirty="0">
                <a:solidFill>
                  <a:srgbClr val="FF0000"/>
                </a:solidFill>
                <a:cs typeface="楷体_GB2312"/>
              </a:rPr>
              <a:t>进程定义</a:t>
            </a:r>
            <a:r>
              <a:rPr lang="zh-CN" altLang="en-US" sz="2800" dirty="0">
                <a:cs typeface="楷体_GB2312"/>
              </a:rPr>
              <a:t>：</a:t>
            </a:r>
            <a:r>
              <a:rPr lang="zh-CN" altLang="en-US" sz="2800" b="1" dirty="0">
                <a:solidFill>
                  <a:schemeClr val="bg2">
                    <a:lumMod val="75000"/>
                  </a:schemeClr>
                </a:solidFill>
                <a:cs typeface="楷体_GB2312"/>
              </a:rPr>
              <a:t>程序在并发环境中的执行过程</a:t>
            </a:r>
          </a:p>
          <a:p>
            <a:pPr marL="342900" indent="-342900" eaLnBrk="1" hangingPunct="1">
              <a:spcBef>
                <a:spcPts val="1800"/>
              </a:spcBef>
              <a:buClr>
                <a:schemeClr val="bg2"/>
              </a:buClr>
              <a:buSzPct val="75000"/>
              <a:buFont typeface="Wingdings" pitchFamily="2" charset="2"/>
              <a:buChar char="n"/>
              <a:defRPr/>
            </a:pPr>
            <a:r>
              <a:rPr lang="zh-CN" altLang="zh-CN" sz="2400" dirty="0"/>
              <a:t>当一个程序进入内存运行</a:t>
            </a:r>
            <a:r>
              <a:rPr lang="zh-CN" altLang="zh-CN" sz="2400"/>
              <a:t>即变成进程，并且</a:t>
            </a:r>
            <a:r>
              <a:rPr lang="zh-CN" altLang="zh-CN" sz="2400" dirty="0"/>
              <a:t>具有一定的独立功能，进程是系统进行资源分配和调用的独立单位</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825" y="476672"/>
            <a:ext cx="8496944" cy="5370701"/>
          </a:xfrm>
          <a:prstGeom prst="rect">
            <a:avLst/>
          </a:prstGeom>
        </p:spPr>
        <p:txBody>
          <a:bodyPr wrap="square">
            <a:spAutoFit/>
          </a:bodyPr>
          <a:lstStyle/>
          <a:p>
            <a:r>
              <a:rPr lang="zh-CN" altLang="en-US" sz="3200" b="1">
                <a:solidFill>
                  <a:srgbClr val="C00000"/>
                </a:solidFill>
                <a:latin typeface="微软雅黑" pitchFamily="34" charset="-122"/>
                <a:ea typeface="微软雅黑" pitchFamily="34" charset="-122"/>
              </a:rPr>
              <a:t>进程与程序的区别</a:t>
            </a:r>
            <a:endParaRPr lang="en-US" altLang="zh-CN" sz="3200" b="1">
              <a:solidFill>
                <a:srgbClr val="C00000"/>
              </a:solidFill>
              <a:latin typeface="微软雅黑" pitchFamily="34" charset="-122"/>
              <a:ea typeface="微软雅黑" pitchFamily="34" charset="-122"/>
            </a:endParaRPr>
          </a:p>
          <a:p>
            <a:pPr>
              <a:spcBef>
                <a:spcPts val="1800"/>
              </a:spcBef>
            </a:pPr>
            <a:r>
              <a:rPr lang="zh-CN" altLang="en-US" sz="2600">
                <a:latin typeface="微软雅黑" pitchFamily="34" charset="-122"/>
                <a:ea typeface="微软雅黑" pitchFamily="34" charset="-122"/>
              </a:rPr>
              <a:t>（</a:t>
            </a:r>
            <a:r>
              <a:rPr lang="en-US" altLang="zh-CN" sz="2600">
                <a:latin typeface="微软雅黑" pitchFamily="34" charset="-122"/>
                <a:ea typeface="微软雅黑" pitchFamily="34" charset="-122"/>
              </a:rPr>
              <a:t>1</a:t>
            </a:r>
            <a:r>
              <a:rPr lang="zh-CN" altLang="en-US" sz="2600">
                <a:latin typeface="微软雅黑" pitchFamily="34" charset="-122"/>
                <a:ea typeface="微软雅黑" pitchFamily="34" charset="-122"/>
              </a:rPr>
              <a:t>）程序是可保存的的；进程是暂时的，是程序在数据集上的一次执行</a:t>
            </a:r>
            <a:endParaRPr lang="en-US" altLang="zh-CN" sz="2600">
              <a:latin typeface="微软雅黑" pitchFamily="34" charset="-122"/>
              <a:ea typeface="微软雅黑" pitchFamily="34" charset="-122"/>
            </a:endParaRPr>
          </a:p>
          <a:p>
            <a:pPr>
              <a:spcBef>
                <a:spcPts val="1800"/>
              </a:spcBef>
            </a:pPr>
            <a:r>
              <a:rPr lang="zh-CN" altLang="en-US" sz="2600">
                <a:latin typeface="微软雅黑" pitchFamily="34" charset="-122"/>
                <a:ea typeface="微软雅黑" pitchFamily="34" charset="-122"/>
              </a:rPr>
              <a:t>（</a:t>
            </a:r>
            <a:r>
              <a:rPr lang="en-US" altLang="zh-CN" sz="2600">
                <a:latin typeface="微软雅黑" pitchFamily="34" charset="-122"/>
                <a:ea typeface="微软雅黑" pitchFamily="34" charset="-122"/>
              </a:rPr>
              <a:t>2</a:t>
            </a:r>
            <a:r>
              <a:rPr lang="zh-CN" altLang="en-US" sz="2600">
                <a:latin typeface="微软雅黑" pitchFamily="34" charset="-122"/>
                <a:ea typeface="微软雅黑" pitchFamily="34" charset="-122"/>
              </a:rPr>
              <a:t>）程序是静态的，进程是动态的； </a:t>
            </a:r>
            <a:endParaRPr lang="en-US" altLang="zh-CN" sz="2600">
              <a:latin typeface="微软雅黑" pitchFamily="34" charset="-122"/>
              <a:ea typeface="微软雅黑" pitchFamily="34" charset="-122"/>
            </a:endParaRPr>
          </a:p>
          <a:p>
            <a:pPr>
              <a:spcBef>
                <a:spcPts val="1800"/>
              </a:spcBef>
            </a:pPr>
            <a:r>
              <a:rPr lang="zh-CN" altLang="en-US" sz="2600">
                <a:latin typeface="微软雅黑" pitchFamily="34" charset="-122"/>
                <a:ea typeface="微软雅黑" pitchFamily="34" charset="-122"/>
              </a:rPr>
              <a:t>（</a:t>
            </a:r>
            <a:r>
              <a:rPr lang="en-US" altLang="zh-CN" sz="2600">
                <a:latin typeface="微软雅黑" pitchFamily="34" charset="-122"/>
                <a:ea typeface="微软雅黑" pitchFamily="34" charset="-122"/>
              </a:rPr>
              <a:t>3</a:t>
            </a:r>
            <a:r>
              <a:rPr lang="zh-CN" altLang="en-US" sz="2600">
                <a:latin typeface="微软雅黑" pitchFamily="34" charset="-122"/>
                <a:ea typeface="微软雅黑" pitchFamily="34" charset="-122"/>
              </a:rPr>
              <a:t>）进程具有并发性，而程序没有； </a:t>
            </a:r>
            <a:endParaRPr lang="en-US" altLang="zh-CN" sz="2600">
              <a:latin typeface="微软雅黑" pitchFamily="34" charset="-122"/>
              <a:ea typeface="微软雅黑" pitchFamily="34" charset="-122"/>
            </a:endParaRPr>
          </a:p>
          <a:p>
            <a:pPr>
              <a:spcBef>
                <a:spcPts val="1800"/>
              </a:spcBef>
            </a:pPr>
            <a:r>
              <a:rPr lang="zh-CN" altLang="en-US" sz="2600">
                <a:latin typeface="微软雅黑" pitchFamily="34" charset="-122"/>
                <a:ea typeface="微软雅黑" pitchFamily="34" charset="-122"/>
              </a:rPr>
              <a:t>（</a:t>
            </a:r>
            <a:r>
              <a:rPr lang="en-US" altLang="zh-CN" sz="2600">
                <a:latin typeface="微软雅黑" pitchFamily="34" charset="-122"/>
                <a:ea typeface="微软雅黑" pitchFamily="34" charset="-122"/>
              </a:rPr>
              <a:t>4</a:t>
            </a:r>
            <a:r>
              <a:rPr lang="zh-CN" altLang="en-US" sz="2600">
                <a:latin typeface="微软雅黑" pitchFamily="34" charset="-122"/>
                <a:ea typeface="微软雅黑" pitchFamily="34" charset="-122"/>
              </a:rPr>
              <a:t>）进程是竞争计算机资源的基本单位，程序不是。 </a:t>
            </a:r>
            <a:endParaRPr lang="en-US" altLang="zh-CN" sz="2600">
              <a:latin typeface="微软雅黑" pitchFamily="34" charset="-122"/>
              <a:ea typeface="微软雅黑" pitchFamily="34" charset="-122"/>
            </a:endParaRPr>
          </a:p>
          <a:p>
            <a:pPr>
              <a:spcBef>
                <a:spcPts val="1800"/>
              </a:spcBef>
            </a:pPr>
            <a:r>
              <a:rPr lang="zh-CN" altLang="en-US" sz="2600">
                <a:latin typeface="微软雅黑" pitchFamily="34" charset="-122"/>
                <a:ea typeface="微软雅黑" pitchFamily="34" charset="-122"/>
              </a:rPr>
              <a:t>（</a:t>
            </a:r>
            <a:r>
              <a:rPr lang="en-US" altLang="zh-CN" sz="2600">
                <a:latin typeface="微软雅黑" pitchFamily="34" charset="-122"/>
                <a:ea typeface="微软雅黑" pitchFamily="34" charset="-122"/>
              </a:rPr>
              <a:t>5</a:t>
            </a:r>
            <a:r>
              <a:rPr lang="zh-CN" altLang="en-US" sz="2600">
                <a:latin typeface="微软雅黑" pitchFamily="34" charset="-122"/>
                <a:ea typeface="微软雅黑" pitchFamily="34" charset="-122"/>
              </a:rPr>
              <a:t>）进程和程序不是一一对应的： 　　</a:t>
            </a:r>
            <a:endParaRPr lang="en-US" altLang="zh-CN" sz="2600">
              <a:latin typeface="微软雅黑" pitchFamily="34" charset="-122"/>
              <a:ea typeface="微软雅黑" pitchFamily="34" charset="-122"/>
            </a:endParaRPr>
          </a:p>
          <a:p>
            <a:pPr>
              <a:spcBef>
                <a:spcPts val="1800"/>
              </a:spcBef>
            </a:pPr>
            <a:r>
              <a:rPr lang="en-US" altLang="zh-CN" sz="2600">
                <a:latin typeface="微软雅黑" pitchFamily="34" charset="-122"/>
                <a:ea typeface="微软雅黑" pitchFamily="34" charset="-122"/>
              </a:rPr>
              <a:t>         </a:t>
            </a:r>
            <a:r>
              <a:rPr lang="zh-CN" altLang="en-US" sz="2400">
                <a:solidFill>
                  <a:srgbClr val="0000CC"/>
                </a:solidFill>
                <a:latin typeface="微软雅黑" pitchFamily="34" charset="-122"/>
                <a:ea typeface="微软雅黑" pitchFamily="34" charset="-122"/>
              </a:rPr>
              <a:t>一个程序可对应多个进程即多个进程可执行同一程序；</a:t>
            </a:r>
            <a:endParaRPr lang="en-US" altLang="zh-CN" sz="2400">
              <a:solidFill>
                <a:srgbClr val="0000CC"/>
              </a:solidFill>
              <a:latin typeface="微软雅黑" pitchFamily="34" charset="-122"/>
              <a:ea typeface="微软雅黑" pitchFamily="34" charset="-122"/>
            </a:endParaRPr>
          </a:p>
          <a:p>
            <a:pPr>
              <a:spcBef>
                <a:spcPts val="1800"/>
              </a:spcBef>
            </a:pPr>
            <a:r>
              <a:rPr lang="en-US" altLang="zh-CN" sz="2400">
                <a:solidFill>
                  <a:srgbClr val="0000CC"/>
                </a:solidFill>
                <a:latin typeface="微软雅黑" pitchFamily="34" charset="-122"/>
                <a:ea typeface="微软雅黑" pitchFamily="34" charset="-122"/>
              </a:rPr>
              <a:t>         </a:t>
            </a:r>
            <a:r>
              <a:rPr lang="zh-CN" altLang="en-US" sz="2400">
                <a:solidFill>
                  <a:srgbClr val="0000CC"/>
                </a:solidFill>
                <a:latin typeface="微软雅黑" pitchFamily="34" charset="-122"/>
                <a:ea typeface="微软雅黑" pitchFamily="34" charset="-122"/>
              </a:rPr>
              <a:t>一个进程可以执行一个或几个程序</a:t>
            </a:r>
          </a:p>
        </p:txBody>
      </p:sp>
    </p:spTree>
    <p:extLst>
      <p:ext uri="{BB962C8B-B14F-4D97-AF65-F5344CB8AC3E}">
        <p14:creationId xmlns:p14="http://schemas.microsoft.com/office/powerpoint/2010/main" val="1176303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180975" y="139700"/>
            <a:ext cx="8783638" cy="638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buFont typeface="Wingdings" pitchFamily="2" charset="2"/>
              <a:buChar char="n"/>
              <a:defRPr/>
            </a:pPr>
            <a:r>
              <a:rPr lang="zh-CN" altLang="zh-CN" sz="2800" b="1" dirty="0">
                <a:solidFill>
                  <a:srgbClr val="C00000"/>
                </a:solidFill>
                <a:latin typeface="微软雅黑" pitchFamily="34" charset="-122"/>
                <a:ea typeface="微软雅黑" pitchFamily="34" charset="-122"/>
                <a:cs typeface="Arial" pitchFamily="34" charset="0"/>
              </a:rPr>
              <a:t>进程</a:t>
            </a:r>
            <a:r>
              <a:rPr lang="zh-CN" altLang="en-US" sz="2800" b="1" dirty="0">
                <a:solidFill>
                  <a:srgbClr val="C00000"/>
                </a:solidFill>
                <a:latin typeface="微软雅黑" pitchFamily="34" charset="-122"/>
                <a:ea typeface="微软雅黑" pitchFamily="34" charset="-122"/>
                <a:cs typeface="Arial" pitchFamily="34" charset="0"/>
              </a:rPr>
              <a:t>的</a:t>
            </a:r>
            <a:r>
              <a:rPr lang="zh-CN" altLang="zh-CN" sz="2800" b="1" dirty="0">
                <a:solidFill>
                  <a:srgbClr val="C00000"/>
                </a:solidFill>
                <a:latin typeface="微软雅黑" pitchFamily="34" charset="-122"/>
                <a:ea typeface="微软雅黑" pitchFamily="34" charset="-122"/>
                <a:cs typeface="Arial" pitchFamily="34" charset="0"/>
              </a:rPr>
              <a:t>三</a:t>
            </a:r>
            <a:r>
              <a:rPr lang="zh-CN" altLang="zh-CN" sz="2800" b="1">
                <a:solidFill>
                  <a:srgbClr val="C00000"/>
                </a:solidFill>
                <a:latin typeface="微软雅黑" pitchFamily="34" charset="-122"/>
                <a:ea typeface="微软雅黑" pitchFamily="34" charset="-122"/>
                <a:cs typeface="Arial" pitchFamily="34" charset="0"/>
              </a:rPr>
              <a:t>大特征</a:t>
            </a:r>
            <a:endParaRPr lang="en-US" altLang="zh-CN" sz="2800" b="1">
              <a:solidFill>
                <a:srgbClr val="C00000"/>
              </a:solidFill>
              <a:latin typeface="微软雅黑" pitchFamily="34" charset="-122"/>
              <a:ea typeface="微软雅黑" pitchFamily="34" charset="-122"/>
              <a:cs typeface="Arial" pitchFamily="34" charset="0"/>
            </a:endParaRPr>
          </a:p>
          <a:p>
            <a:pPr marL="457200" indent="-457200">
              <a:buFont typeface="Wingdings" pitchFamily="2" charset="2"/>
              <a:buChar char="n"/>
              <a:defRPr/>
            </a:pPr>
            <a:endParaRPr lang="en-US" altLang="zh-CN" sz="2800" b="1" dirty="0">
              <a:solidFill>
                <a:srgbClr val="FF0000"/>
              </a:solidFill>
              <a:latin typeface="微软雅黑" pitchFamily="34" charset="-122"/>
              <a:ea typeface="微软雅黑" pitchFamily="34" charset="-122"/>
              <a:cs typeface="Arial" pitchFamily="34" charset="0"/>
            </a:endParaRPr>
          </a:p>
          <a:p>
            <a:pPr marL="457200" indent="-457200">
              <a:spcBef>
                <a:spcPts val="1800"/>
              </a:spcBef>
              <a:buFont typeface="Wingdings" pitchFamily="2" charset="2"/>
              <a:buChar char="n"/>
              <a:defRPr/>
            </a:pPr>
            <a:r>
              <a:rPr lang="zh-CN" altLang="en-US" sz="2800" b="1">
                <a:solidFill>
                  <a:schemeClr val="accent5">
                    <a:lumMod val="50000"/>
                  </a:schemeClr>
                </a:solidFill>
                <a:latin typeface="微软雅黑" pitchFamily="34" charset="-122"/>
                <a:ea typeface="微软雅黑" pitchFamily="34" charset="-122"/>
                <a:cs typeface="Arial" pitchFamily="34" charset="0"/>
              </a:rPr>
              <a:t>独立性</a:t>
            </a:r>
            <a:r>
              <a:rPr lang="zh-CN" altLang="en-US" sz="2800" dirty="0">
                <a:solidFill>
                  <a:srgbClr val="333333"/>
                </a:solidFill>
                <a:latin typeface="微软雅黑" pitchFamily="34" charset="-122"/>
                <a:ea typeface="微软雅黑" pitchFamily="34" charset="-122"/>
                <a:cs typeface="Arial" pitchFamily="34" charset="0"/>
              </a:rPr>
              <a:t>：</a:t>
            </a:r>
            <a:br>
              <a:rPr lang="zh-CN" altLang="en-US" sz="2800">
                <a:solidFill>
                  <a:srgbClr val="333333"/>
                </a:solidFill>
                <a:latin typeface="微软雅黑" pitchFamily="34" charset="-122"/>
                <a:ea typeface="微软雅黑" pitchFamily="34" charset="-122"/>
                <a:cs typeface="Arial" pitchFamily="34" charset="0"/>
              </a:rPr>
            </a:br>
            <a:r>
              <a:rPr lang="zh-CN" altLang="en-US" sz="2800">
                <a:solidFill>
                  <a:srgbClr val="333333"/>
                </a:solidFill>
                <a:latin typeface="微软雅黑" pitchFamily="34" charset="-122"/>
                <a:ea typeface="微软雅黑" pitchFamily="34" charset="-122"/>
                <a:cs typeface="Arial" pitchFamily="34" charset="0"/>
              </a:rPr>
              <a:t>进程</a:t>
            </a:r>
            <a:r>
              <a:rPr lang="zh-CN" altLang="en-US" sz="2800" dirty="0">
                <a:solidFill>
                  <a:srgbClr val="333333"/>
                </a:solidFill>
                <a:latin typeface="微软雅黑" pitchFamily="34" charset="-122"/>
                <a:ea typeface="微软雅黑" pitchFamily="34" charset="-122"/>
                <a:cs typeface="Arial" pitchFamily="34" charset="0"/>
              </a:rPr>
              <a:t>是系统中独立存在的实体，它可以</a:t>
            </a:r>
            <a:r>
              <a:rPr lang="zh-CN" altLang="en-US" sz="2800" b="1" dirty="0">
                <a:solidFill>
                  <a:srgbClr val="C00000"/>
                </a:solidFill>
                <a:latin typeface="微软雅黑" pitchFamily="34" charset="-122"/>
                <a:ea typeface="微软雅黑" pitchFamily="34" charset="-122"/>
                <a:cs typeface="Arial" pitchFamily="34" charset="0"/>
              </a:rPr>
              <a:t>拥有自己独立的资源</a:t>
            </a:r>
            <a:r>
              <a:rPr lang="zh-CN" altLang="en-US" sz="2800" dirty="0">
                <a:solidFill>
                  <a:srgbClr val="333333"/>
                </a:solidFill>
                <a:latin typeface="微软雅黑" pitchFamily="34" charset="-122"/>
                <a:ea typeface="微软雅黑" pitchFamily="34" charset="-122"/>
                <a:cs typeface="Arial" pitchFamily="34" charset="0"/>
              </a:rPr>
              <a:t>，每一个进程都拥有自己私有的地址空间</a:t>
            </a:r>
            <a:r>
              <a:rPr lang="en-US" altLang="zh-CN" sz="2800" dirty="0">
                <a:solidFill>
                  <a:srgbClr val="333333"/>
                </a:solidFill>
                <a:latin typeface="微软雅黑" pitchFamily="34" charset="-122"/>
                <a:ea typeface="微软雅黑" pitchFamily="34" charset="-122"/>
                <a:cs typeface="Arial" pitchFamily="34" charset="0"/>
              </a:rPr>
              <a:t>.</a:t>
            </a:r>
          </a:p>
          <a:p>
            <a:pPr marL="457200" indent="-457200">
              <a:spcBef>
                <a:spcPts val="1800"/>
              </a:spcBef>
              <a:buFont typeface="Wingdings" pitchFamily="2" charset="2"/>
              <a:buChar char="n"/>
              <a:defRPr/>
            </a:pPr>
            <a:r>
              <a:rPr lang="zh-CN" altLang="en-US" sz="2800" b="1">
                <a:solidFill>
                  <a:schemeClr val="accent5">
                    <a:lumMod val="50000"/>
                  </a:schemeClr>
                </a:solidFill>
                <a:latin typeface="微软雅黑" pitchFamily="34" charset="-122"/>
                <a:ea typeface="微软雅黑" pitchFamily="34" charset="-122"/>
                <a:cs typeface="Arial" pitchFamily="34" charset="0"/>
              </a:rPr>
              <a:t>动态性</a:t>
            </a:r>
            <a:r>
              <a:rPr lang="zh-CN" altLang="en-US" sz="2800" dirty="0">
                <a:solidFill>
                  <a:srgbClr val="333333"/>
                </a:solidFill>
                <a:latin typeface="微软雅黑" pitchFamily="34" charset="-122"/>
                <a:ea typeface="微软雅黑" pitchFamily="34" charset="-122"/>
                <a:cs typeface="Arial" pitchFamily="34" charset="0"/>
              </a:rPr>
              <a:t>：</a:t>
            </a:r>
            <a:br>
              <a:rPr lang="zh-CN" altLang="en-US" sz="2800" dirty="0">
                <a:solidFill>
                  <a:srgbClr val="333333"/>
                </a:solidFill>
                <a:latin typeface="微软雅黑" pitchFamily="34" charset="-122"/>
                <a:ea typeface="微软雅黑" pitchFamily="34" charset="-122"/>
                <a:cs typeface="Arial" pitchFamily="34" charset="0"/>
              </a:rPr>
            </a:br>
            <a:r>
              <a:rPr lang="zh-CN" altLang="en-US" sz="2800" dirty="0">
                <a:solidFill>
                  <a:srgbClr val="333333"/>
                </a:solidFill>
                <a:latin typeface="微软雅黑" pitchFamily="34" charset="-122"/>
                <a:ea typeface="微软雅黑" pitchFamily="34" charset="-122"/>
                <a:cs typeface="Arial" pitchFamily="34" charset="0"/>
              </a:rPr>
              <a:t>进程与程序的区别在于程序只是个静态的指定集合，而进程是一个正在系统中活动的指定集合，在进程中</a:t>
            </a:r>
            <a:r>
              <a:rPr lang="zh-CN" altLang="en-US" sz="2800" b="1" dirty="0">
                <a:solidFill>
                  <a:srgbClr val="C00000"/>
                </a:solidFill>
                <a:latin typeface="微软雅黑" pitchFamily="34" charset="-122"/>
                <a:ea typeface="微软雅黑" pitchFamily="34" charset="-122"/>
                <a:cs typeface="Arial" pitchFamily="34" charset="0"/>
              </a:rPr>
              <a:t>加入了时间的概念</a:t>
            </a:r>
            <a:r>
              <a:rPr lang="zh-CN" altLang="en-US" sz="2800" dirty="0">
                <a:solidFill>
                  <a:srgbClr val="333333"/>
                </a:solidFill>
                <a:latin typeface="微软雅黑" pitchFamily="34" charset="-122"/>
                <a:ea typeface="微软雅黑" pitchFamily="34" charset="-122"/>
                <a:cs typeface="Arial" pitchFamily="34" charset="0"/>
              </a:rPr>
              <a:t>，进程</a:t>
            </a:r>
            <a:r>
              <a:rPr lang="zh-CN" altLang="en-US" sz="2800" b="1" dirty="0">
                <a:solidFill>
                  <a:srgbClr val="C00000"/>
                </a:solidFill>
                <a:latin typeface="微软雅黑" pitchFamily="34" charset="-122"/>
                <a:ea typeface="微软雅黑" pitchFamily="34" charset="-122"/>
                <a:cs typeface="Arial" pitchFamily="34" charset="0"/>
              </a:rPr>
              <a:t>具有自己的生命周期</a:t>
            </a:r>
            <a:r>
              <a:rPr lang="zh-CN" altLang="en-US" sz="2800" dirty="0">
                <a:solidFill>
                  <a:srgbClr val="333333"/>
                </a:solidFill>
                <a:latin typeface="微软雅黑" pitchFamily="34" charset="-122"/>
                <a:ea typeface="微软雅黑" pitchFamily="34" charset="-122"/>
                <a:cs typeface="Arial" pitchFamily="34" charset="0"/>
              </a:rPr>
              <a:t>和各种不同的状态，这些状态在程序中是</a:t>
            </a:r>
            <a:r>
              <a:rPr lang="zh-CN" altLang="en-US" sz="2800">
                <a:solidFill>
                  <a:srgbClr val="333333"/>
                </a:solidFill>
                <a:latin typeface="微软雅黑" pitchFamily="34" charset="-122"/>
                <a:ea typeface="微软雅黑" pitchFamily="34" charset="-122"/>
                <a:cs typeface="Arial" pitchFamily="34" charset="0"/>
              </a:rPr>
              <a:t>不具备</a:t>
            </a:r>
            <a:endParaRPr lang="en-US" altLang="zh-CN" sz="2800">
              <a:solidFill>
                <a:srgbClr val="333333"/>
              </a:solidFill>
              <a:latin typeface="微软雅黑" pitchFamily="34" charset="-122"/>
              <a:ea typeface="微软雅黑" pitchFamily="34" charset="-122"/>
              <a:cs typeface="Arial" pitchFamily="34" charset="0"/>
            </a:endParaRPr>
          </a:p>
          <a:p>
            <a:pPr marL="457200" indent="-457200">
              <a:spcBef>
                <a:spcPts val="1800"/>
              </a:spcBef>
              <a:buFont typeface="Wingdings" pitchFamily="2" charset="2"/>
              <a:buChar char="n"/>
              <a:defRPr/>
            </a:pPr>
            <a:r>
              <a:rPr lang="zh-CN" altLang="en-US" sz="2800" b="1">
                <a:solidFill>
                  <a:schemeClr val="accent5">
                    <a:lumMod val="50000"/>
                  </a:schemeClr>
                </a:solidFill>
                <a:latin typeface="微软雅黑" pitchFamily="34" charset="-122"/>
                <a:ea typeface="微软雅黑" pitchFamily="34" charset="-122"/>
                <a:cs typeface="Arial" pitchFamily="34" charset="0"/>
              </a:rPr>
              <a:t>并发</a:t>
            </a:r>
            <a:r>
              <a:rPr lang="zh-CN" altLang="en-US" sz="2800" b="1" dirty="0">
                <a:solidFill>
                  <a:schemeClr val="accent5">
                    <a:lumMod val="50000"/>
                  </a:schemeClr>
                </a:solidFill>
                <a:latin typeface="微软雅黑" pitchFamily="34" charset="-122"/>
                <a:ea typeface="微软雅黑" pitchFamily="34" charset="-122"/>
                <a:cs typeface="Arial" pitchFamily="34" charset="0"/>
              </a:rPr>
              <a:t>性</a:t>
            </a:r>
            <a:r>
              <a:rPr lang="zh-CN" altLang="en-US" sz="2800" dirty="0">
                <a:solidFill>
                  <a:srgbClr val="333333"/>
                </a:solidFill>
                <a:latin typeface="微软雅黑" pitchFamily="34" charset="-122"/>
                <a:ea typeface="微软雅黑" pitchFamily="34" charset="-122"/>
                <a:cs typeface="Arial" pitchFamily="34" charset="0"/>
              </a:rPr>
              <a:t>：</a:t>
            </a:r>
            <a:br>
              <a:rPr lang="zh-CN" altLang="en-US" sz="2800" dirty="0">
                <a:solidFill>
                  <a:srgbClr val="333333"/>
                </a:solidFill>
                <a:latin typeface="微软雅黑" pitchFamily="34" charset="-122"/>
                <a:ea typeface="微软雅黑" pitchFamily="34" charset="-122"/>
                <a:cs typeface="Arial" pitchFamily="34" charset="0"/>
              </a:rPr>
            </a:br>
            <a:r>
              <a:rPr lang="zh-CN" altLang="en-US" sz="2800" dirty="0">
                <a:solidFill>
                  <a:srgbClr val="333333"/>
                </a:solidFill>
                <a:latin typeface="微软雅黑" pitchFamily="34" charset="-122"/>
                <a:ea typeface="微软雅黑" pitchFamily="34" charset="-122"/>
                <a:cs typeface="Arial" pitchFamily="34" charset="0"/>
              </a:rPr>
              <a:t>多个线程可以在单个处理器是</a:t>
            </a:r>
            <a:r>
              <a:rPr lang="zh-CN" altLang="en-US" sz="2800" b="1" dirty="0">
                <a:solidFill>
                  <a:srgbClr val="C00000"/>
                </a:solidFill>
                <a:latin typeface="微软雅黑" pitchFamily="34" charset="-122"/>
                <a:ea typeface="微软雅黑" pitchFamily="34" charset="-122"/>
                <a:cs typeface="Arial" pitchFamily="34" charset="0"/>
              </a:rPr>
              <a:t>并发执行多个进程</a:t>
            </a:r>
            <a:r>
              <a:rPr lang="zh-CN" altLang="en-US" sz="2800" dirty="0">
                <a:solidFill>
                  <a:srgbClr val="333333"/>
                </a:solidFill>
                <a:latin typeface="微软雅黑" pitchFamily="34" charset="-122"/>
                <a:ea typeface="微软雅黑" pitchFamily="34" charset="-122"/>
                <a:cs typeface="Arial" pitchFamily="34" charset="0"/>
              </a:rPr>
              <a:t>，进程之间，不会互相影响。</a:t>
            </a:r>
            <a:endParaRPr lang="zh-CN" altLang="en-US" sz="2800" dirty="0">
              <a:latin typeface="微软雅黑" pitchFamily="34" charset="-122"/>
              <a:ea typeface="微软雅黑" pitchFamily="34" charset="-122"/>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1100138"/>
          </a:xfrm>
        </p:spPr>
        <p:txBody>
          <a:bodyPr/>
          <a:lstStyle/>
          <a:p>
            <a:pPr marL="457200" indent="-457200" eaLnBrk="1" hangingPunct="1">
              <a:buFont typeface="Wingdings" pitchFamily="2" charset="2"/>
              <a:buChar char="n"/>
              <a:defRPr/>
            </a:pPr>
            <a:r>
              <a:rPr lang="zh-CN" altLang="en-US" sz="3200" b="1" kern="1200" dirty="0">
                <a:solidFill>
                  <a:srgbClr val="FF0000"/>
                </a:solidFill>
                <a:cs typeface="Arial" pitchFamily="34" charset="0"/>
              </a:rPr>
              <a:t>进程的状态和组成</a:t>
            </a:r>
          </a:p>
        </p:txBody>
      </p:sp>
      <p:sp>
        <p:nvSpPr>
          <p:cNvPr id="39939" name="Rectangle 3"/>
          <p:cNvSpPr>
            <a:spLocks noGrp="1" noChangeArrowheads="1"/>
          </p:cNvSpPr>
          <p:nvPr>
            <p:ph type="body" idx="1"/>
          </p:nvPr>
        </p:nvSpPr>
        <p:spPr>
          <a:xfrm>
            <a:off x="539750" y="1552575"/>
            <a:ext cx="8229600" cy="4184650"/>
          </a:xfrm>
        </p:spPr>
        <p:txBody>
          <a:bodyPr/>
          <a:lstStyle/>
          <a:p>
            <a:pPr eaLnBrk="1" hangingPunct="1">
              <a:buFont typeface="Wingdings" pitchFamily="2" charset="2"/>
              <a:buNone/>
            </a:pPr>
            <a:r>
              <a:rPr lang="zh-CN" altLang="en-US">
                <a:cs typeface="楷体_GB2312"/>
              </a:rPr>
              <a:t>进程的状态及其转换</a:t>
            </a:r>
            <a:endParaRPr lang="en-US" altLang="zh-CN">
              <a:cs typeface="楷体_GB2312"/>
            </a:endParaRPr>
          </a:p>
          <a:p>
            <a:pPr eaLnBrk="1" hangingPunct="1">
              <a:buFont typeface="Wingdings" pitchFamily="2" charset="2"/>
              <a:buNone/>
            </a:pPr>
            <a:endParaRPr lang="en-US" altLang="zh-CN">
              <a:cs typeface="楷体_GB2312"/>
            </a:endParaRPr>
          </a:p>
          <a:p>
            <a:pPr eaLnBrk="1" hangingPunct="1">
              <a:buFont typeface="Wingdings" pitchFamily="2" charset="2"/>
              <a:buNone/>
            </a:pPr>
            <a:r>
              <a:rPr lang="en-US" altLang="zh-CN" b="1">
                <a:solidFill>
                  <a:srgbClr val="0033CC"/>
                </a:solidFill>
                <a:cs typeface="楷体_GB2312"/>
              </a:rPr>
              <a:t>1</a:t>
            </a:r>
            <a:r>
              <a:rPr lang="zh-CN" altLang="en-US" b="1">
                <a:solidFill>
                  <a:srgbClr val="0033CC"/>
                </a:solidFill>
                <a:cs typeface="楷体_GB2312"/>
              </a:rPr>
              <a:t>．进程的基本状态</a:t>
            </a:r>
            <a:endParaRPr lang="en-US" altLang="zh-CN" b="1">
              <a:solidFill>
                <a:srgbClr val="0033CC"/>
              </a:solidFill>
              <a:cs typeface="楷体_GB2312"/>
            </a:endParaRPr>
          </a:p>
          <a:p>
            <a:pPr eaLnBrk="1" hangingPunct="1">
              <a:buFont typeface="Wingdings" pitchFamily="2" charset="2"/>
              <a:buNone/>
            </a:pPr>
            <a:endParaRPr lang="zh-CN" altLang="en-US">
              <a:solidFill>
                <a:srgbClr val="0033CC"/>
              </a:solidFill>
              <a:cs typeface="楷体_GB2312"/>
            </a:endParaRPr>
          </a:p>
          <a:p>
            <a:pPr eaLnBrk="1" hangingPunct="1">
              <a:buFont typeface="Wingdings" pitchFamily="2" charset="2"/>
              <a:buNone/>
            </a:pPr>
            <a:r>
              <a:rPr lang="zh-CN" altLang="en-US" sz="2400">
                <a:solidFill>
                  <a:srgbClr val="FF0000"/>
                </a:solidFill>
                <a:cs typeface="楷体_GB2312"/>
              </a:rPr>
              <a:t>●</a:t>
            </a:r>
            <a:r>
              <a:rPr lang="zh-CN" altLang="en-US">
                <a:cs typeface="楷体_GB2312"/>
              </a:rPr>
              <a:t>运行状态（</a:t>
            </a:r>
            <a:r>
              <a:rPr lang="en-US" altLang="zh-CN">
                <a:cs typeface="楷体_GB2312"/>
              </a:rPr>
              <a:t>Running</a:t>
            </a:r>
            <a:r>
              <a:rPr lang="zh-CN" altLang="en-US">
                <a:cs typeface="楷体_GB2312"/>
              </a:rPr>
              <a:t>）    </a:t>
            </a:r>
          </a:p>
          <a:p>
            <a:pPr eaLnBrk="1" hangingPunct="1">
              <a:buFont typeface="Wingdings" pitchFamily="2" charset="2"/>
              <a:buNone/>
            </a:pPr>
            <a:r>
              <a:rPr lang="zh-CN" altLang="en-US" sz="2400">
                <a:solidFill>
                  <a:srgbClr val="FF0000"/>
                </a:solidFill>
                <a:cs typeface="楷体_GB2312"/>
              </a:rPr>
              <a:t>●</a:t>
            </a:r>
            <a:r>
              <a:rPr lang="zh-CN" altLang="en-US">
                <a:cs typeface="楷体_GB2312"/>
              </a:rPr>
              <a:t>就绪状态（</a:t>
            </a:r>
            <a:r>
              <a:rPr lang="en-US" altLang="zh-CN">
                <a:cs typeface="楷体_GB2312"/>
              </a:rPr>
              <a:t>Ready</a:t>
            </a:r>
            <a:r>
              <a:rPr lang="zh-CN" altLang="en-US">
                <a:cs typeface="楷体_GB2312"/>
              </a:rPr>
              <a:t>）</a:t>
            </a:r>
          </a:p>
          <a:p>
            <a:pPr eaLnBrk="1" hangingPunct="1">
              <a:buFont typeface="Wingdings" pitchFamily="2" charset="2"/>
              <a:buNone/>
            </a:pPr>
            <a:r>
              <a:rPr lang="zh-CN" altLang="en-US" sz="2400">
                <a:solidFill>
                  <a:srgbClr val="FF0000"/>
                </a:solidFill>
                <a:cs typeface="楷体_GB2312"/>
              </a:rPr>
              <a:t>●</a:t>
            </a:r>
            <a:r>
              <a:rPr lang="zh-CN" altLang="en-US">
                <a:cs typeface="楷体_GB2312"/>
              </a:rPr>
              <a:t>阻塞状态（</a:t>
            </a:r>
            <a:r>
              <a:rPr lang="en-US" altLang="zh-CN">
                <a:cs typeface="楷体_GB2312"/>
              </a:rPr>
              <a:t>Blocked</a:t>
            </a:r>
            <a:r>
              <a:rPr lang="zh-CN" altLang="en-US">
                <a:cs typeface="楷体_GB2312"/>
              </a:rPr>
              <a:t>）</a:t>
            </a:r>
          </a:p>
          <a:p>
            <a:pPr lvl="3" eaLnBrk="1" hangingPunct="1">
              <a:buFont typeface="Wingdings" pitchFamily="2" charset="2"/>
              <a:buNone/>
            </a:pPr>
            <a:endParaRPr lang="en-US" altLang="zh-CN" sz="2400">
              <a:ea typeface="楷体_GB2312"/>
              <a:cs typeface="楷体_GB2312"/>
            </a:endParaRPr>
          </a:p>
        </p:txBody>
      </p:sp>
      <p:pic>
        <p:nvPicPr>
          <p:cNvPr id="39940" name="Picture 4" descr="t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419350"/>
            <a:ext cx="374491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4"/>
          <p:cNvSpPr txBox="1">
            <a:spLocks noChangeArrowheads="1"/>
          </p:cNvSpPr>
          <p:nvPr/>
        </p:nvSpPr>
        <p:spPr bwMode="auto">
          <a:xfrm rot="-3467320">
            <a:off x="6178550" y="3452813"/>
            <a:ext cx="7397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r>
              <a:rPr lang="zh-CN" altLang="en-US" sz="1400" b="1"/>
              <a:t>用完</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t2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06413" y="2216150"/>
            <a:ext cx="8280400" cy="3887788"/>
          </a:xfrm>
        </p:spPr>
      </p:pic>
      <p:sp>
        <p:nvSpPr>
          <p:cNvPr id="40963" name="Text Box 3"/>
          <p:cNvSpPr txBox="1">
            <a:spLocks noChangeArrowheads="1"/>
          </p:cNvSpPr>
          <p:nvPr/>
        </p:nvSpPr>
        <p:spPr bwMode="auto">
          <a:xfrm>
            <a:off x="539750" y="623888"/>
            <a:ext cx="64801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r>
              <a:rPr lang="en-US" altLang="zh-CN" b="1">
                <a:solidFill>
                  <a:srgbClr val="0033CC"/>
                </a:solidFill>
                <a:cs typeface="楷体_GB2312"/>
              </a:rPr>
              <a:t>2</a:t>
            </a:r>
            <a:r>
              <a:rPr lang="zh-CN" altLang="en-US" b="1">
                <a:solidFill>
                  <a:srgbClr val="0033CC"/>
                </a:solidFill>
                <a:cs typeface="楷体_GB2312"/>
              </a:rPr>
              <a:t>．进程的基本状态及其转换</a:t>
            </a:r>
          </a:p>
        </p:txBody>
      </p:sp>
      <p:sp>
        <p:nvSpPr>
          <p:cNvPr id="40964" name="矩形 1"/>
          <p:cNvSpPr>
            <a:spLocks noChangeArrowheads="1"/>
          </p:cNvSpPr>
          <p:nvPr/>
        </p:nvSpPr>
        <p:spPr bwMode="auto">
          <a:xfrm>
            <a:off x="704850" y="1658938"/>
            <a:ext cx="360045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buFont typeface="Wingdings" pitchFamily="2" charset="2"/>
              <a:buNone/>
            </a:pPr>
            <a:r>
              <a:rPr lang="zh-CN" altLang="en-US" sz="2400">
                <a:latin typeface="微软雅黑" pitchFamily="34" charset="-122"/>
                <a:ea typeface="楷体_GB2312"/>
                <a:cs typeface="楷体_GB2312"/>
              </a:rPr>
              <a:t>（</a:t>
            </a:r>
            <a:r>
              <a:rPr lang="en-US" altLang="zh-CN" sz="2400">
                <a:latin typeface="微软雅黑" pitchFamily="34" charset="-122"/>
                <a:ea typeface="楷体_GB2312"/>
                <a:cs typeface="楷体_GB2312"/>
              </a:rPr>
              <a:t>1</a:t>
            </a:r>
            <a:r>
              <a:rPr lang="zh-CN" altLang="en-US" sz="2400">
                <a:latin typeface="微软雅黑" pitchFamily="34" charset="-122"/>
                <a:ea typeface="楷体_GB2312"/>
                <a:cs typeface="楷体_GB2312"/>
              </a:rPr>
              <a:t>）新建→就绪</a:t>
            </a:r>
          </a:p>
          <a:p>
            <a:pPr eaLnBrk="1" hangingPunct="1">
              <a:lnSpc>
                <a:spcPct val="110000"/>
              </a:lnSpc>
              <a:buFont typeface="Wingdings" pitchFamily="2" charset="2"/>
              <a:buNone/>
            </a:pPr>
            <a:r>
              <a:rPr lang="zh-CN" altLang="en-US" sz="2400">
                <a:latin typeface="微软雅黑" pitchFamily="34" charset="-122"/>
                <a:ea typeface="楷体_GB2312"/>
                <a:cs typeface="楷体_GB2312"/>
              </a:rPr>
              <a:t>（</a:t>
            </a:r>
            <a:r>
              <a:rPr lang="en-US" altLang="zh-CN" sz="2400">
                <a:latin typeface="微软雅黑" pitchFamily="34" charset="-122"/>
                <a:ea typeface="楷体_GB2312"/>
                <a:cs typeface="楷体_GB2312"/>
              </a:rPr>
              <a:t>2</a:t>
            </a:r>
            <a:r>
              <a:rPr lang="zh-CN" altLang="en-US" sz="2400">
                <a:latin typeface="微软雅黑" pitchFamily="34" charset="-122"/>
                <a:ea typeface="楷体_GB2312"/>
                <a:cs typeface="楷体_GB2312"/>
              </a:rPr>
              <a:t>）就绪→运行</a:t>
            </a:r>
          </a:p>
          <a:p>
            <a:pPr eaLnBrk="1" hangingPunct="1">
              <a:lnSpc>
                <a:spcPct val="110000"/>
              </a:lnSpc>
              <a:buFont typeface="Wingdings" pitchFamily="2" charset="2"/>
              <a:buNone/>
            </a:pPr>
            <a:r>
              <a:rPr lang="zh-CN" altLang="en-US" sz="2400">
                <a:latin typeface="微软雅黑" pitchFamily="34" charset="-122"/>
                <a:ea typeface="楷体_GB2312"/>
                <a:cs typeface="楷体_GB2312"/>
              </a:rPr>
              <a:t>（</a:t>
            </a:r>
            <a:r>
              <a:rPr lang="en-US" altLang="zh-CN" sz="2400">
                <a:latin typeface="微软雅黑" pitchFamily="34" charset="-122"/>
                <a:ea typeface="楷体_GB2312"/>
                <a:cs typeface="楷体_GB2312"/>
              </a:rPr>
              <a:t>3</a:t>
            </a:r>
            <a:r>
              <a:rPr lang="zh-CN" altLang="en-US" sz="2400">
                <a:latin typeface="微软雅黑" pitchFamily="34" charset="-122"/>
                <a:ea typeface="楷体_GB2312"/>
                <a:cs typeface="楷体_GB2312"/>
              </a:rPr>
              <a:t>）运行→阻塞</a:t>
            </a:r>
          </a:p>
          <a:p>
            <a:pPr eaLnBrk="1" hangingPunct="1">
              <a:lnSpc>
                <a:spcPct val="110000"/>
              </a:lnSpc>
              <a:buFont typeface="Wingdings" pitchFamily="2" charset="2"/>
              <a:buNone/>
            </a:pPr>
            <a:r>
              <a:rPr lang="zh-CN" altLang="en-US" sz="2400">
                <a:latin typeface="微软雅黑" pitchFamily="34" charset="-122"/>
                <a:ea typeface="楷体_GB2312"/>
                <a:cs typeface="楷体_GB2312"/>
              </a:rPr>
              <a:t>（</a:t>
            </a:r>
            <a:r>
              <a:rPr lang="en-US" altLang="zh-CN" sz="2400">
                <a:latin typeface="微软雅黑" pitchFamily="34" charset="-122"/>
                <a:ea typeface="楷体_GB2312"/>
                <a:cs typeface="楷体_GB2312"/>
              </a:rPr>
              <a:t>4</a:t>
            </a:r>
            <a:r>
              <a:rPr lang="zh-CN" altLang="en-US" sz="2400">
                <a:latin typeface="微软雅黑" pitchFamily="34" charset="-122"/>
                <a:ea typeface="楷体_GB2312"/>
                <a:cs typeface="楷体_GB2312"/>
              </a:rPr>
              <a:t>）阻塞→就绪</a:t>
            </a:r>
          </a:p>
          <a:p>
            <a:pPr eaLnBrk="1" hangingPunct="1">
              <a:lnSpc>
                <a:spcPct val="110000"/>
              </a:lnSpc>
              <a:buFont typeface="Wingdings" pitchFamily="2" charset="2"/>
              <a:buNone/>
            </a:pPr>
            <a:r>
              <a:rPr lang="zh-CN" altLang="en-US" sz="2400">
                <a:latin typeface="微软雅黑" pitchFamily="34" charset="-122"/>
                <a:ea typeface="楷体_GB2312"/>
                <a:cs typeface="楷体_GB2312"/>
              </a:rPr>
              <a:t>（</a:t>
            </a:r>
            <a:r>
              <a:rPr lang="en-US" altLang="zh-CN" sz="2400">
                <a:latin typeface="微软雅黑" pitchFamily="34" charset="-122"/>
                <a:ea typeface="楷体_GB2312"/>
                <a:cs typeface="楷体_GB2312"/>
              </a:rPr>
              <a:t>5</a:t>
            </a:r>
            <a:r>
              <a:rPr lang="zh-CN" altLang="en-US" sz="2400">
                <a:latin typeface="微软雅黑" pitchFamily="34" charset="-122"/>
                <a:ea typeface="楷体_GB2312"/>
                <a:cs typeface="楷体_GB2312"/>
              </a:rPr>
              <a:t>）运行→就绪</a:t>
            </a:r>
          </a:p>
          <a:p>
            <a:pPr eaLnBrk="1" hangingPunct="1">
              <a:lnSpc>
                <a:spcPct val="110000"/>
              </a:lnSpc>
              <a:buFont typeface="Wingdings" pitchFamily="2" charset="2"/>
              <a:buNone/>
            </a:pPr>
            <a:r>
              <a:rPr lang="zh-CN" altLang="en-US" sz="2400">
                <a:latin typeface="微软雅黑" pitchFamily="34" charset="-122"/>
                <a:ea typeface="楷体_GB2312"/>
                <a:cs typeface="楷体_GB2312"/>
              </a:rPr>
              <a:t>（</a:t>
            </a:r>
            <a:r>
              <a:rPr lang="en-US" altLang="zh-CN" sz="2400">
                <a:latin typeface="微软雅黑" pitchFamily="34" charset="-122"/>
                <a:ea typeface="楷体_GB2312"/>
                <a:cs typeface="楷体_GB2312"/>
              </a:rPr>
              <a:t>6</a:t>
            </a:r>
            <a:r>
              <a:rPr lang="zh-CN" altLang="en-US" sz="2400">
                <a:latin typeface="微软雅黑" pitchFamily="34" charset="-122"/>
                <a:ea typeface="楷体_GB2312"/>
                <a:cs typeface="楷体_GB2312"/>
              </a:rPr>
              <a:t>）运行→终止</a:t>
            </a:r>
          </a:p>
        </p:txBody>
      </p:sp>
      <p:sp>
        <p:nvSpPr>
          <p:cNvPr id="40965" name="TextBox 1"/>
          <p:cNvSpPr txBox="1">
            <a:spLocks noChangeArrowheads="1"/>
          </p:cNvSpPr>
          <p:nvPr/>
        </p:nvSpPr>
        <p:spPr bwMode="auto">
          <a:xfrm rot="-3467320">
            <a:off x="4629944" y="3245644"/>
            <a:ext cx="827087"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r>
              <a:rPr lang="zh-CN" altLang="en-US" sz="1600" b="1">
                <a:latin typeface="Arial" pitchFamily="34" charset="0"/>
                <a:ea typeface="宋体" pitchFamily="2" charset="-122"/>
              </a:rPr>
              <a:t>用完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170" y="116632"/>
            <a:ext cx="9036050" cy="6601807"/>
          </a:xfrm>
          <a:prstGeom prst="rect">
            <a:avLst/>
          </a:prstGeom>
        </p:spPr>
        <p:txBody>
          <a:bodyPr wrap="square">
            <a:spAutoFit/>
          </a:bodyPr>
          <a:lstStyle/>
          <a:p>
            <a:pPr marL="0" lvl="1" eaLnBrk="1" fontAlgn="auto" hangingPunct="1">
              <a:spcBef>
                <a:spcPts val="30"/>
              </a:spcBef>
              <a:spcAft>
                <a:spcPts val="0"/>
              </a:spcAft>
              <a:defRPr/>
            </a:pP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扩展</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操作系统</a:t>
            </a:r>
            <a:r>
              <a:rPr lang="zh-CN" altLang="en-US" sz="2800" b="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的发展</a:t>
            </a:r>
            <a:endPar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eaLnBrk="1" fontAlgn="auto" hangingPunct="1">
              <a:spcBef>
                <a:spcPts val="30"/>
              </a:spcBef>
              <a:spcAft>
                <a:spcPts val="0"/>
              </a:spcAft>
              <a:defRPr/>
            </a:pPr>
            <a:endPar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600"/>
              </a:spcBef>
              <a:spcAft>
                <a:spcPts val="0"/>
              </a:spcAft>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1949</a:t>
            </a:r>
            <a:r>
              <a:rPr lang="zh-CN" altLang="en-US"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EDVAC</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（第一台冯</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诺依曼结构</a:t>
            </a:r>
            <a:r>
              <a:rPr lang="zh-CN" altLang="en-US" sz="20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计算机），</a:t>
            </a:r>
            <a:r>
              <a:rPr lang="zh-CN" altLang="en-US"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提出</a:t>
            </a:r>
            <a:r>
              <a:rPr lang="zh-CN" altLang="zh-CN"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程序代码</a:t>
            </a: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库</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（操作系统的起源）</a:t>
            </a:r>
            <a:r>
              <a:rPr lang="zh-CN"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微程序设计，宏指令，高速缓存等技术。</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600"/>
              </a:spcBef>
              <a:spcAft>
                <a:spcPts val="0"/>
              </a:spcAft>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1955</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年，鲍勃</a:t>
            </a: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帕特里克</a:t>
            </a: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(Bob Patrick)</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GM OS </a:t>
            </a:r>
            <a:r>
              <a:rPr lang="pt-BR"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&amp; GM-NAA I/O</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（最早的操作系统）</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600"/>
              </a:spcBef>
              <a:spcAft>
                <a:spcPts val="0"/>
              </a:spcAft>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1957</a:t>
            </a:r>
            <a:r>
              <a:rPr lang="zh-CN"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，贝尔实验室，</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BYSYS</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分时操作系统</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600"/>
              </a:spcBef>
              <a:spcAft>
                <a:spcPts val="0"/>
              </a:spcAft>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1958</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年，密歇根大学，</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UMES</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批处理操作系统</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lvl="1" indent="-360000" eaLnBrk="1" fontAlgn="auto" hangingPunct="1">
              <a:spcBef>
                <a:spcPts val="600"/>
              </a:spcBef>
              <a:spcAft>
                <a:spcPts val="0"/>
              </a:spcAft>
              <a:buFont typeface="Arial" panose="020B0604020202020204" pitchFamily="34" charset="0"/>
              <a:buChar char="•"/>
              <a:defRPr/>
            </a:pPr>
            <a:r>
              <a:rPr lang="en-US" altLang="zh-CN"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1967</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OS/360 MVT</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实现多任务</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indent="-360000" eaLnBrk="1" fontAlgn="auto" hangingPunct="1">
              <a:spcBef>
                <a:spcPts val="600"/>
              </a:spcBef>
              <a:spcAft>
                <a:spcPts val="0"/>
              </a:spcAft>
              <a:buClr>
                <a:srgbClr val="003399"/>
              </a:buClr>
              <a:buSzPct val="101000"/>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1969</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贝尔实验室</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UNIX</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（多用户、多任务）</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indent="-360000" eaLnBrk="1" fontAlgn="auto" hangingPunct="1">
              <a:spcBef>
                <a:spcPts val="600"/>
              </a:spcBef>
              <a:spcAft>
                <a:spcPts val="0"/>
              </a:spcAft>
              <a:buClr>
                <a:srgbClr val="003399"/>
              </a:buClr>
              <a:buSzPct val="101000"/>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1981</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年，微软，</a:t>
            </a:r>
            <a:r>
              <a:rPr lang="arn-CL"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MS-DOS 1.0</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（字符界面</a:t>
            </a:r>
            <a:r>
              <a:rPr lang="zh-CN" altLang="en-US" sz="20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indent="-360000" eaLnBrk="1" fontAlgn="auto" hangingPunct="1">
              <a:spcBef>
                <a:spcPts val="600"/>
              </a:spcBef>
              <a:spcAft>
                <a:spcPts val="0"/>
              </a:spcAft>
              <a:buClr>
                <a:srgbClr val="003399"/>
              </a:buClr>
              <a:buSzPct val="101000"/>
              <a:buFont typeface="Arial" panose="020B0604020202020204" pitchFamily="34" charset="0"/>
              <a:buChar char="•"/>
              <a:defRPr/>
            </a:pPr>
            <a:r>
              <a:rPr lang="en-US" altLang="zh-CN"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1984</a:t>
            </a:r>
            <a:r>
              <a:rPr lang="zh-CN" altLang="en-US"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Apple</a:t>
            </a:r>
            <a:r>
              <a:rPr lang="zh-CN" altLang="en-US"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Mac OS</a:t>
            </a:r>
            <a:r>
              <a:rPr lang="zh-CN" altLang="en-US"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System 1.0</a:t>
            </a:r>
            <a:r>
              <a:rPr lang="zh-CN" altLang="en-US" sz="24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indent="-360000" eaLnBrk="1" fontAlgn="auto" hangingPunct="1">
              <a:spcBef>
                <a:spcPts val="600"/>
              </a:spcBef>
              <a:spcAft>
                <a:spcPts val="0"/>
              </a:spcAft>
              <a:buClr>
                <a:srgbClr val="003399"/>
              </a:buClr>
              <a:buSzPct val="101000"/>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1990</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微软</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arn-CL"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Windows 3.0</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图形界面</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indent="-360000" eaLnBrk="1" fontAlgn="auto" hangingPunct="1">
              <a:spcBef>
                <a:spcPts val="600"/>
              </a:spcBef>
              <a:spcAft>
                <a:spcPts val="0"/>
              </a:spcAft>
              <a:buClr>
                <a:srgbClr val="003399"/>
              </a:buClr>
              <a:buSzPct val="101000"/>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1991</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年，林纳斯</a:t>
            </a: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托瓦兹，</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（开源）</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60000" indent="-360000" eaLnBrk="1" fontAlgn="auto" hangingPunct="1">
              <a:spcBef>
                <a:spcPts val="600"/>
              </a:spcBef>
              <a:spcAft>
                <a:spcPts val="0"/>
              </a:spcAft>
              <a:buClr>
                <a:srgbClr val="003399"/>
              </a:buClr>
              <a:buSzPct val="101000"/>
              <a:buFont typeface="Arial" panose="020B0604020202020204" pitchFamily="34" charset="0"/>
              <a:buChar char="•"/>
              <a:defRPr/>
            </a:pPr>
            <a:r>
              <a:rPr lang="en-US" altLang="zh-CN"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4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年，谷歌，</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Android</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嵌入式</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496944" cy="2954655"/>
          </a:xfrm>
          <a:prstGeom prst="rect">
            <a:avLst/>
          </a:prstGeom>
        </p:spPr>
        <p:txBody>
          <a:bodyPr wrap="square">
            <a:spAutoFit/>
          </a:bodyPr>
          <a:lstStyle/>
          <a:p>
            <a:pPr marL="457200" indent="-457200">
              <a:spcBef>
                <a:spcPts val="1800"/>
              </a:spcBef>
              <a:buFont typeface="Wingdings" pitchFamily="2" charset="2"/>
              <a:buChar char="n"/>
            </a:pPr>
            <a:r>
              <a:rPr lang="zh-CN" altLang="en-US" sz="2600" kern="0">
                <a:solidFill>
                  <a:srgbClr val="002060"/>
                </a:solidFill>
                <a:latin typeface="微软雅黑" pitchFamily="34" charset="-122"/>
                <a:ea typeface="微软雅黑" pitchFamily="34" charset="-122"/>
              </a:rPr>
              <a:t>当一个程序进入计算机的主存储器运行就构成了进程</a:t>
            </a:r>
            <a:endParaRPr lang="en-US" altLang="zh-CN" sz="2600" kern="0">
              <a:solidFill>
                <a:srgbClr val="002060"/>
              </a:solidFill>
              <a:latin typeface="微软雅黑" pitchFamily="34" charset="-122"/>
              <a:ea typeface="微软雅黑" pitchFamily="34" charset="-122"/>
            </a:endParaRPr>
          </a:p>
          <a:p>
            <a:pPr marL="457200" indent="-457200">
              <a:spcBef>
                <a:spcPts val="1800"/>
              </a:spcBef>
              <a:buFont typeface="Wingdings" pitchFamily="2" charset="2"/>
              <a:buChar char="n"/>
            </a:pPr>
            <a:r>
              <a:rPr lang="zh-CN" altLang="en-US" sz="2600" kern="0">
                <a:solidFill>
                  <a:srgbClr val="002060"/>
                </a:solidFill>
                <a:latin typeface="微软雅黑" pitchFamily="34" charset="-122"/>
                <a:ea typeface="微软雅黑" pitchFamily="34" charset="-122"/>
              </a:rPr>
              <a:t>操作系统中把</a:t>
            </a:r>
            <a:r>
              <a:rPr lang="zh-CN" altLang="en-US" sz="2600" b="1" kern="0">
                <a:solidFill>
                  <a:srgbClr val="C00000"/>
                </a:solidFill>
                <a:latin typeface="微软雅黑" pitchFamily="34" charset="-122"/>
                <a:ea typeface="微软雅黑" pitchFamily="34" charset="-122"/>
              </a:rPr>
              <a:t>进程物理实体</a:t>
            </a:r>
            <a:r>
              <a:rPr lang="zh-CN" altLang="en-US" sz="2600" kern="0">
                <a:solidFill>
                  <a:srgbClr val="002060"/>
                </a:solidFill>
                <a:latin typeface="微软雅黑" pitchFamily="34" charset="-122"/>
                <a:ea typeface="微软雅黑" pitchFamily="34" charset="-122"/>
              </a:rPr>
              <a:t>和支持进程运行的</a:t>
            </a:r>
            <a:r>
              <a:rPr lang="zh-CN" altLang="en-US" sz="2600" b="1" kern="0">
                <a:solidFill>
                  <a:srgbClr val="C00000"/>
                </a:solidFill>
                <a:latin typeface="微软雅黑" pitchFamily="34" charset="-122"/>
                <a:ea typeface="微软雅黑" pitchFamily="34" charset="-122"/>
              </a:rPr>
              <a:t>环境</a:t>
            </a:r>
            <a:r>
              <a:rPr lang="zh-CN" altLang="en-US" sz="2600" kern="0">
                <a:solidFill>
                  <a:srgbClr val="002060"/>
                </a:solidFill>
                <a:latin typeface="微软雅黑" pitchFamily="34" charset="-122"/>
                <a:ea typeface="微软雅黑" pitchFamily="34" charset="-122"/>
              </a:rPr>
              <a:t>合称为</a:t>
            </a:r>
            <a:r>
              <a:rPr lang="zh-CN" altLang="en-US" sz="2600" b="1" kern="0">
                <a:solidFill>
                  <a:srgbClr val="C00000"/>
                </a:solidFill>
                <a:latin typeface="微软雅黑" pitchFamily="34" charset="-122"/>
                <a:ea typeface="微软雅黑" pitchFamily="34" charset="-122"/>
              </a:rPr>
              <a:t>进程上下文</a:t>
            </a:r>
            <a:r>
              <a:rPr lang="zh-CN" altLang="en-US" sz="2600" kern="0">
                <a:solidFill>
                  <a:srgbClr val="002060"/>
                </a:solidFill>
                <a:latin typeface="微软雅黑" pitchFamily="34" charset="-122"/>
                <a:ea typeface="微软雅黑" pitchFamily="34" charset="-122"/>
              </a:rPr>
              <a:t>（</a:t>
            </a:r>
            <a:r>
              <a:rPr lang="en-US" altLang="zh-CN" sz="2600" kern="0">
                <a:solidFill>
                  <a:srgbClr val="002060"/>
                </a:solidFill>
                <a:latin typeface="微软雅黑" pitchFamily="34" charset="-122"/>
                <a:ea typeface="微软雅黑" pitchFamily="34" charset="-122"/>
              </a:rPr>
              <a:t>process  context</a:t>
            </a:r>
            <a:r>
              <a:rPr lang="zh-CN" altLang="en-US" sz="2600" kern="0">
                <a:solidFill>
                  <a:srgbClr val="002060"/>
                </a:solidFill>
                <a:latin typeface="微软雅黑" pitchFamily="34" charset="-122"/>
                <a:ea typeface="微软雅黑" pitchFamily="34" charset="-122"/>
              </a:rPr>
              <a:t>）。</a:t>
            </a:r>
            <a:endParaRPr lang="en-US" altLang="zh-CN" sz="2600" kern="0">
              <a:solidFill>
                <a:srgbClr val="002060"/>
              </a:solidFill>
              <a:latin typeface="微软雅黑" pitchFamily="34" charset="-122"/>
              <a:ea typeface="微软雅黑" pitchFamily="34" charset="-122"/>
            </a:endParaRPr>
          </a:p>
          <a:p>
            <a:pPr marL="457200" indent="-457200">
              <a:spcBef>
                <a:spcPts val="1800"/>
              </a:spcBef>
              <a:buFont typeface="Wingdings" pitchFamily="2" charset="2"/>
              <a:buChar char="n"/>
            </a:pPr>
            <a:r>
              <a:rPr lang="zh-CN" altLang="en-US" sz="2600" kern="0">
                <a:solidFill>
                  <a:srgbClr val="002060"/>
                </a:solidFill>
                <a:latin typeface="微软雅黑" pitchFamily="34" charset="-122"/>
                <a:ea typeface="微软雅黑" pitchFamily="34" charset="-122"/>
              </a:rPr>
              <a:t>当系统调度新进程占有处理器时，新老进程随之发生上下文切换，因此，进程的运行被认为是在进程的上下文中执行的。</a:t>
            </a:r>
          </a:p>
        </p:txBody>
      </p:sp>
      <p:sp>
        <p:nvSpPr>
          <p:cNvPr id="3" name="矩形 2"/>
          <p:cNvSpPr/>
          <p:nvPr/>
        </p:nvSpPr>
        <p:spPr>
          <a:xfrm>
            <a:off x="4499992" y="3811739"/>
            <a:ext cx="1731564" cy="461665"/>
          </a:xfrm>
          <a:prstGeom prst="rect">
            <a:avLst/>
          </a:prstGeom>
        </p:spPr>
        <p:txBody>
          <a:bodyPr wrap="none">
            <a:spAutoFit/>
          </a:bodyPr>
          <a:lstStyle/>
          <a:p>
            <a:r>
              <a:rPr lang="zh-CN" altLang="en-US" sz="2400" b="1">
                <a:latin typeface="微软雅黑" pitchFamily="34" charset="-122"/>
                <a:ea typeface="微软雅黑" pitchFamily="34" charset="-122"/>
              </a:rPr>
              <a:t>进程程序块</a:t>
            </a:r>
            <a:endParaRPr lang="zh-CN" altLang="en-US" sz="2400">
              <a:latin typeface="微软雅黑" pitchFamily="34" charset="-122"/>
              <a:ea typeface="微软雅黑" pitchFamily="34" charset="-122"/>
            </a:endParaRPr>
          </a:p>
        </p:txBody>
      </p:sp>
      <p:sp>
        <p:nvSpPr>
          <p:cNvPr id="4" name="矩形 3"/>
          <p:cNvSpPr/>
          <p:nvPr/>
        </p:nvSpPr>
        <p:spPr>
          <a:xfrm>
            <a:off x="4499992" y="4407495"/>
            <a:ext cx="1731564" cy="461665"/>
          </a:xfrm>
          <a:prstGeom prst="rect">
            <a:avLst/>
          </a:prstGeom>
        </p:spPr>
        <p:txBody>
          <a:bodyPr wrap="none">
            <a:spAutoFit/>
          </a:bodyPr>
          <a:lstStyle/>
          <a:p>
            <a:r>
              <a:rPr lang="zh-CN" altLang="en-US" sz="2400" b="1">
                <a:latin typeface="微软雅黑" pitchFamily="34" charset="-122"/>
                <a:ea typeface="微软雅黑" pitchFamily="34" charset="-122"/>
              </a:rPr>
              <a:t>进程数据块</a:t>
            </a:r>
            <a:endParaRPr lang="zh-CN" altLang="en-US" sz="2400">
              <a:latin typeface="微软雅黑" pitchFamily="34" charset="-122"/>
              <a:ea typeface="微软雅黑" pitchFamily="34" charset="-122"/>
            </a:endParaRPr>
          </a:p>
        </p:txBody>
      </p:sp>
      <p:sp>
        <p:nvSpPr>
          <p:cNvPr id="5" name="矩形 4"/>
          <p:cNvSpPr/>
          <p:nvPr/>
        </p:nvSpPr>
        <p:spPr>
          <a:xfrm>
            <a:off x="4499992" y="5005881"/>
            <a:ext cx="2177199" cy="461665"/>
          </a:xfrm>
          <a:prstGeom prst="rect">
            <a:avLst/>
          </a:prstGeom>
        </p:spPr>
        <p:txBody>
          <a:bodyPr wrap="none">
            <a:spAutoFit/>
          </a:bodyPr>
          <a:lstStyle/>
          <a:p>
            <a:r>
              <a:rPr lang="zh-CN" altLang="en-US" sz="2400" b="1">
                <a:latin typeface="微软雅黑" pitchFamily="34" charset="-122"/>
                <a:ea typeface="微软雅黑" pitchFamily="34" charset="-122"/>
              </a:rPr>
              <a:t>系统</a:t>
            </a:r>
            <a:r>
              <a:rPr lang="en-US" altLang="zh-CN" sz="2400" b="1">
                <a:latin typeface="微软雅黑" pitchFamily="34" charset="-122"/>
                <a:ea typeface="微软雅黑" pitchFamily="34" charset="-122"/>
              </a:rPr>
              <a:t>/</a:t>
            </a:r>
            <a:r>
              <a:rPr lang="zh-CN" altLang="en-US" sz="2400" b="1">
                <a:latin typeface="微软雅黑" pitchFamily="34" charset="-122"/>
                <a:ea typeface="微软雅黑" pitchFamily="34" charset="-122"/>
              </a:rPr>
              <a:t>用户堆栈</a:t>
            </a:r>
            <a:endParaRPr lang="zh-CN" altLang="en-US" sz="2400">
              <a:latin typeface="微软雅黑" pitchFamily="34" charset="-122"/>
              <a:ea typeface="微软雅黑" pitchFamily="34" charset="-122"/>
            </a:endParaRPr>
          </a:p>
        </p:txBody>
      </p:sp>
      <p:sp>
        <p:nvSpPr>
          <p:cNvPr id="6" name="矩形 5"/>
          <p:cNvSpPr/>
          <p:nvPr/>
        </p:nvSpPr>
        <p:spPr>
          <a:xfrm>
            <a:off x="4499992" y="5661248"/>
            <a:ext cx="1731564" cy="461665"/>
          </a:xfrm>
          <a:prstGeom prst="rect">
            <a:avLst/>
          </a:prstGeom>
        </p:spPr>
        <p:txBody>
          <a:bodyPr wrap="none">
            <a:spAutoFit/>
          </a:bodyPr>
          <a:lstStyle/>
          <a:p>
            <a:r>
              <a:rPr lang="zh-CN" altLang="en-US" sz="2400" b="1">
                <a:latin typeface="微软雅黑" pitchFamily="34" charset="-122"/>
                <a:ea typeface="微软雅黑" pitchFamily="34" charset="-122"/>
              </a:rPr>
              <a:t>进程控制块</a:t>
            </a:r>
            <a:endParaRPr lang="zh-CN" altLang="en-US" sz="2400">
              <a:latin typeface="微软雅黑" pitchFamily="34" charset="-122"/>
              <a:ea typeface="微软雅黑" pitchFamily="34" charset="-122"/>
            </a:endParaRPr>
          </a:p>
        </p:txBody>
      </p:sp>
      <p:sp>
        <p:nvSpPr>
          <p:cNvPr id="7" name="矩形 6"/>
          <p:cNvSpPr/>
          <p:nvPr/>
        </p:nvSpPr>
        <p:spPr>
          <a:xfrm>
            <a:off x="1475656" y="4777988"/>
            <a:ext cx="1980029" cy="523220"/>
          </a:xfrm>
          <a:prstGeom prst="rect">
            <a:avLst/>
          </a:prstGeom>
        </p:spPr>
        <p:txBody>
          <a:bodyPr wrap="none">
            <a:spAutoFit/>
          </a:bodyPr>
          <a:lstStyle/>
          <a:p>
            <a:r>
              <a:rPr lang="zh-CN" altLang="en-US" sz="2800" b="1" kern="0">
                <a:solidFill>
                  <a:srgbClr val="C00000"/>
                </a:solidFill>
                <a:latin typeface="微软雅黑" pitchFamily="34" charset="-122"/>
                <a:ea typeface="微软雅黑" pitchFamily="34" charset="-122"/>
              </a:rPr>
              <a:t>进程上下文</a:t>
            </a:r>
            <a:endParaRPr lang="zh-CN" altLang="en-US" sz="2800"/>
          </a:p>
        </p:txBody>
      </p:sp>
      <p:sp>
        <p:nvSpPr>
          <p:cNvPr id="9" name="左大括号 8"/>
          <p:cNvSpPr/>
          <p:nvPr/>
        </p:nvSpPr>
        <p:spPr>
          <a:xfrm>
            <a:off x="3785443" y="4059931"/>
            <a:ext cx="432048" cy="1891900"/>
          </a:xfrm>
          <a:prstGeom prst="leftBrace">
            <a:avLst>
              <a:gd name="adj1" fmla="val 28252"/>
              <a:gd name="adj2" fmla="val 50000"/>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39111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57200"/>
            <a:ext cx="8229600" cy="966788"/>
          </a:xfrm>
        </p:spPr>
        <p:txBody>
          <a:bodyPr/>
          <a:lstStyle/>
          <a:p>
            <a:pPr marL="457200" indent="-457200" eaLnBrk="1" hangingPunct="1">
              <a:buFont typeface="Wingdings" pitchFamily="2" charset="2"/>
              <a:buChar char="n"/>
              <a:defRPr/>
            </a:pPr>
            <a:r>
              <a:rPr lang="zh-CN" altLang="en-US" sz="3200" b="1" kern="1200" dirty="0">
                <a:solidFill>
                  <a:srgbClr val="C00000"/>
                </a:solidFill>
                <a:cs typeface="Arial" pitchFamily="34" charset="0"/>
              </a:rPr>
              <a:t>进程描述</a:t>
            </a:r>
          </a:p>
        </p:txBody>
      </p:sp>
      <p:sp>
        <p:nvSpPr>
          <p:cNvPr id="41987" name="Rectangle 3"/>
          <p:cNvSpPr>
            <a:spLocks noGrp="1" noChangeArrowheads="1"/>
          </p:cNvSpPr>
          <p:nvPr>
            <p:ph type="body" idx="1"/>
          </p:nvPr>
        </p:nvSpPr>
        <p:spPr>
          <a:xfrm>
            <a:off x="179512" y="1556792"/>
            <a:ext cx="5256584" cy="1943670"/>
          </a:xfrm>
        </p:spPr>
        <p:txBody>
          <a:bodyPr/>
          <a:lstStyle/>
          <a:p>
            <a:pPr eaLnBrk="1" hangingPunct="1">
              <a:buFont typeface="Wingdings" pitchFamily="2" charset="2"/>
              <a:buNone/>
            </a:pPr>
            <a:r>
              <a:rPr lang="en-US" altLang="zh-CN" b="1">
                <a:solidFill>
                  <a:srgbClr val="002060"/>
                </a:solidFill>
                <a:cs typeface="楷体_GB2312"/>
              </a:rPr>
              <a:t>1</a:t>
            </a:r>
            <a:r>
              <a:rPr lang="zh-CN" altLang="en-US" b="1">
                <a:solidFill>
                  <a:srgbClr val="002060"/>
                </a:solidFill>
                <a:cs typeface="楷体_GB2312"/>
              </a:rPr>
              <a:t>．进程映像</a:t>
            </a:r>
          </a:p>
          <a:p>
            <a:pPr eaLnBrk="1" hangingPunct="1">
              <a:buFont typeface="Wingdings" pitchFamily="2" charset="2"/>
              <a:buNone/>
            </a:pPr>
            <a:r>
              <a:rPr lang="zh-CN" altLang="en-US" sz="2800">
                <a:cs typeface="楷体_GB2312"/>
              </a:rPr>
              <a:t>    进程映像通常由</a:t>
            </a:r>
            <a:r>
              <a:rPr lang="zh-CN" altLang="en-US" sz="2800" b="1">
                <a:solidFill>
                  <a:srgbClr val="C00000"/>
                </a:solidFill>
                <a:cs typeface="楷体_GB2312"/>
              </a:rPr>
              <a:t>程序、数据集合、栈、堆、</a:t>
            </a:r>
            <a:r>
              <a:rPr lang="en-US" altLang="zh-CN" sz="2800" b="1">
                <a:solidFill>
                  <a:srgbClr val="C00000"/>
                </a:solidFill>
                <a:cs typeface="楷体_GB2312"/>
              </a:rPr>
              <a:t>PCB</a:t>
            </a:r>
            <a:r>
              <a:rPr lang="zh-CN" altLang="en-US" sz="2800">
                <a:cs typeface="楷体_GB2312"/>
              </a:rPr>
              <a:t>等部分组成</a:t>
            </a:r>
            <a:r>
              <a:rPr lang="zh-CN" altLang="en-US" sz="2800"/>
              <a:t> </a:t>
            </a:r>
            <a:endParaRPr lang="zh-CN" altLang="en-US" sz="2800">
              <a:solidFill>
                <a:srgbClr val="0033CC"/>
              </a:solidFill>
              <a:ea typeface="楷体_GB2312"/>
              <a:cs typeface="楷体_GB2312"/>
            </a:endParaRPr>
          </a:p>
          <a:p>
            <a:pPr eaLnBrk="1" hangingPunct="1">
              <a:buFont typeface="Wingdings" pitchFamily="2" charset="2"/>
              <a:buNone/>
            </a:pPr>
            <a:endParaRPr lang="en-US" altLang="zh-CN"/>
          </a:p>
        </p:txBody>
      </p:sp>
      <p:pic>
        <p:nvPicPr>
          <p:cNvPr id="41988" name="Picture 4" descr="t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88640"/>
            <a:ext cx="3455594" cy="345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5"/>
          <p:cNvSpPr txBox="1">
            <a:spLocks noChangeArrowheads="1"/>
          </p:cNvSpPr>
          <p:nvPr/>
        </p:nvSpPr>
        <p:spPr bwMode="auto">
          <a:xfrm>
            <a:off x="6156176" y="3618969"/>
            <a:ext cx="2160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r>
              <a:rPr lang="zh-CN" altLang="en-US" sz="2400">
                <a:ea typeface="楷体_GB2312"/>
                <a:cs typeface="楷体_GB2312"/>
              </a:rPr>
              <a:t>进程映像模型</a:t>
            </a:r>
          </a:p>
        </p:txBody>
      </p:sp>
      <p:sp>
        <p:nvSpPr>
          <p:cNvPr id="2" name="矩形 1"/>
          <p:cNvSpPr/>
          <p:nvPr/>
        </p:nvSpPr>
        <p:spPr>
          <a:xfrm>
            <a:off x="395536" y="4365104"/>
            <a:ext cx="8352138" cy="1692771"/>
          </a:xfrm>
          <a:prstGeom prst="rect">
            <a:avLst/>
          </a:prstGeom>
        </p:spPr>
        <p:txBody>
          <a:bodyPr wrap="square">
            <a:spAutoFit/>
          </a:bodyPr>
          <a:lstStyle/>
          <a:p>
            <a:pPr marL="457200" indent="-457200">
              <a:buFont typeface="Wingdings" pitchFamily="2" charset="2"/>
              <a:buChar char="n"/>
            </a:pPr>
            <a:r>
              <a:rPr lang="zh-CN" altLang="en-US" sz="2600" kern="0">
                <a:solidFill>
                  <a:srgbClr val="000000"/>
                </a:solidFill>
                <a:latin typeface="微软雅黑" pitchFamily="34" charset="-122"/>
                <a:ea typeface="微软雅黑" pitchFamily="34" charset="-122"/>
              </a:rPr>
              <a:t>进程的内存映像是指内核在内存中如何存放可执行程序文件。</a:t>
            </a:r>
            <a:endParaRPr lang="en-US" altLang="zh-CN" sz="2600" kern="0">
              <a:solidFill>
                <a:srgbClr val="000000"/>
              </a:solidFill>
              <a:latin typeface="微软雅黑" pitchFamily="34" charset="-122"/>
              <a:ea typeface="微软雅黑" pitchFamily="34" charset="-122"/>
            </a:endParaRPr>
          </a:p>
          <a:p>
            <a:pPr marL="457200" indent="-457200">
              <a:buFont typeface="Wingdings" pitchFamily="2" charset="2"/>
              <a:buChar char="n"/>
            </a:pPr>
            <a:r>
              <a:rPr lang="zh-CN" altLang="en-US" sz="2600" kern="0">
                <a:solidFill>
                  <a:srgbClr val="000000"/>
                </a:solidFill>
                <a:latin typeface="微软雅黑" pitchFamily="34" charset="-122"/>
                <a:ea typeface="微软雅黑" pitchFamily="34" charset="-122"/>
              </a:rPr>
              <a:t>在将程序转化为进程的过程中，操作系统将可执行程序从硬盘复制到内存中。</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a:xfrm>
            <a:off x="468313" y="765175"/>
            <a:ext cx="8424862" cy="5832475"/>
          </a:xfrm>
        </p:spPr>
        <p:txBody>
          <a:bodyPr/>
          <a:lstStyle/>
          <a:p>
            <a:pPr eaLnBrk="1" hangingPunct="1">
              <a:buFont typeface="Wingdings" pitchFamily="2" charset="2"/>
              <a:buNone/>
            </a:pPr>
            <a:r>
              <a:rPr lang="en-US" altLang="zh-CN" b="1">
                <a:solidFill>
                  <a:srgbClr val="002060"/>
                </a:solidFill>
                <a:cs typeface="楷体_GB2312"/>
              </a:rPr>
              <a:t>2</a:t>
            </a:r>
            <a:r>
              <a:rPr lang="zh-CN" altLang="en-US" b="1">
                <a:solidFill>
                  <a:srgbClr val="002060"/>
                </a:solidFill>
                <a:cs typeface="楷体_GB2312"/>
              </a:rPr>
              <a:t>．进程控制块的组成</a:t>
            </a:r>
            <a:endParaRPr lang="en-US" altLang="zh-CN" b="1">
              <a:solidFill>
                <a:srgbClr val="002060"/>
              </a:solidFill>
              <a:cs typeface="楷体_GB2312"/>
            </a:endParaRPr>
          </a:p>
          <a:p>
            <a:pPr eaLnBrk="1" hangingPunct="1">
              <a:spcBef>
                <a:spcPct val="0"/>
              </a:spcBef>
              <a:buFont typeface="Wingdings" pitchFamily="2" charset="2"/>
              <a:buNone/>
            </a:pPr>
            <a:endParaRPr lang="zh-CN" altLang="en-US">
              <a:solidFill>
                <a:srgbClr val="0033CC"/>
              </a:solidFill>
              <a:cs typeface="楷体_GB2312"/>
            </a:endParaRPr>
          </a:p>
          <a:p>
            <a:pPr eaLnBrk="1" hangingPunct="1">
              <a:spcBef>
                <a:spcPct val="0"/>
              </a:spcBef>
            </a:pPr>
            <a:r>
              <a:rPr lang="zh-CN" altLang="en-US" b="1">
                <a:solidFill>
                  <a:srgbClr val="FF0000"/>
                </a:solidFill>
                <a:cs typeface="楷体_GB2312"/>
              </a:rPr>
              <a:t>进程控制块</a:t>
            </a:r>
            <a:r>
              <a:rPr lang="zh-CN" altLang="en-US" b="1">
                <a:cs typeface="楷体_GB2312"/>
              </a:rPr>
              <a:t>（</a:t>
            </a:r>
            <a:r>
              <a:rPr lang="en-US" altLang="zh-CN" b="1">
                <a:cs typeface="楷体_GB2312"/>
              </a:rPr>
              <a:t>PCB</a:t>
            </a:r>
            <a:r>
              <a:rPr lang="zh-CN" altLang="en-US" b="1">
                <a:cs typeface="楷体_GB2312"/>
              </a:rPr>
              <a:t>）</a:t>
            </a:r>
            <a:endParaRPr lang="en-US" altLang="zh-CN" b="1">
              <a:cs typeface="楷体_GB2312"/>
            </a:endParaRPr>
          </a:p>
          <a:p>
            <a:pPr eaLnBrk="1" hangingPunct="1">
              <a:spcBef>
                <a:spcPct val="0"/>
              </a:spcBef>
            </a:pPr>
            <a:endParaRPr lang="en-US" altLang="zh-CN" b="1">
              <a:cs typeface="楷体_GB2312"/>
            </a:endParaRPr>
          </a:p>
          <a:p>
            <a:pPr eaLnBrk="1" hangingPunct="1">
              <a:spcBef>
                <a:spcPct val="0"/>
              </a:spcBef>
              <a:buFont typeface="Wingdings" pitchFamily="2" charset="2"/>
              <a:buChar char="l"/>
            </a:pPr>
            <a:endParaRPr lang="en-US" altLang="zh-CN" sz="2800"/>
          </a:p>
          <a:p>
            <a:pPr eaLnBrk="1" hangingPunct="1">
              <a:spcBef>
                <a:spcPct val="0"/>
              </a:spcBef>
              <a:buFont typeface="Wingdings" pitchFamily="2" charset="2"/>
              <a:buChar char="l"/>
            </a:pPr>
            <a:r>
              <a:rPr lang="zh-CN" altLang="en-US" sz="2800"/>
              <a:t>进程控制块（</a:t>
            </a:r>
            <a:r>
              <a:rPr lang="en-US" altLang="zh-CN" sz="2800"/>
              <a:t>Processing Control Block</a:t>
            </a:r>
            <a:r>
              <a:rPr lang="zh-CN" altLang="en-US" sz="2800"/>
              <a:t>），</a:t>
            </a:r>
            <a:r>
              <a:rPr lang="zh-CN" altLang="en-US" sz="2800">
                <a:cs typeface="楷体_GB2312"/>
              </a:rPr>
              <a:t> </a:t>
            </a:r>
            <a:r>
              <a:rPr lang="zh-CN" altLang="en-US" sz="2800" b="1">
                <a:cs typeface="楷体_GB2312"/>
              </a:rPr>
              <a:t>也称进程描述块（</a:t>
            </a:r>
            <a:r>
              <a:rPr lang="en-US" altLang="zh-CN" sz="2800" b="1">
                <a:cs typeface="楷体_GB2312"/>
              </a:rPr>
              <a:t>Process Descriptor</a:t>
            </a:r>
            <a:r>
              <a:rPr lang="zh-CN" altLang="en-US" sz="2800" b="1">
                <a:cs typeface="楷体_GB2312"/>
              </a:rPr>
              <a:t>），</a:t>
            </a:r>
            <a:r>
              <a:rPr lang="zh-CN" altLang="en-US" sz="2800"/>
              <a:t>是操作系统核心中一种</a:t>
            </a:r>
            <a:r>
              <a:rPr lang="zh-CN" altLang="en-US" sz="2800">
                <a:solidFill>
                  <a:srgbClr val="FF0000"/>
                </a:solidFill>
              </a:rPr>
              <a:t>数据结构</a:t>
            </a:r>
            <a:r>
              <a:rPr lang="zh-CN" altLang="en-US" sz="2800"/>
              <a:t>，</a:t>
            </a:r>
            <a:r>
              <a:rPr lang="zh-CN" altLang="en-US" sz="2800">
                <a:solidFill>
                  <a:srgbClr val="FF0000"/>
                </a:solidFill>
              </a:rPr>
              <a:t>用于表示进程状态</a:t>
            </a:r>
            <a:r>
              <a:rPr lang="zh-CN" altLang="en-US" sz="2800"/>
              <a:t>。</a:t>
            </a:r>
            <a:endParaRPr lang="en-US" altLang="zh-CN" sz="2800"/>
          </a:p>
          <a:p>
            <a:pPr eaLnBrk="1" hangingPunct="1">
              <a:spcBef>
                <a:spcPct val="0"/>
              </a:spcBef>
              <a:buFont typeface="Wingdings" pitchFamily="2" charset="2"/>
              <a:buNone/>
            </a:pPr>
            <a:endParaRPr lang="en-US" altLang="zh-CN" sz="2800"/>
          </a:p>
          <a:p>
            <a:pPr eaLnBrk="1" hangingPunct="1">
              <a:spcBef>
                <a:spcPct val="0"/>
              </a:spcBef>
              <a:buFont typeface="Wingdings" pitchFamily="2" charset="2"/>
              <a:buChar char="l"/>
            </a:pPr>
            <a:r>
              <a:rPr lang="zh-CN" altLang="en-US" sz="2800"/>
              <a:t>操作系统正是根据</a:t>
            </a:r>
            <a:r>
              <a:rPr lang="en-US" altLang="zh-CN" sz="2800"/>
              <a:t>PCB</a:t>
            </a:r>
            <a:r>
              <a:rPr lang="zh-CN" altLang="en-US" sz="2800"/>
              <a:t>来对并发执行的进程进行控制和管理的。 </a:t>
            </a:r>
            <a:endParaRPr lang="en-US" altLang="zh-CN" sz="2800"/>
          </a:p>
          <a:p>
            <a:pPr eaLnBrk="1" hangingPunct="1">
              <a:spcBef>
                <a:spcPct val="0"/>
              </a:spcBef>
              <a:buFont typeface="Wingdings" pitchFamily="2" charset="2"/>
              <a:buNone/>
            </a:pPr>
            <a:r>
              <a:rPr lang="en-US" altLang="zh-CN" sz="2800"/>
              <a:t>    </a:t>
            </a:r>
            <a:endParaRPr lang="en-US" altLang="zh-CN" sz="2800">
              <a:cs typeface="楷体_GB2312"/>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88640"/>
            <a:ext cx="1728192" cy="272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10947">
                                            <p:txEl>
                                              <p:pRg st="2" end="2"/>
                                            </p:txEl>
                                          </p:spTgt>
                                        </p:tgtEl>
                                        <p:attrNameLst>
                                          <p:attrName>style.visibility</p:attrName>
                                        </p:attrNameLst>
                                      </p:cBhvr>
                                      <p:to>
                                        <p:strVal val="visible"/>
                                      </p:to>
                                    </p:set>
                                    <p:animEffect transition="in" filter="slide(fromBottom)">
                                      <p:cBhvr>
                                        <p:cTn id="10" dur="500"/>
                                        <p:tgtEl>
                                          <p:spTgt spid="21094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10947">
                                            <p:txEl>
                                              <p:pRg st="5" end="5"/>
                                            </p:txEl>
                                          </p:spTgt>
                                        </p:tgtEl>
                                        <p:attrNameLst>
                                          <p:attrName>style.visibility</p:attrName>
                                        </p:attrNameLst>
                                      </p:cBhvr>
                                      <p:to>
                                        <p:strVal val="visible"/>
                                      </p:to>
                                    </p:set>
                                    <p:animEffect transition="in" filter="slide(fromBottom)">
                                      <p:cBhvr>
                                        <p:cTn id="13" dur="500"/>
                                        <p:tgtEl>
                                          <p:spTgt spid="210947">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10947">
                                            <p:txEl>
                                              <p:pRg st="7" end="7"/>
                                            </p:txEl>
                                          </p:spTgt>
                                        </p:tgtEl>
                                        <p:attrNameLst>
                                          <p:attrName>style.visibility</p:attrName>
                                        </p:attrNameLst>
                                      </p:cBhvr>
                                      <p:to>
                                        <p:strVal val="visible"/>
                                      </p:to>
                                    </p:set>
                                    <p:animEffect transition="in" filter="slide(fromBottom)">
                                      <p:cBhvr>
                                        <p:cTn id="16" dur="500"/>
                                        <p:tgtEl>
                                          <p:spTgt spid="210947">
                                            <p:txEl>
                                              <p:pRg st="7" end="7"/>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10947">
                                            <p:txEl>
                                              <p:pRg st="8" end="8"/>
                                            </p:txEl>
                                          </p:spTgt>
                                        </p:tgtEl>
                                        <p:attrNameLst>
                                          <p:attrName>style.visibility</p:attrName>
                                        </p:attrNameLst>
                                      </p:cBhvr>
                                      <p:to>
                                        <p:strVal val="visible"/>
                                      </p:to>
                                    </p:set>
                                    <p:animEffect transition="in" filter="slide(fromBottom)">
                                      <p:cBhvr>
                                        <p:cTn id="19" dur="500"/>
                                        <p:tgtEl>
                                          <p:spTgt spid="210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67544" y="620688"/>
            <a:ext cx="8229600" cy="5616575"/>
          </a:xfrm>
        </p:spPr>
        <p:txBody>
          <a:bodyPr/>
          <a:lstStyle/>
          <a:p>
            <a:pPr eaLnBrk="1" hangingPunct="1">
              <a:lnSpc>
                <a:spcPct val="90000"/>
              </a:lnSpc>
              <a:buFont typeface="Wingdings" pitchFamily="2" charset="2"/>
              <a:buNone/>
            </a:pPr>
            <a:r>
              <a:rPr lang="zh-CN" altLang="en-US" b="1">
                <a:solidFill>
                  <a:srgbClr val="002060"/>
                </a:solidFill>
                <a:cs typeface="楷体_GB2312"/>
              </a:rPr>
              <a:t>进程控制块包含的主要内容</a:t>
            </a:r>
            <a:r>
              <a:rPr lang="zh-CN" altLang="en-US" sz="3600">
                <a:solidFill>
                  <a:srgbClr val="00005E"/>
                </a:solidFill>
                <a:cs typeface="楷体_GB2312"/>
              </a:rPr>
              <a:t>：</a:t>
            </a:r>
          </a:p>
          <a:p>
            <a:pPr eaLnBrk="1" hangingPunct="1">
              <a:lnSpc>
                <a:spcPct val="90000"/>
              </a:lnSpc>
            </a:pPr>
            <a:r>
              <a:rPr lang="zh-CN" altLang="en-US" sz="2800">
                <a:cs typeface="楷体_GB2312"/>
              </a:rPr>
              <a:t>进程名</a:t>
            </a:r>
          </a:p>
          <a:p>
            <a:pPr eaLnBrk="1" hangingPunct="1">
              <a:lnSpc>
                <a:spcPct val="90000"/>
              </a:lnSpc>
            </a:pPr>
            <a:r>
              <a:rPr lang="zh-CN" altLang="en-US" sz="2800">
                <a:cs typeface="楷体_GB2312"/>
              </a:rPr>
              <a:t>特征信息</a:t>
            </a:r>
          </a:p>
          <a:p>
            <a:pPr eaLnBrk="1" hangingPunct="1">
              <a:lnSpc>
                <a:spcPct val="90000"/>
              </a:lnSpc>
            </a:pPr>
            <a:r>
              <a:rPr lang="zh-CN" altLang="en-US" sz="2800">
                <a:cs typeface="楷体_GB2312"/>
              </a:rPr>
              <a:t>进程状态信息</a:t>
            </a:r>
          </a:p>
          <a:p>
            <a:pPr eaLnBrk="1" hangingPunct="1">
              <a:lnSpc>
                <a:spcPct val="90000"/>
              </a:lnSpc>
            </a:pPr>
            <a:r>
              <a:rPr lang="zh-CN" altLang="en-US" sz="2800">
                <a:cs typeface="楷体_GB2312"/>
              </a:rPr>
              <a:t>调度优先权</a:t>
            </a:r>
          </a:p>
          <a:p>
            <a:pPr eaLnBrk="1" hangingPunct="1">
              <a:lnSpc>
                <a:spcPct val="90000"/>
              </a:lnSpc>
            </a:pPr>
            <a:r>
              <a:rPr lang="zh-CN" altLang="en-US" sz="2800">
                <a:cs typeface="楷体_GB2312"/>
              </a:rPr>
              <a:t>通信信息</a:t>
            </a:r>
          </a:p>
          <a:p>
            <a:pPr eaLnBrk="1" hangingPunct="1">
              <a:lnSpc>
                <a:spcPct val="90000"/>
              </a:lnSpc>
            </a:pPr>
            <a:r>
              <a:rPr lang="zh-CN" altLang="en-US" sz="2800">
                <a:cs typeface="楷体_GB2312"/>
              </a:rPr>
              <a:t>现场保护区</a:t>
            </a:r>
          </a:p>
          <a:p>
            <a:pPr eaLnBrk="1" hangingPunct="1">
              <a:lnSpc>
                <a:spcPct val="90000"/>
              </a:lnSpc>
            </a:pPr>
            <a:r>
              <a:rPr lang="zh-CN" altLang="en-US" sz="2800">
                <a:cs typeface="楷体_GB2312"/>
              </a:rPr>
              <a:t>资源需求</a:t>
            </a:r>
          </a:p>
          <a:p>
            <a:pPr eaLnBrk="1" hangingPunct="1">
              <a:lnSpc>
                <a:spcPct val="90000"/>
              </a:lnSpc>
            </a:pPr>
            <a:r>
              <a:rPr lang="zh-CN" altLang="en-US" sz="2800">
                <a:cs typeface="楷体_GB2312"/>
              </a:rPr>
              <a:t>进程实体信息</a:t>
            </a:r>
          </a:p>
          <a:p>
            <a:pPr eaLnBrk="1" hangingPunct="1">
              <a:lnSpc>
                <a:spcPct val="90000"/>
              </a:lnSpc>
            </a:pPr>
            <a:r>
              <a:rPr lang="zh-CN" altLang="en-US" sz="2800">
                <a:cs typeface="楷体_GB2312"/>
              </a:rPr>
              <a:t>族系关系</a:t>
            </a:r>
          </a:p>
          <a:p>
            <a:pPr eaLnBrk="1" hangingPunct="1">
              <a:lnSpc>
                <a:spcPct val="90000"/>
              </a:lnSpc>
            </a:pPr>
            <a:r>
              <a:rPr lang="zh-CN" altLang="en-US" sz="2800">
                <a:cs typeface="楷体_GB2312"/>
              </a:rPr>
              <a:t>其他信息</a:t>
            </a:r>
          </a:p>
        </p:txBody>
      </p:sp>
      <p:sp>
        <p:nvSpPr>
          <p:cNvPr id="3" name="矩形 2"/>
          <p:cNvSpPr/>
          <p:nvPr/>
        </p:nvSpPr>
        <p:spPr>
          <a:xfrm>
            <a:off x="3543433" y="1700808"/>
            <a:ext cx="5328592" cy="4308872"/>
          </a:xfrm>
          <a:prstGeom prst="rect">
            <a:avLst/>
          </a:prstGeom>
        </p:spPr>
        <p:txBody>
          <a:bodyPr wrap="square">
            <a:spAutoFit/>
          </a:bodyPr>
          <a:lstStyle/>
          <a:p>
            <a:pPr marL="457200" indent="-457200" eaLnBrk="1" hangingPunct="1">
              <a:spcBef>
                <a:spcPts val="2400"/>
              </a:spcBef>
              <a:buClr>
                <a:srgbClr val="00007D"/>
              </a:buClr>
              <a:buSzPct val="75000"/>
              <a:buFont typeface="Wingdings" pitchFamily="2" charset="2"/>
              <a:buChar char="u"/>
              <a:defRPr/>
            </a:pPr>
            <a:r>
              <a:rPr lang="en-US" altLang="zh-CN" sz="2600" kern="0">
                <a:solidFill>
                  <a:srgbClr val="000000"/>
                </a:solidFill>
                <a:latin typeface="微软雅黑" pitchFamily="34" charset="-122"/>
                <a:ea typeface="微软雅黑" pitchFamily="34" charset="-122"/>
              </a:rPr>
              <a:t>PCB</a:t>
            </a:r>
            <a:r>
              <a:rPr lang="zh-CN" altLang="en-US" sz="2600" kern="0" dirty="0">
                <a:solidFill>
                  <a:srgbClr val="000000"/>
                </a:solidFill>
                <a:latin typeface="微软雅黑" pitchFamily="34" charset="-122"/>
                <a:ea typeface="微软雅黑" pitchFamily="34" charset="-122"/>
              </a:rPr>
              <a:t>通常是</a:t>
            </a:r>
            <a:r>
              <a:rPr lang="zh-CN" altLang="en-US" sz="2600" kern="0">
                <a:solidFill>
                  <a:srgbClr val="000000"/>
                </a:solidFill>
                <a:latin typeface="微软雅黑" pitchFamily="34" charset="-122"/>
                <a:ea typeface="微软雅黑" pitchFamily="34" charset="-122"/>
              </a:rPr>
              <a:t>系统内存中</a:t>
            </a:r>
            <a:r>
              <a:rPr lang="zh-CN" altLang="en-US" sz="2600" kern="0" dirty="0">
                <a:solidFill>
                  <a:srgbClr val="000000"/>
                </a:solidFill>
                <a:latin typeface="微软雅黑" pitchFamily="34" charset="-122"/>
                <a:ea typeface="微软雅黑" pitchFamily="34" charset="-122"/>
              </a:rPr>
              <a:t>的一</a:t>
            </a:r>
            <a:r>
              <a:rPr lang="zh-CN" altLang="en-US" sz="2600" kern="0">
                <a:solidFill>
                  <a:srgbClr val="000000"/>
                </a:solidFill>
                <a:latin typeface="微软雅黑" pitchFamily="34" charset="-122"/>
                <a:ea typeface="微软雅黑" pitchFamily="34" charset="-122"/>
              </a:rPr>
              <a:t>个连续存储区</a:t>
            </a:r>
            <a:endParaRPr lang="en-US" altLang="zh-CN" sz="2600" kern="0">
              <a:solidFill>
                <a:srgbClr val="000000"/>
              </a:solidFill>
              <a:latin typeface="微软雅黑" pitchFamily="34" charset="-122"/>
              <a:ea typeface="微软雅黑" pitchFamily="34" charset="-122"/>
            </a:endParaRPr>
          </a:p>
          <a:p>
            <a:pPr marL="457200" indent="-457200" eaLnBrk="1" hangingPunct="1">
              <a:spcBef>
                <a:spcPts val="2400"/>
              </a:spcBef>
              <a:buClr>
                <a:srgbClr val="00007D"/>
              </a:buClr>
              <a:buSzPct val="75000"/>
              <a:buFont typeface="Wingdings" pitchFamily="2" charset="2"/>
              <a:buChar char="u"/>
              <a:defRPr/>
            </a:pPr>
            <a:r>
              <a:rPr lang="en-US" altLang="zh-CN" sz="2600" kern="0">
                <a:solidFill>
                  <a:srgbClr val="000000"/>
                </a:solidFill>
                <a:latin typeface="微软雅黑" pitchFamily="34" charset="-122"/>
                <a:ea typeface="微软雅黑" pitchFamily="34" charset="-122"/>
              </a:rPr>
              <a:t>PCB</a:t>
            </a:r>
            <a:r>
              <a:rPr lang="zh-CN" altLang="en-US" sz="2600" kern="0">
                <a:solidFill>
                  <a:srgbClr val="000000"/>
                </a:solidFill>
                <a:latin typeface="微软雅黑" pitchFamily="34" charset="-122"/>
                <a:ea typeface="微软雅黑" pitchFamily="34" charset="-122"/>
              </a:rPr>
              <a:t>存放</a:t>
            </a:r>
            <a:r>
              <a:rPr lang="zh-CN" altLang="en-US" sz="2600" kern="0" dirty="0">
                <a:solidFill>
                  <a:srgbClr val="000000"/>
                </a:solidFill>
                <a:latin typeface="微软雅黑" pitchFamily="34" charset="-122"/>
                <a:ea typeface="微软雅黑" pitchFamily="34" charset="-122"/>
              </a:rPr>
              <a:t>着操作系统用于描述进程情况及控制进程运行所需的</a:t>
            </a:r>
            <a:r>
              <a:rPr lang="zh-CN" altLang="en-US" sz="2600" kern="0">
                <a:solidFill>
                  <a:srgbClr val="000000"/>
                </a:solidFill>
                <a:latin typeface="微软雅黑" pitchFamily="34" charset="-122"/>
                <a:ea typeface="微软雅黑" pitchFamily="34" charset="-122"/>
              </a:rPr>
              <a:t>全部信息</a:t>
            </a:r>
            <a:endParaRPr lang="en-US" altLang="zh-CN" sz="2600" kern="0">
              <a:solidFill>
                <a:srgbClr val="000000"/>
              </a:solidFill>
              <a:latin typeface="微软雅黑" pitchFamily="34" charset="-122"/>
              <a:ea typeface="微软雅黑" pitchFamily="34" charset="-122"/>
            </a:endParaRPr>
          </a:p>
          <a:p>
            <a:pPr marL="457200" indent="-457200" eaLnBrk="1" hangingPunct="1">
              <a:spcBef>
                <a:spcPts val="2400"/>
              </a:spcBef>
              <a:buClr>
                <a:srgbClr val="00007D"/>
              </a:buClr>
              <a:buSzPct val="75000"/>
              <a:buFont typeface="Wingdings" pitchFamily="2" charset="2"/>
              <a:buChar char="u"/>
              <a:defRPr/>
            </a:pPr>
            <a:r>
              <a:rPr lang="en-US" altLang="zh-CN" sz="2600" kern="0">
                <a:solidFill>
                  <a:srgbClr val="000000"/>
                </a:solidFill>
                <a:latin typeface="微软雅黑" pitchFamily="34" charset="-122"/>
                <a:ea typeface="微软雅黑" pitchFamily="34" charset="-122"/>
              </a:rPr>
              <a:t>PCB</a:t>
            </a:r>
            <a:r>
              <a:rPr lang="zh-CN" altLang="en-US" sz="2600" kern="0">
                <a:solidFill>
                  <a:srgbClr val="000000"/>
                </a:solidFill>
                <a:latin typeface="微软雅黑" pitchFamily="34" charset="-122"/>
                <a:ea typeface="微软雅黑" pitchFamily="34" charset="-122"/>
              </a:rPr>
              <a:t>使</a:t>
            </a:r>
            <a:r>
              <a:rPr lang="zh-CN" altLang="en-US" sz="2600" kern="0" dirty="0">
                <a:solidFill>
                  <a:srgbClr val="000000"/>
                </a:solidFill>
                <a:latin typeface="微软雅黑" pitchFamily="34" charset="-122"/>
                <a:ea typeface="微软雅黑" pitchFamily="34" charset="-122"/>
              </a:rPr>
              <a:t>一个在</a:t>
            </a:r>
            <a:r>
              <a:rPr lang="zh-CN" altLang="en-US" sz="2600" kern="0" dirty="0">
                <a:solidFill>
                  <a:srgbClr val="FF0000"/>
                </a:solidFill>
                <a:latin typeface="微软雅黑" pitchFamily="34" charset="-122"/>
                <a:ea typeface="微软雅黑" pitchFamily="34" charset="-122"/>
              </a:rPr>
              <a:t>多道程序</a:t>
            </a:r>
            <a:r>
              <a:rPr lang="zh-CN" altLang="en-US" sz="2600" kern="0" dirty="0">
                <a:solidFill>
                  <a:srgbClr val="000000"/>
                </a:solidFill>
                <a:latin typeface="微软雅黑" pitchFamily="34" charset="-122"/>
                <a:ea typeface="微软雅黑" pitchFamily="34" charset="-122"/>
              </a:rPr>
              <a:t>环境下不能独立运行的程序成为一个能独立运行的基本单位或一个能与其他进程并发执行的进程。</a:t>
            </a:r>
            <a:endParaRPr lang="en-US" altLang="zh-CN" sz="2600" kern="0" dirty="0">
              <a:solidFill>
                <a:srgbClr val="000000"/>
              </a:solidFill>
              <a:latin typeface="微软雅黑" pitchFamily="34" charset="-122"/>
              <a:ea typeface="微软雅黑"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464447" y="560780"/>
            <a:ext cx="8229600" cy="4743450"/>
          </a:xfrm>
        </p:spPr>
        <p:txBody>
          <a:bodyPr/>
          <a:lstStyle/>
          <a:p>
            <a:pPr eaLnBrk="1" hangingPunct="1">
              <a:buFont typeface="Wingdings" pitchFamily="2" charset="2"/>
              <a:buNone/>
            </a:pPr>
            <a:r>
              <a:rPr lang="en-US" altLang="zh-CN" b="1">
                <a:solidFill>
                  <a:srgbClr val="002060"/>
                </a:solidFill>
                <a:cs typeface="楷体_GB2312"/>
              </a:rPr>
              <a:t>3</a:t>
            </a:r>
            <a:r>
              <a:rPr lang="zh-CN" altLang="en-US" b="1">
                <a:solidFill>
                  <a:srgbClr val="002060"/>
                </a:solidFill>
                <a:cs typeface="楷体_GB2312"/>
              </a:rPr>
              <a:t>．进程控制块的作用</a:t>
            </a:r>
          </a:p>
          <a:p>
            <a:pPr eaLnBrk="1" hangingPunct="1"/>
            <a:endParaRPr lang="en-US" altLang="zh-CN" sz="2800">
              <a:cs typeface="楷体_GB2312"/>
            </a:endParaRPr>
          </a:p>
          <a:p>
            <a:pPr eaLnBrk="1" hangingPunct="1"/>
            <a:r>
              <a:rPr lang="zh-CN" altLang="en-US" sz="2800">
                <a:cs typeface="楷体_GB2312"/>
              </a:rPr>
              <a:t>每个进程有</a:t>
            </a:r>
            <a:r>
              <a:rPr lang="zh-CN" altLang="en-US" sz="2800">
                <a:solidFill>
                  <a:srgbClr val="FF0000"/>
                </a:solidFill>
                <a:cs typeface="楷体_GB2312"/>
              </a:rPr>
              <a:t>唯一</a:t>
            </a:r>
            <a:r>
              <a:rPr lang="zh-CN" altLang="en-US" sz="2800">
                <a:cs typeface="楷体_GB2312"/>
              </a:rPr>
              <a:t>的进程控制块</a:t>
            </a:r>
          </a:p>
          <a:p>
            <a:pPr eaLnBrk="1" hangingPunct="1"/>
            <a:r>
              <a:rPr lang="zh-CN" altLang="en-US" sz="2800">
                <a:cs typeface="楷体_GB2312"/>
              </a:rPr>
              <a:t>操作系统根据</a:t>
            </a:r>
            <a:r>
              <a:rPr lang="en-US" altLang="zh-CN" sz="2800">
                <a:cs typeface="楷体_GB2312"/>
              </a:rPr>
              <a:t>PCB</a:t>
            </a:r>
            <a:r>
              <a:rPr lang="zh-CN" altLang="en-US" sz="2800">
                <a:cs typeface="楷体_GB2312"/>
              </a:rPr>
              <a:t>对进程实施控制和管理</a:t>
            </a:r>
          </a:p>
          <a:p>
            <a:pPr eaLnBrk="1" hangingPunct="1"/>
            <a:r>
              <a:rPr lang="zh-CN" altLang="en-US" sz="2800">
                <a:cs typeface="楷体_GB2312"/>
              </a:rPr>
              <a:t>进程的动态、并发等特征是利用</a:t>
            </a:r>
            <a:r>
              <a:rPr lang="en-US" altLang="zh-CN" sz="2800">
                <a:cs typeface="楷体_GB2312"/>
              </a:rPr>
              <a:t>PCB</a:t>
            </a:r>
            <a:r>
              <a:rPr lang="zh-CN" altLang="en-US" sz="2800">
                <a:cs typeface="楷体_GB2312"/>
              </a:rPr>
              <a:t>表现出来的</a:t>
            </a:r>
          </a:p>
          <a:p>
            <a:pPr eaLnBrk="1" hangingPunct="1"/>
            <a:r>
              <a:rPr lang="en-US" altLang="zh-CN" sz="2800">
                <a:solidFill>
                  <a:srgbClr val="C00000"/>
                </a:solidFill>
                <a:cs typeface="楷体_GB2312"/>
              </a:rPr>
              <a:t>PCB</a:t>
            </a:r>
            <a:r>
              <a:rPr lang="zh-CN" altLang="en-US" sz="2800">
                <a:solidFill>
                  <a:srgbClr val="C00000"/>
                </a:solidFill>
                <a:cs typeface="楷体_GB2312"/>
              </a:rPr>
              <a:t>是进程存在的唯一标识</a:t>
            </a:r>
            <a:r>
              <a:rPr lang="zh-CN" altLang="en-US">
                <a:solidFill>
                  <a:srgbClr val="C00000"/>
                </a:solidFill>
              </a:rPr>
              <a:t>  </a:t>
            </a:r>
            <a:r>
              <a:rPr lang="zh-CN" altLang="en-US" sz="2800">
                <a:solidFill>
                  <a:srgbClr val="C00000"/>
                </a:solidFill>
                <a:cs typeface="楷体_GB2312"/>
              </a:rPr>
              <a:t> </a:t>
            </a:r>
          </a:p>
        </p:txBody>
      </p:sp>
      <p:sp>
        <p:nvSpPr>
          <p:cNvPr id="45059" name="矩形 3"/>
          <p:cNvSpPr>
            <a:spLocks noChangeArrowheads="1"/>
          </p:cNvSpPr>
          <p:nvPr/>
        </p:nvSpPr>
        <p:spPr bwMode="auto">
          <a:xfrm>
            <a:off x="552555" y="4437111"/>
            <a:ext cx="82804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3200">
                <a:solidFill>
                  <a:srgbClr val="002060"/>
                </a:solidFill>
                <a:latin typeface="微软雅黑" pitchFamily="34" charset="-122"/>
                <a:ea typeface="微软雅黑" pitchFamily="34" charset="-122"/>
              </a:rPr>
              <a:t>从操作系统的角度来看：</a:t>
            </a:r>
            <a:endParaRPr lang="en-US" altLang="zh-CN" sz="3200">
              <a:solidFill>
                <a:srgbClr val="002060"/>
              </a:solidFill>
              <a:latin typeface="微软雅黑" pitchFamily="34" charset="-122"/>
              <a:ea typeface="微软雅黑" pitchFamily="34" charset="-122"/>
            </a:endParaRPr>
          </a:p>
          <a:p>
            <a:pPr eaLnBrk="1" hangingPunct="1"/>
            <a:endParaRPr lang="en-US" altLang="zh-CN" sz="3200">
              <a:solidFill>
                <a:srgbClr val="002060"/>
              </a:solidFill>
              <a:latin typeface="微软雅黑" pitchFamily="34" charset="-122"/>
              <a:ea typeface="微软雅黑" pitchFamily="34" charset="-122"/>
            </a:endParaRPr>
          </a:p>
          <a:p>
            <a:pPr eaLnBrk="1" hangingPunct="1"/>
            <a:r>
              <a:rPr lang="zh-CN" altLang="en-US" sz="4000" b="1">
                <a:latin typeface="微软雅黑" pitchFamily="34" charset="-122"/>
                <a:ea typeface="微软雅黑" pitchFamily="34" charset="-122"/>
              </a:rPr>
              <a:t>进程</a:t>
            </a:r>
            <a:r>
              <a:rPr lang="en-US" altLang="zh-CN" sz="4000" b="1">
                <a:latin typeface="微软雅黑" pitchFamily="34" charset="-122"/>
                <a:ea typeface="微软雅黑" pitchFamily="34" charset="-122"/>
              </a:rPr>
              <a:t>=</a:t>
            </a:r>
            <a:r>
              <a:rPr lang="zh-CN" altLang="en-US" sz="4000" b="1">
                <a:latin typeface="微软雅黑" pitchFamily="34" charset="-122"/>
                <a:ea typeface="微软雅黑" pitchFamily="34" charset="-122"/>
              </a:rPr>
              <a:t>程序</a:t>
            </a:r>
            <a:r>
              <a:rPr lang="en-US" altLang="zh-CN" sz="4000" b="1">
                <a:latin typeface="微软雅黑" pitchFamily="34" charset="-122"/>
                <a:ea typeface="微软雅黑" pitchFamily="34" charset="-122"/>
              </a:rPr>
              <a:t>+</a:t>
            </a:r>
            <a:r>
              <a:rPr lang="zh-CN" altLang="en-US" sz="4000" b="1">
                <a:latin typeface="微软雅黑" pitchFamily="34" charset="-122"/>
                <a:ea typeface="微软雅黑" pitchFamily="34" charset="-122"/>
              </a:rPr>
              <a:t>数据</a:t>
            </a:r>
            <a:r>
              <a:rPr lang="en-US" altLang="zh-CN" sz="4000" b="1">
                <a:latin typeface="微软雅黑" pitchFamily="34" charset="-122"/>
                <a:ea typeface="微软雅黑" pitchFamily="34" charset="-122"/>
              </a:rPr>
              <a:t>+PCB</a:t>
            </a:r>
            <a:endParaRPr lang="zh-CN" altLang="en-US" sz="4000" b="1">
              <a:latin typeface="微软雅黑" pitchFamily="34" charset="-122"/>
              <a:ea typeface="微软雅黑"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177799" y="299551"/>
            <a:ext cx="8785225"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ts val="1800"/>
              </a:spcBef>
            </a:pPr>
            <a:r>
              <a:rPr lang="en-US" altLang="zh-CN" sz="2800">
                <a:solidFill>
                  <a:srgbClr val="0066FF"/>
                </a:solidFill>
                <a:latin typeface="微软雅黑" pitchFamily="34" charset="-122"/>
                <a:ea typeface="微软雅黑" pitchFamily="34" charset="-122"/>
              </a:rPr>
              <a:t>OS</a:t>
            </a:r>
            <a:r>
              <a:rPr lang="zh-CN" altLang="en-US" sz="2800">
                <a:solidFill>
                  <a:srgbClr val="0066FF"/>
                </a:solidFill>
                <a:latin typeface="微软雅黑" pitchFamily="34" charset="-122"/>
                <a:ea typeface="微软雅黑" pitchFamily="34" charset="-122"/>
              </a:rPr>
              <a:t>根据</a:t>
            </a:r>
            <a:r>
              <a:rPr lang="en-US" altLang="zh-CN" sz="2800">
                <a:solidFill>
                  <a:srgbClr val="0066FF"/>
                </a:solidFill>
                <a:latin typeface="微软雅黑" pitchFamily="34" charset="-122"/>
                <a:ea typeface="微软雅黑" pitchFamily="34" charset="-122"/>
              </a:rPr>
              <a:t>PCB</a:t>
            </a:r>
            <a:r>
              <a:rPr lang="zh-CN" altLang="en-US" sz="2800">
                <a:solidFill>
                  <a:srgbClr val="0066FF"/>
                </a:solidFill>
                <a:latin typeface="微软雅黑" pitchFamily="34" charset="-122"/>
                <a:ea typeface="微软雅黑" pitchFamily="34" charset="-122"/>
              </a:rPr>
              <a:t>来对并发执行的进程进行控制和管理</a:t>
            </a:r>
            <a:endParaRPr lang="en-US" altLang="zh-CN" sz="2800">
              <a:solidFill>
                <a:srgbClr val="0066FF"/>
              </a:solidFill>
              <a:latin typeface="微软雅黑" pitchFamily="34" charset="-122"/>
              <a:ea typeface="微软雅黑" pitchFamily="34" charset="-122"/>
            </a:endParaRPr>
          </a:p>
          <a:p>
            <a:pPr marL="342900" indent="-342900" eaLnBrk="1" hangingPunct="1">
              <a:spcBef>
                <a:spcPts val="3000"/>
              </a:spcBef>
              <a:buFont typeface="Wingdings" pitchFamily="2" charset="2"/>
              <a:buChar char="l"/>
            </a:pPr>
            <a:r>
              <a:rPr lang="zh-CN" altLang="en-US" sz="2400">
                <a:latin typeface="微软雅黑" pitchFamily="34" charset="-122"/>
                <a:ea typeface="微软雅黑" pitchFamily="34" charset="-122"/>
              </a:rPr>
              <a:t>当</a:t>
            </a:r>
            <a:r>
              <a:rPr lang="en-US" altLang="zh-CN" sz="2400">
                <a:latin typeface="微软雅黑" pitchFamily="34" charset="-122"/>
                <a:ea typeface="微软雅黑" pitchFamily="34" charset="-122"/>
              </a:rPr>
              <a:t>OS</a:t>
            </a:r>
            <a:r>
              <a:rPr lang="zh-CN" altLang="en-US" sz="2400">
                <a:latin typeface="微软雅黑" pitchFamily="34" charset="-122"/>
                <a:ea typeface="微软雅黑" pitchFamily="34" charset="-122"/>
              </a:rPr>
              <a:t>要调度某进程执行时，要从该进程的</a:t>
            </a:r>
            <a:r>
              <a:rPr lang="en-US" altLang="zh-CN" sz="2400">
                <a:latin typeface="微软雅黑" pitchFamily="34" charset="-122"/>
                <a:ea typeface="微软雅黑" pitchFamily="34" charset="-122"/>
              </a:rPr>
              <a:t>PCB</a:t>
            </a:r>
            <a:r>
              <a:rPr lang="zh-CN" altLang="en-US" sz="2400">
                <a:latin typeface="微软雅黑" pitchFamily="34" charset="-122"/>
                <a:ea typeface="微软雅黑" pitchFamily="34" charset="-122"/>
              </a:rPr>
              <a:t>中</a:t>
            </a:r>
            <a:r>
              <a:rPr lang="zh-CN" altLang="en-US" sz="2400">
                <a:solidFill>
                  <a:srgbClr val="FF0000"/>
                </a:solidFill>
                <a:latin typeface="微软雅黑" pitchFamily="34" charset="-122"/>
                <a:ea typeface="微软雅黑" pitchFamily="34" charset="-122"/>
              </a:rPr>
              <a:t>查询</a:t>
            </a:r>
            <a:r>
              <a:rPr lang="zh-CN" altLang="en-US" sz="2400">
                <a:latin typeface="微软雅黑" pitchFamily="34" charset="-122"/>
                <a:ea typeface="微软雅黑" pitchFamily="34" charset="-122"/>
              </a:rPr>
              <a:t>其现行</a:t>
            </a:r>
            <a:r>
              <a:rPr lang="zh-CN" altLang="en-US" sz="2400">
                <a:solidFill>
                  <a:srgbClr val="FF0000"/>
                </a:solidFill>
                <a:latin typeface="微软雅黑" pitchFamily="34" charset="-122"/>
                <a:ea typeface="微软雅黑" pitchFamily="34" charset="-122"/>
              </a:rPr>
              <a:t>状态</a:t>
            </a:r>
            <a:r>
              <a:rPr lang="zh-CN" altLang="en-US" sz="2400">
                <a:latin typeface="微软雅黑" pitchFamily="34" charset="-122"/>
                <a:ea typeface="微软雅黑" pitchFamily="34" charset="-122"/>
              </a:rPr>
              <a:t>及</a:t>
            </a:r>
            <a:r>
              <a:rPr lang="zh-CN" altLang="en-US" sz="2400">
                <a:solidFill>
                  <a:srgbClr val="FF0000"/>
                </a:solidFill>
                <a:latin typeface="微软雅黑" pitchFamily="34" charset="-122"/>
                <a:ea typeface="微软雅黑" pitchFamily="34" charset="-122"/>
              </a:rPr>
              <a:t>优先级</a:t>
            </a:r>
            <a:r>
              <a:rPr lang="zh-CN" altLang="en-US" sz="2400">
                <a:latin typeface="微软雅黑" pitchFamily="34" charset="-122"/>
                <a:ea typeface="微软雅黑" pitchFamily="34" charset="-122"/>
              </a:rPr>
              <a:t>；</a:t>
            </a:r>
            <a:endParaRPr lang="en-US" altLang="zh-CN" sz="2400">
              <a:latin typeface="微软雅黑" pitchFamily="34" charset="-122"/>
              <a:ea typeface="微软雅黑" pitchFamily="34" charset="-122"/>
            </a:endParaRPr>
          </a:p>
          <a:p>
            <a:pPr marL="342900" indent="-342900" eaLnBrk="1" hangingPunct="1">
              <a:spcBef>
                <a:spcPts val="1800"/>
              </a:spcBef>
              <a:buFont typeface="Wingdings" pitchFamily="2" charset="2"/>
              <a:buChar char="l"/>
            </a:pPr>
            <a:r>
              <a:rPr lang="zh-CN" altLang="en-US" sz="2400">
                <a:latin typeface="微软雅黑" pitchFamily="34" charset="-122"/>
                <a:ea typeface="微软雅黑" pitchFamily="34" charset="-122"/>
              </a:rPr>
              <a:t>在调度到某进程后，要根据其</a:t>
            </a:r>
            <a:r>
              <a:rPr lang="en-US" altLang="zh-CN" sz="2400">
                <a:latin typeface="微软雅黑" pitchFamily="34" charset="-122"/>
                <a:ea typeface="微软雅黑" pitchFamily="34" charset="-122"/>
              </a:rPr>
              <a:t>PCB</a:t>
            </a:r>
            <a:r>
              <a:rPr lang="zh-CN" altLang="en-US" sz="2400">
                <a:latin typeface="微软雅黑" pitchFamily="34" charset="-122"/>
                <a:ea typeface="微软雅黑" pitchFamily="34" charset="-122"/>
              </a:rPr>
              <a:t>中所保存的处理机状态信息，</a:t>
            </a:r>
            <a:r>
              <a:rPr lang="zh-CN" altLang="en-US" sz="2400">
                <a:solidFill>
                  <a:srgbClr val="FF0000"/>
                </a:solidFill>
                <a:latin typeface="微软雅黑" pitchFamily="34" charset="-122"/>
                <a:ea typeface="微软雅黑" pitchFamily="34" charset="-122"/>
              </a:rPr>
              <a:t>设置该进程恢复运行的现场</a:t>
            </a:r>
            <a:r>
              <a:rPr lang="zh-CN" altLang="en-US" sz="2400">
                <a:latin typeface="微软雅黑" pitchFamily="34" charset="-122"/>
                <a:ea typeface="微软雅黑" pitchFamily="34" charset="-122"/>
              </a:rPr>
              <a:t>，并根据其</a:t>
            </a:r>
            <a:r>
              <a:rPr lang="en-US" altLang="zh-CN" sz="2400">
                <a:latin typeface="微软雅黑" pitchFamily="34" charset="-122"/>
                <a:ea typeface="微软雅黑" pitchFamily="34" charset="-122"/>
              </a:rPr>
              <a:t>PCB</a:t>
            </a:r>
            <a:r>
              <a:rPr lang="zh-CN" altLang="en-US" sz="2400">
                <a:latin typeface="微软雅黑" pitchFamily="34" charset="-122"/>
                <a:ea typeface="微软雅黑" pitchFamily="34" charset="-122"/>
              </a:rPr>
              <a:t>中的程序和数据的内存始址，找到其程序和数据；</a:t>
            </a:r>
            <a:endParaRPr lang="en-US" altLang="zh-CN" sz="2400">
              <a:latin typeface="微软雅黑" pitchFamily="34" charset="-122"/>
              <a:ea typeface="微软雅黑" pitchFamily="34" charset="-122"/>
            </a:endParaRP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886919"/>
            <a:ext cx="27908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149080"/>
            <a:ext cx="2088232" cy="187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345881" y="6168030"/>
            <a:ext cx="907621" cy="523220"/>
          </a:xfrm>
          <a:prstGeom prst="rect">
            <a:avLst/>
          </a:prstGeom>
        </p:spPr>
        <p:txBody>
          <a:bodyPr wrap="none">
            <a:spAutoFit/>
          </a:bodyPr>
          <a:lstStyle/>
          <a:p>
            <a:r>
              <a:rPr lang="en-US" altLang="zh-CN" sz="2800" b="1">
                <a:solidFill>
                  <a:srgbClr val="FF0000"/>
                </a:solidFill>
                <a:latin typeface="微软雅黑" pitchFamily="34" charset="-122"/>
                <a:ea typeface="微软雅黑" pitchFamily="34" charset="-122"/>
              </a:rPr>
              <a:t>PCB</a:t>
            </a:r>
            <a:endParaRPr lang="zh-CN" altLang="en-US" sz="2800" b="1">
              <a:solidFill>
                <a:srgbClr val="FF0000"/>
              </a:solidFill>
            </a:endParaRPr>
          </a:p>
        </p:txBody>
      </p:sp>
      <p:sp>
        <p:nvSpPr>
          <p:cNvPr id="6" name="矩形 5"/>
          <p:cNvSpPr/>
          <p:nvPr/>
        </p:nvSpPr>
        <p:spPr>
          <a:xfrm>
            <a:off x="6291124" y="5215372"/>
            <a:ext cx="801823" cy="523220"/>
          </a:xfrm>
          <a:prstGeom prst="rect">
            <a:avLst/>
          </a:prstGeom>
        </p:spPr>
        <p:txBody>
          <a:bodyPr wrap="none">
            <a:spAutoFit/>
          </a:bodyPr>
          <a:lstStyle/>
          <a:p>
            <a:r>
              <a:rPr lang="en-US" altLang="zh-CN" sz="2800" b="1">
                <a:solidFill>
                  <a:srgbClr val="FF0000"/>
                </a:solidFill>
                <a:latin typeface="微软雅黑" pitchFamily="34" charset="-122"/>
                <a:ea typeface="微软雅黑" pitchFamily="34" charset="-122"/>
              </a:rPr>
              <a:t>OS </a:t>
            </a:r>
            <a:endParaRPr lang="zh-CN" altLang="en-US" sz="2800" b="1">
              <a:solidFill>
                <a:srgbClr val="FF0000"/>
              </a:solidFill>
            </a:endParaRPr>
          </a:p>
        </p:txBody>
      </p:sp>
      <p:sp>
        <p:nvSpPr>
          <p:cNvPr id="3" name="椭圆形标注 2"/>
          <p:cNvSpPr/>
          <p:nvPr/>
        </p:nvSpPr>
        <p:spPr>
          <a:xfrm>
            <a:off x="2698204" y="3645024"/>
            <a:ext cx="1872208" cy="1186198"/>
          </a:xfrm>
          <a:prstGeom prst="wedgeEllipseCallout">
            <a:avLst>
              <a:gd name="adj1" fmla="val -60480"/>
              <a:gd name="adj2" fmla="val 4345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t>求你放过我吧！</a:t>
            </a:r>
          </a:p>
        </p:txBody>
      </p:sp>
      <p:cxnSp>
        <p:nvCxnSpPr>
          <p:cNvPr id="5" name="直接连接符 4"/>
          <p:cNvCxnSpPr/>
          <p:nvPr/>
        </p:nvCxnSpPr>
        <p:spPr>
          <a:xfrm>
            <a:off x="0" y="836712"/>
            <a:ext cx="8028384" cy="0"/>
          </a:xfrm>
          <a:prstGeom prst="line">
            <a:avLst/>
          </a:prstGeom>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177800" y="260350"/>
            <a:ext cx="878522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spcBef>
                <a:spcPts val="1800"/>
              </a:spcBef>
              <a:buFont typeface="Wingdings" pitchFamily="2" charset="2"/>
              <a:buChar char="l"/>
            </a:pPr>
            <a:r>
              <a:rPr lang="zh-CN" altLang="en-US" sz="2400">
                <a:latin typeface="微软雅黑" pitchFamily="34" charset="-122"/>
                <a:ea typeface="微软雅黑" pitchFamily="34" charset="-122"/>
              </a:rPr>
              <a:t>进程在执行过程中，当需要和与之合作的进程实现同步、通信或者访问文件时，也都需要访问</a:t>
            </a:r>
            <a:r>
              <a:rPr lang="en-US" altLang="zh-CN" sz="2400">
                <a:latin typeface="微软雅黑" pitchFamily="34" charset="-122"/>
                <a:ea typeface="微软雅黑" pitchFamily="34" charset="-122"/>
              </a:rPr>
              <a:t>PCB</a:t>
            </a:r>
            <a:r>
              <a:rPr lang="zh-CN" altLang="en-US" sz="2400">
                <a:latin typeface="微软雅黑" pitchFamily="34" charset="-122"/>
                <a:ea typeface="微软雅黑" pitchFamily="34" charset="-122"/>
              </a:rPr>
              <a:t>；</a:t>
            </a:r>
            <a:endParaRPr lang="en-US" altLang="zh-CN" sz="2400">
              <a:latin typeface="微软雅黑" pitchFamily="34" charset="-122"/>
              <a:ea typeface="微软雅黑" pitchFamily="34" charset="-122"/>
            </a:endParaRPr>
          </a:p>
          <a:p>
            <a:pPr marL="342900" indent="-342900" eaLnBrk="1" hangingPunct="1">
              <a:spcBef>
                <a:spcPts val="1800"/>
              </a:spcBef>
              <a:buFont typeface="Wingdings" pitchFamily="2" charset="2"/>
              <a:buChar char="l"/>
            </a:pPr>
            <a:r>
              <a:rPr lang="zh-CN" altLang="en-US" sz="2400">
                <a:latin typeface="微软雅黑" pitchFamily="34" charset="-122"/>
                <a:ea typeface="微软雅黑" pitchFamily="34" charset="-122"/>
              </a:rPr>
              <a:t>当进程由于某种原因而暂停执行时，又须将器</a:t>
            </a:r>
            <a:r>
              <a:rPr lang="zh-CN" altLang="en-US" sz="2400">
                <a:solidFill>
                  <a:srgbClr val="FF0000"/>
                </a:solidFill>
                <a:latin typeface="微软雅黑" pitchFamily="34" charset="-122"/>
                <a:ea typeface="微软雅黑" pitchFamily="34" charset="-122"/>
              </a:rPr>
              <a:t>断点的处理机</a:t>
            </a:r>
            <a:r>
              <a:rPr lang="zh-CN" altLang="en-US" sz="2400">
                <a:latin typeface="微软雅黑" pitchFamily="34" charset="-122"/>
                <a:ea typeface="微软雅黑" pitchFamily="34" charset="-122"/>
              </a:rPr>
              <a:t>环境保存在</a:t>
            </a:r>
            <a:r>
              <a:rPr lang="en-US" altLang="zh-CN" sz="2400">
                <a:latin typeface="微软雅黑" pitchFamily="34" charset="-122"/>
                <a:ea typeface="微软雅黑" pitchFamily="34" charset="-122"/>
              </a:rPr>
              <a:t>PCB </a:t>
            </a:r>
            <a:r>
              <a:rPr lang="zh-CN" altLang="en-US" sz="2400">
                <a:latin typeface="微软雅黑" pitchFamily="34" charset="-122"/>
                <a:ea typeface="微软雅黑" pitchFamily="34" charset="-122"/>
              </a:rPr>
              <a:t>中。</a:t>
            </a:r>
            <a:endParaRPr lang="en-US" altLang="zh-CN" sz="2400">
              <a:latin typeface="微软雅黑" pitchFamily="34" charset="-122"/>
              <a:ea typeface="微软雅黑" pitchFamily="34" charset="-122"/>
            </a:endParaRPr>
          </a:p>
          <a:p>
            <a:pPr marL="342900" indent="-342900" eaLnBrk="1" hangingPunct="1">
              <a:spcBef>
                <a:spcPts val="1800"/>
              </a:spcBef>
              <a:buFont typeface="Wingdings" pitchFamily="2" charset="2"/>
              <a:buChar char="l"/>
            </a:pPr>
            <a:r>
              <a:rPr lang="zh-CN" altLang="en-US" sz="2400">
                <a:latin typeface="微软雅黑" pitchFamily="34" charset="-122"/>
                <a:ea typeface="微软雅黑" pitchFamily="34" charset="-122"/>
              </a:rPr>
              <a:t>可见，在进程的整个生命期中，系统总是通过</a:t>
            </a:r>
            <a:r>
              <a:rPr lang="en-US" altLang="zh-CN" sz="2400">
                <a:latin typeface="微软雅黑" pitchFamily="34" charset="-122"/>
                <a:ea typeface="微软雅黑" pitchFamily="34" charset="-122"/>
              </a:rPr>
              <a:t>PCB</a:t>
            </a:r>
            <a:r>
              <a:rPr lang="zh-CN" altLang="en-US" sz="2400">
                <a:latin typeface="微软雅黑" pitchFamily="34" charset="-122"/>
                <a:ea typeface="微软雅黑" pitchFamily="34" charset="-122"/>
              </a:rPr>
              <a:t>对进程进行控制的，即系统是根据进程的</a:t>
            </a:r>
            <a:r>
              <a:rPr lang="en-US" altLang="zh-CN" sz="2400">
                <a:latin typeface="微软雅黑" pitchFamily="34" charset="-122"/>
                <a:ea typeface="微软雅黑" pitchFamily="34" charset="-122"/>
              </a:rPr>
              <a:t>PCB</a:t>
            </a:r>
            <a:r>
              <a:rPr lang="zh-CN" altLang="en-US" sz="2400">
                <a:latin typeface="微软雅黑" pitchFamily="34" charset="-122"/>
                <a:ea typeface="微软雅黑" pitchFamily="34" charset="-122"/>
              </a:rPr>
              <a:t>感知到该进程的存在的。所以说，</a:t>
            </a:r>
            <a:r>
              <a:rPr lang="en-US" altLang="zh-CN" sz="2400" b="1">
                <a:solidFill>
                  <a:srgbClr val="C00000"/>
                </a:solidFill>
                <a:latin typeface="微软雅黑" pitchFamily="34" charset="-122"/>
                <a:ea typeface="微软雅黑" pitchFamily="34" charset="-122"/>
              </a:rPr>
              <a:t>PCB</a:t>
            </a:r>
            <a:r>
              <a:rPr lang="zh-CN" altLang="en-US" sz="2400" b="1">
                <a:solidFill>
                  <a:srgbClr val="C00000"/>
                </a:solidFill>
                <a:latin typeface="微软雅黑" pitchFamily="34" charset="-122"/>
                <a:ea typeface="微软雅黑" pitchFamily="34" charset="-122"/>
              </a:rPr>
              <a:t>是进程存在的唯一标志</a:t>
            </a:r>
            <a:r>
              <a:rPr lang="zh-CN" altLang="en-US" sz="2400">
                <a:latin typeface="微软雅黑" pitchFamily="34" charset="-122"/>
                <a:ea typeface="微软雅黑" pitchFamily="34" charset="-122"/>
              </a:rPr>
              <a:t>。</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398" y="3356992"/>
            <a:ext cx="4154810" cy="345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105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0525" y="476250"/>
            <a:ext cx="8229600" cy="792163"/>
          </a:xfrm>
        </p:spPr>
        <p:txBody>
          <a:bodyPr/>
          <a:lstStyle/>
          <a:p>
            <a:pPr marL="457200" indent="-457200" eaLnBrk="1" hangingPunct="1">
              <a:buFont typeface="Wingdings" pitchFamily="2" charset="2"/>
              <a:buChar char="n"/>
            </a:pPr>
            <a:r>
              <a:rPr lang="zh-CN" altLang="en-US" sz="3200" b="1">
                <a:solidFill>
                  <a:srgbClr val="FF0000"/>
                </a:solidFill>
                <a:cs typeface="楷体_GB2312"/>
              </a:rPr>
              <a:t>进程队列</a:t>
            </a:r>
          </a:p>
        </p:txBody>
      </p:sp>
      <p:sp>
        <p:nvSpPr>
          <p:cNvPr id="47107" name="Rectangle 3"/>
          <p:cNvSpPr>
            <a:spLocks noGrp="1" noChangeArrowheads="1"/>
          </p:cNvSpPr>
          <p:nvPr>
            <p:ph type="body" idx="1"/>
          </p:nvPr>
        </p:nvSpPr>
        <p:spPr>
          <a:xfrm>
            <a:off x="468313" y="1257300"/>
            <a:ext cx="8229600" cy="720725"/>
          </a:xfrm>
        </p:spPr>
        <p:txBody>
          <a:bodyPr/>
          <a:lstStyle/>
          <a:p>
            <a:pPr algn="just" eaLnBrk="1" hangingPunct="1">
              <a:buFont typeface="Wingdings" pitchFamily="2" charset="2"/>
              <a:buNone/>
            </a:pPr>
            <a:r>
              <a:rPr lang="en-US" altLang="zh-CN" b="1">
                <a:solidFill>
                  <a:srgbClr val="002060"/>
                </a:solidFill>
                <a:cs typeface="楷体_GB2312"/>
              </a:rPr>
              <a:t>1</a:t>
            </a:r>
            <a:r>
              <a:rPr lang="zh-CN" altLang="en-US" b="1">
                <a:solidFill>
                  <a:srgbClr val="002060"/>
                </a:solidFill>
                <a:cs typeface="楷体_GB2312"/>
              </a:rPr>
              <a:t>．线性方式</a:t>
            </a:r>
          </a:p>
        </p:txBody>
      </p:sp>
      <p:pic>
        <p:nvPicPr>
          <p:cNvPr id="47108" name="Picture 4" descr="t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938" y="2000250"/>
            <a:ext cx="733107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5"/>
          <p:cNvSpPr txBox="1">
            <a:spLocks noChangeArrowheads="1"/>
          </p:cNvSpPr>
          <p:nvPr/>
        </p:nvSpPr>
        <p:spPr bwMode="auto">
          <a:xfrm>
            <a:off x="2700338" y="1362075"/>
            <a:ext cx="5254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algn="ctr" eaLnBrk="1" hangingPunct="1">
              <a:spcBef>
                <a:spcPct val="50000"/>
              </a:spcBef>
            </a:pPr>
            <a:r>
              <a:rPr lang="en-US" altLang="zh-CN" sz="2000"/>
              <a:t> </a:t>
            </a:r>
            <a:r>
              <a:rPr lang="en-US" altLang="zh-CN" sz="2000">
                <a:cs typeface="楷体_GB2312"/>
              </a:rPr>
              <a:t>PCB</a:t>
            </a:r>
            <a:r>
              <a:rPr lang="zh-CN" altLang="en-US" sz="2000">
                <a:cs typeface="楷体_GB2312"/>
              </a:rPr>
              <a:t>线性队列示意图 </a:t>
            </a:r>
          </a:p>
        </p:txBody>
      </p:sp>
      <p:sp>
        <p:nvSpPr>
          <p:cNvPr id="47110" name="Rectangle 3"/>
          <p:cNvSpPr txBox="1">
            <a:spLocks noChangeArrowheads="1"/>
          </p:cNvSpPr>
          <p:nvPr/>
        </p:nvSpPr>
        <p:spPr bwMode="auto">
          <a:xfrm>
            <a:off x="468313" y="2944813"/>
            <a:ext cx="6454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eaLnBrk="1" hangingPunct="1">
              <a:spcBef>
                <a:spcPct val="20000"/>
              </a:spcBef>
              <a:buClr>
                <a:schemeClr val="bg2"/>
              </a:buClr>
              <a:buSzPct val="75000"/>
              <a:buFont typeface="Wingdings" pitchFamily="2" charset="2"/>
              <a:buNone/>
              <a:defRPr sz="3200" b="1">
                <a:solidFill>
                  <a:srgbClr val="002060"/>
                </a:solidFill>
                <a:latin typeface="微软雅黑" panose="020B0503020204020204" pitchFamily="34" charset="-122"/>
                <a:ea typeface="微软雅黑" panose="020B0503020204020204" pitchFamily="34" charset="-122"/>
                <a:cs typeface="楷体_GB2312"/>
              </a:defRPr>
            </a:lvl1pPr>
            <a:lvl2pPr marL="742950" indent="-285750">
              <a:spcBef>
                <a:spcPct val="20000"/>
              </a:spcBef>
              <a:buClr>
                <a:schemeClr val="accent2"/>
              </a:buClr>
              <a:buSzPct val="80000"/>
              <a:buFont typeface="Wingdings" pitchFamily="2" charset="2"/>
              <a:buChar char="¨"/>
              <a:defRPr sz="2800">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itchFamily="2" charset="2"/>
              <a:buChar char="§"/>
              <a:defRPr sz="2000">
                <a:latin typeface="微软雅黑" panose="020B0503020204020204" pitchFamily="34" charset="-122"/>
                <a:ea typeface="微软雅黑" panose="020B0503020204020204" pitchFamily="34" charset="-122"/>
              </a:defRPr>
            </a:lvl5pPr>
            <a:lvl6pPr marL="2514600" indent="-228600" fontAlgn="base">
              <a:spcBef>
                <a:spcPct val="20000"/>
              </a:spcBef>
              <a:spcAft>
                <a:spcPct val="0"/>
              </a:spcAft>
              <a:buClr>
                <a:schemeClr val="bg2"/>
              </a:buClr>
              <a:buFont typeface="Wingdings" pitchFamily="2" charset="2"/>
              <a:buChar char="§"/>
              <a:defRPr sz="2000">
                <a:latin typeface="+mn-lt"/>
                <a:ea typeface="+mn-ea"/>
              </a:defRPr>
            </a:lvl6pPr>
            <a:lvl7pPr marL="2971800" indent="-228600" fontAlgn="base">
              <a:spcBef>
                <a:spcPct val="20000"/>
              </a:spcBef>
              <a:spcAft>
                <a:spcPct val="0"/>
              </a:spcAft>
              <a:buClr>
                <a:schemeClr val="bg2"/>
              </a:buClr>
              <a:buFont typeface="Wingdings" pitchFamily="2" charset="2"/>
              <a:buChar char="§"/>
              <a:defRPr sz="2000">
                <a:latin typeface="+mn-lt"/>
                <a:ea typeface="+mn-ea"/>
              </a:defRPr>
            </a:lvl7pPr>
            <a:lvl8pPr marL="3429000" indent="-228600" fontAlgn="base">
              <a:spcBef>
                <a:spcPct val="20000"/>
              </a:spcBef>
              <a:spcAft>
                <a:spcPct val="0"/>
              </a:spcAft>
              <a:buClr>
                <a:schemeClr val="bg2"/>
              </a:buClr>
              <a:buFont typeface="Wingdings" pitchFamily="2" charset="2"/>
              <a:buChar char="§"/>
              <a:defRPr sz="2000">
                <a:latin typeface="+mn-lt"/>
                <a:ea typeface="+mn-ea"/>
              </a:defRPr>
            </a:lvl8pPr>
            <a:lvl9pPr marL="3886200" indent="-228600" fontAlgn="base">
              <a:spcBef>
                <a:spcPct val="20000"/>
              </a:spcBef>
              <a:spcAft>
                <a:spcPct val="0"/>
              </a:spcAft>
              <a:buClr>
                <a:schemeClr val="bg2"/>
              </a:buClr>
              <a:buFont typeface="Wingdings" pitchFamily="2" charset="2"/>
              <a:buChar char="§"/>
              <a:defRPr sz="2000">
                <a:latin typeface="+mn-lt"/>
                <a:ea typeface="+mn-ea"/>
              </a:defRPr>
            </a:lvl9pPr>
          </a:lstStyle>
          <a:p>
            <a:r>
              <a:rPr lang="en-US" altLang="zh-CN"/>
              <a:t>2</a:t>
            </a:r>
            <a:r>
              <a:rPr lang="zh-CN" altLang="en-US"/>
              <a:t>．链表方式</a:t>
            </a:r>
          </a:p>
        </p:txBody>
      </p:sp>
      <p:pic>
        <p:nvPicPr>
          <p:cNvPr id="47111" name="Picture 4" descr="t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075" y="3486150"/>
            <a:ext cx="53276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5"/>
          <p:cNvSpPr txBox="1">
            <a:spLocks noChangeArrowheads="1"/>
          </p:cNvSpPr>
          <p:nvPr/>
        </p:nvSpPr>
        <p:spPr bwMode="auto">
          <a:xfrm>
            <a:off x="4211638" y="3392488"/>
            <a:ext cx="3444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algn="ctr" eaLnBrk="1" hangingPunct="1">
              <a:spcBef>
                <a:spcPct val="50000"/>
              </a:spcBef>
            </a:pPr>
            <a:r>
              <a:rPr lang="en-US" altLang="zh-CN" sz="1800">
                <a:cs typeface="楷体_GB2312"/>
              </a:rPr>
              <a:t>PCB</a:t>
            </a:r>
            <a:r>
              <a:rPr lang="zh-CN" altLang="en-US" sz="1800">
                <a:cs typeface="楷体_GB2312"/>
              </a:rPr>
              <a:t>链接队列示意图</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771775" y="6165850"/>
            <a:ext cx="3744913" cy="431800"/>
          </a:xfrm>
        </p:spPr>
        <p:txBody>
          <a:bodyPr/>
          <a:lstStyle/>
          <a:p>
            <a:pPr algn="ctr" eaLnBrk="1" hangingPunct="1">
              <a:lnSpc>
                <a:spcPct val="80000"/>
              </a:lnSpc>
              <a:buFont typeface="Wingdings" pitchFamily="2" charset="2"/>
              <a:buNone/>
            </a:pPr>
            <a:r>
              <a:rPr lang="en-US" altLang="zh-CN" sz="2000"/>
              <a:t> </a:t>
            </a:r>
            <a:r>
              <a:rPr lang="en-US" altLang="zh-CN" sz="2000">
                <a:ea typeface="楷体_GB2312"/>
                <a:cs typeface="楷体_GB2312"/>
              </a:rPr>
              <a:t>PCB</a:t>
            </a:r>
            <a:r>
              <a:rPr lang="zh-CN" altLang="en-US" sz="2000">
                <a:ea typeface="楷体_GB2312"/>
                <a:cs typeface="楷体_GB2312"/>
              </a:rPr>
              <a:t>索引结构示意图</a:t>
            </a:r>
          </a:p>
        </p:txBody>
      </p:sp>
      <p:sp>
        <p:nvSpPr>
          <p:cNvPr id="48131" name="Rectangle 3"/>
          <p:cNvSpPr>
            <a:spLocks noChangeArrowheads="1"/>
          </p:cNvSpPr>
          <p:nvPr/>
        </p:nvSpPr>
        <p:spPr bwMode="auto">
          <a:xfrm>
            <a:off x="457200" y="115888"/>
            <a:ext cx="8229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a:ea typeface="楷体_GB2312"/>
                <a:cs typeface="楷体_GB2312"/>
              </a:rPr>
              <a:t> </a:t>
            </a:r>
          </a:p>
        </p:txBody>
      </p:sp>
      <p:sp>
        <p:nvSpPr>
          <p:cNvPr id="48132" name="Rectangle 4"/>
          <p:cNvSpPr>
            <a:spLocks noChangeArrowheads="1"/>
          </p:cNvSpPr>
          <p:nvPr/>
        </p:nvSpPr>
        <p:spPr bwMode="auto">
          <a:xfrm>
            <a:off x="395288" y="692150"/>
            <a:ext cx="8229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hangingPunct="1">
              <a:spcBef>
                <a:spcPct val="20000"/>
              </a:spcBef>
              <a:buClr>
                <a:schemeClr val="bg2"/>
              </a:buClr>
              <a:buSzPct val="75000"/>
              <a:buFont typeface="Wingdings" pitchFamily="2" charset="2"/>
              <a:buNone/>
            </a:pPr>
            <a:r>
              <a:rPr lang="en-US" altLang="zh-CN" sz="3200" b="1">
                <a:solidFill>
                  <a:srgbClr val="002060"/>
                </a:solidFill>
                <a:latin typeface="微软雅黑" pitchFamily="34" charset="-122"/>
                <a:ea typeface="微软雅黑" pitchFamily="34" charset="-122"/>
                <a:cs typeface="楷体_GB2312"/>
              </a:rPr>
              <a:t>3</a:t>
            </a:r>
            <a:r>
              <a:rPr lang="zh-CN" altLang="en-US" sz="3200" b="1">
                <a:solidFill>
                  <a:srgbClr val="002060"/>
                </a:solidFill>
                <a:latin typeface="微软雅黑" pitchFamily="34" charset="-122"/>
                <a:ea typeface="微软雅黑" pitchFamily="34" charset="-122"/>
                <a:cs typeface="楷体_GB2312"/>
              </a:rPr>
              <a:t>．索引方式</a:t>
            </a:r>
          </a:p>
        </p:txBody>
      </p:sp>
      <p:pic>
        <p:nvPicPr>
          <p:cNvPr id="48133" name="Picture 5" descr="T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12875"/>
            <a:ext cx="72009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0825" y="404813"/>
            <a:ext cx="8229600" cy="1008062"/>
          </a:xfrm>
        </p:spPr>
        <p:txBody>
          <a:bodyPr/>
          <a:lstStyle/>
          <a:p>
            <a:pPr marL="457200" indent="-457200" eaLnBrk="1" hangingPunct="1">
              <a:buFont typeface="Wingdings" pitchFamily="2" charset="2"/>
              <a:buChar char="n"/>
            </a:pPr>
            <a:r>
              <a:rPr lang="zh-CN" altLang="en-US" sz="3200" b="1">
                <a:solidFill>
                  <a:srgbClr val="C00000"/>
                </a:solidFill>
                <a:cs typeface="楷体_GB2312"/>
              </a:rPr>
              <a:t>进 程 管 理</a:t>
            </a:r>
          </a:p>
        </p:txBody>
      </p:sp>
      <p:sp>
        <p:nvSpPr>
          <p:cNvPr id="49155" name="Rectangle 3"/>
          <p:cNvSpPr>
            <a:spLocks noGrp="1" noChangeArrowheads="1"/>
          </p:cNvSpPr>
          <p:nvPr>
            <p:ph type="body" idx="1"/>
          </p:nvPr>
        </p:nvSpPr>
        <p:spPr>
          <a:xfrm>
            <a:off x="107504" y="1268760"/>
            <a:ext cx="4002980" cy="4752975"/>
          </a:xfrm>
        </p:spPr>
        <p:txBody>
          <a:bodyPr/>
          <a:lstStyle/>
          <a:p>
            <a:pPr eaLnBrk="1" hangingPunct="1">
              <a:lnSpc>
                <a:spcPct val="120000"/>
              </a:lnSpc>
              <a:buFont typeface="Wingdings" pitchFamily="2" charset="2"/>
              <a:buNone/>
            </a:pPr>
            <a:r>
              <a:rPr lang="en-US" altLang="zh-CN" b="1">
                <a:solidFill>
                  <a:srgbClr val="002060"/>
                </a:solidFill>
                <a:cs typeface="楷体_GB2312"/>
              </a:rPr>
              <a:t>1. </a:t>
            </a:r>
            <a:r>
              <a:rPr lang="zh-CN" altLang="en-US" b="1">
                <a:solidFill>
                  <a:srgbClr val="002060"/>
                </a:solidFill>
                <a:cs typeface="楷体_GB2312"/>
              </a:rPr>
              <a:t>进程图</a:t>
            </a:r>
          </a:p>
          <a:p>
            <a:pPr eaLnBrk="1" hangingPunct="1">
              <a:lnSpc>
                <a:spcPct val="120000"/>
              </a:lnSpc>
              <a:buFont typeface="Wingdings" pitchFamily="2" charset="2"/>
              <a:buNone/>
            </a:pPr>
            <a:endParaRPr lang="zh-CN" altLang="en-US" sz="2800"/>
          </a:p>
          <a:p>
            <a:pPr eaLnBrk="1" hangingPunct="1">
              <a:lnSpc>
                <a:spcPct val="120000"/>
              </a:lnSpc>
              <a:buFont typeface="Wingdings" pitchFamily="2" charset="2"/>
              <a:buNone/>
            </a:pPr>
            <a:r>
              <a:rPr lang="zh-CN" altLang="en-US" sz="2800"/>
              <a:t>   进程具有树形的层次关系，即：一个进程可以具有多个子进程</a:t>
            </a:r>
            <a:endParaRPr lang="en-US" altLang="zh-CN" sz="2800"/>
          </a:p>
          <a:p>
            <a:pPr eaLnBrk="1" hangingPunct="1">
              <a:lnSpc>
                <a:spcPct val="120000"/>
              </a:lnSpc>
              <a:buFont typeface="Wingdings" pitchFamily="2" charset="2"/>
              <a:buNone/>
            </a:pPr>
            <a:r>
              <a:rPr lang="en-US" altLang="zh-CN" sz="2800" b="1">
                <a:solidFill>
                  <a:srgbClr val="FF0000"/>
                </a:solidFill>
                <a:cs typeface="楷体_GB2312"/>
              </a:rPr>
              <a:t>   </a:t>
            </a:r>
            <a:r>
              <a:rPr lang="zh-CN" altLang="en-US" sz="2800" b="1">
                <a:solidFill>
                  <a:srgbClr val="FF0000"/>
                </a:solidFill>
                <a:cs typeface="楷体_GB2312"/>
              </a:rPr>
              <a:t>进程图</a:t>
            </a:r>
            <a:r>
              <a:rPr lang="zh-CN" altLang="en-US" sz="2800">
                <a:cs typeface="楷体_GB2312"/>
              </a:rPr>
              <a:t>（</a:t>
            </a:r>
            <a:r>
              <a:rPr lang="en-US" altLang="zh-CN" sz="2800">
                <a:cs typeface="楷体_GB2312"/>
              </a:rPr>
              <a:t>Process Graph</a:t>
            </a:r>
            <a:r>
              <a:rPr lang="zh-CN" altLang="en-US" sz="2800">
                <a:cs typeface="楷体_GB2312"/>
              </a:rPr>
              <a:t>）是描述进程族系关系的有向树</a:t>
            </a:r>
          </a:p>
        </p:txBody>
      </p:sp>
      <p:pic>
        <p:nvPicPr>
          <p:cNvPr id="49156" name="Picture 4" descr="t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775" y="1125538"/>
            <a:ext cx="51165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5"/>
          <p:cNvSpPr txBox="1">
            <a:spLocks noChangeArrowheads="1"/>
          </p:cNvSpPr>
          <p:nvPr/>
        </p:nvSpPr>
        <p:spPr bwMode="auto">
          <a:xfrm>
            <a:off x="5094288" y="5368925"/>
            <a:ext cx="360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r>
              <a:rPr lang="zh-CN" altLang="en-US" sz="2400">
                <a:cs typeface="楷体_GB2312"/>
              </a:rPr>
              <a:t>进程创建的层次关系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765175"/>
            <a:ext cx="8229600" cy="884238"/>
          </a:xfrm>
        </p:spPr>
        <p:txBody>
          <a:bodyPr/>
          <a:lstStyle/>
          <a:p>
            <a:pPr marL="571500" indent="-571500" eaLnBrk="1" hangingPunct="1">
              <a:buFont typeface="Wingdings" pitchFamily="2" charset="2"/>
              <a:buChar char="n"/>
            </a:pPr>
            <a:r>
              <a:rPr lang="zh-CN" altLang="en-US" sz="4000" b="1"/>
              <a:t>操作系统的（</a:t>
            </a:r>
            <a:r>
              <a:rPr lang="en-US" altLang="zh-CN" sz="4000" b="1"/>
              <a:t>5</a:t>
            </a:r>
            <a:r>
              <a:rPr lang="zh-CN" altLang="en-US" sz="4000" b="1"/>
              <a:t>大）主要功能</a:t>
            </a:r>
          </a:p>
        </p:txBody>
      </p:sp>
      <p:sp>
        <p:nvSpPr>
          <p:cNvPr id="146435" name="Rectangle 3"/>
          <p:cNvSpPr>
            <a:spLocks noGrp="1" noChangeArrowheads="1"/>
          </p:cNvSpPr>
          <p:nvPr>
            <p:ph type="body" idx="1"/>
          </p:nvPr>
        </p:nvSpPr>
        <p:spPr/>
        <p:txBody>
          <a:bodyPr/>
          <a:lstStyle/>
          <a:p>
            <a:pPr eaLnBrk="1" hangingPunct="1">
              <a:buFont typeface="Wingdings" pitchFamily="2" charset="2"/>
              <a:buNone/>
              <a:defRPr/>
            </a:pPr>
            <a:r>
              <a:rPr lang="en-US" altLang="zh-CN" sz="4000" b="1" dirty="0">
                <a:solidFill>
                  <a:srgbClr val="FF0000"/>
                </a:solidFill>
              </a:rPr>
              <a:t>1</a:t>
            </a:r>
            <a:r>
              <a:rPr lang="zh-CN" altLang="en-US" sz="4000" b="1" dirty="0">
                <a:solidFill>
                  <a:srgbClr val="FF0000"/>
                </a:solidFill>
              </a:rPr>
              <a:t>．存储管理（主要针对内存）</a:t>
            </a:r>
          </a:p>
          <a:p>
            <a:pPr marL="742950" indent="-742950" eaLnBrk="1" hangingPunct="1">
              <a:spcBef>
                <a:spcPts val="1200"/>
              </a:spcBef>
              <a:buFont typeface="+mj-ea"/>
              <a:buAutoNum type="circleNumDbPlain"/>
              <a:defRPr/>
            </a:pPr>
            <a:r>
              <a:rPr lang="zh-CN" altLang="en-US" dirty="0"/>
              <a:t>内存分配</a:t>
            </a:r>
          </a:p>
          <a:p>
            <a:pPr marL="742950" indent="-742950" eaLnBrk="1" hangingPunct="1">
              <a:spcBef>
                <a:spcPts val="1200"/>
              </a:spcBef>
              <a:buFont typeface="+mj-ea"/>
              <a:buAutoNum type="circleNumDbPlain"/>
              <a:defRPr/>
            </a:pPr>
            <a:r>
              <a:rPr lang="zh-CN" altLang="en-US" dirty="0"/>
              <a:t>地址映射</a:t>
            </a:r>
          </a:p>
          <a:p>
            <a:pPr marL="742950" indent="-742950" eaLnBrk="1" hangingPunct="1">
              <a:spcBef>
                <a:spcPts val="1200"/>
              </a:spcBef>
              <a:buFont typeface="+mj-ea"/>
              <a:buAutoNum type="circleNumDbPlain"/>
              <a:defRPr/>
            </a:pPr>
            <a:r>
              <a:rPr lang="zh-CN" altLang="en-US" dirty="0"/>
              <a:t>内存保护</a:t>
            </a:r>
          </a:p>
          <a:p>
            <a:pPr marL="742950" indent="-742950" eaLnBrk="1" hangingPunct="1">
              <a:spcBef>
                <a:spcPts val="1200"/>
              </a:spcBef>
              <a:buFont typeface="+mj-ea"/>
              <a:buAutoNum type="circleNumDbPlain"/>
              <a:defRPr/>
            </a:pPr>
            <a:r>
              <a:rPr lang="zh-CN" altLang="en-US" dirty="0"/>
              <a:t>内存扩充</a:t>
            </a:r>
          </a:p>
        </p:txBody>
      </p:sp>
      <p:pic>
        <p:nvPicPr>
          <p:cNvPr id="92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929741"/>
            <a:ext cx="3754190" cy="237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blinds(horizontal)">
                                      <p:cBhvr>
                                        <p:cTn id="7" dur="500"/>
                                        <p:tgtEl>
                                          <p:spTgt spid="1464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6435">
                                            <p:txEl>
                                              <p:pRg st="1" end="1"/>
                                            </p:txEl>
                                          </p:spTgt>
                                        </p:tgtEl>
                                        <p:attrNameLst>
                                          <p:attrName>style.visibility</p:attrName>
                                        </p:attrNameLst>
                                      </p:cBhvr>
                                      <p:to>
                                        <p:strVal val="visible"/>
                                      </p:to>
                                    </p:set>
                                    <p:animEffect transition="in" filter="blinds(horizontal)">
                                      <p:cBhvr>
                                        <p:cTn id="10" dur="500"/>
                                        <p:tgtEl>
                                          <p:spTgt spid="1464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6435">
                                            <p:txEl>
                                              <p:pRg st="2" end="2"/>
                                            </p:txEl>
                                          </p:spTgt>
                                        </p:tgtEl>
                                        <p:attrNameLst>
                                          <p:attrName>style.visibility</p:attrName>
                                        </p:attrNameLst>
                                      </p:cBhvr>
                                      <p:to>
                                        <p:strVal val="visible"/>
                                      </p:to>
                                    </p:set>
                                    <p:animEffect transition="in" filter="blinds(horizontal)">
                                      <p:cBhvr>
                                        <p:cTn id="13" dur="500"/>
                                        <p:tgtEl>
                                          <p:spTgt spid="1464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6435">
                                            <p:txEl>
                                              <p:pRg st="3" end="3"/>
                                            </p:txEl>
                                          </p:spTgt>
                                        </p:tgtEl>
                                        <p:attrNameLst>
                                          <p:attrName>style.visibility</p:attrName>
                                        </p:attrNameLst>
                                      </p:cBhvr>
                                      <p:to>
                                        <p:strVal val="visible"/>
                                      </p:to>
                                    </p:set>
                                    <p:animEffect transition="in" filter="blinds(horizontal)">
                                      <p:cBhvr>
                                        <p:cTn id="16" dur="500"/>
                                        <p:tgtEl>
                                          <p:spTgt spid="1464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6435">
                                            <p:txEl>
                                              <p:pRg st="4" end="4"/>
                                            </p:txEl>
                                          </p:spTgt>
                                        </p:tgtEl>
                                        <p:attrNameLst>
                                          <p:attrName>style.visibility</p:attrName>
                                        </p:attrNameLst>
                                      </p:cBhvr>
                                      <p:to>
                                        <p:strVal val="visible"/>
                                      </p:to>
                                    </p:set>
                                    <p:animEffect transition="in" filter="blinds(horizontal)">
                                      <p:cBhvr>
                                        <p:cTn id="19" dur="500"/>
                                        <p:tgtEl>
                                          <p:spTgt spid="146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457200"/>
            <a:ext cx="8229600" cy="884238"/>
          </a:xfrm>
        </p:spPr>
        <p:txBody>
          <a:bodyPr/>
          <a:lstStyle/>
          <a:p>
            <a:pPr marL="342900" indent="-342900" eaLnBrk="1" hangingPunct="1">
              <a:lnSpc>
                <a:spcPct val="90000"/>
              </a:lnSpc>
              <a:spcBef>
                <a:spcPct val="20000"/>
              </a:spcBef>
              <a:buClr>
                <a:schemeClr val="bg2"/>
              </a:buClr>
              <a:buSzPct val="75000"/>
            </a:pPr>
            <a:r>
              <a:rPr lang="en-US" altLang="zh-CN" sz="3200" b="1">
                <a:solidFill>
                  <a:srgbClr val="002060"/>
                </a:solidFill>
                <a:cs typeface="楷体_GB2312"/>
              </a:rPr>
              <a:t>2. </a:t>
            </a:r>
            <a:r>
              <a:rPr lang="zh-CN" altLang="en-US" sz="3200" b="1">
                <a:solidFill>
                  <a:srgbClr val="002060"/>
                </a:solidFill>
                <a:cs typeface="楷体_GB2312"/>
              </a:rPr>
              <a:t>进程创建</a:t>
            </a:r>
          </a:p>
        </p:txBody>
      </p:sp>
      <p:sp>
        <p:nvSpPr>
          <p:cNvPr id="50179" name="Rectangle 3"/>
          <p:cNvSpPr>
            <a:spLocks noGrp="1" noChangeArrowheads="1"/>
          </p:cNvSpPr>
          <p:nvPr>
            <p:ph type="body" idx="1"/>
          </p:nvPr>
        </p:nvSpPr>
        <p:spPr>
          <a:xfrm>
            <a:off x="672807" y="1700808"/>
            <a:ext cx="8229600" cy="3816350"/>
          </a:xfrm>
        </p:spPr>
        <p:txBody>
          <a:bodyPr/>
          <a:lstStyle/>
          <a:p>
            <a:pPr eaLnBrk="1" hangingPunct="1">
              <a:buFont typeface="Wingdings" pitchFamily="2" charset="2"/>
              <a:buNone/>
            </a:pPr>
            <a:r>
              <a:rPr lang="zh-CN" altLang="en-US">
                <a:solidFill>
                  <a:srgbClr val="002060"/>
                </a:solidFill>
                <a:cs typeface="楷体_GB2312"/>
              </a:rPr>
              <a:t>引发创建进程的</a:t>
            </a:r>
            <a:endParaRPr lang="en-US" altLang="zh-CN">
              <a:solidFill>
                <a:srgbClr val="002060"/>
              </a:solidFill>
              <a:cs typeface="楷体_GB2312"/>
            </a:endParaRPr>
          </a:p>
          <a:p>
            <a:pPr eaLnBrk="1" hangingPunct="1">
              <a:buFont typeface="Wingdings" pitchFamily="2" charset="2"/>
              <a:buNone/>
            </a:pPr>
            <a:r>
              <a:rPr lang="zh-CN" altLang="en-US">
                <a:solidFill>
                  <a:srgbClr val="002060"/>
                </a:solidFill>
                <a:cs typeface="楷体_GB2312"/>
              </a:rPr>
              <a:t>事件包括</a:t>
            </a:r>
            <a:r>
              <a:rPr lang="zh-CN" altLang="en-US">
                <a:cs typeface="楷体_GB2312"/>
              </a:rPr>
              <a:t>：</a:t>
            </a:r>
            <a:endParaRPr lang="en-US" altLang="zh-CN">
              <a:cs typeface="楷体_GB2312"/>
            </a:endParaRPr>
          </a:p>
          <a:p>
            <a:pPr eaLnBrk="1" hangingPunct="1">
              <a:buFont typeface="Wingdings" pitchFamily="2" charset="2"/>
              <a:buNone/>
            </a:pPr>
            <a:endParaRPr lang="en-US" altLang="zh-CN">
              <a:cs typeface="楷体_GB2312"/>
            </a:endParaRPr>
          </a:p>
          <a:p>
            <a:pPr eaLnBrk="1" hangingPunct="1"/>
            <a:r>
              <a:rPr lang="zh-CN" altLang="en-US">
                <a:cs typeface="楷体_GB2312"/>
              </a:rPr>
              <a:t>调度新作业</a:t>
            </a:r>
          </a:p>
          <a:p>
            <a:pPr eaLnBrk="1" hangingPunct="1"/>
            <a:r>
              <a:rPr lang="zh-CN" altLang="en-US">
                <a:cs typeface="楷体_GB2312"/>
              </a:rPr>
              <a:t>用户登录 </a:t>
            </a:r>
          </a:p>
          <a:p>
            <a:pPr eaLnBrk="1" hangingPunct="1"/>
            <a:r>
              <a:rPr lang="zh-CN" altLang="en-US">
                <a:cs typeface="楷体_GB2312"/>
              </a:rPr>
              <a:t>操作系统提供特定服务 </a:t>
            </a:r>
          </a:p>
          <a:p>
            <a:pPr eaLnBrk="1" hangingPunct="1"/>
            <a:r>
              <a:rPr lang="zh-CN" altLang="en-US">
                <a:cs typeface="楷体_GB2312"/>
              </a:rPr>
              <a:t>派生新进程</a:t>
            </a:r>
            <a:r>
              <a:rPr lang="zh-CN" altLang="en-US"/>
              <a:t>  </a:t>
            </a:r>
          </a:p>
        </p:txBody>
      </p:sp>
      <p:pic>
        <p:nvPicPr>
          <p:cNvPr id="50180" name="Picture 2" descr="t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764704"/>
            <a:ext cx="5210676" cy="2929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539552" y="620688"/>
            <a:ext cx="8229600" cy="5616624"/>
          </a:xfrm>
        </p:spPr>
        <p:txBody>
          <a:bodyPr/>
          <a:lstStyle/>
          <a:p>
            <a:pPr eaLnBrk="1" hangingPunct="1"/>
            <a:r>
              <a:rPr lang="zh-CN" altLang="en-US">
                <a:cs typeface="楷体_GB2312"/>
              </a:rPr>
              <a:t>创建新进程时要执行创建进程的系统调用（如</a:t>
            </a:r>
            <a:r>
              <a:rPr lang="en-US" altLang="zh-CN">
                <a:cs typeface="楷体_GB2312"/>
              </a:rPr>
              <a:t>UNIX/Linux</a:t>
            </a:r>
            <a:r>
              <a:rPr lang="zh-CN" altLang="en-US">
                <a:cs typeface="楷体_GB2312"/>
              </a:rPr>
              <a:t>系统中的</a:t>
            </a:r>
            <a:r>
              <a:rPr lang="en-US" altLang="zh-CN" b="1">
                <a:solidFill>
                  <a:srgbClr val="C00000"/>
                </a:solidFill>
                <a:cs typeface="楷体_GB2312"/>
              </a:rPr>
              <a:t>fork()</a:t>
            </a:r>
            <a:r>
              <a:rPr lang="zh-CN" altLang="en-US">
                <a:cs typeface="楷体_GB2312"/>
              </a:rPr>
              <a:t>函数）</a:t>
            </a:r>
            <a:endParaRPr lang="en-US" altLang="zh-CN">
              <a:cs typeface="楷体_GB2312"/>
            </a:endParaRPr>
          </a:p>
          <a:p>
            <a:pPr eaLnBrk="1" hangingPunct="1"/>
            <a:endParaRPr lang="zh-CN" altLang="en-US">
              <a:cs typeface="楷体_GB2312"/>
            </a:endParaRPr>
          </a:p>
          <a:p>
            <a:pPr eaLnBrk="1" hangingPunct="1"/>
            <a:r>
              <a:rPr lang="zh-CN" altLang="en-US">
                <a:cs typeface="楷体_GB2312"/>
              </a:rPr>
              <a:t>其主要操作过程有如下四步：</a:t>
            </a:r>
          </a:p>
          <a:p>
            <a:pPr eaLnBrk="1" hangingPunct="1">
              <a:spcBef>
                <a:spcPts val="2400"/>
              </a:spcBef>
              <a:buFont typeface="Wingdings" pitchFamily="2" charset="2"/>
              <a:buNone/>
            </a:pPr>
            <a:r>
              <a:rPr lang="zh-CN" altLang="en-US">
                <a:cs typeface="楷体_GB2312"/>
              </a:rPr>
              <a:t>    （</a:t>
            </a:r>
            <a:r>
              <a:rPr lang="en-US" altLang="zh-CN">
                <a:cs typeface="楷体_GB2312"/>
              </a:rPr>
              <a:t>1</a:t>
            </a:r>
            <a:r>
              <a:rPr lang="zh-CN" altLang="en-US">
                <a:cs typeface="楷体_GB2312"/>
              </a:rPr>
              <a:t>）</a:t>
            </a:r>
            <a:r>
              <a:rPr lang="zh-CN" altLang="en-US" b="1">
                <a:solidFill>
                  <a:srgbClr val="FF0000"/>
                </a:solidFill>
                <a:cs typeface="楷体_GB2312"/>
              </a:rPr>
              <a:t>申请</a:t>
            </a:r>
            <a:r>
              <a:rPr lang="zh-CN" altLang="en-US">
                <a:cs typeface="楷体_GB2312"/>
              </a:rPr>
              <a:t>一个空闲的</a:t>
            </a:r>
            <a:r>
              <a:rPr lang="en-US" altLang="zh-CN" b="1">
                <a:solidFill>
                  <a:srgbClr val="FF0000"/>
                </a:solidFill>
                <a:cs typeface="楷体_GB2312"/>
              </a:rPr>
              <a:t>PCB</a:t>
            </a:r>
          </a:p>
          <a:p>
            <a:pPr eaLnBrk="1" hangingPunct="1">
              <a:spcBef>
                <a:spcPts val="2400"/>
              </a:spcBef>
              <a:buNone/>
            </a:pPr>
            <a:r>
              <a:rPr lang="en-US" altLang="zh-CN">
                <a:cs typeface="楷体_GB2312"/>
              </a:rPr>
              <a:t>    </a:t>
            </a:r>
            <a:r>
              <a:rPr lang="zh-CN" altLang="en-US">
                <a:cs typeface="楷体_GB2312"/>
              </a:rPr>
              <a:t>（</a:t>
            </a:r>
            <a:r>
              <a:rPr lang="en-US" altLang="zh-CN">
                <a:cs typeface="楷体_GB2312"/>
              </a:rPr>
              <a:t>2</a:t>
            </a:r>
            <a:r>
              <a:rPr lang="zh-CN" altLang="en-US">
                <a:cs typeface="楷体_GB2312"/>
              </a:rPr>
              <a:t>）为新进程</a:t>
            </a:r>
            <a:r>
              <a:rPr lang="zh-CN" altLang="en-US" b="1">
                <a:solidFill>
                  <a:srgbClr val="FF0000"/>
                </a:solidFill>
                <a:cs typeface="楷体_GB2312"/>
              </a:rPr>
              <a:t>分配资源</a:t>
            </a:r>
          </a:p>
          <a:p>
            <a:pPr eaLnBrk="1" hangingPunct="1">
              <a:spcBef>
                <a:spcPts val="2400"/>
              </a:spcBef>
              <a:buNone/>
            </a:pPr>
            <a:r>
              <a:rPr lang="zh-CN" altLang="en-US">
                <a:cs typeface="楷体_GB2312"/>
              </a:rPr>
              <a:t>    （</a:t>
            </a:r>
            <a:r>
              <a:rPr lang="en-US" altLang="zh-CN">
                <a:cs typeface="楷体_GB2312"/>
              </a:rPr>
              <a:t>3</a:t>
            </a:r>
            <a:r>
              <a:rPr lang="zh-CN" altLang="en-US">
                <a:cs typeface="楷体_GB2312"/>
              </a:rPr>
              <a:t>）将新进程的</a:t>
            </a:r>
            <a:r>
              <a:rPr lang="en-US" altLang="zh-CN" b="1">
                <a:solidFill>
                  <a:srgbClr val="FF0000"/>
                </a:solidFill>
                <a:cs typeface="楷体_GB2312"/>
              </a:rPr>
              <a:t>PCB</a:t>
            </a:r>
            <a:r>
              <a:rPr lang="zh-CN" altLang="en-US" b="1">
                <a:solidFill>
                  <a:srgbClr val="FF0000"/>
                </a:solidFill>
                <a:cs typeface="楷体_GB2312"/>
              </a:rPr>
              <a:t>初始化</a:t>
            </a:r>
          </a:p>
          <a:p>
            <a:pPr eaLnBrk="1" hangingPunct="1">
              <a:spcBef>
                <a:spcPts val="2400"/>
              </a:spcBef>
              <a:buFont typeface="Wingdings" pitchFamily="2" charset="2"/>
              <a:buNone/>
            </a:pPr>
            <a:r>
              <a:rPr lang="zh-CN" altLang="en-US">
                <a:cs typeface="楷体_GB2312"/>
              </a:rPr>
              <a:t>    （</a:t>
            </a:r>
            <a:r>
              <a:rPr lang="en-US" altLang="zh-CN">
                <a:cs typeface="楷体_GB2312"/>
              </a:rPr>
              <a:t>4</a:t>
            </a:r>
            <a:r>
              <a:rPr lang="zh-CN" altLang="en-US">
                <a:cs typeface="楷体_GB2312"/>
              </a:rPr>
              <a:t>）将新进程</a:t>
            </a:r>
            <a:r>
              <a:rPr lang="zh-CN" altLang="en-US" b="1">
                <a:solidFill>
                  <a:srgbClr val="FF0000"/>
                </a:solidFill>
                <a:cs typeface="楷体_GB2312"/>
              </a:rPr>
              <a:t>加到就绪队列</a:t>
            </a:r>
            <a:r>
              <a:rPr lang="zh-CN" altLang="en-US">
                <a:cs typeface="楷体_GB2312"/>
              </a:rPr>
              <a:t>中</a:t>
            </a:r>
          </a:p>
          <a:p>
            <a:pPr eaLnBrk="1" hangingPunct="1">
              <a:buFont typeface="Wingdings" pitchFamily="2" charset="2"/>
              <a:buNone/>
            </a:pPr>
            <a:endParaRPr lang="en-US" altLang="zh-CN" sz="1200">
              <a:solidFill>
                <a:srgbClr val="FFFF00"/>
              </a:solidFill>
              <a:cs typeface="楷体_GB231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539552" y="476672"/>
            <a:ext cx="8137525" cy="5975350"/>
          </a:xfrm>
        </p:spPr>
        <p:txBody>
          <a:bodyPr/>
          <a:lstStyle/>
          <a:p>
            <a:pPr eaLnBrk="1" hangingPunct="1">
              <a:spcBef>
                <a:spcPct val="0"/>
              </a:spcBef>
              <a:buFont typeface="Wingdings" pitchFamily="2" charset="2"/>
              <a:buNone/>
            </a:pPr>
            <a:r>
              <a:rPr lang="en-US" altLang="zh-CN" sz="1800" b="1">
                <a:latin typeface="Times New Roman" pitchFamily="18" charset="0"/>
                <a:cs typeface="Times New Roman" pitchFamily="18" charset="0"/>
              </a:rPr>
              <a:t>#include  &lt;unistd.h&gt;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#include  &lt;sys/types.h&gt;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#include  &lt;stdio.h&gt;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int main(int argc,char *argv[])</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int pid; </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pid = </a:t>
            </a:r>
            <a:r>
              <a:rPr lang="en-US" altLang="zh-CN" sz="2000" b="1">
                <a:solidFill>
                  <a:srgbClr val="C00000"/>
                </a:solidFill>
                <a:latin typeface="Times New Roman" pitchFamily="18" charset="0"/>
                <a:cs typeface="Times New Roman" pitchFamily="18" charset="0"/>
              </a:rPr>
              <a:t>fork</a:t>
            </a:r>
            <a:r>
              <a:rPr lang="en-US" altLang="zh-CN" sz="1800" b="1">
                <a:latin typeface="Times New Roman" pitchFamily="18" charset="0"/>
                <a:cs typeface="Times New Roman" pitchFamily="18" charset="0"/>
              </a:rPr>
              <a:t> ();      			/* </a:t>
            </a:r>
            <a:r>
              <a:rPr lang="zh-CN" altLang="en-US" sz="1800" b="1">
                <a:latin typeface="Times New Roman" pitchFamily="18" charset="0"/>
                <a:ea typeface="新宋体" pitchFamily="49" charset="-122"/>
                <a:cs typeface="Times New Roman" pitchFamily="18" charset="0"/>
              </a:rPr>
              <a:t>创建一个子进程*</a:t>
            </a: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if (pid &lt; 0) {      			/* </a:t>
            </a:r>
            <a:r>
              <a:rPr lang="zh-CN" altLang="en-US" sz="1800" b="1">
                <a:latin typeface="Times New Roman" pitchFamily="18" charset="0"/>
                <a:ea typeface="新宋体" pitchFamily="49" charset="-122"/>
                <a:cs typeface="Times New Roman" pitchFamily="18" charset="0"/>
              </a:rPr>
              <a:t>出现错误。进程</a:t>
            </a:r>
            <a:r>
              <a:rPr lang="en-US" altLang="zh-CN" sz="1800" b="1">
                <a:latin typeface="Times New Roman" pitchFamily="18" charset="0"/>
                <a:cs typeface="Times New Roman" pitchFamily="18" charset="0"/>
              </a:rPr>
              <a:t>ID</a:t>
            </a:r>
            <a:r>
              <a:rPr lang="zh-CN" altLang="en-US" sz="1800" b="1">
                <a:latin typeface="Times New Roman" pitchFamily="18" charset="0"/>
                <a:ea typeface="新宋体" pitchFamily="49" charset="-122"/>
              </a:rPr>
              <a:t>号不可能小于</a:t>
            </a:r>
            <a:r>
              <a:rPr lang="en-US" altLang="zh-CN" sz="1800" b="1">
                <a:latin typeface="Times New Roman" pitchFamily="18" charset="0"/>
                <a:cs typeface="Times New Roman" pitchFamily="18" charset="0"/>
              </a:rPr>
              <a:t>0 */</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fprintf(stderr, "Fork Failed");    	/* </a:t>
            </a:r>
            <a:r>
              <a:rPr lang="zh-CN" altLang="en-US" sz="1800" b="1">
                <a:latin typeface="Times New Roman" pitchFamily="18" charset="0"/>
                <a:ea typeface="新宋体" pitchFamily="49" charset="-122"/>
              </a:rPr>
              <a:t>输出出错消息</a:t>
            </a:r>
            <a:r>
              <a:rPr lang="en-US" altLang="zh-CN" sz="1800" b="1">
                <a:latin typeface="Times New Roman" pitchFamily="18" charset="0"/>
                <a:cs typeface="Times New Roman" pitchFamily="18" charset="0"/>
              </a:rPr>
              <a:t>——Fork Failed */</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exit(-1);      			/* </a:t>
            </a:r>
            <a:r>
              <a:rPr lang="zh-CN" altLang="en-US" sz="1800" b="1">
                <a:latin typeface="Times New Roman" pitchFamily="18" charset="0"/>
                <a:ea typeface="新宋体" pitchFamily="49" charset="-122"/>
              </a:rPr>
              <a:t>程序终止，返回码</a:t>
            </a:r>
            <a:r>
              <a:rPr lang="en-US" altLang="zh-CN" sz="1800" b="1">
                <a:latin typeface="Times New Roman" pitchFamily="18" charset="0"/>
                <a:cs typeface="Times New Roman" pitchFamily="18" charset="0"/>
              </a:rPr>
              <a:t>-1*/</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else if (pid == 0) {     			/* </a:t>
            </a:r>
            <a:r>
              <a:rPr lang="zh-CN" altLang="en-US" sz="1800" b="1">
                <a:latin typeface="Times New Roman" pitchFamily="18" charset="0"/>
                <a:ea typeface="新宋体" pitchFamily="49" charset="-122"/>
              </a:rPr>
              <a:t>下面是子进程执行*</a:t>
            </a: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execlp( "/bin/ls", "ls",NULL);   	/* </a:t>
            </a:r>
            <a:r>
              <a:rPr lang="zh-CN" altLang="en-US" sz="1800" b="1">
                <a:latin typeface="Times New Roman" pitchFamily="18" charset="0"/>
                <a:ea typeface="新宋体" pitchFamily="49" charset="-122"/>
              </a:rPr>
              <a:t>执行目录</a:t>
            </a:r>
            <a:r>
              <a:rPr lang="en-US" altLang="zh-CN" sz="1800" b="1">
                <a:latin typeface="Times New Roman" pitchFamily="18" charset="0"/>
                <a:cs typeface="Times New Roman" pitchFamily="18" charset="0"/>
              </a:rPr>
              <a:t>/bin</a:t>
            </a:r>
            <a:r>
              <a:rPr lang="zh-CN" altLang="en-US" sz="1800" b="1">
                <a:latin typeface="Times New Roman" pitchFamily="18" charset="0"/>
                <a:ea typeface="新宋体" pitchFamily="49" charset="-122"/>
              </a:rPr>
              <a:t>下面的</a:t>
            </a:r>
            <a:r>
              <a:rPr lang="en-US" altLang="zh-CN" sz="1800" b="1">
                <a:latin typeface="Times New Roman" pitchFamily="18" charset="0"/>
                <a:cs typeface="Times New Roman" pitchFamily="18" charset="0"/>
              </a:rPr>
              <a:t>ls</a:t>
            </a:r>
            <a:r>
              <a:rPr lang="zh-CN" altLang="en-US" sz="1800" b="1">
                <a:latin typeface="Times New Roman" pitchFamily="18" charset="0"/>
                <a:ea typeface="新宋体" pitchFamily="49" charset="-122"/>
              </a:rPr>
              <a:t>命令*</a:t>
            </a: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else {             		          /* </a:t>
            </a:r>
            <a:r>
              <a:rPr lang="zh-CN" altLang="en-US" sz="1800" b="1">
                <a:latin typeface="Times New Roman" pitchFamily="18" charset="0"/>
                <a:ea typeface="新宋体" pitchFamily="49" charset="-122"/>
              </a:rPr>
              <a:t>下面是父进程执行*</a:t>
            </a: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wait(NULL);       			/* </a:t>
            </a:r>
            <a:r>
              <a:rPr lang="zh-CN" altLang="en-US" sz="1800" b="1">
                <a:latin typeface="Times New Roman" pitchFamily="18" charset="0"/>
                <a:ea typeface="新宋体" pitchFamily="49" charset="-122"/>
              </a:rPr>
              <a:t>父进程等待子进程完成*</a:t>
            </a: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printf( "Child Complete" );       	/* </a:t>
            </a:r>
            <a:r>
              <a:rPr lang="zh-CN" altLang="en-US" sz="1800" b="1">
                <a:latin typeface="Times New Roman" pitchFamily="18" charset="0"/>
                <a:ea typeface="新宋体" pitchFamily="49" charset="-122"/>
              </a:rPr>
              <a:t>输出子进程完成的信息*</a:t>
            </a: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exit(0);       			/* </a:t>
            </a:r>
            <a:r>
              <a:rPr lang="zh-CN" altLang="en-US" sz="1800" b="1">
                <a:latin typeface="Times New Roman" pitchFamily="18" charset="0"/>
                <a:ea typeface="新宋体" pitchFamily="49" charset="-122"/>
              </a:rPr>
              <a:t>终止*</a:t>
            </a:r>
            <a:r>
              <a:rPr lang="en-US" altLang="zh-CN" sz="1800" b="1">
                <a:latin typeface="Times New Roman" pitchFamily="18" charset="0"/>
                <a:cs typeface="Times New Roman" pitchFamily="18" charset="0"/>
              </a:rPr>
              <a:t>/</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   }</a:t>
            </a:r>
          </a:p>
          <a:p>
            <a:pPr eaLnBrk="1" hangingPunct="1">
              <a:spcBef>
                <a:spcPct val="0"/>
              </a:spcBef>
              <a:buFont typeface="Wingdings" pitchFamily="2" charset="2"/>
              <a:buNone/>
            </a:pPr>
            <a:r>
              <a:rPr lang="en-US" altLang="zh-CN" sz="1800" b="1">
                <a:latin typeface="Times New Roman" pitchFamily="18" charset="0"/>
                <a:cs typeface="Times New Roman"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457200"/>
            <a:ext cx="8229600" cy="1100138"/>
          </a:xfrm>
        </p:spPr>
        <p:txBody>
          <a:bodyPr/>
          <a:lstStyle/>
          <a:p>
            <a:pPr marL="342900" indent="-342900" eaLnBrk="1" hangingPunct="1">
              <a:lnSpc>
                <a:spcPct val="90000"/>
              </a:lnSpc>
              <a:spcBef>
                <a:spcPct val="20000"/>
              </a:spcBef>
              <a:buClr>
                <a:schemeClr val="bg2"/>
              </a:buClr>
              <a:buSzPct val="75000"/>
            </a:pPr>
            <a:r>
              <a:rPr lang="en-US" altLang="zh-CN" sz="3200" b="1">
                <a:solidFill>
                  <a:srgbClr val="002060"/>
                </a:solidFill>
                <a:cs typeface="楷体_GB2312"/>
              </a:rPr>
              <a:t>3.  </a:t>
            </a:r>
            <a:r>
              <a:rPr lang="zh-CN" altLang="en-US" sz="3200" b="1">
                <a:solidFill>
                  <a:srgbClr val="002060"/>
                </a:solidFill>
                <a:cs typeface="楷体_GB2312"/>
              </a:rPr>
              <a:t>进程终止</a:t>
            </a:r>
          </a:p>
        </p:txBody>
      </p:sp>
      <p:sp>
        <p:nvSpPr>
          <p:cNvPr id="221187" name="Rectangle 3"/>
          <p:cNvSpPr>
            <a:spLocks noGrp="1" noChangeArrowheads="1"/>
          </p:cNvSpPr>
          <p:nvPr>
            <p:ph type="body" idx="1"/>
          </p:nvPr>
        </p:nvSpPr>
        <p:spPr>
          <a:xfrm>
            <a:off x="420688" y="1412875"/>
            <a:ext cx="8229600" cy="3886200"/>
          </a:xfrm>
        </p:spPr>
        <p:txBody>
          <a:bodyPr/>
          <a:lstStyle/>
          <a:p>
            <a:pPr eaLnBrk="1" hangingPunct="1">
              <a:buFont typeface="Wingdings" pitchFamily="2" charset="2"/>
              <a:buNone/>
            </a:pPr>
            <a:r>
              <a:rPr lang="zh-CN" altLang="en-US">
                <a:cs typeface="楷体_GB2312"/>
              </a:rPr>
              <a:t>导致进程终止的三种情况：</a:t>
            </a:r>
            <a:r>
              <a:rPr lang="zh-CN" altLang="en-US"/>
              <a:t> </a:t>
            </a:r>
            <a:endParaRPr lang="zh-CN" altLang="en-US" sz="2800">
              <a:cs typeface="楷体_GB2312"/>
            </a:endParaRPr>
          </a:p>
          <a:p>
            <a:pPr eaLnBrk="1" hangingPunct="1"/>
            <a:r>
              <a:rPr lang="zh-CN" altLang="en-US" sz="2800">
                <a:cs typeface="楷体_GB2312"/>
              </a:rPr>
              <a:t>正常终止</a:t>
            </a:r>
          </a:p>
          <a:p>
            <a:pPr eaLnBrk="1" hangingPunct="1"/>
            <a:r>
              <a:rPr lang="zh-CN" altLang="en-US" sz="2800">
                <a:cs typeface="楷体_GB2312"/>
              </a:rPr>
              <a:t>异常终止</a:t>
            </a:r>
          </a:p>
          <a:p>
            <a:pPr eaLnBrk="1" hangingPunct="1"/>
            <a:r>
              <a:rPr lang="zh-CN" altLang="en-US" sz="2800">
                <a:cs typeface="楷体_GB2312"/>
              </a:rPr>
              <a:t>外部干扰</a:t>
            </a:r>
          </a:p>
          <a:p>
            <a:pPr eaLnBrk="1" hangingPunct="1">
              <a:buFont typeface="Wingdings" pitchFamily="2" charset="2"/>
              <a:buNone/>
            </a:pPr>
            <a:endParaRPr lang="en-US" altLang="zh-CN" sz="2800">
              <a:cs typeface="楷体_GB2312"/>
            </a:endParaRPr>
          </a:p>
        </p:txBody>
      </p:sp>
      <p:sp>
        <p:nvSpPr>
          <p:cNvPr id="53252" name="Rectangle 3"/>
          <p:cNvSpPr txBox="1">
            <a:spLocks noChangeArrowheads="1"/>
          </p:cNvSpPr>
          <p:nvPr/>
        </p:nvSpPr>
        <p:spPr bwMode="auto">
          <a:xfrm>
            <a:off x="2916238" y="2133600"/>
            <a:ext cx="59769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marL="342900" indent="-342900" eaLnBrk="1" hangingPunct="1">
              <a:spcBef>
                <a:spcPct val="20000"/>
              </a:spcBef>
              <a:buClr>
                <a:schemeClr val="bg2"/>
              </a:buClr>
              <a:buSzPct val="75000"/>
              <a:buFont typeface="Wingdings" pitchFamily="2" charset="2"/>
              <a:buNone/>
            </a:pPr>
            <a:r>
              <a:rPr lang="zh-CN" altLang="en-US">
                <a:solidFill>
                  <a:srgbClr val="FF0000"/>
                </a:solidFill>
                <a:cs typeface="楷体_GB2312"/>
              </a:rPr>
              <a:t>终止进程的主要操作过程如下：</a:t>
            </a:r>
          </a:p>
          <a:p>
            <a:pPr marL="342900" indent="-342900" eaLnBrk="1" hangingPunct="1">
              <a:spcBef>
                <a:spcPct val="20000"/>
              </a:spcBef>
              <a:buClr>
                <a:schemeClr val="bg2"/>
              </a:buClr>
              <a:buSzPct val="75000"/>
              <a:buFont typeface="Wingdings" pitchFamily="2" charset="2"/>
              <a:buChar char="n"/>
            </a:pPr>
            <a:r>
              <a:rPr lang="zh-CN" altLang="en-US" sz="2800">
                <a:cs typeface="楷体_GB2312"/>
              </a:rPr>
              <a:t>找到指定进程的</a:t>
            </a:r>
            <a:r>
              <a:rPr lang="en-US" altLang="zh-CN" sz="2800">
                <a:cs typeface="楷体_GB2312"/>
              </a:rPr>
              <a:t>PCB</a:t>
            </a:r>
          </a:p>
          <a:p>
            <a:pPr marL="342900" indent="-342900" eaLnBrk="1" hangingPunct="1">
              <a:spcBef>
                <a:spcPct val="20000"/>
              </a:spcBef>
              <a:buClr>
                <a:schemeClr val="bg2"/>
              </a:buClr>
              <a:buSzPct val="75000"/>
              <a:buFont typeface="Wingdings" pitchFamily="2" charset="2"/>
              <a:buChar char="n"/>
            </a:pPr>
            <a:r>
              <a:rPr lang="zh-CN" altLang="en-US" sz="2800">
                <a:cs typeface="楷体_GB2312"/>
              </a:rPr>
              <a:t>终止该进程的运行</a:t>
            </a:r>
          </a:p>
          <a:p>
            <a:pPr marL="342900" indent="-342900" eaLnBrk="1" hangingPunct="1">
              <a:spcBef>
                <a:spcPct val="20000"/>
              </a:spcBef>
              <a:buClr>
                <a:schemeClr val="bg2"/>
              </a:buClr>
              <a:buSzPct val="75000"/>
              <a:buFont typeface="Wingdings" pitchFamily="2" charset="2"/>
              <a:buChar char="n"/>
            </a:pPr>
            <a:r>
              <a:rPr lang="zh-CN" altLang="en-US" sz="2800">
                <a:cs typeface="楷体_GB2312"/>
              </a:rPr>
              <a:t>回收该进程所占用的全部资源</a:t>
            </a:r>
          </a:p>
          <a:p>
            <a:pPr marL="342900" indent="-342900" eaLnBrk="1" hangingPunct="1">
              <a:spcBef>
                <a:spcPct val="20000"/>
              </a:spcBef>
              <a:buClr>
                <a:schemeClr val="bg2"/>
              </a:buClr>
              <a:buSzPct val="75000"/>
              <a:buFont typeface="Wingdings" pitchFamily="2" charset="2"/>
              <a:buChar char="n"/>
            </a:pPr>
            <a:r>
              <a:rPr lang="zh-CN" altLang="en-US" sz="2800">
                <a:cs typeface="楷体_GB2312"/>
              </a:rPr>
              <a:t>终止其所有子孙进程，回收它们所占用的全部资源。</a:t>
            </a:r>
          </a:p>
          <a:p>
            <a:pPr marL="342900" indent="-342900" eaLnBrk="1" hangingPunct="1">
              <a:spcBef>
                <a:spcPct val="20000"/>
              </a:spcBef>
              <a:buClr>
                <a:schemeClr val="bg2"/>
              </a:buClr>
              <a:buSzPct val="75000"/>
              <a:buFont typeface="Wingdings" pitchFamily="2" charset="2"/>
              <a:buChar char="n"/>
            </a:pPr>
            <a:r>
              <a:rPr lang="zh-CN" altLang="en-US" sz="2800">
                <a:cs typeface="楷体_GB2312"/>
              </a:rPr>
              <a:t>将被终止进程的</a:t>
            </a:r>
            <a:r>
              <a:rPr lang="en-US" altLang="zh-CN" sz="2800">
                <a:cs typeface="楷体_GB2312"/>
              </a:rPr>
              <a:t>PCB</a:t>
            </a:r>
            <a:r>
              <a:rPr lang="zh-CN" altLang="en-US" sz="2800">
                <a:cs typeface="楷体_GB2312"/>
              </a:rPr>
              <a:t>从原来队列中摘走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anim calcmode="lin" valueType="num">
                                      <p:cBhvr additive="base">
                                        <p:cTn id="7" dur="500" fill="hold"/>
                                        <p:tgtEl>
                                          <p:spTgt spid="221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1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1187">
                                            <p:txEl>
                                              <p:pRg st="0" end="0"/>
                                            </p:txEl>
                                          </p:spTgt>
                                        </p:tgtEl>
                                        <p:attrNameLst>
                                          <p:attrName>style.visibility</p:attrName>
                                        </p:attrNameLst>
                                      </p:cBhvr>
                                      <p:to>
                                        <p:strVal val="visible"/>
                                      </p:to>
                                    </p:set>
                                    <p:anim calcmode="lin" valueType="num">
                                      <p:cBhvr additive="base">
                                        <p:cTn id="11" dur="500" fill="hold"/>
                                        <p:tgtEl>
                                          <p:spTgt spid="22118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118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anim calcmode="lin" valueType="num">
                                      <p:cBhvr additive="base">
                                        <p:cTn id="15" dur="500" fill="hold"/>
                                        <p:tgtEl>
                                          <p:spTgt spid="2211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11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1187">
                                            <p:txEl>
                                              <p:pRg st="3" end="3"/>
                                            </p:txEl>
                                          </p:spTgt>
                                        </p:tgtEl>
                                        <p:attrNameLst>
                                          <p:attrName>style.visibility</p:attrName>
                                        </p:attrNameLst>
                                      </p:cBhvr>
                                      <p:to>
                                        <p:strVal val="visible"/>
                                      </p:to>
                                    </p:set>
                                    <p:anim calcmode="lin" valueType="num">
                                      <p:cBhvr additive="base">
                                        <p:cTn id="19" dur="500" fill="hold"/>
                                        <p:tgtEl>
                                          <p:spTgt spid="2211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11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457200"/>
            <a:ext cx="8229600" cy="1100138"/>
          </a:xfrm>
        </p:spPr>
        <p:txBody>
          <a:bodyPr/>
          <a:lstStyle/>
          <a:p>
            <a:pPr marL="342900" indent="-342900" eaLnBrk="1" hangingPunct="1">
              <a:lnSpc>
                <a:spcPct val="90000"/>
              </a:lnSpc>
              <a:spcBef>
                <a:spcPct val="20000"/>
              </a:spcBef>
              <a:buClr>
                <a:schemeClr val="bg2"/>
              </a:buClr>
              <a:buSzPct val="75000"/>
            </a:pPr>
            <a:r>
              <a:rPr lang="en-US" altLang="zh-CN" sz="3200" b="1">
                <a:solidFill>
                  <a:srgbClr val="002060"/>
                </a:solidFill>
                <a:cs typeface="楷体_GB2312"/>
              </a:rPr>
              <a:t>4.</a:t>
            </a:r>
            <a:r>
              <a:rPr lang="zh-CN" altLang="en-US" sz="3200" b="1">
                <a:solidFill>
                  <a:srgbClr val="002060"/>
                </a:solidFill>
                <a:cs typeface="楷体_GB2312"/>
              </a:rPr>
              <a:t>进程阻塞</a:t>
            </a:r>
          </a:p>
        </p:txBody>
      </p:sp>
      <p:sp>
        <p:nvSpPr>
          <p:cNvPr id="223235" name="Rectangle 3"/>
          <p:cNvSpPr>
            <a:spLocks noGrp="1" noChangeArrowheads="1"/>
          </p:cNvSpPr>
          <p:nvPr>
            <p:ph type="body" idx="1"/>
          </p:nvPr>
        </p:nvSpPr>
        <p:spPr>
          <a:xfrm>
            <a:off x="395288" y="2063750"/>
            <a:ext cx="8229600" cy="3886200"/>
          </a:xfrm>
        </p:spPr>
        <p:txBody>
          <a:bodyPr/>
          <a:lstStyle/>
          <a:p>
            <a:pPr eaLnBrk="1" hangingPunct="1">
              <a:buFont typeface="Wingdings" pitchFamily="2" charset="2"/>
              <a:buNone/>
            </a:pPr>
            <a:r>
              <a:rPr lang="zh-CN" altLang="en-US">
                <a:solidFill>
                  <a:srgbClr val="002060"/>
                </a:solidFill>
                <a:cs typeface="楷体_GB2312"/>
              </a:rPr>
              <a:t>进程阻塞的过程如下</a:t>
            </a:r>
            <a:r>
              <a:rPr lang="zh-CN" altLang="en-US">
                <a:cs typeface="楷体_GB2312"/>
              </a:rPr>
              <a:t>：</a:t>
            </a:r>
            <a:endParaRPr lang="en-US" altLang="zh-CN">
              <a:cs typeface="楷体_GB2312"/>
            </a:endParaRPr>
          </a:p>
          <a:p>
            <a:pPr eaLnBrk="1" hangingPunct="1">
              <a:buFont typeface="Wingdings" pitchFamily="2" charset="2"/>
              <a:buNone/>
            </a:pPr>
            <a:endParaRPr lang="zh-CN" altLang="en-US">
              <a:cs typeface="楷体_GB2312"/>
            </a:endParaRPr>
          </a:p>
          <a:p>
            <a:pPr eaLnBrk="1" hangingPunct="1">
              <a:lnSpc>
                <a:spcPct val="120000"/>
              </a:lnSpc>
            </a:pPr>
            <a:r>
              <a:rPr lang="zh-CN" altLang="en-US" sz="2800">
                <a:cs typeface="楷体_GB2312"/>
              </a:rPr>
              <a:t>立即停止当前进程的执行</a:t>
            </a:r>
          </a:p>
          <a:p>
            <a:pPr eaLnBrk="1" hangingPunct="1">
              <a:lnSpc>
                <a:spcPct val="120000"/>
              </a:lnSpc>
            </a:pPr>
            <a:r>
              <a:rPr lang="zh-CN" altLang="en-US" sz="2800">
                <a:cs typeface="楷体_GB2312"/>
              </a:rPr>
              <a:t>现行进程的</a:t>
            </a:r>
            <a:r>
              <a:rPr lang="en-US" altLang="zh-CN" sz="2800">
                <a:cs typeface="楷体_GB2312"/>
              </a:rPr>
              <a:t>CPU</a:t>
            </a:r>
            <a:r>
              <a:rPr lang="zh-CN" altLang="en-US" sz="2800">
                <a:cs typeface="楷体_GB2312"/>
              </a:rPr>
              <a:t>现场保存</a:t>
            </a:r>
          </a:p>
          <a:p>
            <a:pPr eaLnBrk="1" hangingPunct="1">
              <a:lnSpc>
                <a:spcPct val="120000"/>
              </a:lnSpc>
            </a:pPr>
            <a:r>
              <a:rPr lang="zh-CN" altLang="en-US" sz="2800">
                <a:cs typeface="楷体_GB2312"/>
              </a:rPr>
              <a:t>现行状态由“运行”改为“阻塞”</a:t>
            </a:r>
          </a:p>
          <a:p>
            <a:pPr eaLnBrk="1" hangingPunct="1">
              <a:lnSpc>
                <a:spcPct val="120000"/>
              </a:lnSpc>
            </a:pPr>
            <a:r>
              <a:rPr lang="zh-CN" altLang="en-US" sz="2800">
                <a:cs typeface="楷体_GB2312"/>
              </a:rPr>
              <a:t>转到进程调度程序</a:t>
            </a:r>
          </a:p>
        </p:txBody>
      </p:sp>
      <p:pic>
        <p:nvPicPr>
          <p:cNvPr id="54276" name="Picture 4" descr="t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888" y="620713"/>
            <a:ext cx="400526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withEffect">
                                  <p:stCondLst>
                                    <p:cond delay="0"/>
                                  </p:stCondLst>
                                  <p:childTnLst>
                                    <p:set>
                                      <p:cBhvr>
                                        <p:cTn id="6" dur="1" fill="hold">
                                          <p:stCondLst>
                                            <p:cond delay="0"/>
                                          </p:stCondLst>
                                        </p:cTn>
                                        <p:tgtEl>
                                          <p:spTgt spid="223235">
                                            <p:txEl>
                                              <p:pRg st="2" end="2"/>
                                            </p:txEl>
                                          </p:spTgt>
                                        </p:tgtEl>
                                        <p:attrNameLst>
                                          <p:attrName>style.visibility</p:attrName>
                                        </p:attrNameLst>
                                      </p:cBhvr>
                                      <p:to>
                                        <p:strVal val="visible"/>
                                      </p:to>
                                    </p:set>
                                    <p:animEffect transition="in" filter="barn(inHorizontal)">
                                      <p:cBhvr>
                                        <p:cTn id="7" dur="500"/>
                                        <p:tgtEl>
                                          <p:spTgt spid="223235">
                                            <p:txEl>
                                              <p:pRg st="2" end="2"/>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23235">
                                            <p:txEl>
                                              <p:pRg st="3" end="3"/>
                                            </p:txEl>
                                          </p:spTgt>
                                        </p:tgtEl>
                                        <p:attrNameLst>
                                          <p:attrName>style.visibility</p:attrName>
                                        </p:attrNameLst>
                                      </p:cBhvr>
                                      <p:to>
                                        <p:strVal val="visible"/>
                                      </p:to>
                                    </p:set>
                                    <p:animEffect transition="in" filter="barn(inHorizontal)">
                                      <p:cBhvr>
                                        <p:cTn id="10" dur="500"/>
                                        <p:tgtEl>
                                          <p:spTgt spid="223235">
                                            <p:txEl>
                                              <p:pRg st="3" end="3"/>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23235">
                                            <p:txEl>
                                              <p:pRg st="4" end="4"/>
                                            </p:txEl>
                                          </p:spTgt>
                                        </p:tgtEl>
                                        <p:attrNameLst>
                                          <p:attrName>style.visibility</p:attrName>
                                        </p:attrNameLst>
                                      </p:cBhvr>
                                      <p:to>
                                        <p:strVal val="visible"/>
                                      </p:to>
                                    </p:set>
                                    <p:animEffect transition="in" filter="barn(inHorizontal)">
                                      <p:cBhvr>
                                        <p:cTn id="13" dur="500"/>
                                        <p:tgtEl>
                                          <p:spTgt spid="223235">
                                            <p:txEl>
                                              <p:pRg st="4" end="4"/>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23235">
                                            <p:txEl>
                                              <p:pRg st="5" end="5"/>
                                            </p:txEl>
                                          </p:spTgt>
                                        </p:tgtEl>
                                        <p:attrNameLst>
                                          <p:attrName>style.visibility</p:attrName>
                                        </p:attrNameLst>
                                      </p:cBhvr>
                                      <p:to>
                                        <p:strVal val="visible"/>
                                      </p:to>
                                    </p:set>
                                    <p:animEffect transition="in" filter="barn(inHorizontal)">
                                      <p:cBhvr>
                                        <p:cTn id="16" dur="500"/>
                                        <p:tgtEl>
                                          <p:spTgt spid="223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74638" y="476250"/>
            <a:ext cx="8229600" cy="1100138"/>
          </a:xfrm>
        </p:spPr>
        <p:txBody>
          <a:bodyPr/>
          <a:lstStyle/>
          <a:p>
            <a:pPr eaLnBrk="1" hangingPunct="1"/>
            <a:r>
              <a:rPr lang="en-US" altLang="zh-CN" sz="3200" b="1">
                <a:solidFill>
                  <a:srgbClr val="002060"/>
                </a:solidFill>
                <a:cs typeface="楷体_GB2312"/>
              </a:rPr>
              <a:t>5. </a:t>
            </a:r>
            <a:r>
              <a:rPr lang="zh-CN" altLang="en-US" sz="3200" b="1">
                <a:solidFill>
                  <a:srgbClr val="002060"/>
                </a:solidFill>
                <a:cs typeface="楷体_GB2312"/>
              </a:rPr>
              <a:t>进程唤醒 </a:t>
            </a:r>
          </a:p>
        </p:txBody>
      </p:sp>
      <p:sp>
        <p:nvSpPr>
          <p:cNvPr id="224259" name="Rectangle 3"/>
          <p:cNvSpPr>
            <a:spLocks noGrp="1" noChangeArrowheads="1"/>
          </p:cNvSpPr>
          <p:nvPr>
            <p:ph type="body" idx="1"/>
          </p:nvPr>
        </p:nvSpPr>
        <p:spPr>
          <a:xfrm>
            <a:off x="274638" y="1773238"/>
            <a:ext cx="5222875" cy="4732337"/>
          </a:xfrm>
        </p:spPr>
        <p:txBody>
          <a:bodyPr/>
          <a:lstStyle/>
          <a:p>
            <a:pPr eaLnBrk="1" hangingPunct="1">
              <a:buFont typeface="Wingdings" pitchFamily="2" charset="2"/>
              <a:buNone/>
            </a:pPr>
            <a:r>
              <a:rPr lang="zh-CN" altLang="en-US" sz="2800">
                <a:solidFill>
                  <a:srgbClr val="002060"/>
                </a:solidFill>
                <a:cs typeface="楷体_GB2312"/>
              </a:rPr>
              <a:t>唤醒原语执行过程如下：</a:t>
            </a:r>
            <a:endParaRPr lang="en-US" altLang="zh-CN" sz="2800">
              <a:solidFill>
                <a:srgbClr val="002060"/>
              </a:solidFill>
              <a:cs typeface="楷体_GB2312"/>
            </a:endParaRPr>
          </a:p>
          <a:p>
            <a:pPr eaLnBrk="1" hangingPunct="1">
              <a:buFont typeface="Wingdings" pitchFamily="2" charset="2"/>
              <a:buNone/>
            </a:pPr>
            <a:endParaRPr lang="zh-CN" altLang="en-US">
              <a:cs typeface="楷体_GB2312"/>
            </a:endParaRPr>
          </a:p>
          <a:p>
            <a:pPr eaLnBrk="1" hangingPunct="1"/>
            <a:r>
              <a:rPr lang="zh-CN" altLang="en-US" sz="2800">
                <a:cs typeface="楷体_GB2312"/>
              </a:rPr>
              <a:t>把阻塞进程从相应的阻塞队列中</a:t>
            </a:r>
            <a:r>
              <a:rPr lang="zh-CN" altLang="en-US" sz="2800">
                <a:solidFill>
                  <a:srgbClr val="C00000"/>
                </a:solidFill>
                <a:cs typeface="楷体_GB2312"/>
              </a:rPr>
              <a:t>摘下</a:t>
            </a:r>
          </a:p>
          <a:p>
            <a:pPr eaLnBrk="1" hangingPunct="1"/>
            <a:r>
              <a:rPr lang="zh-CN" altLang="en-US" sz="2800">
                <a:cs typeface="楷体_GB2312"/>
              </a:rPr>
              <a:t>将现行</a:t>
            </a:r>
            <a:r>
              <a:rPr lang="zh-CN" altLang="en-US" sz="2800">
                <a:solidFill>
                  <a:srgbClr val="C00000"/>
                </a:solidFill>
                <a:cs typeface="楷体_GB2312"/>
              </a:rPr>
              <a:t>状态改为就绪状态</a:t>
            </a:r>
            <a:r>
              <a:rPr lang="zh-CN" altLang="en-US" sz="2800">
                <a:cs typeface="楷体_GB2312"/>
              </a:rPr>
              <a:t>，然后把该进程</a:t>
            </a:r>
            <a:r>
              <a:rPr lang="zh-CN" altLang="en-US" sz="2800">
                <a:solidFill>
                  <a:srgbClr val="C00000"/>
                </a:solidFill>
                <a:cs typeface="楷体_GB2312"/>
              </a:rPr>
              <a:t>插入就绪队列</a:t>
            </a:r>
            <a:r>
              <a:rPr lang="zh-CN" altLang="en-US" sz="2800">
                <a:cs typeface="楷体_GB2312"/>
              </a:rPr>
              <a:t>中</a:t>
            </a:r>
          </a:p>
          <a:p>
            <a:pPr eaLnBrk="1" hangingPunct="1"/>
            <a:r>
              <a:rPr lang="zh-CN" altLang="en-US" sz="2800">
                <a:cs typeface="楷体_GB2312"/>
              </a:rPr>
              <a:t>如果被唤醒的进程比当前运行进程的优先级更高，则设置重新调度标志</a:t>
            </a:r>
            <a:endParaRPr lang="zh-CN" altLang="en-US">
              <a:cs typeface="楷体_GB2312"/>
            </a:endParaRPr>
          </a:p>
          <a:p>
            <a:pPr eaLnBrk="1" hangingPunct="1">
              <a:buFont typeface="Wingdings" pitchFamily="2" charset="2"/>
              <a:buNone/>
            </a:pPr>
            <a:endParaRPr lang="en-US" altLang="zh-CN" sz="2800">
              <a:cs typeface="楷体_GB2312"/>
            </a:endParaRPr>
          </a:p>
        </p:txBody>
      </p:sp>
      <p:pic>
        <p:nvPicPr>
          <p:cNvPr id="55300" name="Picture 4" descr="t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75" y="836613"/>
            <a:ext cx="3744913"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224259">
                                            <p:txEl>
                                              <p:pRg st="2" end="2"/>
                                            </p:txEl>
                                          </p:spTgt>
                                        </p:tgtEl>
                                        <p:attrNameLst>
                                          <p:attrName>style.visibility</p:attrName>
                                        </p:attrNameLst>
                                      </p:cBhvr>
                                      <p:to>
                                        <p:strVal val="visible"/>
                                      </p:to>
                                    </p:set>
                                    <p:animEffect transition="in" filter="wipe(down)">
                                      <p:cBhvr>
                                        <p:cTn id="7" dur="500"/>
                                        <p:tgtEl>
                                          <p:spTgt spid="22425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4259">
                                            <p:txEl>
                                              <p:pRg st="3" end="3"/>
                                            </p:txEl>
                                          </p:spTgt>
                                        </p:tgtEl>
                                        <p:attrNameLst>
                                          <p:attrName>style.visibility</p:attrName>
                                        </p:attrNameLst>
                                      </p:cBhvr>
                                      <p:to>
                                        <p:strVal val="visible"/>
                                      </p:to>
                                    </p:set>
                                    <p:animEffect transition="in" filter="wipe(down)">
                                      <p:cBhvr>
                                        <p:cTn id="10" dur="500"/>
                                        <p:tgtEl>
                                          <p:spTgt spid="22425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24259">
                                            <p:txEl>
                                              <p:pRg st="4" end="4"/>
                                            </p:txEl>
                                          </p:spTgt>
                                        </p:tgtEl>
                                        <p:attrNameLst>
                                          <p:attrName>style.visibility</p:attrName>
                                        </p:attrNameLst>
                                      </p:cBhvr>
                                      <p:to>
                                        <p:strVal val="visible"/>
                                      </p:to>
                                    </p:set>
                                    <p:animEffect transition="in" filter="wipe(down)">
                                      <p:cBhvr>
                                        <p:cTn id="13" dur="500"/>
                                        <p:tgtEl>
                                          <p:spTgt spid="224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1"/>
          <p:cNvSpPr>
            <a:spLocks noChangeArrowheads="1"/>
          </p:cNvSpPr>
          <p:nvPr/>
        </p:nvSpPr>
        <p:spPr bwMode="auto">
          <a:xfrm>
            <a:off x="323850" y="1179513"/>
            <a:ext cx="87122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en-US" sz="2800">
                <a:latin typeface="微软雅黑" pitchFamily="34" charset="-122"/>
                <a:ea typeface="微软雅黑" pitchFamily="34" charset="-122"/>
              </a:rPr>
              <a:t>无论是用户进程还是系统进程都需要使用处理机。这就要求</a:t>
            </a:r>
            <a:r>
              <a:rPr lang="zh-CN" altLang="en-US" sz="2800">
                <a:solidFill>
                  <a:srgbClr val="C00000"/>
                </a:solidFill>
                <a:latin typeface="微软雅黑" pitchFamily="34" charset="-122"/>
                <a:ea typeface="微软雅黑" pitchFamily="34" charset="-122"/>
              </a:rPr>
              <a:t>进程调度程序</a:t>
            </a:r>
            <a:r>
              <a:rPr lang="zh-CN" altLang="en-US" sz="2800">
                <a:latin typeface="微软雅黑" pitchFamily="34" charset="-122"/>
                <a:ea typeface="微软雅黑" pitchFamily="34" charset="-122"/>
              </a:rPr>
              <a:t>按一定的策略，动态地把处理机分配给处于</a:t>
            </a:r>
            <a:r>
              <a:rPr lang="zh-CN" altLang="en-US" sz="2800">
                <a:solidFill>
                  <a:srgbClr val="C00000"/>
                </a:solidFill>
                <a:latin typeface="微软雅黑" pitchFamily="34" charset="-122"/>
                <a:ea typeface="微软雅黑" pitchFamily="34" charset="-122"/>
              </a:rPr>
              <a:t>就绪队列</a:t>
            </a:r>
            <a:r>
              <a:rPr lang="zh-CN" altLang="en-US" sz="2800">
                <a:latin typeface="微软雅黑" pitchFamily="34" charset="-122"/>
                <a:ea typeface="微软雅黑" pitchFamily="34" charset="-122"/>
              </a:rPr>
              <a:t>中的某一个进程，以使之执行。</a:t>
            </a:r>
          </a:p>
        </p:txBody>
      </p:sp>
      <p:sp>
        <p:nvSpPr>
          <p:cNvPr id="56323" name="Rectangle 2"/>
          <p:cNvSpPr txBox="1">
            <a:spLocks noChangeArrowheads="1"/>
          </p:cNvSpPr>
          <p:nvPr/>
        </p:nvSpPr>
        <p:spPr bwMode="auto">
          <a:xfrm>
            <a:off x="323850" y="3492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buFont typeface="Wingdings" pitchFamily="2" charset="2"/>
              <a:buChar char="n"/>
            </a:pPr>
            <a:r>
              <a:rPr lang="zh-CN" altLang="en-US" b="1">
                <a:solidFill>
                  <a:srgbClr val="C00000"/>
                </a:solidFill>
                <a:cs typeface="楷体_GB2312"/>
              </a:rPr>
              <a:t>进程调度（调度算法）</a:t>
            </a:r>
          </a:p>
        </p:txBody>
      </p:sp>
      <p:sp>
        <p:nvSpPr>
          <p:cNvPr id="4" name="矩形 3"/>
          <p:cNvSpPr/>
          <p:nvPr/>
        </p:nvSpPr>
        <p:spPr>
          <a:xfrm>
            <a:off x="333375" y="3141663"/>
            <a:ext cx="8424863" cy="2832100"/>
          </a:xfrm>
          <a:prstGeom prst="rect">
            <a:avLst/>
          </a:prstGeom>
        </p:spPr>
        <p:txBody>
          <a:bodyPr>
            <a:spAutoFit/>
          </a:bodyPr>
          <a:lstStyle/>
          <a:p>
            <a:pPr>
              <a:spcBef>
                <a:spcPts val="1800"/>
              </a:spcBef>
              <a:defRPr/>
            </a:pPr>
            <a:r>
              <a:rPr lang="en-US" altLang="zh-CN" sz="2800" b="1" dirty="0">
                <a:solidFill>
                  <a:srgbClr val="C00000"/>
                </a:solidFill>
                <a:latin typeface="微软雅黑" pitchFamily="34" charset="-122"/>
                <a:ea typeface="微软雅黑" pitchFamily="34" charset="-122"/>
              </a:rPr>
              <a:t>1</a:t>
            </a:r>
            <a:r>
              <a:rPr lang="zh-CN" altLang="en-US" sz="2800" b="1" dirty="0">
                <a:solidFill>
                  <a:srgbClr val="C00000"/>
                </a:solidFill>
                <a:latin typeface="微软雅黑" pitchFamily="34" charset="-122"/>
                <a:ea typeface="微软雅黑" pitchFamily="34" charset="-122"/>
              </a:rPr>
              <a:t>、先来先服务</a:t>
            </a:r>
            <a:r>
              <a:rPr lang="en-US" altLang="zh-CN" sz="2800" b="1" dirty="0">
                <a:solidFill>
                  <a:srgbClr val="C00000"/>
                </a:solidFill>
                <a:latin typeface="微软雅黑" pitchFamily="34" charset="-122"/>
                <a:ea typeface="微软雅黑" pitchFamily="34" charset="-122"/>
              </a:rPr>
              <a:t>(FCFS</a:t>
            </a:r>
            <a:r>
              <a:rPr lang="zh-CN" altLang="en-US" sz="2800" b="1" dirty="0">
                <a:solidFill>
                  <a:srgbClr val="C00000"/>
                </a:solidFill>
                <a:latin typeface="微软雅黑" pitchFamily="34" charset="-122"/>
                <a:ea typeface="微软雅黑" pitchFamily="34" charset="-122"/>
              </a:rPr>
              <a:t>，</a:t>
            </a:r>
            <a:r>
              <a:rPr lang="en-US" altLang="zh-CN" sz="2800" dirty="0">
                <a:solidFill>
                  <a:srgbClr val="C00000"/>
                </a:solidFill>
                <a:latin typeface="微软雅黑" pitchFamily="34" charset="-122"/>
                <a:ea typeface="微软雅黑" pitchFamily="34" charset="-122"/>
              </a:rPr>
              <a:t>First Come First Serve</a:t>
            </a:r>
            <a:r>
              <a:rPr lang="en-US" altLang="zh-CN" sz="2800" b="1" dirty="0">
                <a:solidFill>
                  <a:srgbClr val="C00000"/>
                </a:solidFill>
                <a:latin typeface="微软雅黑" pitchFamily="34" charset="-122"/>
                <a:ea typeface="微软雅黑" pitchFamily="34" charset="-122"/>
              </a:rPr>
              <a:t>)</a:t>
            </a:r>
            <a:r>
              <a:rPr lang="zh-CN" altLang="en-US" sz="2800" b="1" dirty="0">
                <a:solidFill>
                  <a:srgbClr val="C00000"/>
                </a:solidFill>
                <a:latin typeface="微软雅黑" pitchFamily="34" charset="-122"/>
                <a:ea typeface="微软雅黑" pitchFamily="34" charset="-122"/>
              </a:rPr>
              <a:t>算法</a:t>
            </a:r>
            <a:endParaRPr lang="en-US" altLang="zh-CN" sz="2800" b="1" dirty="0">
              <a:solidFill>
                <a:srgbClr val="C0000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按照作业提交或进程变为就绪状态的</a:t>
            </a:r>
            <a:r>
              <a:rPr lang="zh-CN" altLang="en-US" sz="2400" b="1" dirty="0">
                <a:solidFill>
                  <a:srgbClr val="002060"/>
                </a:solidFill>
                <a:latin typeface="微软雅黑" pitchFamily="34" charset="-122"/>
                <a:ea typeface="微软雅黑" pitchFamily="34" charset="-122"/>
              </a:rPr>
              <a:t>先后次序</a:t>
            </a:r>
            <a:r>
              <a:rPr lang="zh-CN" altLang="en-US" sz="2400" dirty="0">
                <a:solidFill>
                  <a:srgbClr val="002060"/>
                </a:solidFill>
                <a:latin typeface="微软雅黑" pitchFamily="34" charset="-122"/>
                <a:ea typeface="微软雅黑" pitchFamily="34" charset="-122"/>
              </a:rPr>
              <a:t>，分派</a:t>
            </a:r>
            <a:r>
              <a:rPr lang="en-US" altLang="zh-CN" sz="2400" dirty="0">
                <a:solidFill>
                  <a:srgbClr val="002060"/>
                </a:solidFill>
                <a:latin typeface="微软雅黑" pitchFamily="34" charset="-122"/>
                <a:ea typeface="微软雅黑" pitchFamily="34" charset="-122"/>
              </a:rPr>
              <a:t>CPU</a:t>
            </a:r>
            <a:r>
              <a:rPr lang="zh-CN" altLang="en-US" sz="2400" dirty="0">
                <a:solidFill>
                  <a:srgbClr val="002060"/>
                </a:solidFill>
                <a:latin typeface="微软雅黑" pitchFamily="34" charset="-122"/>
                <a:ea typeface="微软雅黑" pitchFamily="34" charset="-122"/>
              </a:rPr>
              <a:t>； 当前作业或进程占用</a:t>
            </a:r>
            <a:r>
              <a:rPr lang="en-US" altLang="zh-CN" sz="2400" dirty="0">
                <a:solidFill>
                  <a:srgbClr val="002060"/>
                </a:solidFill>
                <a:latin typeface="微软雅黑" pitchFamily="34" charset="-122"/>
                <a:ea typeface="微软雅黑" pitchFamily="34" charset="-122"/>
              </a:rPr>
              <a:t>CPU</a:t>
            </a:r>
            <a:r>
              <a:rPr lang="zh-CN" altLang="en-US" sz="2400" dirty="0">
                <a:solidFill>
                  <a:srgbClr val="002060"/>
                </a:solidFill>
                <a:latin typeface="微软雅黑" pitchFamily="34" charset="-122"/>
                <a:ea typeface="微软雅黑" pitchFamily="34" charset="-122"/>
              </a:rPr>
              <a:t>，直到执行完或阻塞，才出让</a:t>
            </a:r>
            <a:r>
              <a:rPr lang="en-US" altLang="zh-CN" sz="2400" dirty="0">
                <a:solidFill>
                  <a:srgbClr val="002060"/>
                </a:solidFill>
                <a:latin typeface="微软雅黑" pitchFamily="34" charset="-122"/>
                <a:ea typeface="微软雅黑" pitchFamily="34" charset="-122"/>
              </a:rPr>
              <a:t>CPU</a:t>
            </a:r>
            <a:r>
              <a:rPr lang="zh-CN" altLang="en-US" sz="2400" dirty="0">
                <a:solidFill>
                  <a:srgbClr val="002060"/>
                </a:solidFill>
                <a:latin typeface="微软雅黑" pitchFamily="34" charset="-122"/>
                <a:ea typeface="微软雅黑" pitchFamily="34" charset="-122"/>
              </a:rPr>
              <a:t>（</a:t>
            </a:r>
            <a:r>
              <a:rPr lang="zh-CN" altLang="en-US" sz="2400" dirty="0">
                <a:solidFill>
                  <a:srgbClr val="C00000"/>
                </a:solidFill>
                <a:latin typeface="微软雅黑" pitchFamily="34" charset="-122"/>
                <a:ea typeface="微软雅黑" pitchFamily="34" charset="-122"/>
              </a:rPr>
              <a:t>非抢占方式</a:t>
            </a:r>
            <a:r>
              <a:rPr lang="zh-CN" altLang="en-US" sz="2400" dirty="0">
                <a:solidFill>
                  <a:srgbClr val="002060"/>
                </a:solidFill>
                <a:latin typeface="微软雅黑" pitchFamily="34" charset="-122"/>
                <a:ea typeface="微软雅黑" pitchFamily="34" charset="-122"/>
              </a:rPr>
              <a:t>）。 </a:t>
            </a:r>
            <a:endParaRPr lang="en-US" altLang="zh-CN" sz="2400" dirty="0">
              <a:solidFill>
                <a:srgbClr val="00206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en-US" altLang="zh-CN" sz="2400" dirty="0">
                <a:solidFill>
                  <a:srgbClr val="002060"/>
                </a:solidFill>
                <a:latin typeface="微软雅黑" pitchFamily="34" charset="-122"/>
                <a:ea typeface="微软雅黑" pitchFamily="34" charset="-122"/>
              </a:rPr>
              <a:t>FCFS</a:t>
            </a:r>
            <a:r>
              <a:rPr lang="zh-CN" altLang="en-US" sz="2400" dirty="0">
                <a:solidFill>
                  <a:srgbClr val="002060"/>
                </a:solidFill>
                <a:latin typeface="微软雅黑" pitchFamily="34" charset="-122"/>
                <a:ea typeface="微软雅黑" pitchFamily="34" charset="-122"/>
              </a:rPr>
              <a:t>的</a:t>
            </a:r>
            <a:r>
              <a:rPr lang="zh-CN" altLang="en-US" sz="2400" b="1" dirty="0">
                <a:solidFill>
                  <a:srgbClr val="002060"/>
                </a:solidFill>
                <a:latin typeface="微软雅黑" pitchFamily="34" charset="-122"/>
                <a:ea typeface="微软雅黑" pitchFamily="34" charset="-122"/>
              </a:rPr>
              <a:t>特点</a:t>
            </a:r>
            <a:r>
              <a:rPr lang="zh-CN" altLang="en-US" sz="2400" dirty="0">
                <a:solidFill>
                  <a:srgbClr val="002060"/>
                </a:solidFill>
                <a:latin typeface="微软雅黑" pitchFamily="34" charset="-122"/>
                <a:ea typeface="微软雅黑" pitchFamily="34" charset="-122"/>
              </a:rPr>
              <a:t>：比较有利于长作业，而不利于短作业。 有利于</a:t>
            </a:r>
            <a:r>
              <a:rPr lang="en-US" altLang="zh-CN" sz="2400" dirty="0">
                <a:solidFill>
                  <a:srgbClr val="002060"/>
                </a:solidFill>
                <a:latin typeface="微软雅黑" pitchFamily="34" charset="-122"/>
                <a:ea typeface="微软雅黑" pitchFamily="34" charset="-122"/>
              </a:rPr>
              <a:t>CPU</a:t>
            </a:r>
            <a:r>
              <a:rPr lang="zh-CN" altLang="en-US" sz="2400" dirty="0">
                <a:solidFill>
                  <a:srgbClr val="002060"/>
                </a:solidFill>
                <a:latin typeface="微软雅黑" pitchFamily="34" charset="-122"/>
                <a:ea typeface="微软雅黑" pitchFamily="34" charset="-122"/>
              </a:rPr>
              <a:t>繁忙的作业，而不利于</a:t>
            </a:r>
            <a:r>
              <a:rPr lang="en-US" altLang="zh-CN" sz="2400" dirty="0">
                <a:solidFill>
                  <a:srgbClr val="002060"/>
                </a:solidFill>
                <a:latin typeface="微软雅黑" pitchFamily="34" charset="-122"/>
                <a:ea typeface="微软雅黑" pitchFamily="34" charset="-122"/>
              </a:rPr>
              <a:t>I/O</a:t>
            </a:r>
            <a:r>
              <a:rPr lang="zh-CN" altLang="en-US" sz="2400" dirty="0">
                <a:solidFill>
                  <a:srgbClr val="002060"/>
                </a:solidFill>
                <a:latin typeface="微软雅黑" pitchFamily="34" charset="-122"/>
                <a:ea typeface="微软雅黑" pitchFamily="34" charset="-122"/>
              </a:rPr>
              <a:t>繁忙的作业。</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对象 1"/>
          <p:cNvGraphicFramePr>
            <a:graphicFrameLocks/>
          </p:cNvGraphicFramePr>
          <p:nvPr/>
        </p:nvGraphicFramePr>
        <p:xfrm>
          <a:off x="1985963" y="2784475"/>
          <a:ext cx="6472237" cy="977900"/>
        </p:xfrm>
        <a:graphic>
          <a:graphicData uri="http://schemas.openxmlformats.org/presentationml/2006/ole">
            <mc:AlternateContent xmlns:mc="http://schemas.openxmlformats.org/markup-compatibility/2006">
              <mc:Choice xmlns:v="urn:schemas-microsoft-com:vml" Requires="v">
                <p:oleObj spid="_x0000_s57431" name="BMP 图象" r:id="rId3" imgW="2943151" imgH="599821" progId="PBrush">
                  <p:embed/>
                </p:oleObj>
              </mc:Choice>
              <mc:Fallback>
                <p:oleObj name="BMP 图象" r:id="rId3" imgW="2943151" imgH="599821" progId="PBrush">
                  <p:embed/>
                  <p:pic>
                    <p:nvPicPr>
                      <p:cNvPr id="0"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63" y="2784475"/>
                        <a:ext cx="64722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7" name="Rectangle 2"/>
          <p:cNvSpPr txBox="1">
            <a:spLocks noChangeArrowheads="1"/>
          </p:cNvSpPr>
          <p:nvPr/>
        </p:nvSpPr>
        <p:spPr bwMode="auto">
          <a:xfrm>
            <a:off x="685800" y="404813"/>
            <a:ext cx="77724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r>
              <a:rPr lang="zh-CN" altLang="en-US" sz="2800" b="1">
                <a:solidFill>
                  <a:srgbClr val="000066"/>
                </a:solidFill>
              </a:rPr>
              <a:t>进程	  服务时间	    优先权</a:t>
            </a:r>
            <a:r>
              <a:rPr lang="zh-CN" altLang="en-US" sz="2800" b="1"/>
              <a:t>	</a:t>
            </a:r>
            <a:br>
              <a:rPr lang="zh-CN" altLang="en-US" sz="2800" b="1"/>
            </a:br>
            <a:r>
              <a:rPr lang="zh-CN" altLang="en-US" sz="2800" b="1"/>
              <a:t>  </a:t>
            </a:r>
            <a:r>
              <a:rPr lang="en-US" altLang="zh-CN" sz="2800" b="1"/>
              <a:t>P</a:t>
            </a:r>
            <a:r>
              <a:rPr lang="zh-CN" altLang="en-US" sz="2800" b="1"/>
              <a:t>0        	40	            4	</a:t>
            </a:r>
            <a:br>
              <a:rPr lang="zh-CN" altLang="en-US" sz="2800" b="1"/>
            </a:br>
            <a:r>
              <a:rPr lang="zh-CN" altLang="en-US" sz="2800" b="1"/>
              <a:t>  </a:t>
            </a:r>
            <a:r>
              <a:rPr lang="en-US" altLang="zh-CN" sz="2800" b="1"/>
              <a:t>P</a:t>
            </a:r>
            <a:r>
              <a:rPr lang="zh-CN" altLang="en-US" sz="2800" b="1"/>
              <a:t>1        	20	            3	</a:t>
            </a:r>
            <a:br>
              <a:rPr lang="zh-CN" altLang="en-US" sz="2800" b="1"/>
            </a:br>
            <a:r>
              <a:rPr lang="zh-CN" altLang="en-US" sz="2800" b="1"/>
              <a:t>  </a:t>
            </a:r>
            <a:r>
              <a:rPr lang="en-US" altLang="zh-CN" sz="2800" b="1"/>
              <a:t>P</a:t>
            </a:r>
            <a:r>
              <a:rPr lang="zh-CN" altLang="en-US" sz="2800" b="1"/>
              <a:t>2        	50	            2	</a:t>
            </a:r>
            <a:br>
              <a:rPr lang="zh-CN" altLang="en-US" sz="2800" b="1"/>
            </a:br>
            <a:r>
              <a:rPr lang="zh-CN" altLang="en-US" sz="2800" b="1"/>
              <a:t>  </a:t>
            </a:r>
            <a:r>
              <a:rPr lang="en-US" altLang="zh-CN" sz="2800" b="1"/>
              <a:t>P</a:t>
            </a:r>
            <a:r>
              <a:rPr lang="zh-CN" altLang="en-US" sz="2800" b="1"/>
              <a:t>3        	30                1	</a:t>
            </a:r>
            <a:br>
              <a:rPr lang="zh-CN" altLang="en-US" sz="2800" b="1"/>
            </a:br>
            <a:r>
              <a:rPr lang="zh-CN" altLang="en-US" sz="2800" b="1"/>
              <a:t>          </a:t>
            </a:r>
            <a:endParaRPr lang="zh-CN" altLang="en-US" sz="2400">
              <a:solidFill>
                <a:srgbClr val="000000"/>
              </a:solidFill>
            </a:endParaRPr>
          </a:p>
        </p:txBody>
      </p:sp>
      <p:sp>
        <p:nvSpPr>
          <p:cNvPr id="57348" name="矩形 3"/>
          <p:cNvSpPr>
            <a:spLocks noChangeArrowheads="1"/>
          </p:cNvSpPr>
          <p:nvPr/>
        </p:nvSpPr>
        <p:spPr bwMode="auto">
          <a:xfrm>
            <a:off x="6300788" y="1239838"/>
            <a:ext cx="153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C00000"/>
                </a:solidFill>
                <a:latin typeface="微软雅黑" pitchFamily="34" charset="-122"/>
                <a:ea typeface="微软雅黑" pitchFamily="34" charset="-122"/>
              </a:rPr>
              <a:t>FCFS</a:t>
            </a:r>
            <a:r>
              <a:rPr lang="zh-CN" altLang="en-US" sz="2400" b="1">
                <a:solidFill>
                  <a:srgbClr val="C00000"/>
                </a:solidFill>
                <a:latin typeface="微软雅黑" pitchFamily="34" charset="-122"/>
                <a:ea typeface="微软雅黑" pitchFamily="34" charset="-122"/>
              </a:rPr>
              <a:t>调度</a:t>
            </a:r>
          </a:p>
        </p:txBody>
      </p:sp>
      <p:sp>
        <p:nvSpPr>
          <p:cNvPr id="9" name="矩形 8"/>
          <p:cNvSpPr/>
          <p:nvPr/>
        </p:nvSpPr>
        <p:spPr>
          <a:xfrm>
            <a:off x="827088" y="4581525"/>
            <a:ext cx="3024187" cy="522288"/>
          </a:xfrm>
          <a:prstGeom prst="rect">
            <a:avLst/>
          </a:prstGeom>
        </p:spPr>
        <p:txBody>
          <a:bodyPr>
            <a:spAutoFit/>
          </a:bodyPr>
          <a:lstStyle/>
          <a:p>
            <a:pPr>
              <a:defRPr/>
            </a:pPr>
            <a:r>
              <a:rPr lang="zh-CN" altLang="en-US" sz="2800" b="1" dirty="0">
                <a:solidFill>
                  <a:srgbClr val="000066"/>
                </a:solidFill>
                <a:latin typeface="微软雅黑" panose="020B0503020204020204" pitchFamily="34" charset="-122"/>
                <a:ea typeface="微软雅黑" panose="020B0503020204020204" pitchFamily="34" charset="-122"/>
                <a:cs typeface="+mj-cs"/>
              </a:rPr>
              <a:t>期望等待时间：</a:t>
            </a:r>
          </a:p>
        </p:txBody>
      </p:sp>
      <p:pic>
        <p:nvPicPr>
          <p:cNvPr id="5735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1938" y="4275138"/>
            <a:ext cx="4260850" cy="884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2675" y="5445125"/>
            <a:ext cx="5160963" cy="863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827088" y="5516563"/>
            <a:ext cx="3024187" cy="523875"/>
          </a:xfrm>
          <a:prstGeom prst="rect">
            <a:avLst/>
          </a:prstGeom>
        </p:spPr>
        <p:txBody>
          <a:bodyPr>
            <a:spAutoFit/>
          </a:bodyPr>
          <a:lstStyle/>
          <a:p>
            <a:pPr>
              <a:defRPr/>
            </a:pPr>
            <a:r>
              <a:rPr lang="zh-CN" altLang="en-US" sz="2800" b="1" dirty="0">
                <a:solidFill>
                  <a:srgbClr val="000066"/>
                </a:solidFill>
                <a:latin typeface="微软雅黑" panose="020B0503020204020204" pitchFamily="34" charset="-122"/>
                <a:ea typeface="微软雅黑" panose="020B0503020204020204" pitchFamily="34" charset="-122"/>
                <a:cs typeface="+mj-cs"/>
              </a:rPr>
              <a:t>期望周转时间：</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60350"/>
            <a:ext cx="8424863" cy="2662238"/>
          </a:xfrm>
          <a:prstGeom prst="rect">
            <a:avLst/>
          </a:prstGeom>
        </p:spPr>
        <p:txBody>
          <a:bodyPr>
            <a:spAutoFit/>
          </a:bodyPr>
          <a:lstStyle/>
          <a:p>
            <a:pPr>
              <a:spcBef>
                <a:spcPts val="1800"/>
              </a:spcBef>
              <a:defRPr/>
            </a:pPr>
            <a:r>
              <a:rPr lang="en-US" altLang="zh-CN" sz="2800" b="1" dirty="0">
                <a:solidFill>
                  <a:srgbClr val="C00000"/>
                </a:solidFill>
                <a:latin typeface="微软雅黑" pitchFamily="34" charset="-122"/>
                <a:ea typeface="微软雅黑" pitchFamily="34" charset="-122"/>
              </a:rPr>
              <a:t>2</a:t>
            </a:r>
            <a:r>
              <a:rPr lang="zh-CN" altLang="en-US" sz="2800" b="1" dirty="0">
                <a:solidFill>
                  <a:srgbClr val="C00000"/>
                </a:solidFill>
                <a:latin typeface="微软雅黑" pitchFamily="34" charset="-122"/>
                <a:ea typeface="微软雅黑" pitchFamily="34" charset="-122"/>
              </a:rPr>
              <a:t>、最短作业优先</a:t>
            </a:r>
            <a:r>
              <a:rPr lang="en-US" altLang="zh-CN" sz="2800" b="1" dirty="0">
                <a:solidFill>
                  <a:srgbClr val="C00000"/>
                </a:solidFill>
                <a:latin typeface="微软雅黑" pitchFamily="34" charset="-122"/>
                <a:ea typeface="微软雅黑" pitchFamily="34" charset="-122"/>
              </a:rPr>
              <a:t>(Shortest Job Next</a:t>
            </a:r>
            <a:r>
              <a:rPr lang="zh-CN" altLang="en-US" sz="2800" b="1" dirty="0">
                <a:solidFill>
                  <a:srgbClr val="C00000"/>
                </a:solidFill>
                <a:latin typeface="微软雅黑" pitchFamily="34" charset="-122"/>
                <a:ea typeface="微软雅黑" pitchFamily="34" charset="-122"/>
              </a:rPr>
              <a:t>或</a:t>
            </a:r>
            <a:r>
              <a:rPr lang="en-US" altLang="zh-CN" sz="2800" b="1" dirty="0">
                <a:solidFill>
                  <a:srgbClr val="C00000"/>
                </a:solidFill>
                <a:latin typeface="微软雅黑" pitchFamily="34" charset="-122"/>
                <a:ea typeface="微软雅黑" pitchFamily="34" charset="-122"/>
              </a:rPr>
              <a:t>Shortest Job First</a:t>
            </a:r>
            <a:r>
              <a:rPr lang="zh-CN" altLang="en-US" sz="2800" b="1" dirty="0">
                <a:solidFill>
                  <a:srgbClr val="C00000"/>
                </a:solidFill>
                <a:latin typeface="微软雅黑" pitchFamily="34" charset="-122"/>
                <a:ea typeface="微软雅黑" pitchFamily="34" charset="-122"/>
              </a:rPr>
              <a:t>简称</a:t>
            </a:r>
            <a:r>
              <a:rPr lang="en-US" altLang="zh-CN" sz="2800" b="1" dirty="0">
                <a:solidFill>
                  <a:srgbClr val="C00000"/>
                </a:solidFill>
                <a:latin typeface="微软雅黑" pitchFamily="34" charset="-122"/>
                <a:ea typeface="微软雅黑" pitchFamily="34" charset="-122"/>
              </a:rPr>
              <a:t>SJN</a:t>
            </a:r>
            <a:r>
              <a:rPr lang="zh-CN" altLang="en-US" sz="2800" b="1" dirty="0">
                <a:solidFill>
                  <a:srgbClr val="C00000"/>
                </a:solidFill>
                <a:latin typeface="微软雅黑" pitchFamily="34" charset="-122"/>
                <a:ea typeface="微软雅黑" pitchFamily="34" charset="-122"/>
              </a:rPr>
              <a:t>或</a:t>
            </a:r>
            <a:r>
              <a:rPr lang="en-US" altLang="zh-CN" sz="2800" b="1" dirty="0">
                <a:solidFill>
                  <a:srgbClr val="C00000"/>
                </a:solidFill>
                <a:latin typeface="微软雅黑" pitchFamily="34" charset="-122"/>
                <a:ea typeface="微软雅黑" pitchFamily="34" charset="-122"/>
              </a:rPr>
              <a:t>SJF)</a:t>
            </a:r>
            <a:r>
              <a:rPr lang="zh-CN" altLang="en-US" sz="2800" b="1" dirty="0">
                <a:solidFill>
                  <a:srgbClr val="C00000"/>
                </a:solidFill>
                <a:latin typeface="微软雅黑" pitchFamily="34" charset="-122"/>
                <a:ea typeface="微软雅黑" pitchFamily="34" charset="-122"/>
              </a:rPr>
              <a:t>算法</a:t>
            </a:r>
            <a:endParaRPr lang="en-US" altLang="zh-CN" sz="2800" b="1" dirty="0">
              <a:solidFill>
                <a:srgbClr val="C0000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对短作业或短进程优先调度的算法。算法易于实现，但效率不高，主要弱点是忽视了作业等待时间。长作业会出现“饥饿”现象。要精确知道一个作业的运行时间是办不到的，只能预估。</a:t>
            </a:r>
            <a:endParaRPr lang="en-US" altLang="zh-CN" sz="2400" dirty="0">
              <a:solidFill>
                <a:srgbClr val="002060"/>
              </a:solidFill>
              <a:latin typeface="微软雅黑" pitchFamily="34" charset="-122"/>
              <a:ea typeface="微软雅黑" pitchFamily="34" charset="-122"/>
            </a:endParaRPr>
          </a:p>
        </p:txBody>
      </p:sp>
      <p:sp>
        <p:nvSpPr>
          <p:cNvPr id="58371" name="Rectangle 2"/>
          <p:cNvSpPr txBox="1">
            <a:spLocks noChangeArrowheads="1"/>
          </p:cNvSpPr>
          <p:nvPr/>
        </p:nvSpPr>
        <p:spPr bwMode="auto">
          <a:xfrm>
            <a:off x="323850" y="3141663"/>
            <a:ext cx="504031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r>
              <a:rPr lang="zh-CN" altLang="en-US" sz="2800" b="1">
                <a:solidFill>
                  <a:srgbClr val="000066"/>
                </a:solidFill>
              </a:rPr>
              <a:t>进程	 服务时间	 优先权</a:t>
            </a:r>
            <a:r>
              <a:rPr lang="zh-CN" altLang="en-US" sz="2800" b="1"/>
              <a:t>	</a:t>
            </a:r>
            <a:br>
              <a:rPr lang="zh-CN" altLang="en-US" sz="2800" b="1"/>
            </a:br>
            <a:r>
              <a:rPr lang="zh-CN" altLang="en-US" sz="2800" b="1"/>
              <a:t>  </a:t>
            </a:r>
            <a:r>
              <a:rPr lang="en-US" altLang="zh-CN" sz="2800" b="1"/>
              <a:t>P</a:t>
            </a:r>
            <a:r>
              <a:rPr lang="zh-CN" altLang="en-US" sz="2800" b="1"/>
              <a:t>0    40	            </a:t>
            </a:r>
            <a:r>
              <a:rPr lang="en-US" altLang="zh-CN" sz="2800" b="1"/>
              <a:t>2</a:t>
            </a:r>
            <a:r>
              <a:rPr lang="zh-CN" altLang="en-US" sz="2800" b="1"/>
              <a:t>	</a:t>
            </a:r>
            <a:br>
              <a:rPr lang="zh-CN" altLang="en-US" sz="2800" b="1"/>
            </a:br>
            <a:r>
              <a:rPr lang="zh-CN" altLang="en-US" sz="2800" b="1"/>
              <a:t>  </a:t>
            </a:r>
            <a:r>
              <a:rPr lang="en-US" altLang="zh-CN" sz="2800" b="1"/>
              <a:t>P</a:t>
            </a:r>
            <a:r>
              <a:rPr lang="zh-CN" altLang="en-US" sz="2800" b="1"/>
              <a:t>1    20	            </a:t>
            </a:r>
            <a:r>
              <a:rPr lang="en-US" altLang="zh-CN" sz="2800" b="1"/>
              <a:t>4</a:t>
            </a:r>
            <a:r>
              <a:rPr lang="zh-CN" altLang="en-US" sz="2800" b="1"/>
              <a:t>	</a:t>
            </a:r>
            <a:br>
              <a:rPr lang="zh-CN" altLang="en-US" sz="2800" b="1"/>
            </a:br>
            <a:r>
              <a:rPr lang="zh-CN" altLang="en-US" sz="2800" b="1"/>
              <a:t>  </a:t>
            </a:r>
            <a:r>
              <a:rPr lang="en-US" altLang="zh-CN" sz="2800" b="1"/>
              <a:t>P</a:t>
            </a:r>
            <a:r>
              <a:rPr lang="zh-CN" altLang="en-US" sz="2800" b="1"/>
              <a:t>2    50	            </a:t>
            </a:r>
            <a:r>
              <a:rPr lang="en-US" altLang="zh-CN" sz="2800" b="1"/>
              <a:t>1</a:t>
            </a:r>
            <a:r>
              <a:rPr lang="zh-CN" altLang="en-US" sz="2800" b="1"/>
              <a:t>	</a:t>
            </a:r>
            <a:br>
              <a:rPr lang="zh-CN" altLang="en-US" sz="2800" b="1"/>
            </a:br>
            <a:r>
              <a:rPr lang="zh-CN" altLang="en-US" sz="2800" b="1"/>
              <a:t>  </a:t>
            </a:r>
            <a:r>
              <a:rPr lang="en-US" altLang="zh-CN" sz="2800" b="1"/>
              <a:t>P</a:t>
            </a:r>
            <a:r>
              <a:rPr lang="zh-CN" altLang="en-US" sz="2800" b="1"/>
              <a:t>3    30               </a:t>
            </a:r>
            <a:r>
              <a:rPr lang="en-US" altLang="zh-CN" sz="2800" b="1"/>
              <a:t>3</a:t>
            </a:r>
            <a:r>
              <a:rPr lang="zh-CN" altLang="en-US" sz="2800" b="1"/>
              <a:t>	</a:t>
            </a:r>
            <a:br>
              <a:rPr lang="zh-CN" altLang="en-US" sz="2800" b="1"/>
            </a:br>
            <a:r>
              <a:rPr lang="zh-CN" altLang="en-US" sz="2800" b="1"/>
              <a:t>          </a:t>
            </a:r>
            <a:endParaRPr lang="zh-CN" altLang="en-US" sz="2400">
              <a:solidFill>
                <a:srgbClr val="000000"/>
              </a:solidFill>
            </a:endParaRPr>
          </a:p>
        </p:txBody>
      </p:sp>
      <p:graphicFrame>
        <p:nvGraphicFramePr>
          <p:cNvPr id="58372" name="对象 3"/>
          <p:cNvGraphicFramePr>
            <a:graphicFrameLocks/>
          </p:cNvGraphicFramePr>
          <p:nvPr/>
        </p:nvGraphicFramePr>
        <p:xfrm>
          <a:off x="4067175" y="3763963"/>
          <a:ext cx="5041900" cy="889000"/>
        </p:xfrm>
        <a:graphic>
          <a:graphicData uri="http://schemas.openxmlformats.org/presentationml/2006/ole">
            <mc:AlternateContent xmlns:mc="http://schemas.openxmlformats.org/markup-compatibility/2006">
              <mc:Choice xmlns:v="urn:schemas-microsoft-com:vml" Requires="v">
                <p:oleObj spid="_x0000_s58457" name="BMP 图" r:id="rId3" imgW="2943151" imgH="599821" progId="PBrush">
                  <p:embed/>
                </p:oleObj>
              </mc:Choice>
              <mc:Fallback>
                <p:oleObj name="BMP 图" r:id="rId3" imgW="2943151" imgH="599821" progId="PBrush">
                  <p:embed/>
                  <p:pic>
                    <p:nvPicPr>
                      <p:cNvPr id="0" name="对象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763963"/>
                        <a:ext cx="50419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矩形 4"/>
          <p:cNvSpPr>
            <a:spLocks noChangeArrowheads="1"/>
          </p:cNvSpPr>
          <p:nvPr/>
        </p:nvSpPr>
        <p:spPr bwMode="auto">
          <a:xfrm>
            <a:off x="5940425" y="3141663"/>
            <a:ext cx="130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C00000"/>
                </a:solidFill>
                <a:latin typeface="微软雅黑" pitchFamily="34" charset="-122"/>
                <a:ea typeface="微软雅黑" pitchFamily="34" charset="-122"/>
              </a:rPr>
              <a:t>SJF</a:t>
            </a:r>
            <a:r>
              <a:rPr lang="zh-CN" altLang="en-US" sz="2400" b="1">
                <a:solidFill>
                  <a:srgbClr val="C00000"/>
                </a:solidFill>
                <a:latin typeface="微软雅黑" pitchFamily="34" charset="-122"/>
                <a:ea typeface="微软雅黑" pitchFamily="34" charset="-122"/>
              </a:rPr>
              <a:t>调度</a:t>
            </a:r>
            <a:endParaRPr lang="zh-CN" altLang="en-US" sz="2400">
              <a:solidFill>
                <a:srgbClr val="C00000"/>
              </a:solidFill>
            </a:endParaRPr>
          </a:p>
        </p:txBody>
      </p:sp>
      <p:sp>
        <p:nvSpPr>
          <p:cNvPr id="6" name="矩形 5"/>
          <p:cNvSpPr/>
          <p:nvPr/>
        </p:nvSpPr>
        <p:spPr>
          <a:xfrm>
            <a:off x="684213" y="5281613"/>
            <a:ext cx="3024187" cy="523875"/>
          </a:xfrm>
          <a:prstGeom prst="rect">
            <a:avLst/>
          </a:prstGeom>
        </p:spPr>
        <p:txBody>
          <a:bodyPr>
            <a:spAutoFit/>
          </a:bodyPr>
          <a:lstStyle/>
          <a:p>
            <a:pPr>
              <a:defRPr/>
            </a:pPr>
            <a:r>
              <a:rPr lang="zh-CN" altLang="en-US" sz="2800" b="1" dirty="0">
                <a:solidFill>
                  <a:srgbClr val="000066"/>
                </a:solidFill>
                <a:latin typeface="微软雅黑" panose="020B0503020204020204" pitchFamily="34" charset="-122"/>
                <a:ea typeface="微软雅黑" panose="020B0503020204020204" pitchFamily="34" charset="-122"/>
                <a:cs typeface="+mj-cs"/>
              </a:rPr>
              <a:t>期望等待时间：</a:t>
            </a:r>
          </a:p>
        </p:txBody>
      </p:sp>
      <p:sp>
        <p:nvSpPr>
          <p:cNvPr id="7" name="矩形 6"/>
          <p:cNvSpPr/>
          <p:nvPr/>
        </p:nvSpPr>
        <p:spPr>
          <a:xfrm>
            <a:off x="684213" y="6092825"/>
            <a:ext cx="3024187" cy="523875"/>
          </a:xfrm>
          <a:prstGeom prst="rect">
            <a:avLst/>
          </a:prstGeom>
        </p:spPr>
        <p:txBody>
          <a:bodyPr>
            <a:spAutoFit/>
          </a:bodyPr>
          <a:lstStyle/>
          <a:p>
            <a:pPr>
              <a:defRPr/>
            </a:pPr>
            <a:r>
              <a:rPr lang="zh-CN" altLang="en-US" sz="2800" b="1" dirty="0">
                <a:solidFill>
                  <a:srgbClr val="000066"/>
                </a:solidFill>
                <a:latin typeface="微软雅黑" panose="020B0503020204020204" pitchFamily="34" charset="-122"/>
                <a:ea typeface="微软雅黑" panose="020B0503020204020204" pitchFamily="34" charset="-122"/>
                <a:cs typeface="+mj-cs"/>
              </a:rPr>
              <a:t>期望周转时间：</a:t>
            </a:r>
          </a:p>
        </p:txBody>
      </p:sp>
      <p:pic>
        <p:nvPicPr>
          <p:cNvPr id="5837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0700" y="6092825"/>
            <a:ext cx="3163888" cy="674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3" y="5153025"/>
            <a:ext cx="3381375" cy="781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60350"/>
            <a:ext cx="8569325" cy="4632325"/>
          </a:xfrm>
          <a:prstGeom prst="rect">
            <a:avLst/>
          </a:prstGeom>
        </p:spPr>
        <p:txBody>
          <a:bodyPr>
            <a:spAutoFit/>
          </a:bodyPr>
          <a:lstStyle/>
          <a:p>
            <a:pPr>
              <a:spcBef>
                <a:spcPts val="1800"/>
              </a:spcBef>
              <a:defRPr/>
            </a:pPr>
            <a:r>
              <a:rPr lang="en-US" altLang="zh-CN" sz="2800" b="1" dirty="0">
                <a:solidFill>
                  <a:srgbClr val="C00000"/>
                </a:solidFill>
                <a:latin typeface="微软雅黑" pitchFamily="34" charset="-122"/>
                <a:ea typeface="微软雅黑" pitchFamily="34" charset="-122"/>
              </a:rPr>
              <a:t>3</a:t>
            </a:r>
            <a:r>
              <a:rPr lang="zh-CN" altLang="en-US" sz="2800" b="1" dirty="0">
                <a:solidFill>
                  <a:srgbClr val="C00000"/>
                </a:solidFill>
                <a:latin typeface="微软雅黑" pitchFamily="34" charset="-122"/>
                <a:ea typeface="微软雅黑" pitchFamily="34" charset="-122"/>
              </a:rPr>
              <a:t>、优先权调度算法</a:t>
            </a:r>
            <a:endParaRPr lang="en-US" altLang="zh-CN" sz="2800" b="1" dirty="0">
              <a:solidFill>
                <a:srgbClr val="C0000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为了照顾紧迫型作业，或根据需要调度，使某些进程获得优先处理。</a:t>
            </a:r>
            <a:endParaRPr lang="en-US" altLang="zh-CN" sz="2400" dirty="0">
              <a:solidFill>
                <a:srgbClr val="00206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该算法从后备队列中优先选择</a:t>
            </a:r>
            <a:r>
              <a:rPr lang="zh-CN" altLang="en-US" sz="2400" b="1" dirty="0">
                <a:solidFill>
                  <a:srgbClr val="C00000"/>
                </a:solidFill>
                <a:latin typeface="微软雅黑" pitchFamily="34" charset="-122"/>
                <a:ea typeface="微软雅黑" pitchFamily="34" charset="-122"/>
              </a:rPr>
              <a:t>优先权最高</a:t>
            </a:r>
            <a:r>
              <a:rPr lang="zh-CN" altLang="en-US" sz="2400" dirty="0">
                <a:solidFill>
                  <a:srgbClr val="002060"/>
                </a:solidFill>
                <a:latin typeface="微软雅黑" pitchFamily="34" charset="-122"/>
                <a:ea typeface="微软雅黑" pitchFamily="34" charset="-122"/>
              </a:rPr>
              <a:t>的作业装入内存。</a:t>
            </a:r>
            <a:endParaRPr lang="en-US" altLang="zh-CN" sz="2400" dirty="0">
              <a:solidFill>
                <a:srgbClr val="00206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显然，优先权调度的性能的</a:t>
            </a:r>
            <a:r>
              <a:rPr lang="zh-CN" altLang="en-US" sz="2400" b="1" dirty="0">
                <a:solidFill>
                  <a:srgbClr val="002060"/>
                </a:solidFill>
                <a:latin typeface="微软雅黑" pitchFamily="34" charset="-122"/>
                <a:ea typeface="微软雅黑" pitchFamily="34" charset="-122"/>
              </a:rPr>
              <a:t>关键是在于选择进程的优先权</a:t>
            </a:r>
            <a:r>
              <a:rPr lang="zh-CN" altLang="en-US" sz="2400" dirty="0">
                <a:solidFill>
                  <a:srgbClr val="002060"/>
                </a:solidFill>
                <a:latin typeface="微软雅黑" pitchFamily="34" charset="-122"/>
                <a:ea typeface="微软雅黑" pitchFamily="34" charset="-122"/>
              </a:rPr>
              <a:t>。可以根据进程等级、使用者、进程特性（资源需求、</a:t>
            </a:r>
            <a:r>
              <a:rPr lang="en-US" altLang="zh-CN" sz="2400" dirty="0">
                <a:solidFill>
                  <a:srgbClr val="002060"/>
                </a:solidFill>
                <a:latin typeface="微软雅黑" pitchFamily="34" charset="-122"/>
                <a:ea typeface="微软雅黑" pitchFamily="34" charset="-122"/>
              </a:rPr>
              <a:t>I/O</a:t>
            </a:r>
            <a:r>
              <a:rPr lang="zh-CN" altLang="en-US" sz="2400" dirty="0">
                <a:solidFill>
                  <a:srgbClr val="002060"/>
                </a:solidFill>
                <a:latin typeface="微软雅黑" pitchFamily="34" charset="-122"/>
                <a:ea typeface="微软雅黑" pitchFamily="34" charset="-122"/>
              </a:rPr>
              <a:t>使用）等情况设置优先权 。</a:t>
            </a:r>
            <a:endParaRPr lang="en-US" altLang="zh-CN" sz="2400" dirty="0">
              <a:solidFill>
                <a:srgbClr val="002060"/>
              </a:solidFill>
              <a:latin typeface="微软雅黑" pitchFamily="34" charset="-122"/>
              <a:ea typeface="微软雅黑" pitchFamily="34" charset="-122"/>
            </a:endParaRPr>
          </a:p>
          <a:p>
            <a:pPr marL="342900" indent="-342900">
              <a:spcBef>
                <a:spcPts val="1800"/>
              </a:spcBef>
              <a:buFont typeface="Wingdings" pitchFamily="2" charset="2"/>
              <a:buChar char="l"/>
              <a:defRPr/>
            </a:pPr>
            <a:endParaRPr lang="zh-CN" altLang="en-US" sz="2400" dirty="0">
              <a:solidFill>
                <a:srgbClr val="002060"/>
              </a:solidFill>
              <a:latin typeface="微软雅黑" pitchFamily="34" charset="-122"/>
              <a:ea typeface="微软雅黑" pitchFamily="34" charset="-122"/>
            </a:endParaRPr>
          </a:p>
          <a:p>
            <a:pPr marL="342900" indent="-342900">
              <a:spcBef>
                <a:spcPts val="1800"/>
              </a:spcBef>
              <a:buFont typeface="Wingdings" pitchFamily="2" charset="2"/>
              <a:buChar char="l"/>
              <a:defRPr/>
            </a:pPr>
            <a:endParaRPr lang="zh-CN" altLang="en-US" sz="2400" dirty="0">
              <a:solidFill>
                <a:srgbClr val="002060"/>
              </a:solidFill>
              <a:latin typeface="微软雅黑" pitchFamily="34" charset="-122"/>
              <a:ea typeface="微软雅黑" pitchFamily="34" charset="-122"/>
            </a:endParaRPr>
          </a:p>
        </p:txBody>
      </p:sp>
      <p:pic>
        <p:nvPicPr>
          <p:cNvPr id="593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4076700"/>
            <a:ext cx="352742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95288" y="1916113"/>
            <a:ext cx="8229600" cy="3886200"/>
          </a:xfrm>
        </p:spPr>
        <p:txBody>
          <a:bodyPr/>
          <a:lstStyle/>
          <a:p>
            <a:pPr eaLnBrk="1" hangingPunct="1">
              <a:buFont typeface="Wingdings" pitchFamily="2" charset="2"/>
              <a:buNone/>
              <a:defRPr/>
            </a:pPr>
            <a:r>
              <a:rPr lang="en-US" altLang="zh-CN" sz="4000" b="1" dirty="0">
                <a:solidFill>
                  <a:srgbClr val="FF0000"/>
                </a:solidFill>
              </a:rPr>
              <a:t>2</a:t>
            </a:r>
            <a:r>
              <a:rPr lang="zh-CN" altLang="en-US" sz="4000" b="1" dirty="0">
                <a:solidFill>
                  <a:srgbClr val="FF0000"/>
                </a:solidFill>
              </a:rPr>
              <a:t>．作业和进程管理</a:t>
            </a:r>
            <a:r>
              <a:rPr lang="en-US" altLang="zh-CN" sz="4000" b="1" dirty="0">
                <a:solidFill>
                  <a:srgbClr val="FF0000"/>
                </a:solidFill>
              </a:rPr>
              <a:t>(</a:t>
            </a:r>
            <a:r>
              <a:rPr lang="zh-CN" altLang="en-US" sz="4000" b="1" dirty="0">
                <a:solidFill>
                  <a:srgbClr val="FF0000"/>
                </a:solidFill>
              </a:rPr>
              <a:t>与</a:t>
            </a:r>
            <a:r>
              <a:rPr lang="en-US" altLang="zh-CN" sz="4000" b="1" dirty="0">
                <a:solidFill>
                  <a:srgbClr val="FF0000"/>
                </a:solidFill>
              </a:rPr>
              <a:t>CPU</a:t>
            </a:r>
            <a:r>
              <a:rPr lang="zh-CN" altLang="en-US" sz="4000" b="1" dirty="0">
                <a:solidFill>
                  <a:srgbClr val="FF0000"/>
                </a:solidFill>
              </a:rPr>
              <a:t>相关</a:t>
            </a:r>
            <a:r>
              <a:rPr lang="en-US" altLang="zh-CN" sz="4000" b="1" dirty="0">
                <a:solidFill>
                  <a:srgbClr val="FF0000"/>
                </a:solidFill>
              </a:rPr>
              <a:t>)</a:t>
            </a:r>
            <a:r>
              <a:rPr lang="zh-CN" altLang="en-US" sz="4000" b="1" dirty="0">
                <a:solidFill>
                  <a:srgbClr val="FF0000"/>
                </a:solidFill>
              </a:rPr>
              <a:t> </a:t>
            </a:r>
          </a:p>
          <a:p>
            <a:pPr marL="742950" indent="-742950" eaLnBrk="1" hangingPunct="1">
              <a:buFont typeface="+mj-ea"/>
              <a:buAutoNum type="circleNumDbPlain"/>
              <a:defRPr/>
            </a:pPr>
            <a:endParaRPr lang="en-US" altLang="zh-CN" dirty="0"/>
          </a:p>
          <a:p>
            <a:pPr marL="742950" indent="-742950" eaLnBrk="1" hangingPunct="1">
              <a:buFont typeface="+mj-ea"/>
              <a:buAutoNum type="circleNumDbPlain"/>
              <a:defRPr/>
            </a:pPr>
            <a:r>
              <a:rPr lang="zh-CN" altLang="en-US" dirty="0"/>
              <a:t>作业和进程调度</a:t>
            </a:r>
          </a:p>
          <a:p>
            <a:pPr marL="742950" indent="-742950" eaLnBrk="1" hangingPunct="1">
              <a:buFont typeface="+mj-ea"/>
              <a:buAutoNum type="circleNumDbPlain"/>
              <a:defRPr/>
            </a:pPr>
            <a:r>
              <a:rPr lang="zh-CN" altLang="en-US" dirty="0"/>
              <a:t>进程控制</a:t>
            </a:r>
          </a:p>
          <a:p>
            <a:pPr marL="742950" indent="-742950" eaLnBrk="1" hangingPunct="1">
              <a:buFont typeface="+mj-ea"/>
              <a:buAutoNum type="circleNumDbPlain"/>
              <a:defRPr/>
            </a:pPr>
            <a:r>
              <a:rPr lang="zh-CN" altLang="en-US" dirty="0"/>
              <a:t>进程通信</a:t>
            </a:r>
          </a:p>
          <a:p>
            <a:pPr eaLnBrk="1" hangingPunct="1">
              <a:buFont typeface="Wingdings" pitchFamily="2" charset="2"/>
              <a:buNone/>
              <a:defRPr/>
            </a:pPr>
            <a:endParaRPr lang="zh-CN" altLang="en-US" sz="4000" dirty="0"/>
          </a:p>
          <a:p>
            <a:pPr eaLnBrk="1" hangingPunct="1">
              <a:defRPr/>
            </a:pPr>
            <a:endParaRPr lang="en-US" altLang="zh-CN" sz="4000" dirty="0"/>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504" y="3068960"/>
            <a:ext cx="5023700" cy="296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Rectangle 2"/>
          <p:cNvSpPr>
            <a:spLocks noGrp="1" noChangeArrowheads="1"/>
          </p:cNvSpPr>
          <p:nvPr>
            <p:ph type="title"/>
          </p:nvPr>
        </p:nvSpPr>
        <p:spPr>
          <a:xfrm>
            <a:off x="395288" y="765175"/>
            <a:ext cx="8229600" cy="884238"/>
          </a:xfrm>
        </p:spPr>
        <p:txBody>
          <a:bodyPr/>
          <a:lstStyle/>
          <a:p>
            <a:pPr marL="571500" indent="-571500" eaLnBrk="1" hangingPunct="1">
              <a:buFont typeface="Wingdings" pitchFamily="2" charset="2"/>
              <a:buChar char="n"/>
            </a:pPr>
            <a:r>
              <a:rPr lang="zh-CN" altLang="en-US" sz="4000" b="1"/>
              <a:t>操作系统的（</a:t>
            </a:r>
            <a:r>
              <a:rPr lang="en-US" altLang="zh-CN" sz="4000" b="1"/>
              <a:t>5</a:t>
            </a:r>
            <a:r>
              <a:rPr lang="zh-CN" altLang="en-US" sz="4000" b="1"/>
              <a:t>大）主要功能</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60350"/>
            <a:ext cx="8425184" cy="5847755"/>
          </a:xfrm>
          <a:prstGeom prst="rect">
            <a:avLst/>
          </a:prstGeom>
        </p:spPr>
        <p:txBody>
          <a:bodyPr wrap="square">
            <a:spAutoFit/>
          </a:bodyPr>
          <a:lstStyle/>
          <a:p>
            <a:pPr>
              <a:spcBef>
                <a:spcPts val="1200"/>
              </a:spcBef>
              <a:defRPr/>
            </a:pPr>
            <a:r>
              <a:rPr lang="en-US" altLang="zh-CN" sz="2800" b="1" dirty="0">
                <a:latin typeface="微软雅黑" pitchFamily="34" charset="-122"/>
                <a:ea typeface="微软雅黑" pitchFamily="34" charset="-122"/>
              </a:rPr>
              <a:t>1) </a:t>
            </a:r>
            <a:r>
              <a:rPr lang="zh-CN" altLang="en-US" sz="2800" b="1" dirty="0">
                <a:latin typeface="微软雅黑" pitchFamily="34" charset="-122"/>
                <a:ea typeface="微软雅黑" pitchFamily="34" charset="-122"/>
              </a:rPr>
              <a:t>非抢占式优先权算法</a:t>
            </a:r>
          </a:p>
          <a:p>
            <a:pPr marL="342900" indent="-342900">
              <a:spcBef>
                <a:spcPts val="12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在这种方式下，系统一旦把处理机分配给就绪队列中优先权最高的进程后，该进程便一直执行下去，</a:t>
            </a:r>
            <a:r>
              <a:rPr lang="zh-CN" altLang="en-US" sz="2400" b="1" dirty="0">
                <a:solidFill>
                  <a:srgbClr val="002060"/>
                </a:solidFill>
                <a:latin typeface="微软雅黑" pitchFamily="34" charset="-122"/>
                <a:ea typeface="微软雅黑" pitchFamily="34" charset="-122"/>
              </a:rPr>
              <a:t>直至完成</a:t>
            </a:r>
            <a:r>
              <a:rPr lang="zh-CN" altLang="en-US" sz="2400" dirty="0">
                <a:solidFill>
                  <a:srgbClr val="002060"/>
                </a:solidFill>
                <a:latin typeface="微软雅黑" pitchFamily="34" charset="-122"/>
                <a:ea typeface="微软雅黑" pitchFamily="34" charset="-122"/>
              </a:rPr>
              <a:t>；或因发生某事件使该进程放弃处理机时，系统方可再将处理机重新分配给另一优先权最高的进程。</a:t>
            </a:r>
            <a:r>
              <a:rPr lang="zh-CN" altLang="en-US" sz="2400" dirty="0">
                <a:solidFill>
                  <a:srgbClr val="C00000"/>
                </a:solidFill>
                <a:latin typeface="微软雅黑" pitchFamily="34" charset="-122"/>
                <a:ea typeface="微软雅黑" pitchFamily="34" charset="-122"/>
              </a:rPr>
              <a:t>这种调度算法主要用于批处理</a:t>
            </a:r>
            <a:r>
              <a:rPr lang="zh-CN" altLang="en-US" sz="2400">
                <a:solidFill>
                  <a:srgbClr val="C00000"/>
                </a:solidFill>
                <a:latin typeface="微软雅黑" pitchFamily="34" charset="-122"/>
                <a:ea typeface="微软雅黑" pitchFamily="34" charset="-122"/>
              </a:rPr>
              <a:t>系统中</a:t>
            </a:r>
            <a:r>
              <a:rPr lang="zh-CN" altLang="en-US" sz="2400">
                <a:solidFill>
                  <a:srgbClr val="002060"/>
                </a:solidFill>
                <a:latin typeface="微软雅黑" pitchFamily="34" charset="-122"/>
                <a:ea typeface="微软雅黑" pitchFamily="34" charset="-122"/>
              </a:rPr>
              <a:t>。</a:t>
            </a:r>
            <a:endParaRPr lang="zh-CN" altLang="en-US" sz="2400" dirty="0">
              <a:solidFill>
                <a:srgbClr val="002060"/>
              </a:solidFill>
              <a:latin typeface="微软雅黑" pitchFamily="34" charset="-122"/>
              <a:ea typeface="微软雅黑" pitchFamily="34" charset="-122"/>
            </a:endParaRPr>
          </a:p>
          <a:p>
            <a:pPr>
              <a:spcBef>
                <a:spcPts val="1200"/>
              </a:spcBef>
              <a:defRPr/>
            </a:pPr>
            <a:r>
              <a:rPr lang="en-US" altLang="zh-CN" sz="2800" b="1" dirty="0">
                <a:latin typeface="微软雅黑" pitchFamily="34" charset="-122"/>
                <a:ea typeface="微软雅黑" pitchFamily="34" charset="-122"/>
              </a:rPr>
              <a:t>2) </a:t>
            </a:r>
            <a:r>
              <a:rPr lang="zh-CN" altLang="en-US" sz="2800" b="1" dirty="0">
                <a:latin typeface="微软雅黑" pitchFamily="34" charset="-122"/>
                <a:ea typeface="微软雅黑" pitchFamily="34" charset="-122"/>
              </a:rPr>
              <a:t>抢占式优先权调度算法</a:t>
            </a:r>
          </a:p>
          <a:p>
            <a:pPr marL="342900" indent="-342900">
              <a:spcBef>
                <a:spcPts val="12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在这种方式下，系统同样是把处理机分配给优先权最高的进程，使之执行。但在其执行期间，只要又出现了另一个其优先权更高的进程，进程调度程序就立即停止当前进程的执行，</a:t>
            </a:r>
            <a:r>
              <a:rPr lang="zh-CN" altLang="en-US" sz="2400" b="1" dirty="0">
                <a:solidFill>
                  <a:srgbClr val="002060"/>
                </a:solidFill>
                <a:latin typeface="微软雅黑" pitchFamily="34" charset="-122"/>
                <a:ea typeface="微软雅黑" pitchFamily="34" charset="-122"/>
              </a:rPr>
              <a:t>重新将处理机分配给新到的优先权最高的进程</a:t>
            </a:r>
            <a:r>
              <a:rPr lang="zh-CN" altLang="en-US" sz="2400" dirty="0">
                <a:solidFill>
                  <a:srgbClr val="002060"/>
                </a:solidFill>
                <a:latin typeface="微软雅黑" pitchFamily="34" charset="-122"/>
                <a:ea typeface="微软雅黑" pitchFamily="34" charset="-122"/>
              </a:rPr>
              <a:t>。显然，这种抢占式的优先权调度算法能更好地满足紧迫作业的要求，故而常用于要求比较严格的实时系统中，以及对性能要求较高的批处理和分时系统中。</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 y="116632"/>
            <a:ext cx="2880320" cy="1621693"/>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76672"/>
            <a:ext cx="5256584" cy="69426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15516" y="2132856"/>
            <a:ext cx="8604956" cy="4031873"/>
          </a:xfrm>
          <a:prstGeom prst="rect">
            <a:avLst/>
          </a:prstGeom>
        </p:spPr>
        <p:txBody>
          <a:bodyPr wrap="square">
            <a:spAutoFit/>
          </a:bodyPr>
          <a:lstStyle/>
          <a:p>
            <a:pPr marL="342900" indent="-342900">
              <a:spcBef>
                <a:spcPts val="1200"/>
              </a:spcBef>
              <a:buFont typeface="Wingdings" pitchFamily="2" charset="2"/>
              <a:buChar char="l"/>
            </a:pPr>
            <a:r>
              <a:rPr lang="zh-CN" altLang="en-US" sz="2400" dirty="0">
                <a:solidFill>
                  <a:srgbClr val="000066"/>
                </a:solidFill>
                <a:latin typeface="微软雅黑" pitchFamily="34" charset="-122"/>
                <a:ea typeface="微软雅黑" pitchFamily="34" charset="-122"/>
              </a:rPr>
              <a:t>采取基于优先级调度算法要考虑进程</a:t>
            </a:r>
            <a:r>
              <a:rPr lang="zh-CN" altLang="en-US" sz="2400" dirty="0">
                <a:solidFill>
                  <a:srgbClr val="C00000"/>
                </a:solidFill>
                <a:latin typeface="微软雅黑" pitchFamily="34" charset="-122"/>
                <a:ea typeface="微软雅黑" pitchFamily="34" charset="-122"/>
              </a:rPr>
              <a:t>饿死</a:t>
            </a:r>
            <a:r>
              <a:rPr lang="zh-CN" altLang="en-US" sz="2400" dirty="0">
                <a:solidFill>
                  <a:srgbClr val="000066"/>
                </a:solidFill>
                <a:latin typeface="微软雅黑" pitchFamily="34" charset="-122"/>
                <a:ea typeface="微软雅黑" pitchFamily="34" charset="-122"/>
              </a:rPr>
              <a:t>的问题</a:t>
            </a:r>
            <a:endParaRPr lang="en-US" altLang="zh-CN" sz="2400" dirty="0">
              <a:solidFill>
                <a:srgbClr val="000066"/>
              </a:solidFill>
              <a:latin typeface="微软雅黑" pitchFamily="34" charset="-122"/>
              <a:ea typeface="微软雅黑" pitchFamily="34" charset="-122"/>
            </a:endParaRPr>
          </a:p>
          <a:p>
            <a:pPr marL="342900" indent="-342900">
              <a:spcBef>
                <a:spcPts val="1200"/>
              </a:spcBef>
              <a:buFont typeface="Wingdings" pitchFamily="2" charset="2"/>
              <a:buChar char="l"/>
            </a:pPr>
            <a:r>
              <a:rPr lang="zh-CN" altLang="en-US" sz="2400" dirty="0">
                <a:solidFill>
                  <a:srgbClr val="000066"/>
                </a:solidFill>
                <a:latin typeface="微软雅黑" pitchFamily="34" charset="-122"/>
                <a:ea typeface="微软雅黑" pitchFamily="34" charset="-122"/>
              </a:rPr>
              <a:t>因为高优先级的进程总是会被优先调度，具有低优先级的进程可能永远都不会被内核调度执行。</a:t>
            </a:r>
            <a:endParaRPr lang="en-US" altLang="zh-CN" sz="2400" dirty="0">
              <a:solidFill>
                <a:srgbClr val="000066"/>
              </a:solidFill>
              <a:latin typeface="微软雅黑" pitchFamily="34" charset="-122"/>
              <a:ea typeface="微软雅黑" pitchFamily="34" charset="-122"/>
            </a:endParaRPr>
          </a:p>
          <a:p>
            <a:pPr marL="342900" indent="-342900">
              <a:spcBef>
                <a:spcPts val="1200"/>
              </a:spcBef>
              <a:buFont typeface="Wingdings" pitchFamily="2" charset="2"/>
              <a:buChar char="l"/>
            </a:pPr>
            <a:r>
              <a:rPr lang="en-US" altLang="zh-CN" sz="2400" b="1" dirty="0">
                <a:solidFill>
                  <a:srgbClr val="C00000"/>
                </a:solidFill>
                <a:latin typeface="微软雅黑" pitchFamily="34" charset="-122"/>
                <a:ea typeface="微软雅黑" pitchFamily="34" charset="-122"/>
              </a:rPr>
              <a:t>Aging</a:t>
            </a:r>
            <a:r>
              <a:rPr lang="zh-CN" altLang="en-US" sz="2400" dirty="0">
                <a:solidFill>
                  <a:srgbClr val="000066"/>
                </a:solidFill>
                <a:latin typeface="微软雅黑" pitchFamily="34" charset="-122"/>
                <a:ea typeface="微软雅黑" pitchFamily="34" charset="-122"/>
              </a:rPr>
              <a:t>是对于这个问题的一个解决方案，方法是逐渐提高系统中长时间等待的进程的优先级。</a:t>
            </a:r>
            <a:endParaRPr lang="en-US" altLang="zh-CN" sz="2400" dirty="0">
              <a:solidFill>
                <a:srgbClr val="000066"/>
              </a:solidFill>
              <a:latin typeface="微软雅黑" pitchFamily="34" charset="-122"/>
              <a:ea typeface="微软雅黑" pitchFamily="34" charset="-122"/>
            </a:endParaRPr>
          </a:p>
          <a:p>
            <a:pPr marL="342900" indent="-342900">
              <a:spcBef>
                <a:spcPts val="1200"/>
              </a:spcBef>
              <a:buFont typeface="Wingdings" pitchFamily="2" charset="2"/>
              <a:buChar char="l"/>
            </a:pPr>
            <a:r>
              <a:rPr lang="zh-CN" altLang="en-US" sz="2400" dirty="0">
                <a:solidFill>
                  <a:srgbClr val="000066"/>
                </a:solidFill>
                <a:latin typeface="微软雅黑" pitchFamily="34" charset="-122"/>
                <a:ea typeface="微软雅黑" pitchFamily="34" charset="-122"/>
              </a:rPr>
              <a:t>比如如果优先级的范围从</a:t>
            </a:r>
            <a:r>
              <a:rPr lang="en-US" altLang="zh-CN" sz="2400" dirty="0">
                <a:solidFill>
                  <a:srgbClr val="000066"/>
                </a:solidFill>
                <a:latin typeface="微软雅黑" pitchFamily="34" charset="-122"/>
                <a:ea typeface="微软雅黑" pitchFamily="34" charset="-122"/>
              </a:rPr>
              <a:t>127</a:t>
            </a:r>
            <a:r>
              <a:rPr lang="zh-CN" altLang="en-US" sz="2400" dirty="0">
                <a:solidFill>
                  <a:srgbClr val="000066"/>
                </a:solidFill>
                <a:latin typeface="微软雅黑" pitchFamily="34" charset="-122"/>
                <a:ea typeface="微软雅黑" pitchFamily="34" charset="-122"/>
              </a:rPr>
              <a:t>到</a:t>
            </a:r>
            <a:r>
              <a:rPr lang="en-US" altLang="zh-CN" sz="2400" dirty="0">
                <a:solidFill>
                  <a:srgbClr val="000066"/>
                </a:solidFill>
                <a:latin typeface="微软雅黑" pitchFamily="34" charset="-122"/>
                <a:ea typeface="微软雅黑" pitchFamily="34" charset="-122"/>
              </a:rPr>
              <a:t>0</a:t>
            </a:r>
            <a:r>
              <a:rPr lang="zh-CN" altLang="en-US" sz="2400" dirty="0">
                <a:solidFill>
                  <a:srgbClr val="000066"/>
                </a:solidFill>
                <a:latin typeface="微软雅黑" pitchFamily="34" charset="-122"/>
                <a:ea typeface="微软雅黑" pitchFamily="34" charset="-122"/>
              </a:rPr>
              <a:t>（</a:t>
            </a:r>
            <a:r>
              <a:rPr lang="en-US" altLang="zh-CN" sz="2400" dirty="0">
                <a:solidFill>
                  <a:srgbClr val="000066"/>
                </a:solidFill>
                <a:latin typeface="微软雅黑" pitchFamily="34" charset="-122"/>
                <a:ea typeface="微软雅黑" pitchFamily="34" charset="-122"/>
              </a:rPr>
              <a:t>127</a:t>
            </a:r>
            <a:r>
              <a:rPr lang="zh-CN" altLang="en-US" sz="2400" dirty="0">
                <a:solidFill>
                  <a:srgbClr val="000066"/>
                </a:solidFill>
                <a:latin typeface="微软雅黑" pitchFamily="34" charset="-122"/>
                <a:ea typeface="微软雅黑" pitchFamily="34" charset="-122"/>
              </a:rPr>
              <a:t>表示最低优先级），</a:t>
            </a:r>
            <a:r>
              <a:rPr lang="zh-CN" altLang="en-US" sz="2400" dirty="0">
                <a:solidFill>
                  <a:srgbClr val="C00000"/>
                </a:solidFill>
                <a:latin typeface="微软雅黑" pitchFamily="34" charset="-122"/>
                <a:ea typeface="微软雅黑" pitchFamily="34" charset="-122"/>
              </a:rPr>
              <a:t>可以每</a:t>
            </a:r>
            <a:r>
              <a:rPr lang="en-US" altLang="zh-CN" sz="2400" dirty="0">
                <a:solidFill>
                  <a:srgbClr val="C00000"/>
                </a:solidFill>
                <a:latin typeface="微软雅黑" pitchFamily="34" charset="-122"/>
                <a:ea typeface="微软雅黑" pitchFamily="34" charset="-122"/>
              </a:rPr>
              <a:t>15</a:t>
            </a:r>
            <a:r>
              <a:rPr lang="zh-CN" altLang="en-US" sz="2400" dirty="0">
                <a:solidFill>
                  <a:srgbClr val="C00000"/>
                </a:solidFill>
                <a:latin typeface="微软雅黑" pitchFamily="34" charset="-122"/>
                <a:ea typeface="微软雅黑" pitchFamily="34" charset="-122"/>
              </a:rPr>
              <a:t>分钟将等待进程的优先级加</a:t>
            </a:r>
            <a:r>
              <a:rPr lang="en-US" altLang="zh-CN" sz="2400" dirty="0">
                <a:solidFill>
                  <a:srgbClr val="C00000"/>
                </a:solidFill>
                <a:latin typeface="微软雅黑" pitchFamily="34" charset="-122"/>
                <a:ea typeface="微软雅黑" pitchFamily="34" charset="-122"/>
              </a:rPr>
              <a:t>1</a:t>
            </a:r>
            <a:r>
              <a:rPr lang="zh-CN" altLang="en-US" sz="2400" dirty="0">
                <a:solidFill>
                  <a:srgbClr val="000066"/>
                </a:solidFill>
                <a:latin typeface="微软雅黑" pitchFamily="34" charset="-122"/>
                <a:ea typeface="微软雅黑" pitchFamily="34" charset="-122"/>
              </a:rPr>
              <a:t>。</a:t>
            </a:r>
            <a:endParaRPr lang="en-US" altLang="zh-CN" sz="2400" dirty="0">
              <a:solidFill>
                <a:srgbClr val="000066"/>
              </a:solidFill>
              <a:latin typeface="微软雅黑" pitchFamily="34" charset="-122"/>
              <a:ea typeface="微软雅黑" pitchFamily="34" charset="-122"/>
            </a:endParaRPr>
          </a:p>
          <a:p>
            <a:pPr marL="342900" indent="-342900">
              <a:spcBef>
                <a:spcPts val="1200"/>
              </a:spcBef>
              <a:buFont typeface="Wingdings" pitchFamily="2" charset="2"/>
              <a:buChar char="l"/>
            </a:pPr>
            <a:r>
              <a:rPr lang="zh-CN" altLang="en-US" sz="2400" dirty="0">
                <a:solidFill>
                  <a:srgbClr val="000066"/>
                </a:solidFill>
                <a:latin typeface="微软雅黑" pitchFamily="34" charset="-122"/>
                <a:ea typeface="微软雅黑" pitchFamily="34" charset="-122"/>
              </a:rPr>
              <a:t>最终经过一段时间，即便是拥有最低优先级</a:t>
            </a:r>
            <a:r>
              <a:rPr lang="en-US" altLang="zh-CN" sz="2400" dirty="0">
                <a:solidFill>
                  <a:srgbClr val="000066"/>
                </a:solidFill>
                <a:latin typeface="微软雅黑" pitchFamily="34" charset="-122"/>
                <a:ea typeface="微软雅黑" pitchFamily="34" charset="-122"/>
              </a:rPr>
              <a:t>127</a:t>
            </a:r>
            <a:r>
              <a:rPr lang="zh-CN" altLang="en-US" sz="2400" dirty="0">
                <a:solidFill>
                  <a:srgbClr val="000066"/>
                </a:solidFill>
                <a:latin typeface="微软雅黑" pitchFamily="34" charset="-122"/>
                <a:ea typeface="微软雅黑" pitchFamily="34" charset="-122"/>
              </a:rPr>
              <a:t>的进程也会变成系统中最高优先级的进程，从而被执行。</a:t>
            </a:r>
          </a:p>
        </p:txBody>
      </p:sp>
    </p:spTree>
    <p:extLst>
      <p:ext uri="{BB962C8B-B14F-4D97-AF65-F5344CB8AC3E}">
        <p14:creationId xmlns:p14="http://schemas.microsoft.com/office/powerpoint/2010/main" val="4262710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50" y="260350"/>
            <a:ext cx="8569325" cy="5510213"/>
          </a:xfrm>
          <a:prstGeom prst="rect">
            <a:avLst/>
          </a:prstGeom>
        </p:spPr>
        <p:txBody>
          <a:bodyPr>
            <a:spAutoFit/>
          </a:bodyPr>
          <a:lstStyle/>
          <a:p>
            <a:pPr>
              <a:spcBef>
                <a:spcPts val="1800"/>
              </a:spcBef>
              <a:defRPr/>
            </a:pPr>
            <a:r>
              <a:rPr lang="en-US" altLang="zh-CN" sz="2800" b="1" dirty="0">
                <a:solidFill>
                  <a:srgbClr val="C00000"/>
                </a:solidFill>
                <a:latin typeface="微软雅黑" pitchFamily="34" charset="-122"/>
                <a:ea typeface="微软雅黑" pitchFamily="34" charset="-122"/>
              </a:rPr>
              <a:t>4</a:t>
            </a:r>
            <a:r>
              <a:rPr lang="zh-CN" altLang="en-US" sz="2800" b="1" dirty="0">
                <a:solidFill>
                  <a:srgbClr val="C00000"/>
                </a:solidFill>
                <a:latin typeface="微软雅黑" pitchFamily="34" charset="-122"/>
                <a:ea typeface="微软雅黑" pitchFamily="34" charset="-122"/>
              </a:rPr>
              <a:t>、循环分配（时间片轮转）调度算法</a:t>
            </a:r>
            <a:endParaRPr lang="en-US" altLang="zh-CN" sz="2800" b="1" dirty="0">
              <a:solidFill>
                <a:srgbClr val="C0000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系统将所有的就绪进程按先来先服务的原则排成一个队列，每次调度时，把</a:t>
            </a:r>
            <a:r>
              <a:rPr lang="en-US" altLang="zh-CN" sz="2400" dirty="0">
                <a:solidFill>
                  <a:srgbClr val="002060"/>
                </a:solidFill>
                <a:latin typeface="微软雅黑" pitchFamily="34" charset="-122"/>
                <a:ea typeface="微软雅黑" pitchFamily="34" charset="-122"/>
              </a:rPr>
              <a:t>CPU </a:t>
            </a:r>
            <a:r>
              <a:rPr lang="zh-CN" altLang="en-US" sz="2400" dirty="0">
                <a:solidFill>
                  <a:srgbClr val="002060"/>
                </a:solidFill>
                <a:latin typeface="微软雅黑" pitchFamily="34" charset="-122"/>
                <a:ea typeface="微软雅黑" pitchFamily="34" charset="-122"/>
              </a:rPr>
              <a:t>分配给队首进程，并令其执行一个时间片。时间片的大小从几</a:t>
            </a:r>
            <a:r>
              <a:rPr lang="en-US" altLang="zh-CN" sz="2400" dirty="0" err="1">
                <a:solidFill>
                  <a:srgbClr val="002060"/>
                </a:solidFill>
                <a:latin typeface="微软雅黑" pitchFamily="34" charset="-122"/>
                <a:ea typeface="微软雅黑" pitchFamily="34" charset="-122"/>
              </a:rPr>
              <a:t>ms</a:t>
            </a:r>
            <a:r>
              <a:rPr lang="en-US" altLang="zh-CN" sz="2400" dirty="0">
                <a:solidFill>
                  <a:srgbClr val="002060"/>
                </a:solidFill>
                <a:latin typeface="微软雅黑" pitchFamily="34" charset="-122"/>
                <a:ea typeface="微软雅黑" pitchFamily="34" charset="-122"/>
              </a:rPr>
              <a:t> </a:t>
            </a:r>
            <a:r>
              <a:rPr lang="zh-CN" altLang="en-US" sz="2400" dirty="0">
                <a:solidFill>
                  <a:srgbClr val="002060"/>
                </a:solidFill>
                <a:latin typeface="微软雅黑" pitchFamily="34" charset="-122"/>
                <a:ea typeface="微软雅黑" pitchFamily="34" charset="-122"/>
              </a:rPr>
              <a:t>到几百</a:t>
            </a:r>
            <a:r>
              <a:rPr lang="en-US" altLang="zh-CN" sz="2400" dirty="0" err="1">
                <a:solidFill>
                  <a:srgbClr val="002060"/>
                </a:solidFill>
                <a:latin typeface="微软雅黑" pitchFamily="34" charset="-122"/>
                <a:ea typeface="微软雅黑" pitchFamily="34" charset="-122"/>
              </a:rPr>
              <a:t>ms</a:t>
            </a:r>
            <a:r>
              <a:rPr lang="zh-CN" altLang="en-US" sz="2400" dirty="0">
                <a:solidFill>
                  <a:srgbClr val="002060"/>
                </a:solidFill>
                <a:latin typeface="微软雅黑" pitchFamily="34" charset="-122"/>
                <a:ea typeface="微软雅黑" pitchFamily="34" charset="-122"/>
              </a:rPr>
              <a:t>。</a:t>
            </a:r>
            <a:endParaRPr lang="en-US" altLang="zh-CN" sz="2400" dirty="0">
              <a:solidFill>
                <a:srgbClr val="00206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当执行的时间片用完时，由一个计时器发出时钟中断请求，调度程序便据此信号来停止该进程的执行，并将它送往就绪队列的末尾；然后，再把处理机分配给就绪队列中新的队首进程，同时也让它执行一个时间片。</a:t>
            </a:r>
            <a:endParaRPr lang="en-US" altLang="zh-CN" sz="2400" dirty="0">
              <a:solidFill>
                <a:srgbClr val="002060"/>
              </a:solidFill>
              <a:latin typeface="微软雅黑" pitchFamily="34" charset="-122"/>
              <a:ea typeface="微软雅黑" pitchFamily="34" charset="-122"/>
            </a:endParaRPr>
          </a:p>
          <a:p>
            <a:pPr marL="342900" indent="-342900">
              <a:spcBef>
                <a:spcPts val="18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这样就可以保证就绪队列中的所有进程在一给定的时间内均能获得一时间片的处理机执行时间。换言之，系统能在给定的时间内响应所有用户的请求。</a:t>
            </a:r>
          </a:p>
          <a:p>
            <a:pPr marL="342900" indent="-342900">
              <a:spcBef>
                <a:spcPts val="1800"/>
              </a:spcBef>
              <a:buFont typeface="Wingdings" pitchFamily="2" charset="2"/>
              <a:buChar char="l"/>
              <a:defRPr/>
            </a:pPr>
            <a:endParaRPr lang="zh-CN" altLang="en-US" sz="2400" dirty="0">
              <a:solidFill>
                <a:srgbClr val="002060"/>
              </a:solidFill>
              <a:latin typeface="微软雅黑" pitchFamily="34" charset="-122"/>
              <a:ea typeface="微软雅黑" pitchFamily="34" charset="-122"/>
            </a:endParaRPr>
          </a:p>
        </p:txBody>
      </p:sp>
      <p:sp>
        <p:nvSpPr>
          <p:cNvPr id="61443" name="矩形 4"/>
          <p:cNvSpPr>
            <a:spLocks noChangeArrowheads="1"/>
          </p:cNvSpPr>
          <p:nvPr/>
        </p:nvSpPr>
        <p:spPr bwMode="auto">
          <a:xfrm>
            <a:off x="2557463" y="5445125"/>
            <a:ext cx="4100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C00000"/>
                </a:solidFill>
                <a:latin typeface="微软雅黑" pitchFamily="34" charset="-122"/>
                <a:ea typeface="微软雅黑" pitchFamily="34" charset="-122"/>
              </a:rPr>
              <a:t>FCFS</a:t>
            </a:r>
            <a:r>
              <a:rPr lang="en-US" altLang="zh-CN" sz="2800" b="1">
                <a:latin typeface="微软雅黑" pitchFamily="34" charset="-122"/>
                <a:ea typeface="微软雅黑" pitchFamily="34" charset="-122"/>
              </a:rPr>
              <a:t>+</a:t>
            </a:r>
            <a:r>
              <a:rPr lang="zh-CN" altLang="en-US" sz="2800" b="1">
                <a:solidFill>
                  <a:srgbClr val="C00000"/>
                </a:solidFill>
                <a:latin typeface="微软雅黑" pitchFamily="34" charset="-122"/>
                <a:ea typeface="微软雅黑" pitchFamily="34" charset="-122"/>
              </a:rPr>
              <a:t>时间片</a:t>
            </a:r>
            <a:r>
              <a:rPr lang="en-US" altLang="zh-CN" sz="2800" b="1">
                <a:latin typeface="微软雅黑" pitchFamily="34" charset="-122"/>
                <a:ea typeface="微软雅黑" pitchFamily="34" charset="-122"/>
              </a:rPr>
              <a:t>+</a:t>
            </a:r>
            <a:r>
              <a:rPr lang="zh-CN" altLang="en-US" sz="2800" b="1">
                <a:solidFill>
                  <a:srgbClr val="C00000"/>
                </a:solidFill>
                <a:latin typeface="微软雅黑" pitchFamily="34" charset="-122"/>
                <a:ea typeface="微软雅黑" pitchFamily="34" charset="-122"/>
              </a:rPr>
              <a:t>轮流服务</a:t>
            </a:r>
            <a:endParaRPr lang="zh-CN" altLang="en-US">
              <a:solidFill>
                <a:srgbClr val="C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1"/>
          <p:cNvSpPr>
            <a:spLocks noChangeArrowheads="1"/>
          </p:cNvSpPr>
          <p:nvPr/>
        </p:nvSpPr>
        <p:spPr bwMode="auto">
          <a:xfrm>
            <a:off x="447675" y="404813"/>
            <a:ext cx="82804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l"/>
            </a:pPr>
            <a:r>
              <a:rPr lang="zh-CN" altLang="en-US" sz="2400">
                <a:latin typeface="微软雅黑" pitchFamily="34" charset="-122"/>
                <a:ea typeface="微软雅黑" pitchFamily="34" charset="-122"/>
                <a:cs typeface="仿宋_GB2312"/>
              </a:rPr>
              <a:t>轮转法调度是一种剥夺式调度，系统耗费在进程切换上的开销比较大，这个开销与时间片的大小很有关系。</a:t>
            </a:r>
            <a:endParaRPr lang="en-US" altLang="zh-CN" sz="2400">
              <a:latin typeface="微软雅黑" pitchFamily="34" charset="-122"/>
              <a:ea typeface="微软雅黑" pitchFamily="34" charset="-122"/>
              <a:cs typeface="仿宋_GB2312"/>
            </a:endParaRPr>
          </a:p>
          <a:p>
            <a:pPr marL="342900" indent="-342900" algn="just">
              <a:buFont typeface="Wingdings" pitchFamily="2" charset="2"/>
              <a:buChar char="l"/>
            </a:pPr>
            <a:endParaRPr lang="zh-CN" altLang="en-US" sz="2400">
              <a:latin typeface="微软雅黑" pitchFamily="34" charset="-122"/>
              <a:ea typeface="微软雅黑" pitchFamily="34" charset="-122"/>
              <a:cs typeface="仿宋_GB2312"/>
            </a:endParaRPr>
          </a:p>
          <a:p>
            <a:pPr marL="342900" indent="-342900">
              <a:buFont typeface="Wingdings" pitchFamily="2" charset="2"/>
              <a:buChar char="l"/>
            </a:pPr>
            <a:r>
              <a:rPr lang="zh-CN" altLang="en-US" sz="2400">
                <a:latin typeface="微软雅黑" pitchFamily="34" charset="-122"/>
                <a:ea typeface="微软雅黑" pitchFamily="34" charset="-122"/>
                <a:cs typeface="仿宋_GB2312"/>
              </a:rPr>
              <a:t>从一个进程切换到另一个进程是需要一定时间的</a:t>
            </a:r>
            <a:r>
              <a:rPr lang="en-US" altLang="zh-CN" sz="2400">
                <a:latin typeface="微软雅黑" pitchFamily="34" charset="-122"/>
                <a:ea typeface="微软雅黑" pitchFamily="34" charset="-122"/>
                <a:cs typeface="仿宋_GB2312"/>
              </a:rPr>
              <a:t>--</a:t>
            </a:r>
            <a:r>
              <a:rPr lang="zh-CN" altLang="en-US" sz="2400">
                <a:latin typeface="微软雅黑" pitchFamily="34" charset="-122"/>
                <a:ea typeface="微软雅黑" pitchFamily="34" charset="-122"/>
                <a:cs typeface="仿宋_GB2312"/>
              </a:rPr>
              <a:t>保存和装入寄存器值及内存映像，更新各种表格和队列等。</a:t>
            </a:r>
            <a:endParaRPr lang="en-US" altLang="zh-CN" sz="2400">
              <a:latin typeface="微软雅黑" pitchFamily="34" charset="-122"/>
              <a:ea typeface="微软雅黑" pitchFamily="34" charset="-122"/>
              <a:cs typeface="仿宋_GB2312"/>
            </a:endParaRPr>
          </a:p>
          <a:p>
            <a:pPr marL="342900" indent="-342900">
              <a:buFont typeface="Wingdings" pitchFamily="2" charset="2"/>
              <a:buChar char="l"/>
            </a:pPr>
            <a:endParaRPr lang="zh-CN" altLang="en-US" sz="2400">
              <a:latin typeface="微软雅黑" pitchFamily="34" charset="-122"/>
              <a:ea typeface="微软雅黑" pitchFamily="34" charset="-122"/>
              <a:cs typeface="仿宋_GB2312"/>
            </a:endParaRPr>
          </a:p>
          <a:p>
            <a:pPr marL="342900" indent="-342900">
              <a:buFont typeface="Wingdings" pitchFamily="2" charset="2"/>
              <a:buChar char="l"/>
            </a:pPr>
            <a:r>
              <a:rPr lang="zh-CN" altLang="en-US" sz="2400" b="1">
                <a:solidFill>
                  <a:srgbClr val="002060"/>
                </a:solidFill>
                <a:latin typeface="微软雅黑" pitchFamily="34" charset="-122"/>
                <a:ea typeface="微软雅黑" pitchFamily="34" charset="-122"/>
                <a:cs typeface="仿宋_GB2312"/>
              </a:rPr>
              <a:t>时间片取值太小</a:t>
            </a:r>
            <a:r>
              <a:rPr lang="zh-CN" altLang="en-US" sz="2400">
                <a:latin typeface="微软雅黑" pitchFamily="34" charset="-122"/>
                <a:ea typeface="微软雅黑" pitchFamily="34" charset="-122"/>
                <a:cs typeface="仿宋_GB2312"/>
              </a:rPr>
              <a:t>，切换就会频繁，</a:t>
            </a:r>
            <a:r>
              <a:rPr lang="zh-CN" altLang="en-US" sz="2400" b="1">
                <a:solidFill>
                  <a:srgbClr val="002060"/>
                </a:solidFill>
                <a:latin typeface="微软雅黑" pitchFamily="34" charset="-122"/>
                <a:ea typeface="微软雅黑" pitchFamily="34" charset="-122"/>
                <a:cs typeface="仿宋_GB2312"/>
              </a:rPr>
              <a:t>系统开销增大</a:t>
            </a:r>
            <a:endParaRPr lang="en-US" altLang="zh-CN" sz="2400" b="1">
              <a:solidFill>
                <a:srgbClr val="002060"/>
              </a:solidFill>
              <a:latin typeface="微软雅黑" pitchFamily="34" charset="-122"/>
              <a:ea typeface="微软雅黑" pitchFamily="34" charset="-122"/>
              <a:cs typeface="仿宋_GB2312"/>
            </a:endParaRPr>
          </a:p>
          <a:p>
            <a:pPr marL="342900" indent="-342900">
              <a:buFont typeface="Wingdings" pitchFamily="2" charset="2"/>
              <a:buChar char="l"/>
            </a:pPr>
            <a:endParaRPr lang="zh-CN" altLang="en-US" sz="2400">
              <a:latin typeface="微软雅黑" pitchFamily="34" charset="-122"/>
              <a:ea typeface="微软雅黑" pitchFamily="34" charset="-122"/>
              <a:cs typeface="仿宋_GB2312"/>
            </a:endParaRPr>
          </a:p>
          <a:p>
            <a:pPr marL="342900" indent="-342900">
              <a:buFont typeface="Wingdings" pitchFamily="2" charset="2"/>
              <a:buChar char="l"/>
            </a:pPr>
            <a:r>
              <a:rPr lang="zh-CN" altLang="en-US" sz="2400" b="1">
                <a:solidFill>
                  <a:srgbClr val="002060"/>
                </a:solidFill>
                <a:latin typeface="微软雅黑" pitchFamily="34" charset="-122"/>
                <a:ea typeface="微软雅黑" pitchFamily="34" charset="-122"/>
                <a:cs typeface="仿宋_GB2312"/>
              </a:rPr>
              <a:t>时间片取值较大</a:t>
            </a:r>
            <a:r>
              <a:rPr lang="zh-CN" altLang="en-US" sz="2400">
                <a:latin typeface="微软雅黑" pitchFamily="34" charset="-122"/>
                <a:ea typeface="微软雅黑" pitchFamily="34" charset="-122"/>
                <a:cs typeface="仿宋_GB2312"/>
              </a:rPr>
              <a:t>，</a:t>
            </a:r>
            <a:r>
              <a:rPr lang="zh-CN" altLang="en-US" sz="2400" b="1">
                <a:solidFill>
                  <a:srgbClr val="002060"/>
                </a:solidFill>
                <a:latin typeface="微软雅黑" pitchFamily="34" charset="-122"/>
                <a:ea typeface="微软雅黑" pitchFamily="34" charset="-122"/>
                <a:cs typeface="仿宋_GB2312"/>
              </a:rPr>
              <a:t>进程的响应速度慢</a:t>
            </a:r>
            <a:r>
              <a:rPr lang="zh-CN" altLang="en-US" sz="2400">
                <a:latin typeface="微软雅黑" pitchFamily="34" charset="-122"/>
                <a:ea typeface="微软雅黑" pitchFamily="34" charset="-122"/>
                <a:cs typeface="仿宋_GB2312"/>
              </a:rPr>
              <a:t>。</a:t>
            </a:r>
            <a:endParaRPr lang="en-US" altLang="zh-CN" sz="2400">
              <a:latin typeface="微软雅黑" pitchFamily="34" charset="-122"/>
              <a:ea typeface="微软雅黑" pitchFamily="34" charset="-122"/>
              <a:cs typeface="仿宋_GB2312"/>
            </a:endParaRPr>
          </a:p>
          <a:p>
            <a:pPr marL="342900" indent="-342900">
              <a:buFont typeface="Wingdings" pitchFamily="2" charset="2"/>
              <a:buChar char="l"/>
            </a:pPr>
            <a:endParaRPr lang="zh-CN" altLang="en-US" sz="2400">
              <a:latin typeface="微软雅黑" pitchFamily="34" charset="-122"/>
              <a:ea typeface="微软雅黑" pitchFamily="34" charset="-122"/>
              <a:cs typeface="仿宋_GB2312"/>
            </a:endParaRPr>
          </a:p>
          <a:p>
            <a:pPr marL="342900" indent="-342900">
              <a:buFont typeface="Wingdings" pitchFamily="2" charset="2"/>
              <a:buChar char="l"/>
            </a:pPr>
            <a:r>
              <a:rPr lang="zh-CN" altLang="en-US" sz="2400">
                <a:latin typeface="微软雅黑" pitchFamily="34" charset="-122"/>
                <a:ea typeface="微软雅黑" pitchFamily="34" charset="-122"/>
                <a:cs typeface="仿宋_GB2312"/>
              </a:rPr>
              <a:t>时间片大小的确定要从进程个数、切换开销、系统效率和响应时间等方面考虑。</a:t>
            </a:r>
          </a:p>
          <a:p>
            <a:pPr marL="342900" indent="-342900">
              <a:buFont typeface="Wingdings" pitchFamily="2" charset="2"/>
              <a:buChar char="l"/>
            </a:pPr>
            <a:endParaRPr lang="en-US" altLang="zh-CN" sz="2400">
              <a:latin typeface="微软雅黑" pitchFamily="34" charset="-122"/>
              <a:ea typeface="微软雅黑" pitchFamily="34" charset="-122"/>
              <a:cs typeface="仿宋_GB2312"/>
            </a:endParaRPr>
          </a:p>
          <a:p>
            <a:pPr marL="342900" indent="-342900">
              <a:buFont typeface="Wingdings" pitchFamily="2" charset="2"/>
              <a:buChar char="l"/>
            </a:pPr>
            <a:r>
              <a:rPr lang="zh-CN" altLang="en-US" sz="2400" b="1">
                <a:solidFill>
                  <a:srgbClr val="002060"/>
                </a:solidFill>
                <a:latin typeface="微软雅黑" pitchFamily="34" charset="-122"/>
                <a:ea typeface="微软雅黑" pitchFamily="34" charset="-122"/>
                <a:cs typeface="仿宋_GB2312"/>
              </a:rPr>
              <a:t>结论可以归结如下</a:t>
            </a:r>
            <a:r>
              <a:rPr lang="zh-CN" altLang="en-US" sz="2400">
                <a:latin typeface="微软雅黑" pitchFamily="34" charset="-122"/>
                <a:ea typeface="微软雅黑" pitchFamily="34" charset="-122"/>
                <a:cs typeface="仿宋_GB2312"/>
              </a:rPr>
              <a:t>：</a:t>
            </a:r>
            <a:r>
              <a:rPr lang="zh-CN" altLang="en-US" sz="2400">
                <a:solidFill>
                  <a:srgbClr val="C00000"/>
                </a:solidFill>
                <a:latin typeface="微软雅黑" pitchFamily="34" charset="-122"/>
                <a:ea typeface="微软雅黑" pitchFamily="34" charset="-122"/>
                <a:cs typeface="仿宋_GB2312"/>
              </a:rPr>
              <a:t>时间片设得太短会导致过多的进程切换，降低了</a:t>
            </a:r>
            <a:r>
              <a:rPr lang="en-US" altLang="zh-CN" sz="2400">
                <a:solidFill>
                  <a:srgbClr val="C00000"/>
                </a:solidFill>
                <a:latin typeface="微软雅黑" pitchFamily="34" charset="-122"/>
                <a:ea typeface="微软雅黑" pitchFamily="34" charset="-122"/>
                <a:cs typeface="仿宋_GB2312"/>
              </a:rPr>
              <a:t>CPU</a:t>
            </a:r>
            <a:r>
              <a:rPr lang="zh-CN" altLang="en-US" sz="2400">
                <a:solidFill>
                  <a:srgbClr val="C00000"/>
                </a:solidFill>
                <a:latin typeface="微软雅黑" pitchFamily="34" charset="-122"/>
                <a:ea typeface="微软雅黑" pitchFamily="34" charset="-122"/>
                <a:cs typeface="仿宋_GB2312"/>
              </a:rPr>
              <a:t>效率；而设得太大又可能引起对短的交互请求的响应变差。目前有很多方法可以改进</a:t>
            </a:r>
            <a:r>
              <a:rPr lang="zh-CN" altLang="en-US" sz="2400">
                <a:solidFill>
                  <a:srgbClr val="C00000"/>
                </a:solidFill>
                <a:latin typeface="微软雅黑" pitchFamily="34" charset="-122"/>
                <a:ea typeface="仿宋_GB2312"/>
                <a:cs typeface="仿宋_GB2312"/>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3850" y="439738"/>
            <a:ext cx="8229600" cy="1371600"/>
          </a:xfrm>
        </p:spPr>
        <p:txBody>
          <a:bodyPr/>
          <a:lstStyle/>
          <a:p>
            <a:pPr marL="571500" indent="-571500" eaLnBrk="1" hangingPunct="1">
              <a:buFont typeface="Wingdings" pitchFamily="2" charset="2"/>
              <a:buChar char="n"/>
            </a:pPr>
            <a:r>
              <a:rPr lang="zh-CN" altLang="en-US" sz="3600" b="1">
                <a:solidFill>
                  <a:srgbClr val="C00000"/>
                </a:solidFill>
                <a:cs typeface="楷体_GB2312"/>
              </a:rPr>
              <a:t>线程</a:t>
            </a:r>
            <a:r>
              <a:rPr lang="zh-CN" altLang="en-US" sz="2800" b="1">
                <a:solidFill>
                  <a:srgbClr val="C00000"/>
                </a:solidFill>
                <a:cs typeface="楷体_GB2312"/>
              </a:rPr>
              <a:t>（</a:t>
            </a:r>
            <a:r>
              <a:rPr lang="en-US" altLang="zh-CN" sz="2800" b="1">
                <a:solidFill>
                  <a:srgbClr val="002060"/>
                </a:solidFill>
                <a:cs typeface="楷体_GB2312"/>
              </a:rPr>
              <a:t>Thread</a:t>
            </a:r>
            <a:r>
              <a:rPr lang="zh-CN" altLang="en-US" sz="2800" b="1">
                <a:solidFill>
                  <a:srgbClr val="FF0000"/>
                </a:solidFill>
                <a:cs typeface="楷体_GB2312"/>
              </a:rPr>
              <a:t>）</a:t>
            </a:r>
            <a:endParaRPr lang="zh-CN" altLang="en-US" sz="2800" b="1">
              <a:solidFill>
                <a:srgbClr val="FF0000"/>
              </a:solidFill>
            </a:endParaRPr>
          </a:p>
        </p:txBody>
      </p:sp>
      <p:sp>
        <p:nvSpPr>
          <p:cNvPr id="225283" name="Rectangle 3"/>
          <p:cNvSpPr>
            <a:spLocks noGrp="1" noChangeArrowheads="1"/>
          </p:cNvSpPr>
          <p:nvPr>
            <p:ph type="body" idx="1"/>
          </p:nvPr>
        </p:nvSpPr>
        <p:spPr>
          <a:xfrm>
            <a:off x="354013" y="1811338"/>
            <a:ext cx="8539162" cy="4354512"/>
          </a:xfrm>
        </p:spPr>
        <p:txBody>
          <a:bodyPr/>
          <a:lstStyle/>
          <a:p>
            <a:pPr eaLnBrk="1" hangingPunct="1">
              <a:buFont typeface="Wingdings" pitchFamily="2" charset="2"/>
              <a:buNone/>
            </a:pPr>
            <a:r>
              <a:rPr lang="en-US" altLang="zh-CN" sz="3600" b="1">
                <a:solidFill>
                  <a:srgbClr val="00005E"/>
                </a:solidFill>
                <a:cs typeface="楷体_GB2312"/>
              </a:rPr>
              <a:t>1. </a:t>
            </a:r>
            <a:r>
              <a:rPr lang="zh-CN" altLang="en-US" sz="3600" b="1">
                <a:solidFill>
                  <a:srgbClr val="00005E"/>
                </a:solidFill>
                <a:cs typeface="楷体_GB2312"/>
              </a:rPr>
              <a:t>线程概念</a:t>
            </a:r>
            <a:endParaRPr lang="en-US" altLang="zh-CN" sz="3600" b="1">
              <a:solidFill>
                <a:srgbClr val="00005E"/>
              </a:solidFill>
              <a:cs typeface="楷体_GB2312"/>
            </a:endParaRPr>
          </a:p>
          <a:p>
            <a:pPr eaLnBrk="1" hangingPunct="1">
              <a:buFont typeface="Wingdings" pitchFamily="2" charset="2"/>
              <a:buNone/>
            </a:pPr>
            <a:endParaRPr lang="zh-CN" altLang="en-US" sz="3600">
              <a:cs typeface="楷体_GB2312"/>
            </a:endParaRPr>
          </a:p>
          <a:p>
            <a:pPr eaLnBrk="1" hangingPunct="1"/>
            <a:r>
              <a:rPr lang="zh-CN" altLang="en-US">
                <a:cs typeface="楷体_GB2312"/>
              </a:rPr>
              <a:t>现代操作系统中，进程只作为资源拥有者，而调度和运行的属性赋予新的实体</a:t>
            </a:r>
            <a:r>
              <a:rPr lang="en-US" altLang="zh-CN">
                <a:cs typeface="楷体_GB2312"/>
              </a:rPr>
              <a:t>——</a:t>
            </a:r>
            <a:r>
              <a:rPr lang="zh-CN" altLang="en-US">
                <a:cs typeface="楷体_GB2312"/>
              </a:rPr>
              <a:t>线程。</a:t>
            </a:r>
          </a:p>
          <a:p>
            <a:pPr eaLnBrk="1" hangingPunct="1"/>
            <a:endParaRPr lang="en-US" altLang="zh-CN">
              <a:solidFill>
                <a:srgbClr val="FF33CC"/>
              </a:solidFill>
              <a:cs typeface="楷体_GB2312"/>
            </a:endParaRPr>
          </a:p>
          <a:p>
            <a:pPr eaLnBrk="1" hangingPunct="1"/>
            <a:r>
              <a:rPr lang="zh-CN" altLang="en-US">
                <a:solidFill>
                  <a:srgbClr val="C00000"/>
                </a:solidFill>
                <a:cs typeface="楷体_GB2312"/>
              </a:rPr>
              <a:t>线程</a:t>
            </a:r>
            <a:r>
              <a:rPr lang="zh-CN" altLang="en-US">
                <a:cs typeface="楷体_GB2312"/>
              </a:rPr>
              <a:t>（</a:t>
            </a:r>
            <a:r>
              <a:rPr lang="en-US" altLang="zh-CN">
                <a:cs typeface="楷体_GB2312"/>
              </a:rPr>
              <a:t>Thread</a:t>
            </a:r>
            <a:r>
              <a:rPr lang="zh-CN" altLang="en-US">
                <a:cs typeface="楷体_GB2312"/>
              </a:rPr>
              <a:t>）是进程中实施调度和分派的</a:t>
            </a:r>
            <a:r>
              <a:rPr lang="zh-CN" altLang="en-US">
                <a:solidFill>
                  <a:srgbClr val="C00000"/>
                </a:solidFill>
                <a:cs typeface="楷体_GB2312"/>
              </a:rPr>
              <a:t>基本单位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5283">
                                            <p:txEl>
                                              <p:pRg st="4" end="4"/>
                                            </p:txEl>
                                          </p:spTgt>
                                        </p:tgtEl>
                                        <p:attrNameLst>
                                          <p:attrName>style.visibility</p:attrName>
                                        </p:attrNameLst>
                                      </p:cBhvr>
                                      <p:to>
                                        <p:strVal val="visible"/>
                                      </p:to>
                                    </p:set>
                                    <p:animEffect transition="in" filter="checkerboard(across)">
                                      <p:cBhvr>
                                        <p:cTn id="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4294967295"/>
          </p:nvPr>
        </p:nvSpPr>
        <p:spPr>
          <a:xfrm>
            <a:off x="395288" y="765175"/>
            <a:ext cx="4248150" cy="5397500"/>
          </a:xfrm>
        </p:spPr>
        <p:txBody>
          <a:bodyPr/>
          <a:lstStyle/>
          <a:p>
            <a:pPr eaLnBrk="1" hangingPunct="1">
              <a:buFont typeface="Wingdings" pitchFamily="2" charset="2"/>
              <a:buNone/>
            </a:pPr>
            <a:r>
              <a:rPr lang="en-US" altLang="zh-CN" sz="3600" b="1">
                <a:solidFill>
                  <a:srgbClr val="00005E"/>
                </a:solidFill>
                <a:cs typeface="楷体_GB2312"/>
              </a:rPr>
              <a:t>2</a:t>
            </a:r>
            <a:r>
              <a:rPr lang="zh-CN" altLang="en-US" sz="3600" b="1">
                <a:solidFill>
                  <a:srgbClr val="00005E"/>
                </a:solidFill>
                <a:cs typeface="楷体_GB2312"/>
              </a:rPr>
              <a:t>．线程的组成</a:t>
            </a:r>
          </a:p>
          <a:p>
            <a:pPr eaLnBrk="1" hangingPunct="1">
              <a:buFont typeface="Wingdings" pitchFamily="2" charset="2"/>
              <a:buNone/>
            </a:pPr>
            <a:r>
              <a:rPr lang="zh-CN" altLang="en-US" sz="2800">
                <a:cs typeface="楷体_GB2312"/>
              </a:rPr>
              <a:t>   每个线程有一个</a:t>
            </a:r>
            <a:r>
              <a:rPr lang="en-US" altLang="zh-CN" sz="2800">
                <a:solidFill>
                  <a:srgbClr val="7030A0"/>
                </a:solidFill>
                <a:cs typeface="楷体_GB2312"/>
              </a:rPr>
              <a:t>thread</a:t>
            </a:r>
            <a:r>
              <a:rPr lang="zh-CN" altLang="en-US" sz="2800">
                <a:cs typeface="楷体_GB2312"/>
              </a:rPr>
              <a:t>结构，即</a:t>
            </a:r>
            <a:r>
              <a:rPr lang="zh-CN" altLang="en-US" sz="2800">
                <a:solidFill>
                  <a:srgbClr val="C00000"/>
                </a:solidFill>
                <a:cs typeface="楷体_GB2312"/>
              </a:rPr>
              <a:t>线程控制块</a:t>
            </a:r>
            <a:r>
              <a:rPr lang="zh-CN" altLang="en-US" sz="2800">
                <a:cs typeface="楷体_GB2312"/>
              </a:rPr>
              <a:t>，用于保存自己私有的信息，主要由以下</a:t>
            </a:r>
            <a:r>
              <a:rPr lang="en-US" altLang="zh-CN" sz="2800">
                <a:cs typeface="楷体_GB2312"/>
              </a:rPr>
              <a:t>4</a:t>
            </a:r>
            <a:r>
              <a:rPr lang="zh-CN" altLang="en-US" sz="2800">
                <a:cs typeface="楷体_GB2312"/>
              </a:rPr>
              <a:t>个基本部分组成：</a:t>
            </a:r>
          </a:p>
          <a:p>
            <a:pPr eaLnBrk="1" hangingPunct="1">
              <a:spcBef>
                <a:spcPts val="1200"/>
              </a:spcBef>
            </a:pPr>
            <a:r>
              <a:rPr lang="zh-CN" altLang="en-US" sz="2400" b="1">
                <a:solidFill>
                  <a:srgbClr val="002060"/>
                </a:solidFill>
                <a:cs typeface="楷体_GB2312"/>
              </a:rPr>
              <a:t>唯一的线程标识符</a:t>
            </a:r>
            <a:endParaRPr lang="zh-CN" altLang="en-US" sz="2400" b="1">
              <a:solidFill>
                <a:srgbClr val="002060"/>
              </a:solidFill>
            </a:endParaRPr>
          </a:p>
          <a:p>
            <a:pPr eaLnBrk="1" hangingPunct="1">
              <a:spcBef>
                <a:spcPts val="1200"/>
              </a:spcBef>
            </a:pPr>
            <a:r>
              <a:rPr lang="zh-CN" altLang="en-US" sz="2400" b="1">
                <a:solidFill>
                  <a:srgbClr val="002060"/>
                </a:solidFill>
                <a:cs typeface="楷体_GB2312"/>
              </a:rPr>
              <a:t>一组寄存器</a:t>
            </a:r>
            <a:endParaRPr lang="en-US" altLang="zh-CN" sz="2400" b="1">
              <a:solidFill>
                <a:srgbClr val="002060"/>
              </a:solidFill>
              <a:cs typeface="楷体_GB2312"/>
            </a:endParaRPr>
          </a:p>
          <a:p>
            <a:pPr eaLnBrk="1" hangingPunct="1">
              <a:spcBef>
                <a:spcPts val="1200"/>
              </a:spcBef>
            </a:pPr>
            <a:r>
              <a:rPr lang="zh-CN" altLang="en-US" sz="2400" b="1">
                <a:solidFill>
                  <a:srgbClr val="002060"/>
                </a:solidFill>
                <a:cs typeface="楷体_GB2312"/>
              </a:rPr>
              <a:t>栈指针</a:t>
            </a:r>
            <a:endParaRPr lang="en-US" altLang="zh-CN" sz="2400" b="1">
              <a:solidFill>
                <a:srgbClr val="002060"/>
              </a:solidFill>
              <a:cs typeface="楷体_GB2312"/>
            </a:endParaRPr>
          </a:p>
          <a:p>
            <a:pPr eaLnBrk="1" hangingPunct="1">
              <a:spcBef>
                <a:spcPts val="1200"/>
              </a:spcBef>
            </a:pPr>
            <a:r>
              <a:rPr lang="zh-CN" altLang="en-US" sz="2400" b="1">
                <a:solidFill>
                  <a:srgbClr val="002060"/>
                </a:solidFill>
                <a:cs typeface="楷体_GB2312"/>
              </a:rPr>
              <a:t>私有存储区</a:t>
            </a:r>
            <a:r>
              <a:rPr lang="zh-CN" altLang="en-US" sz="2400" b="1">
                <a:solidFill>
                  <a:srgbClr val="002060"/>
                </a:solidFill>
              </a:rPr>
              <a:t> </a:t>
            </a:r>
          </a:p>
        </p:txBody>
      </p:sp>
      <p:pic>
        <p:nvPicPr>
          <p:cNvPr id="64515" name="Picture 4" descr="T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700213"/>
            <a:ext cx="45021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ext Box 5"/>
          <p:cNvSpPr txBox="1">
            <a:spLocks noChangeArrowheads="1"/>
          </p:cNvSpPr>
          <p:nvPr/>
        </p:nvSpPr>
        <p:spPr bwMode="auto">
          <a:xfrm>
            <a:off x="5346700" y="4508500"/>
            <a:ext cx="309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r>
              <a:rPr lang="en-US" altLang="zh-CN" sz="2400">
                <a:cs typeface="楷体_GB2312"/>
              </a:rPr>
              <a:t>thread</a:t>
            </a:r>
            <a:r>
              <a:rPr lang="zh-CN" altLang="en-US" sz="2400">
                <a:cs typeface="楷体_GB2312"/>
              </a:rPr>
              <a:t>结构示意图</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525463" y="476672"/>
            <a:ext cx="8229600" cy="1223962"/>
          </a:xfrm>
        </p:spPr>
        <p:txBody>
          <a:bodyPr/>
          <a:lstStyle/>
          <a:p>
            <a:pPr eaLnBrk="1" hangingPunct="1"/>
            <a:r>
              <a:rPr lang="zh-CN" altLang="en-US" sz="2800">
                <a:solidFill>
                  <a:srgbClr val="002060"/>
                </a:solidFill>
                <a:cs typeface="楷体_GB2312"/>
              </a:rPr>
              <a:t>线程必须在某个进程内执行</a:t>
            </a:r>
          </a:p>
          <a:p>
            <a:pPr eaLnBrk="1" hangingPunct="1"/>
            <a:r>
              <a:rPr lang="zh-CN" altLang="en-US" sz="2800">
                <a:solidFill>
                  <a:srgbClr val="002060"/>
                </a:solidFill>
                <a:cs typeface="楷体_GB2312"/>
              </a:rPr>
              <a:t>一个进程可以包含一个线程或多个线程</a:t>
            </a:r>
          </a:p>
        </p:txBody>
      </p:sp>
      <p:sp>
        <p:nvSpPr>
          <p:cNvPr id="65539" name="Text Box 4"/>
          <p:cNvSpPr txBox="1">
            <a:spLocks noChangeArrowheads="1"/>
          </p:cNvSpPr>
          <p:nvPr/>
        </p:nvSpPr>
        <p:spPr bwMode="auto">
          <a:xfrm>
            <a:off x="2700338" y="5894388"/>
            <a:ext cx="387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r>
              <a:rPr lang="zh-CN" altLang="en-US" sz="2400">
                <a:cs typeface="楷体_GB2312"/>
              </a:rPr>
              <a:t>单线程和多线程的进程模型</a:t>
            </a:r>
          </a:p>
        </p:txBody>
      </p:sp>
      <p:pic>
        <p:nvPicPr>
          <p:cNvPr id="65540" name="Picture 5" descr="t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6313" y="1989138"/>
            <a:ext cx="73279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457200" y="420688"/>
            <a:ext cx="8229600" cy="5616575"/>
          </a:xfrm>
        </p:spPr>
        <p:txBody>
          <a:bodyPr/>
          <a:lstStyle/>
          <a:p>
            <a:pPr eaLnBrk="1" hangingPunct="1">
              <a:buFont typeface="Wingdings" pitchFamily="2" charset="2"/>
              <a:buNone/>
            </a:pPr>
            <a:r>
              <a:rPr lang="en-US" altLang="zh-CN" sz="3600" b="1">
                <a:solidFill>
                  <a:srgbClr val="00005E"/>
                </a:solidFill>
                <a:cs typeface="楷体_GB2312"/>
              </a:rPr>
              <a:t>3</a:t>
            </a:r>
            <a:r>
              <a:rPr lang="zh-CN" altLang="en-US" sz="3600" b="1">
                <a:solidFill>
                  <a:srgbClr val="00005E"/>
                </a:solidFill>
                <a:cs typeface="楷体_GB2312"/>
              </a:rPr>
              <a:t>．线程和进程的关系 </a:t>
            </a:r>
          </a:p>
        </p:txBody>
      </p:sp>
      <p:sp>
        <p:nvSpPr>
          <p:cNvPr id="3" name="矩形 2"/>
          <p:cNvSpPr/>
          <p:nvPr/>
        </p:nvSpPr>
        <p:spPr>
          <a:xfrm>
            <a:off x="334963" y="1341438"/>
            <a:ext cx="4824412" cy="4848225"/>
          </a:xfrm>
          <a:prstGeom prst="rect">
            <a:avLst/>
          </a:prstGeom>
        </p:spPr>
        <p:txBody>
          <a:bodyPr>
            <a:spAutoFit/>
          </a:bodyPr>
          <a:lstStyle/>
          <a:p>
            <a:pPr marL="342900" indent="-342900" eaLnBrk="1" hangingPunct="1">
              <a:spcBef>
                <a:spcPts val="1800"/>
              </a:spcBef>
              <a:buClr>
                <a:srgbClr val="00007D"/>
              </a:buClr>
              <a:buSzPct val="75000"/>
              <a:defRPr/>
            </a:pPr>
            <a:r>
              <a:rPr lang="zh-CN" altLang="en-US" sz="2400" kern="0" dirty="0">
                <a:solidFill>
                  <a:srgbClr val="000000"/>
                </a:solidFill>
                <a:latin typeface="微软雅黑" pitchFamily="34" charset="-122"/>
                <a:ea typeface="微软雅黑" pitchFamily="34" charset="-122"/>
                <a:cs typeface="楷体_GB2312"/>
              </a:rPr>
              <a:t>① </a:t>
            </a:r>
            <a:r>
              <a:rPr lang="zh-CN" altLang="en-US" sz="2400" kern="0" dirty="0">
                <a:solidFill>
                  <a:srgbClr val="C00000"/>
                </a:solidFill>
                <a:latin typeface="微软雅黑" panose="020B0503020204020204" pitchFamily="34" charset="-122"/>
                <a:ea typeface="微软雅黑" panose="020B0503020204020204" pitchFamily="34" charset="-122"/>
                <a:cs typeface="楷体_GB2312"/>
              </a:rPr>
              <a:t>一个进程可以有多个线程，但至少要有一个线程</a:t>
            </a:r>
            <a:r>
              <a:rPr lang="zh-CN" altLang="en-US" sz="2400" kern="0" dirty="0">
                <a:solidFill>
                  <a:srgbClr val="000000"/>
                </a:solidFill>
                <a:latin typeface="微软雅黑" panose="020B0503020204020204" pitchFamily="34" charset="-122"/>
                <a:ea typeface="微软雅黑" panose="020B0503020204020204" pitchFamily="34" charset="-122"/>
                <a:cs typeface="楷体_GB2312"/>
              </a:rPr>
              <a:t>；而一个线程只能在一个进程的地址空间内活动。</a:t>
            </a:r>
          </a:p>
          <a:p>
            <a:pPr marL="342900" indent="-342900" eaLnBrk="1" hangingPunct="1">
              <a:spcBef>
                <a:spcPts val="1800"/>
              </a:spcBef>
              <a:buClr>
                <a:srgbClr val="00007D"/>
              </a:buClr>
              <a:buSzPct val="75000"/>
              <a:defRPr/>
            </a:pPr>
            <a:r>
              <a:rPr lang="zh-CN" altLang="en-US" sz="2400" kern="0" dirty="0">
                <a:solidFill>
                  <a:srgbClr val="000000"/>
                </a:solidFill>
                <a:latin typeface="微软雅黑" panose="020B0503020204020204" pitchFamily="34" charset="-122"/>
                <a:ea typeface="微软雅黑" panose="020B0503020204020204" pitchFamily="34" charset="-122"/>
                <a:cs typeface="楷体_GB2312"/>
              </a:rPr>
              <a:t>② 资源分配给进程，同一进程的所有线程共享该进程的所有资源。</a:t>
            </a:r>
          </a:p>
          <a:p>
            <a:pPr marL="342900" indent="-342900" eaLnBrk="1" hangingPunct="1">
              <a:spcBef>
                <a:spcPts val="1800"/>
              </a:spcBef>
              <a:buClr>
                <a:srgbClr val="00007D"/>
              </a:buClr>
              <a:buSzPct val="75000"/>
              <a:defRPr/>
            </a:pPr>
            <a:r>
              <a:rPr lang="zh-CN" altLang="en-US" sz="2400" kern="0" dirty="0">
                <a:solidFill>
                  <a:srgbClr val="000000"/>
                </a:solidFill>
                <a:latin typeface="微软雅黑" panose="020B0503020204020204" pitchFamily="34" charset="-122"/>
                <a:ea typeface="微软雅黑" panose="020B0503020204020204" pitchFamily="34" charset="-122"/>
                <a:cs typeface="楷体_GB2312"/>
              </a:rPr>
              <a:t>③ 处理机分配给线程，即</a:t>
            </a:r>
            <a:r>
              <a:rPr lang="zh-CN" altLang="en-US" sz="2400" kern="0" dirty="0">
                <a:solidFill>
                  <a:srgbClr val="C00000"/>
                </a:solidFill>
                <a:latin typeface="微软雅黑" panose="020B0503020204020204" pitchFamily="34" charset="-122"/>
                <a:ea typeface="微软雅黑" panose="020B0503020204020204" pitchFamily="34" charset="-122"/>
                <a:cs typeface="楷体_GB2312"/>
              </a:rPr>
              <a:t>真正在处理机上运行的是线程</a:t>
            </a:r>
            <a:r>
              <a:rPr lang="zh-CN" altLang="en-US" sz="2400" kern="0" dirty="0">
                <a:solidFill>
                  <a:srgbClr val="000000"/>
                </a:solidFill>
                <a:latin typeface="微软雅黑" panose="020B0503020204020204" pitchFamily="34" charset="-122"/>
                <a:ea typeface="微软雅黑" panose="020B0503020204020204" pitchFamily="34" charset="-122"/>
                <a:cs typeface="楷体_GB2312"/>
              </a:rPr>
              <a:t>。</a:t>
            </a:r>
          </a:p>
          <a:p>
            <a:pPr marL="342900" indent="-342900" eaLnBrk="1" hangingPunct="1">
              <a:spcBef>
                <a:spcPts val="1800"/>
              </a:spcBef>
              <a:buClr>
                <a:srgbClr val="00007D"/>
              </a:buClr>
              <a:buSzPct val="75000"/>
              <a:defRPr/>
            </a:pPr>
            <a:r>
              <a:rPr lang="zh-CN" altLang="en-US" sz="2400" kern="0" dirty="0">
                <a:solidFill>
                  <a:srgbClr val="000000"/>
                </a:solidFill>
                <a:latin typeface="微软雅黑" panose="020B0503020204020204" pitchFamily="34" charset="-122"/>
                <a:ea typeface="微软雅黑" panose="020B0503020204020204" pitchFamily="34" charset="-122"/>
                <a:cs typeface="楷体_GB2312"/>
              </a:rPr>
              <a:t>④ 线程在执行过程中需要协作同步。</a:t>
            </a:r>
            <a:r>
              <a:rPr lang="zh-CN" altLang="en-US" sz="2400" kern="0" dirty="0">
                <a:solidFill>
                  <a:srgbClr val="C00000"/>
                </a:solidFill>
                <a:latin typeface="微软雅黑" panose="020B0503020204020204" pitchFamily="34" charset="-122"/>
                <a:ea typeface="微软雅黑" panose="020B0503020204020204" pitchFamily="34" charset="-122"/>
                <a:cs typeface="楷体_GB2312"/>
              </a:rPr>
              <a:t>不同进程的线程间要利用消息通信的办法实现同步</a:t>
            </a:r>
            <a:r>
              <a:rPr lang="zh-CN" altLang="en-US" sz="2400" kern="0" dirty="0">
                <a:solidFill>
                  <a:srgbClr val="000000"/>
                </a:solidFill>
                <a:latin typeface="微软雅黑" panose="020B0503020204020204" pitchFamily="34" charset="-122"/>
                <a:ea typeface="微软雅黑" panose="020B0503020204020204" pitchFamily="34" charset="-122"/>
                <a:cs typeface="楷体_GB2312"/>
              </a:rPr>
              <a:t>。</a:t>
            </a:r>
          </a:p>
        </p:txBody>
      </p:sp>
      <p:pic>
        <p:nvPicPr>
          <p:cNvPr id="665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630015"/>
            <a:ext cx="352742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8568952" cy="2985433"/>
          </a:xfrm>
          <a:prstGeom prst="rect">
            <a:avLst/>
          </a:prstGeom>
        </p:spPr>
        <p:txBody>
          <a:bodyPr wrap="square">
            <a:spAutoFit/>
          </a:bodyPr>
          <a:lstStyle/>
          <a:p>
            <a:pPr>
              <a:spcBef>
                <a:spcPts val="1200"/>
              </a:spcBef>
            </a:pPr>
            <a:r>
              <a:rPr lang="zh-CN" altLang="en-US" sz="2400" dirty="0">
                <a:solidFill>
                  <a:schemeClr val="tx1">
                    <a:lumMod val="95000"/>
                    <a:lumOff val="5000"/>
                  </a:schemeClr>
                </a:solidFill>
                <a:latin typeface="微软雅黑" pitchFamily="34" charset="-122"/>
                <a:ea typeface="微软雅黑" pitchFamily="34" charset="-122"/>
              </a:rPr>
              <a:t>实现多任务，通常会设计</a:t>
            </a:r>
            <a:r>
              <a:rPr lang="en-US" altLang="zh-CN" sz="2400" dirty="0">
                <a:solidFill>
                  <a:schemeClr val="tx1">
                    <a:lumMod val="95000"/>
                    <a:lumOff val="5000"/>
                  </a:schemeClr>
                </a:solidFill>
                <a:latin typeface="微软雅黑" pitchFamily="34" charset="-122"/>
                <a:ea typeface="微软雅黑" pitchFamily="34" charset="-122"/>
              </a:rPr>
              <a:t>Master-Worker</a:t>
            </a:r>
            <a:r>
              <a:rPr lang="zh-CN" altLang="en-US" sz="2400" dirty="0">
                <a:solidFill>
                  <a:schemeClr val="tx1">
                    <a:lumMod val="95000"/>
                    <a:lumOff val="5000"/>
                  </a:schemeClr>
                </a:solidFill>
                <a:latin typeface="微软雅黑" pitchFamily="34" charset="-122"/>
                <a:ea typeface="微软雅黑" pitchFamily="34" charset="-122"/>
              </a:rPr>
              <a:t>模式，</a:t>
            </a:r>
            <a:r>
              <a:rPr lang="en-US" altLang="zh-CN" sz="2400" dirty="0">
                <a:solidFill>
                  <a:schemeClr val="tx1">
                    <a:lumMod val="95000"/>
                    <a:lumOff val="5000"/>
                  </a:schemeClr>
                </a:solidFill>
                <a:latin typeface="微软雅黑" pitchFamily="34" charset="-122"/>
                <a:ea typeface="微软雅黑" pitchFamily="34" charset="-122"/>
              </a:rPr>
              <a:t>Master</a:t>
            </a:r>
            <a:r>
              <a:rPr lang="zh-CN" altLang="en-US" sz="2400" dirty="0">
                <a:solidFill>
                  <a:schemeClr val="tx1">
                    <a:lumMod val="95000"/>
                    <a:lumOff val="5000"/>
                  </a:schemeClr>
                </a:solidFill>
                <a:latin typeface="微软雅黑" pitchFamily="34" charset="-122"/>
                <a:ea typeface="微软雅黑" pitchFamily="34" charset="-122"/>
              </a:rPr>
              <a:t>负责分配任务，</a:t>
            </a:r>
            <a:r>
              <a:rPr lang="en-US" altLang="zh-CN" sz="2400" dirty="0">
                <a:solidFill>
                  <a:schemeClr val="tx1">
                    <a:lumMod val="95000"/>
                    <a:lumOff val="5000"/>
                  </a:schemeClr>
                </a:solidFill>
                <a:latin typeface="微软雅黑" pitchFamily="34" charset="-122"/>
                <a:ea typeface="微软雅黑" pitchFamily="34" charset="-122"/>
              </a:rPr>
              <a:t>Worker</a:t>
            </a:r>
            <a:r>
              <a:rPr lang="zh-CN" altLang="en-US" sz="2400" dirty="0">
                <a:solidFill>
                  <a:schemeClr val="tx1">
                    <a:lumMod val="95000"/>
                    <a:lumOff val="5000"/>
                  </a:schemeClr>
                </a:solidFill>
                <a:latin typeface="微软雅黑" pitchFamily="34" charset="-122"/>
                <a:ea typeface="微软雅黑" pitchFamily="34" charset="-122"/>
              </a:rPr>
              <a:t>负责执行任务，因此，多任务环境下，通常是一个</a:t>
            </a:r>
            <a:r>
              <a:rPr lang="en-US" altLang="zh-CN" sz="2400" dirty="0">
                <a:solidFill>
                  <a:schemeClr val="tx1">
                    <a:lumMod val="95000"/>
                    <a:lumOff val="5000"/>
                  </a:schemeClr>
                </a:solidFill>
                <a:latin typeface="微软雅黑" pitchFamily="34" charset="-122"/>
                <a:ea typeface="微软雅黑" pitchFamily="34" charset="-122"/>
              </a:rPr>
              <a:t>Master</a:t>
            </a:r>
            <a:r>
              <a:rPr lang="zh-CN" altLang="en-US" sz="2400" dirty="0">
                <a:solidFill>
                  <a:schemeClr val="tx1">
                    <a:lumMod val="95000"/>
                    <a:lumOff val="5000"/>
                  </a:schemeClr>
                </a:solidFill>
                <a:latin typeface="微软雅黑" pitchFamily="34" charset="-122"/>
                <a:ea typeface="微软雅黑" pitchFamily="34" charset="-122"/>
              </a:rPr>
              <a:t>，多个</a:t>
            </a:r>
            <a:r>
              <a:rPr lang="en-US" altLang="zh-CN" sz="2400" dirty="0">
                <a:solidFill>
                  <a:schemeClr val="tx1">
                    <a:lumMod val="95000"/>
                    <a:lumOff val="5000"/>
                  </a:schemeClr>
                </a:solidFill>
                <a:latin typeface="微软雅黑" pitchFamily="34" charset="-122"/>
                <a:ea typeface="微软雅黑" pitchFamily="34" charset="-122"/>
              </a:rPr>
              <a:t>Worker</a:t>
            </a:r>
            <a:r>
              <a:rPr lang="zh-CN" altLang="en-US" sz="2400" dirty="0">
                <a:solidFill>
                  <a:schemeClr val="tx1">
                    <a:lumMod val="95000"/>
                    <a:lumOff val="5000"/>
                  </a:schemeClr>
                </a:solidFill>
                <a:latin typeface="微软雅黑" pitchFamily="34" charset="-122"/>
                <a:ea typeface="微软雅黑" pitchFamily="34" charset="-122"/>
              </a:rPr>
              <a:t>。</a:t>
            </a:r>
          </a:p>
          <a:p>
            <a:pPr marL="342900" indent="-342900">
              <a:spcBef>
                <a:spcPts val="1200"/>
              </a:spcBef>
              <a:buFont typeface="Wingdings" pitchFamily="2" charset="2"/>
              <a:buChar char="l"/>
            </a:pPr>
            <a:r>
              <a:rPr lang="zh-CN" altLang="en-US" sz="2400" dirty="0">
                <a:solidFill>
                  <a:srgbClr val="000066"/>
                </a:solidFill>
                <a:latin typeface="微软雅黑" pitchFamily="34" charset="-122"/>
                <a:ea typeface="微软雅黑" pitchFamily="34" charset="-122"/>
              </a:rPr>
              <a:t>如果用</a:t>
            </a:r>
            <a:r>
              <a:rPr lang="zh-CN" altLang="en-US" sz="2400" dirty="0">
                <a:solidFill>
                  <a:srgbClr val="C00000"/>
                </a:solidFill>
                <a:latin typeface="微软雅黑" pitchFamily="34" charset="-122"/>
                <a:ea typeface="微软雅黑" pitchFamily="34" charset="-122"/>
              </a:rPr>
              <a:t>多进程</a:t>
            </a:r>
            <a:r>
              <a:rPr lang="zh-CN" altLang="en-US" sz="2400" dirty="0">
                <a:solidFill>
                  <a:srgbClr val="000066"/>
                </a:solidFill>
                <a:latin typeface="微软雅黑" pitchFamily="34" charset="-122"/>
                <a:ea typeface="微软雅黑" pitchFamily="34" charset="-122"/>
              </a:rPr>
              <a:t>实现</a:t>
            </a:r>
            <a:r>
              <a:rPr lang="en-US" altLang="zh-CN" sz="2400" dirty="0">
                <a:solidFill>
                  <a:srgbClr val="000066"/>
                </a:solidFill>
                <a:latin typeface="微软雅黑" pitchFamily="34" charset="-122"/>
                <a:ea typeface="微软雅黑" pitchFamily="34" charset="-122"/>
              </a:rPr>
              <a:t>Master-Worker</a:t>
            </a:r>
            <a:r>
              <a:rPr lang="zh-CN" altLang="en-US" sz="2400" dirty="0">
                <a:solidFill>
                  <a:srgbClr val="000066"/>
                </a:solidFill>
                <a:latin typeface="微软雅黑" pitchFamily="34" charset="-122"/>
                <a:ea typeface="微软雅黑" pitchFamily="34" charset="-122"/>
              </a:rPr>
              <a:t>，主进程就是</a:t>
            </a:r>
            <a:r>
              <a:rPr lang="en-US" altLang="zh-CN" sz="2400" dirty="0">
                <a:solidFill>
                  <a:srgbClr val="000066"/>
                </a:solidFill>
                <a:latin typeface="微软雅黑" pitchFamily="34" charset="-122"/>
                <a:ea typeface="微软雅黑" pitchFamily="34" charset="-122"/>
              </a:rPr>
              <a:t>Master</a:t>
            </a:r>
            <a:r>
              <a:rPr lang="zh-CN" altLang="en-US" sz="2400" dirty="0">
                <a:solidFill>
                  <a:srgbClr val="000066"/>
                </a:solidFill>
                <a:latin typeface="微软雅黑" pitchFamily="34" charset="-122"/>
                <a:ea typeface="微软雅黑" pitchFamily="34" charset="-122"/>
              </a:rPr>
              <a:t>，其他进程就是</a:t>
            </a:r>
            <a:r>
              <a:rPr lang="en-US" altLang="zh-CN" sz="2400" dirty="0">
                <a:solidFill>
                  <a:srgbClr val="000066"/>
                </a:solidFill>
                <a:latin typeface="微软雅黑" pitchFamily="34" charset="-122"/>
                <a:ea typeface="微软雅黑" pitchFamily="34" charset="-122"/>
              </a:rPr>
              <a:t>Worker</a:t>
            </a:r>
            <a:r>
              <a:rPr lang="zh-CN" altLang="en-US" sz="2400" dirty="0">
                <a:solidFill>
                  <a:srgbClr val="000066"/>
                </a:solidFill>
                <a:latin typeface="微软雅黑" pitchFamily="34" charset="-122"/>
                <a:ea typeface="微软雅黑" pitchFamily="34" charset="-122"/>
              </a:rPr>
              <a:t>。</a:t>
            </a:r>
            <a:r>
              <a:rPr lang="en-US" altLang="zh-CN" sz="2400" dirty="0">
                <a:solidFill>
                  <a:srgbClr val="000066"/>
                </a:solidFill>
                <a:latin typeface="微软雅黑" pitchFamily="34" charset="-122"/>
                <a:ea typeface="微软雅黑" pitchFamily="34" charset="-122"/>
              </a:rPr>
              <a:t>Window</a:t>
            </a:r>
            <a:r>
              <a:rPr lang="zh-CN" altLang="en-US" sz="2400" dirty="0">
                <a:solidFill>
                  <a:srgbClr val="000066"/>
                </a:solidFill>
                <a:latin typeface="微软雅黑" pitchFamily="34" charset="-122"/>
                <a:ea typeface="微软雅黑" pitchFamily="34" charset="-122"/>
              </a:rPr>
              <a:t>中进程是基本单位。</a:t>
            </a:r>
          </a:p>
          <a:p>
            <a:pPr marL="342900" indent="-342900">
              <a:spcBef>
                <a:spcPts val="1200"/>
              </a:spcBef>
              <a:buFont typeface="Wingdings" pitchFamily="2" charset="2"/>
              <a:buChar char="l"/>
            </a:pPr>
            <a:r>
              <a:rPr lang="zh-CN" altLang="en-US" sz="2400" dirty="0">
                <a:solidFill>
                  <a:srgbClr val="000066"/>
                </a:solidFill>
                <a:latin typeface="微软雅黑" pitchFamily="34" charset="-122"/>
                <a:ea typeface="微软雅黑" pitchFamily="34" charset="-122"/>
              </a:rPr>
              <a:t>如果用</a:t>
            </a:r>
            <a:r>
              <a:rPr lang="zh-CN" altLang="en-US" sz="2400" dirty="0">
                <a:solidFill>
                  <a:srgbClr val="C00000"/>
                </a:solidFill>
                <a:latin typeface="微软雅黑" pitchFamily="34" charset="-122"/>
                <a:ea typeface="微软雅黑" pitchFamily="34" charset="-122"/>
              </a:rPr>
              <a:t>多线程</a:t>
            </a:r>
            <a:r>
              <a:rPr lang="zh-CN" altLang="en-US" sz="2400" dirty="0">
                <a:solidFill>
                  <a:srgbClr val="000066"/>
                </a:solidFill>
                <a:latin typeface="微软雅黑" pitchFamily="34" charset="-122"/>
                <a:ea typeface="微软雅黑" pitchFamily="34" charset="-122"/>
              </a:rPr>
              <a:t>实现</a:t>
            </a:r>
            <a:r>
              <a:rPr lang="en-US" altLang="zh-CN" sz="2400" dirty="0">
                <a:solidFill>
                  <a:srgbClr val="000066"/>
                </a:solidFill>
                <a:latin typeface="微软雅黑" pitchFamily="34" charset="-122"/>
                <a:ea typeface="微软雅黑" pitchFamily="34" charset="-122"/>
              </a:rPr>
              <a:t>Master-Worker</a:t>
            </a:r>
            <a:r>
              <a:rPr lang="zh-CN" altLang="en-US" sz="2400" dirty="0">
                <a:solidFill>
                  <a:srgbClr val="000066"/>
                </a:solidFill>
                <a:latin typeface="微软雅黑" pitchFamily="34" charset="-122"/>
                <a:ea typeface="微软雅黑" pitchFamily="34" charset="-122"/>
              </a:rPr>
              <a:t>，主线程就是</a:t>
            </a:r>
            <a:r>
              <a:rPr lang="en-US" altLang="zh-CN" sz="2400" dirty="0">
                <a:solidFill>
                  <a:srgbClr val="000066"/>
                </a:solidFill>
                <a:latin typeface="微软雅黑" pitchFamily="34" charset="-122"/>
                <a:ea typeface="微软雅黑" pitchFamily="34" charset="-122"/>
              </a:rPr>
              <a:t>Master</a:t>
            </a:r>
            <a:r>
              <a:rPr lang="zh-CN" altLang="en-US" sz="2400" dirty="0">
                <a:solidFill>
                  <a:srgbClr val="000066"/>
                </a:solidFill>
                <a:latin typeface="微软雅黑" pitchFamily="34" charset="-122"/>
                <a:ea typeface="微软雅黑" pitchFamily="34" charset="-122"/>
              </a:rPr>
              <a:t>，其他线程就是</a:t>
            </a:r>
            <a:r>
              <a:rPr lang="en-US" altLang="zh-CN" sz="2400" dirty="0">
                <a:solidFill>
                  <a:srgbClr val="000066"/>
                </a:solidFill>
                <a:latin typeface="微软雅黑" pitchFamily="34" charset="-122"/>
                <a:ea typeface="微软雅黑" pitchFamily="34" charset="-122"/>
              </a:rPr>
              <a:t>Worker</a:t>
            </a:r>
            <a:r>
              <a:rPr lang="zh-CN" altLang="en-US" sz="2400" dirty="0">
                <a:solidFill>
                  <a:srgbClr val="000066"/>
                </a:solidFill>
                <a:latin typeface="微软雅黑" pitchFamily="34" charset="-122"/>
                <a:ea typeface="微软雅黑" pitchFamily="34" charset="-122"/>
              </a:rPr>
              <a:t>。</a:t>
            </a:r>
            <a:r>
              <a:rPr lang="en-US" altLang="zh-CN" sz="2400" dirty="0">
                <a:solidFill>
                  <a:srgbClr val="000066"/>
                </a:solidFill>
                <a:latin typeface="微软雅黑" pitchFamily="34" charset="-122"/>
                <a:ea typeface="微软雅黑" pitchFamily="34" charset="-122"/>
              </a:rPr>
              <a:t>Linux</a:t>
            </a:r>
            <a:r>
              <a:rPr lang="zh-CN" altLang="en-US" sz="2400" dirty="0">
                <a:solidFill>
                  <a:srgbClr val="000066"/>
                </a:solidFill>
                <a:latin typeface="微软雅黑" pitchFamily="34" charset="-122"/>
                <a:ea typeface="微软雅黑" pitchFamily="34" charset="-122"/>
              </a:rPr>
              <a:t>中线程是基本单位。</a:t>
            </a:r>
          </a:p>
        </p:txBody>
      </p:sp>
      <p:sp>
        <p:nvSpPr>
          <p:cNvPr id="3" name="矩形 2"/>
          <p:cNvSpPr/>
          <p:nvPr/>
        </p:nvSpPr>
        <p:spPr>
          <a:xfrm>
            <a:off x="251520" y="404664"/>
            <a:ext cx="6840760" cy="461665"/>
          </a:xfrm>
          <a:prstGeom prst="rect">
            <a:avLst/>
          </a:prstGeom>
        </p:spPr>
        <p:txBody>
          <a:bodyPr wrap="square">
            <a:spAutoFit/>
          </a:bodyPr>
          <a:lstStyle/>
          <a:p>
            <a:r>
              <a:rPr lang="zh-CN" altLang="en-US" sz="2400" b="1">
                <a:solidFill>
                  <a:srgbClr val="C00000"/>
                </a:solidFill>
                <a:latin typeface="微软雅黑" pitchFamily="34" charset="-122"/>
                <a:ea typeface="微软雅黑" pitchFamily="34" charset="-122"/>
              </a:rPr>
              <a:t>多进程和多线程是实现多任务最常用的两种方式</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4293096"/>
            <a:ext cx="51149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1023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4892" y="1196752"/>
            <a:ext cx="8639596" cy="4785926"/>
          </a:xfrm>
          <a:prstGeom prst="rect">
            <a:avLst/>
          </a:prstGeom>
        </p:spPr>
        <p:txBody>
          <a:bodyPr wrap="square">
            <a:spAutoFit/>
          </a:bodyPr>
          <a:lstStyle/>
          <a:p>
            <a:pPr>
              <a:spcBef>
                <a:spcPts val="1200"/>
              </a:spcBef>
            </a:pPr>
            <a:r>
              <a:rPr lang="zh-CN" altLang="en-US" sz="2400" b="1" dirty="0">
                <a:solidFill>
                  <a:srgbClr val="0070C0"/>
                </a:solidFill>
                <a:latin typeface="微软雅黑" pitchFamily="34" charset="-122"/>
                <a:ea typeface="微软雅黑" pitchFamily="34" charset="-122"/>
              </a:rPr>
              <a:t>多进程模式</a:t>
            </a:r>
            <a:endParaRPr lang="en-US" altLang="zh-CN" sz="2400" b="1" dirty="0">
              <a:solidFill>
                <a:srgbClr val="0070C0"/>
              </a:solidFill>
              <a:latin typeface="微软雅黑" pitchFamily="34" charset="-122"/>
              <a:ea typeface="微软雅黑" pitchFamily="34" charset="-122"/>
            </a:endParaRPr>
          </a:p>
          <a:p>
            <a:pPr>
              <a:spcBef>
                <a:spcPts val="1200"/>
              </a:spcBef>
            </a:pPr>
            <a:r>
              <a:rPr lang="zh-CN" altLang="en-US" sz="2400" b="1" dirty="0">
                <a:solidFill>
                  <a:srgbClr val="C00000"/>
                </a:solidFill>
                <a:latin typeface="微软雅黑" pitchFamily="34" charset="-122"/>
                <a:ea typeface="微软雅黑" pitchFamily="34" charset="-122"/>
              </a:rPr>
              <a:t>优点：</a:t>
            </a:r>
            <a:r>
              <a:rPr lang="zh-CN" altLang="en-US" sz="2400" dirty="0">
                <a:solidFill>
                  <a:schemeClr val="tx1">
                    <a:lumMod val="95000"/>
                    <a:lumOff val="5000"/>
                  </a:schemeClr>
                </a:solidFill>
                <a:latin typeface="微软雅黑" pitchFamily="34" charset="-122"/>
                <a:ea typeface="微软雅黑" pitchFamily="34" charset="-122"/>
              </a:rPr>
              <a:t>稳定性高，一个子进程崩溃，不会影响主进程和其他子进程。</a:t>
            </a:r>
            <a:endParaRPr lang="en-US" altLang="zh-CN" sz="2400" dirty="0">
              <a:solidFill>
                <a:schemeClr val="tx1">
                  <a:lumMod val="95000"/>
                  <a:lumOff val="5000"/>
                </a:schemeClr>
              </a:solidFill>
              <a:latin typeface="微软雅黑" pitchFamily="34" charset="-122"/>
              <a:ea typeface="微软雅黑" pitchFamily="34" charset="-122"/>
            </a:endParaRPr>
          </a:p>
          <a:p>
            <a:pPr>
              <a:spcBef>
                <a:spcPts val="1200"/>
              </a:spcBef>
            </a:pPr>
            <a:r>
              <a:rPr lang="zh-CN" altLang="en-US" sz="2400" b="1" dirty="0">
                <a:solidFill>
                  <a:srgbClr val="C00000"/>
                </a:solidFill>
                <a:latin typeface="微软雅黑" pitchFamily="34" charset="-122"/>
                <a:ea typeface="微软雅黑" pitchFamily="34" charset="-122"/>
              </a:rPr>
              <a:t>缺点：</a:t>
            </a:r>
            <a:r>
              <a:rPr lang="zh-CN" altLang="en-US" sz="2400" dirty="0">
                <a:solidFill>
                  <a:schemeClr val="tx1">
                    <a:lumMod val="95000"/>
                    <a:lumOff val="5000"/>
                  </a:schemeClr>
                </a:solidFill>
                <a:latin typeface="微软雅黑" pitchFamily="34" charset="-122"/>
                <a:ea typeface="微软雅黑" pitchFamily="34" charset="-122"/>
              </a:rPr>
              <a:t>创建进程的代价大，</a:t>
            </a:r>
            <a:r>
              <a:rPr lang="en-US" altLang="zh-CN" sz="2400" dirty="0">
                <a:solidFill>
                  <a:schemeClr val="tx1">
                    <a:lumMod val="95000"/>
                    <a:lumOff val="5000"/>
                  </a:schemeClr>
                </a:solidFill>
                <a:latin typeface="微软雅黑" pitchFamily="34" charset="-122"/>
                <a:ea typeface="微软雅黑" pitchFamily="34" charset="-122"/>
              </a:rPr>
              <a:t>Unix/Linux</a:t>
            </a:r>
            <a:r>
              <a:rPr lang="zh-CN" altLang="en-US" sz="2400" dirty="0">
                <a:solidFill>
                  <a:schemeClr val="tx1">
                    <a:lumMod val="95000"/>
                    <a:lumOff val="5000"/>
                  </a:schemeClr>
                </a:solidFill>
                <a:latin typeface="微软雅黑" pitchFamily="34" charset="-122"/>
                <a:ea typeface="微软雅黑" pitchFamily="34" charset="-122"/>
              </a:rPr>
              <a:t>系统下用</a:t>
            </a:r>
            <a:r>
              <a:rPr lang="en-US" altLang="zh-CN" sz="2400" b="1" dirty="0">
                <a:solidFill>
                  <a:srgbClr val="C00000"/>
                </a:solidFill>
                <a:latin typeface="微软雅黑" pitchFamily="34" charset="-122"/>
                <a:ea typeface="微软雅黑" pitchFamily="34" charset="-122"/>
              </a:rPr>
              <a:t>fork()</a:t>
            </a:r>
            <a:r>
              <a:rPr lang="zh-CN" altLang="en-US" sz="2400" dirty="0">
                <a:solidFill>
                  <a:schemeClr val="tx1">
                    <a:lumMod val="95000"/>
                    <a:lumOff val="5000"/>
                  </a:schemeClr>
                </a:solidFill>
                <a:latin typeface="微软雅黑" pitchFamily="34" charset="-122"/>
                <a:ea typeface="微软雅黑" pitchFamily="34" charset="-122"/>
              </a:rPr>
              <a:t>创建，在</a:t>
            </a:r>
            <a:r>
              <a:rPr lang="en-US" altLang="zh-CN" sz="2400" dirty="0">
                <a:solidFill>
                  <a:schemeClr val="tx1">
                    <a:lumMod val="95000"/>
                    <a:lumOff val="5000"/>
                  </a:schemeClr>
                </a:solidFill>
                <a:latin typeface="微软雅黑" pitchFamily="34" charset="-122"/>
                <a:ea typeface="微软雅黑" pitchFamily="34" charset="-122"/>
              </a:rPr>
              <a:t>Windows</a:t>
            </a:r>
            <a:r>
              <a:rPr lang="zh-CN" altLang="en-US" sz="2400" dirty="0">
                <a:solidFill>
                  <a:schemeClr val="tx1">
                    <a:lumMod val="95000"/>
                    <a:lumOff val="5000"/>
                  </a:schemeClr>
                </a:solidFill>
                <a:latin typeface="微软雅黑" pitchFamily="34" charset="-122"/>
                <a:ea typeface="微软雅黑" pitchFamily="34" charset="-122"/>
              </a:rPr>
              <a:t>下创建进程开销巨大。另外，受内存和</a:t>
            </a:r>
            <a:r>
              <a:rPr lang="en-US" altLang="zh-CN" sz="2400" dirty="0">
                <a:solidFill>
                  <a:schemeClr val="tx1">
                    <a:lumMod val="95000"/>
                    <a:lumOff val="5000"/>
                  </a:schemeClr>
                </a:solidFill>
                <a:latin typeface="微软雅黑" pitchFamily="34" charset="-122"/>
                <a:ea typeface="微软雅黑" pitchFamily="34" charset="-122"/>
              </a:rPr>
              <a:t>CPU</a:t>
            </a:r>
            <a:r>
              <a:rPr lang="zh-CN" altLang="en-US" sz="2400" dirty="0">
                <a:solidFill>
                  <a:schemeClr val="tx1">
                    <a:lumMod val="95000"/>
                    <a:lumOff val="5000"/>
                  </a:schemeClr>
                </a:solidFill>
                <a:latin typeface="微软雅黑" pitchFamily="34" charset="-122"/>
                <a:ea typeface="微软雅黑" pitchFamily="34" charset="-122"/>
              </a:rPr>
              <a:t>的限制，操作系统能同时运行的进程数也有限。</a:t>
            </a:r>
            <a:endParaRPr lang="en-US" altLang="zh-CN" sz="2400" dirty="0">
              <a:solidFill>
                <a:schemeClr val="tx1">
                  <a:lumMod val="95000"/>
                  <a:lumOff val="5000"/>
                </a:schemeClr>
              </a:solidFill>
              <a:latin typeface="微软雅黑" pitchFamily="34" charset="-122"/>
              <a:ea typeface="微软雅黑" pitchFamily="34" charset="-122"/>
            </a:endParaRPr>
          </a:p>
          <a:p>
            <a:pPr>
              <a:spcBef>
                <a:spcPts val="3000"/>
              </a:spcBef>
            </a:pPr>
            <a:r>
              <a:rPr lang="zh-CN" altLang="en-US" sz="2400" b="1" dirty="0">
                <a:solidFill>
                  <a:srgbClr val="0070C0"/>
                </a:solidFill>
                <a:latin typeface="微软雅黑" pitchFamily="34" charset="-122"/>
                <a:ea typeface="微软雅黑" pitchFamily="34" charset="-122"/>
              </a:rPr>
              <a:t>多线程模式</a:t>
            </a:r>
            <a:endParaRPr lang="en-US" altLang="zh-CN" sz="2400" b="1" dirty="0">
              <a:solidFill>
                <a:srgbClr val="0070C0"/>
              </a:solidFill>
              <a:latin typeface="微软雅黑" pitchFamily="34" charset="-122"/>
              <a:ea typeface="微软雅黑" pitchFamily="34" charset="-122"/>
            </a:endParaRPr>
          </a:p>
          <a:p>
            <a:pPr>
              <a:spcBef>
                <a:spcPts val="1200"/>
              </a:spcBef>
            </a:pPr>
            <a:r>
              <a:rPr lang="zh-CN" altLang="en-US" sz="2400" b="1" dirty="0">
                <a:solidFill>
                  <a:srgbClr val="C00000"/>
                </a:solidFill>
                <a:latin typeface="微软雅黑" pitchFamily="34" charset="-122"/>
                <a:ea typeface="微软雅黑" pitchFamily="34" charset="-122"/>
              </a:rPr>
              <a:t>优点：</a:t>
            </a:r>
            <a:r>
              <a:rPr lang="zh-CN" altLang="en-US" sz="2400" dirty="0">
                <a:solidFill>
                  <a:schemeClr val="tx1">
                    <a:lumMod val="95000"/>
                    <a:lumOff val="5000"/>
                  </a:schemeClr>
                </a:solidFill>
                <a:latin typeface="微软雅黑" pitchFamily="34" charset="-122"/>
                <a:ea typeface="微软雅黑" pitchFamily="34" charset="-122"/>
              </a:rPr>
              <a:t>运行效率高，比进程使用较少的系统资源</a:t>
            </a:r>
            <a:endParaRPr lang="en-US" altLang="zh-CN" sz="2400" dirty="0">
              <a:solidFill>
                <a:schemeClr val="tx1">
                  <a:lumMod val="95000"/>
                  <a:lumOff val="5000"/>
                </a:schemeClr>
              </a:solidFill>
              <a:latin typeface="微软雅黑" pitchFamily="34" charset="-122"/>
              <a:ea typeface="微软雅黑" pitchFamily="34" charset="-122"/>
            </a:endParaRPr>
          </a:p>
          <a:p>
            <a:pPr>
              <a:spcBef>
                <a:spcPts val="1200"/>
              </a:spcBef>
            </a:pPr>
            <a:r>
              <a:rPr lang="zh-CN" altLang="en-US" sz="2400" b="1" dirty="0">
                <a:solidFill>
                  <a:srgbClr val="C00000"/>
                </a:solidFill>
                <a:latin typeface="微软雅黑" pitchFamily="34" charset="-122"/>
                <a:ea typeface="微软雅黑" pitchFamily="34" charset="-122"/>
              </a:rPr>
              <a:t>缺点：</a:t>
            </a:r>
            <a:r>
              <a:rPr lang="zh-CN" altLang="en-US" sz="2400" dirty="0">
                <a:solidFill>
                  <a:schemeClr val="tx1">
                    <a:lumMod val="95000"/>
                    <a:lumOff val="5000"/>
                  </a:schemeClr>
                </a:solidFill>
                <a:latin typeface="微软雅黑" pitchFamily="34" charset="-122"/>
                <a:ea typeface="微软雅黑" pitchFamily="34" charset="-122"/>
              </a:rPr>
              <a:t>由于所有线程共享其进程的内存，任何一个线程挂掉都可能直接造成整个进程崩溃。</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5" name="矩形 4"/>
          <p:cNvSpPr/>
          <p:nvPr/>
        </p:nvSpPr>
        <p:spPr>
          <a:xfrm>
            <a:off x="251520" y="404664"/>
            <a:ext cx="6840760" cy="461665"/>
          </a:xfrm>
          <a:prstGeom prst="rect">
            <a:avLst/>
          </a:prstGeom>
        </p:spPr>
        <p:txBody>
          <a:bodyPr wrap="square">
            <a:spAutoFit/>
          </a:bodyPr>
          <a:lstStyle/>
          <a:p>
            <a:r>
              <a:rPr lang="zh-CN" altLang="en-US" sz="2400" b="1">
                <a:solidFill>
                  <a:srgbClr val="C00000"/>
                </a:solidFill>
                <a:latin typeface="微软雅黑" pitchFamily="34" charset="-122"/>
                <a:ea typeface="微软雅黑" pitchFamily="34" charset="-122"/>
              </a:rPr>
              <a:t>多进程和多线程是实现多任务最常用的两种方式</a:t>
            </a:r>
          </a:p>
        </p:txBody>
      </p:sp>
      <p:cxnSp>
        <p:nvCxnSpPr>
          <p:cNvPr id="7" name="直接连接符 6"/>
          <p:cNvCxnSpPr/>
          <p:nvPr/>
        </p:nvCxnSpPr>
        <p:spPr>
          <a:xfrm>
            <a:off x="0" y="3933056"/>
            <a:ext cx="91440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5229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79388" y="1700213"/>
            <a:ext cx="8229600" cy="3886200"/>
          </a:xfrm>
        </p:spPr>
        <p:txBody>
          <a:bodyPr/>
          <a:lstStyle/>
          <a:p>
            <a:pPr eaLnBrk="1" hangingPunct="1">
              <a:buFont typeface="Wingdings" pitchFamily="2" charset="2"/>
              <a:buNone/>
              <a:defRPr/>
            </a:pPr>
            <a:r>
              <a:rPr lang="en-US" altLang="zh-CN" sz="4000" b="1">
                <a:solidFill>
                  <a:srgbClr val="FF0000"/>
                </a:solidFill>
              </a:rPr>
              <a:t>3</a:t>
            </a:r>
            <a:r>
              <a:rPr lang="zh-CN" altLang="en-US" sz="4000" b="1">
                <a:solidFill>
                  <a:srgbClr val="FF0000"/>
                </a:solidFill>
              </a:rPr>
              <a:t>．设备管理</a:t>
            </a:r>
            <a:endParaRPr lang="en-US" altLang="zh-CN" sz="4000" b="1">
              <a:solidFill>
                <a:srgbClr val="FF0000"/>
              </a:solidFill>
            </a:endParaRPr>
          </a:p>
          <a:p>
            <a:pPr eaLnBrk="1" hangingPunct="1">
              <a:buFont typeface="Wingdings" pitchFamily="2" charset="2"/>
              <a:buNone/>
              <a:defRPr/>
            </a:pPr>
            <a:endParaRPr lang="zh-CN" altLang="en-US" sz="4000" b="1">
              <a:solidFill>
                <a:srgbClr val="FF0000"/>
              </a:solidFill>
            </a:endParaRPr>
          </a:p>
          <a:p>
            <a:pPr marL="742950" indent="-742950" eaLnBrk="1" hangingPunct="1">
              <a:buFont typeface="+mj-ea"/>
              <a:buAutoNum type="circleNumDbPlain"/>
              <a:defRPr/>
            </a:pPr>
            <a:r>
              <a:rPr lang="zh-CN" altLang="en-US" sz="3600"/>
              <a:t>缓冲区管理</a:t>
            </a:r>
          </a:p>
          <a:p>
            <a:pPr marL="742950" indent="-742950" eaLnBrk="1" hangingPunct="1">
              <a:buFont typeface="+mj-ea"/>
              <a:buAutoNum type="circleNumDbPlain"/>
              <a:defRPr/>
            </a:pPr>
            <a:r>
              <a:rPr lang="zh-CN" altLang="en-US" sz="3600"/>
              <a:t>设备分配</a:t>
            </a:r>
          </a:p>
          <a:p>
            <a:pPr marL="742950" indent="-742950" eaLnBrk="1" hangingPunct="1">
              <a:buFont typeface="+mj-ea"/>
              <a:buAutoNum type="circleNumDbPlain"/>
              <a:defRPr/>
            </a:pPr>
            <a:r>
              <a:rPr lang="zh-CN" altLang="en-US" sz="3600"/>
              <a:t>设备驱动</a:t>
            </a:r>
          </a:p>
          <a:p>
            <a:pPr eaLnBrk="1" hangingPunct="1">
              <a:buFont typeface="Wingdings" pitchFamily="2" charset="2"/>
              <a:buNone/>
              <a:defRPr/>
            </a:pPr>
            <a:r>
              <a:rPr lang="zh-CN" altLang="en-US" sz="4400"/>
              <a:t>      </a:t>
            </a: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588" y="3284538"/>
            <a:ext cx="5840412"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8" name="Rectangle 2"/>
          <p:cNvSpPr>
            <a:spLocks noGrp="1" noChangeArrowheads="1"/>
          </p:cNvSpPr>
          <p:nvPr>
            <p:ph type="title"/>
          </p:nvPr>
        </p:nvSpPr>
        <p:spPr>
          <a:xfrm>
            <a:off x="395288" y="765175"/>
            <a:ext cx="8229600" cy="884238"/>
          </a:xfrm>
        </p:spPr>
        <p:txBody>
          <a:bodyPr/>
          <a:lstStyle/>
          <a:p>
            <a:pPr marL="571500" indent="-571500" eaLnBrk="1" hangingPunct="1">
              <a:buFont typeface="Wingdings" pitchFamily="2" charset="2"/>
              <a:buChar char="n"/>
            </a:pPr>
            <a:r>
              <a:rPr lang="zh-CN" altLang="en-US" sz="4000" b="1"/>
              <a:t>操作系统的（</a:t>
            </a:r>
            <a:r>
              <a:rPr lang="en-US" altLang="zh-CN" sz="4000" b="1"/>
              <a:t>5</a:t>
            </a:r>
            <a:r>
              <a:rPr lang="zh-CN" altLang="en-US" sz="4000" b="1"/>
              <a:t>大）主要功能</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442368"/>
            <a:ext cx="8639596" cy="4154984"/>
          </a:xfrm>
          <a:prstGeom prst="rect">
            <a:avLst/>
          </a:prstGeom>
        </p:spPr>
        <p:txBody>
          <a:bodyPr wrap="square">
            <a:spAutoFit/>
          </a:bodyPr>
          <a:lstStyle/>
          <a:p>
            <a:r>
              <a:rPr lang="en-US" altLang="zh-CN" sz="2400" b="1" dirty="0">
                <a:solidFill>
                  <a:srgbClr val="0070C0"/>
                </a:solidFill>
                <a:latin typeface="微软雅黑" pitchFamily="34" charset="-122"/>
                <a:ea typeface="微软雅黑" pitchFamily="34" charset="-122"/>
              </a:rPr>
              <a:t>Windows </a:t>
            </a:r>
            <a:r>
              <a:rPr lang="zh-CN" altLang="en-US" sz="2400" b="1" dirty="0">
                <a:solidFill>
                  <a:srgbClr val="0070C0"/>
                </a:solidFill>
                <a:latin typeface="微软雅黑" pitchFamily="34" charset="-122"/>
                <a:ea typeface="微软雅黑" pitchFamily="34" charset="-122"/>
              </a:rPr>
              <a:t>中和 </a:t>
            </a:r>
            <a:r>
              <a:rPr lang="en-US" altLang="zh-CN" sz="2400" b="1" dirty="0">
                <a:solidFill>
                  <a:srgbClr val="0070C0"/>
                </a:solidFill>
                <a:latin typeface="微软雅黑" pitchFamily="34" charset="-122"/>
                <a:ea typeface="微软雅黑" pitchFamily="34" charset="-122"/>
              </a:rPr>
              <a:t>Linux </a:t>
            </a:r>
            <a:r>
              <a:rPr lang="zh-CN" altLang="en-US" sz="2400" b="1" dirty="0">
                <a:solidFill>
                  <a:srgbClr val="0070C0"/>
                </a:solidFill>
                <a:latin typeface="微软雅黑" pitchFamily="34" charset="-122"/>
                <a:ea typeface="微软雅黑" pitchFamily="34" charset="-122"/>
              </a:rPr>
              <a:t>中的基本执行单位是不同的。</a:t>
            </a:r>
            <a:endParaRPr lang="en-US" altLang="zh-CN" sz="2400" b="1" dirty="0">
              <a:solidFill>
                <a:srgbClr val="0070C0"/>
              </a:solidFill>
              <a:latin typeface="微软雅黑" pitchFamily="34" charset="-122"/>
              <a:ea typeface="微软雅黑" pitchFamily="34" charset="-122"/>
            </a:endParaRPr>
          </a:p>
          <a:p>
            <a:endParaRPr lang="en-US" altLang="zh-CN" sz="2400" dirty="0"/>
          </a:p>
          <a:p>
            <a:pPr marL="342900" indent="-342900">
              <a:buFont typeface="Wingdings" pitchFamily="2" charset="2"/>
              <a:buChar char="l"/>
            </a:pPr>
            <a:r>
              <a:rPr lang="zh-CN" altLang="en-US" sz="2400" dirty="0">
                <a:latin typeface="微软雅黑" pitchFamily="34" charset="-122"/>
                <a:ea typeface="微软雅黑" pitchFamily="34" charset="-122"/>
              </a:rPr>
              <a:t>在 </a:t>
            </a:r>
            <a:r>
              <a:rPr lang="en-US" altLang="zh-CN" sz="2400" dirty="0">
                <a:solidFill>
                  <a:srgbClr val="C00000"/>
                </a:solidFill>
                <a:latin typeface="微软雅黑" pitchFamily="34" charset="-122"/>
                <a:ea typeface="微软雅黑" pitchFamily="34" charset="-122"/>
              </a:rPr>
              <a:t>Windows </a:t>
            </a:r>
            <a:r>
              <a:rPr lang="zh-CN" altLang="en-US" sz="2400" dirty="0">
                <a:latin typeface="微软雅黑" pitchFamily="34" charset="-122"/>
                <a:ea typeface="微软雅黑" pitchFamily="34" charset="-122"/>
              </a:rPr>
              <a:t>中，</a:t>
            </a:r>
            <a:r>
              <a:rPr lang="zh-CN" altLang="en-US" sz="2400" dirty="0">
                <a:solidFill>
                  <a:srgbClr val="C00000"/>
                </a:solidFill>
                <a:latin typeface="微软雅黑" pitchFamily="34" charset="-122"/>
                <a:ea typeface="微软雅黑" pitchFamily="34" charset="-122"/>
              </a:rPr>
              <a:t>线程是基本执行单位</a:t>
            </a:r>
            <a:r>
              <a:rPr lang="zh-CN" altLang="en-US" sz="2400" dirty="0">
                <a:latin typeface="微软雅黑" pitchFamily="34" charset="-122"/>
                <a:ea typeface="微软雅黑" pitchFamily="34" charset="-122"/>
              </a:rPr>
              <a:t>，进程只是一个容纳线程的容器。 用</a:t>
            </a:r>
            <a:r>
              <a:rPr lang="en-US" altLang="zh-CN" sz="2400" b="1" dirty="0" err="1">
                <a:solidFill>
                  <a:srgbClr val="7030A0"/>
                </a:solidFill>
                <a:latin typeface="微软雅黑" pitchFamily="34" charset="-122"/>
                <a:ea typeface="微软雅黑" pitchFamily="34" charset="-122"/>
              </a:rPr>
              <a:t>CreateProcess</a:t>
            </a:r>
            <a:r>
              <a:rPr lang="en-US" altLang="zh-CN" sz="2400" b="1" dirty="0">
                <a:solidFill>
                  <a:srgbClr val="7030A0"/>
                </a:solidFill>
                <a:latin typeface="微软雅黑" pitchFamily="34" charset="-122"/>
                <a:ea typeface="微软雅黑" pitchFamily="34" charset="-122"/>
              </a:rPr>
              <a:t>( )</a:t>
            </a:r>
            <a:r>
              <a:rPr lang="zh-CN" altLang="en-US" sz="2400" dirty="0">
                <a:latin typeface="微软雅黑" pitchFamily="34" charset="-122"/>
                <a:ea typeface="微软雅黑" pitchFamily="34" charset="-122"/>
              </a:rPr>
              <a:t>方法建立。</a:t>
            </a:r>
            <a:endParaRPr lang="en-US" altLang="zh-CN" sz="2400" dirty="0">
              <a:latin typeface="微软雅黑" pitchFamily="34" charset="-122"/>
              <a:ea typeface="微软雅黑" pitchFamily="34" charset="-122"/>
            </a:endParaRPr>
          </a:p>
          <a:p>
            <a:pPr marL="342900" indent="-342900">
              <a:buFont typeface="Wingdings" pitchFamily="2" charset="2"/>
              <a:buChar char="l"/>
            </a:pPr>
            <a:endParaRPr lang="zh-CN" altLang="en-US" sz="2400" dirty="0">
              <a:latin typeface="微软雅黑" pitchFamily="34" charset="-122"/>
              <a:ea typeface="微软雅黑" pitchFamily="34" charset="-122"/>
            </a:endParaRPr>
          </a:p>
          <a:p>
            <a:pPr marL="342900" indent="-342900">
              <a:buFont typeface="Wingdings" pitchFamily="2" charset="2"/>
              <a:buChar char="l"/>
            </a:pPr>
            <a:r>
              <a:rPr lang="zh-CN" altLang="en-US" sz="2400" dirty="0">
                <a:latin typeface="微软雅黑" pitchFamily="34" charset="-122"/>
                <a:ea typeface="微软雅黑" pitchFamily="34" charset="-122"/>
              </a:rPr>
              <a:t>在 </a:t>
            </a:r>
            <a:r>
              <a:rPr lang="en-US" altLang="zh-CN" sz="2400" dirty="0">
                <a:solidFill>
                  <a:srgbClr val="C00000"/>
                </a:solidFill>
                <a:latin typeface="微软雅黑" pitchFamily="34" charset="-122"/>
                <a:ea typeface="微软雅黑" pitchFamily="34" charset="-122"/>
              </a:rPr>
              <a:t>Linux</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中，</a:t>
            </a:r>
            <a:r>
              <a:rPr lang="zh-CN" altLang="en-US" sz="2400" dirty="0">
                <a:solidFill>
                  <a:srgbClr val="C00000"/>
                </a:solidFill>
                <a:latin typeface="微软雅黑" pitchFamily="34" charset="-122"/>
                <a:ea typeface="微软雅黑" pitchFamily="34" charset="-122"/>
              </a:rPr>
              <a:t>进程是基本执行单位</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marL="342900" indent="-342900">
              <a:buFont typeface="Wingdings" pitchFamily="2" charset="2"/>
              <a:buChar char="l"/>
            </a:pPr>
            <a:endParaRPr lang="en-US" altLang="zh-CN" sz="2400" dirty="0">
              <a:latin typeface="微软雅黑" pitchFamily="34" charset="-122"/>
              <a:ea typeface="微软雅黑" pitchFamily="34" charset="-122"/>
            </a:endParaRPr>
          </a:p>
          <a:p>
            <a:pPr marL="342900" indent="-342900">
              <a:buFont typeface="Wingdings" pitchFamily="2" charset="2"/>
              <a:buChar char="l"/>
            </a:pPr>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Windows </a:t>
            </a:r>
            <a:r>
              <a:rPr lang="zh-CN" altLang="en-US" sz="2400" dirty="0">
                <a:latin typeface="微软雅黑" pitchFamily="34" charset="-122"/>
                <a:ea typeface="微软雅黑" pitchFamily="34" charset="-122"/>
              </a:rPr>
              <a:t>中，在进程的上下文中会有一个或多个线程在运行。调度代码在内核中实现。</a:t>
            </a:r>
            <a:endParaRPr lang="en-US" altLang="zh-CN" sz="2400" dirty="0">
              <a:latin typeface="微软雅黑" pitchFamily="34" charset="-122"/>
              <a:ea typeface="微软雅黑" pitchFamily="34" charset="-122"/>
            </a:endParaRPr>
          </a:p>
          <a:p>
            <a:pPr marL="342900" indent="-342900">
              <a:buFont typeface="Wingdings" pitchFamily="2" charset="2"/>
              <a:buChar char="l"/>
            </a:pPr>
            <a:endParaRPr lang="zh-CN" altLang="en-US" sz="2400" dirty="0">
              <a:latin typeface="微软雅黑" pitchFamily="34" charset="-122"/>
              <a:ea typeface="微软雅黑" pitchFamily="34" charset="-122"/>
            </a:endParaRPr>
          </a:p>
          <a:p>
            <a:pPr marL="342900" indent="-342900">
              <a:buFont typeface="Wingdings" pitchFamily="2" charset="2"/>
              <a:buChar char="l"/>
            </a:pPr>
            <a:r>
              <a:rPr lang="en-US" altLang="zh-CN" sz="2400" dirty="0">
                <a:solidFill>
                  <a:srgbClr val="FF0000"/>
                </a:solidFill>
                <a:latin typeface="微软雅黑" pitchFamily="34" charset="-122"/>
                <a:ea typeface="微软雅黑" pitchFamily="34" charset="-122"/>
              </a:rPr>
              <a:t>Linux </a:t>
            </a:r>
            <a:r>
              <a:rPr lang="zh-CN" altLang="en-US" sz="2400" dirty="0">
                <a:solidFill>
                  <a:srgbClr val="FF0000"/>
                </a:solidFill>
                <a:latin typeface="微软雅黑" pitchFamily="34" charset="-122"/>
                <a:ea typeface="微软雅黑" pitchFamily="34" charset="-122"/>
              </a:rPr>
              <a:t>内核使用的是进程模型，而不是线程模型</a:t>
            </a:r>
            <a:r>
              <a:rPr lang="zh-CN" altLang="en-US" sz="2400" dirty="0">
                <a:latin typeface="微软雅黑" pitchFamily="34" charset="-122"/>
                <a:ea typeface="微软雅黑" pitchFamily="34" charset="-122"/>
              </a:rPr>
              <a:t>。</a:t>
            </a:r>
            <a:endParaRPr lang="zh-CN" altLang="en-US" sz="2400" dirty="0"/>
          </a:p>
        </p:txBody>
      </p:sp>
      <p:sp>
        <p:nvSpPr>
          <p:cNvPr id="5" name="矩形 4"/>
          <p:cNvSpPr/>
          <p:nvPr/>
        </p:nvSpPr>
        <p:spPr>
          <a:xfrm>
            <a:off x="251520" y="404664"/>
            <a:ext cx="6840760" cy="461665"/>
          </a:xfrm>
          <a:prstGeom prst="rect">
            <a:avLst/>
          </a:prstGeom>
        </p:spPr>
        <p:txBody>
          <a:bodyPr wrap="square">
            <a:spAutoFit/>
          </a:bodyPr>
          <a:lstStyle/>
          <a:p>
            <a:r>
              <a:rPr lang="zh-CN" altLang="en-US" sz="2400" b="1">
                <a:solidFill>
                  <a:srgbClr val="C00000"/>
                </a:solidFill>
                <a:latin typeface="微软雅黑" pitchFamily="34" charset="-122"/>
                <a:ea typeface="微软雅黑" pitchFamily="34" charset="-122"/>
              </a:rPr>
              <a:t>多进程和多线程是实现多任务最常用的两种方式</a:t>
            </a: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843" y="1052736"/>
            <a:ext cx="7715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441337" y="1843311"/>
            <a:ext cx="968535" cy="400110"/>
          </a:xfrm>
          <a:prstGeom prst="rect">
            <a:avLst/>
          </a:prstGeom>
        </p:spPr>
        <p:txBody>
          <a:bodyPr wrap="none">
            <a:spAutoFit/>
          </a:bodyPr>
          <a:lstStyle/>
          <a:p>
            <a:r>
              <a:rPr lang="en-US" altLang="zh-CN" sz="2000"/>
              <a:t>ubuntu</a:t>
            </a:r>
            <a:endParaRPr lang="zh-CN" altLang="en-US" sz="200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052736"/>
            <a:ext cx="8001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1049669"/>
            <a:ext cx="772306" cy="75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092280" y="1852758"/>
            <a:ext cx="1039067" cy="400110"/>
          </a:xfrm>
          <a:prstGeom prst="rect">
            <a:avLst/>
          </a:prstGeom>
        </p:spPr>
        <p:txBody>
          <a:bodyPr wrap="none">
            <a:spAutoFit/>
          </a:bodyPr>
          <a:lstStyle/>
          <a:p>
            <a:r>
              <a:rPr lang="en-US" altLang="zh-CN" sz="2000"/>
              <a:t>centOS</a:t>
            </a:r>
          </a:p>
        </p:txBody>
      </p:sp>
      <p:sp>
        <p:nvSpPr>
          <p:cNvPr id="6" name="矩形 5"/>
          <p:cNvSpPr/>
          <p:nvPr/>
        </p:nvSpPr>
        <p:spPr>
          <a:xfrm>
            <a:off x="5873020" y="1883536"/>
            <a:ext cx="646331" cy="369332"/>
          </a:xfrm>
          <a:prstGeom prst="rect">
            <a:avLst/>
          </a:prstGeom>
        </p:spPr>
        <p:txBody>
          <a:bodyPr wrap="none">
            <a:spAutoFit/>
          </a:bodyPr>
          <a:lstStyle/>
          <a:p>
            <a:r>
              <a:rPr lang="zh-CN" altLang="en-US">
                <a:latin typeface="微软雅黑" pitchFamily="34" charset="-122"/>
                <a:ea typeface="微软雅黑" pitchFamily="34" charset="-122"/>
              </a:rPr>
              <a:t>红帽</a:t>
            </a:r>
          </a:p>
        </p:txBody>
      </p:sp>
      <p:pic>
        <p:nvPicPr>
          <p:cNvPr id="604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052736"/>
            <a:ext cx="1576930" cy="110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195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ctrTitle"/>
          </p:nvPr>
        </p:nvSpPr>
        <p:spPr/>
        <p:txBody>
          <a:bodyPr/>
          <a:lstStyle/>
          <a:p>
            <a:r>
              <a:rPr lang="zh-CN" altLang="en-US" sz="4000" b="1">
                <a:solidFill>
                  <a:schemeClr val="bg1"/>
                </a:solidFill>
              </a:rPr>
              <a:t>进程</a:t>
            </a:r>
            <a:r>
              <a:rPr lang="en-US" altLang="zh-CN" sz="4000" b="1">
                <a:solidFill>
                  <a:schemeClr val="bg1"/>
                </a:solidFill>
              </a:rPr>
              <a:t>(</a:t>
            </a:r>
            <a:r>
              <a:rPr lang="zh-CN" altLang="en-US" sz="4000" b="1">
                <a:solidFill>
                  <a:schemeClr val="bg1"/>
                </a:solidFill>
              </a:rPr>
              <a:t>线程</a:t>
            </a:r>
            <a:r>
              <a:rPr lang="en-US" altLang="zh-CN" sz="4000" b="1">
                <a:solidFill>
                  <a:schemeClr val="bg1"/>
                </a:solidFill>
              </a:rPr>
              <a:t>)</a:t>
            </a:r>
            <a:r>
              <a:rPr lang="zh-CN" altLang="en-US" sz="4000" b="1">
                <a:solidFill>
                  <a:schemeClr val="bg1"/>
                </a:solidFill>
              </a:rPr>
              <a:t>的同步与互斥</a:t>
            </a:r>
            <a:br>
              <a:rPr lang="zh-CN" altLang="en-US" sz="4000" b="1">
                <a:solidFill>
                  <a:schemeClr val="tx2"/>
                </a:solidFill>
              </a:rPr>
            </a:br>
            <a:endParaRPr lang="zh-CN" altLang="en-US" sz="4000"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2"/>
          <p:cNvSpPr>
            <a:spLocks noChangeArrowheads="1"/>
          </p:cNvSpPr>
          <p:nvPr/>
        </p:nvSpPr>
        <p:spPr bwMode="auto">
          <a:xfrm>
            <a:off x="395288" y="620713"/>
            <a:ext cx="8424862"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3038" indent="-173038" defTabSz="979488">
              <a:buSzPct val="60000"/>
              <a:buFont typeface="Wingdings" pitchFamily="2" charset="2"/>
              <a:buChar char="n"/>
            </a:pPr>
            <a:r>
              <a:rPr lang="zh-CN" altLang="en-US" sz="2400">
                <a:solidFill>
                  <a:srgbClr val="002060"/>
                </a:solidFill>
                <a:latin typeface="微软雅黑" pitchFamily="34" charset="-122"/>
                <a:ea typeface="微软雅黑" pitchFamily="34" charset="-122"/>
              </a:rPr>
              <a:t>在多道程序的环境中，系统中的多个进程可以并发执行，同时它们又要共享系统中的资源，由此诸进程间会产生错综复杂的相互制约的关系。</a:t>
            </a:r>
            <a:endParaRPr lang="en-US" altLang="zh-CN" sz="2400">
              <a:solidFill>
                <a:srgbClr val="002060"/>
              </a:solidFill>
              <a:latin typeface="微软雅黑" pitchFamily="34" charset="-122"/>
              <a:ea typeface="微软雅黑" pitchFamily="34" charset="-122"/>
            </a:endParaRPr>
          </a:p>
          <a:p>
            <a:pPr marL="173038" indent="-173038" defTabSz="979488">
              <a:spcBef>
                <a:spcPts val="1200"/>
              </a:spcBef>
              <a:spcAft>
                <a:spcPts val="1200"/>
              </a:spcAft>
              <a:buFont typeface="Monotype Sorts" pitchFamily="2" charset="2"/>
              <a:buNone/>
            </a:pPr>
            <a:r>
              <a:rPr lang="zh-CN" altLang="en-US" sz="2800" b="1">
                <a:solidFill>
                  <a:schemeClr val="tx2"/>
                </a:solidFill>
                <a:latin typeface="微软雅黑" pitchFamily="34" charset="-122"/>
                <a:ea typeface="微软雅黑" pitchFamily="34" charset="-122"/>
              </a:rPr>
              <a:t>一、进程间制约关系</a:t>
            </a:r>
            <a:r>
              <a:rPr lang="zh-CN" altLang="en-US" sz="2800" b="1">
                <a:latin typeface="微软雅黑" pitchFamily="34" charset="-122"/>
                <a:ea typeface="微软雅黑" pitchFamily="34" charset="-122"/>
              </a:rPr>
              <a:t> </a:t>
            </a:r>
          </a:p>
          <a:p>
            <a:pPr marL="173038" indent="-173038" defTabSz="979488">
              <a:spcBef>
                <a:spcPct val="10000"/>
              </a:spcBef>
              <a:buFont typeface="Monotype Sorts" pitchFamily="2" charset="2"/>
              <a:buNone/>
            </a:pPr>
            <a:r>
              <a:rPr lang="en-US" altLang="zh-CN" sz="2800" b="1">
                <a:solidFill>
                  <a:srgbClr val="C00000"/>
                </a:solidFill>
                <a:latin typeface="微软雅黑" pitchFamily="34" charset="-122"/>
                <a:ea typeface="微软雅黑" pitchFamily="34" charset="-122"/>
              </a:rPr>
              <a:t>1.</a:t>
            </a:r>
            <a:r>
              <a:rPr lang="zh-CN" altLang="en-US" sz="2800" b="1">
                <a:solidFill>
                  <a:srgbClr val="C00000"/>
                </a:solidFill>
                <a:latin typeface="微软雅黑" pitchFamily="34" charset="-122"/>
                <a:ea typeface="微软雅黑" pitchFamily="34" charset="-122"/>
              </a:rPr>
              <a:t>竞争关系</a:t>
            </a:r>
          </a:p>
          <a:p>
            <a:pPr marL="173038" indent="-173038" defTabSz="979488">
              <a:spcBef>
                <a:spcPct val="10000"/>
              </a:spcBef>
              <a:buFont typeface="Monotype Sorts" pitchFamily="2" charset="2"/>
              <a:buNone/>
            </a:pPr>
            <a:r>
              <a:rPr lang="zh-CN" altLang="en-US" sz="2800">
                <a:latin typeface="微软雅黑" pitchFamily="34" charset="-122"/>
                <a:ea typeface="微软雅黑" pitchFamily="34" charset="-122"/>
              </a:rPr>
              <a:t>  </a:t>
            </a:r>
            <a:r>
              <a:rPr lang="zh-CN" altLang="en-US" sz="2400">
                <a:latin typeface="微软雅黑" pitchFamily="34" charset="-122"/>
                <a:ea typeface="微软雅黑" pitchFamily="34" charset="-122"/>
              </a:rPr>
              <a:t>源于资源共享，多个进程因共享资源而产生制约关系。资源不允许两个进程同时访问，那么该进程只有等待，只有这一资源释放后才能使用。</a:t>
            </a:r>
          </a:p>
          <a:p>
            <a:pPr marL="173038" indent="-173038" defTabSz="979488">
              <a:spcBef>
                <a:spcPct val="10000"/>
              </a:spcBef>
            </a:pPr>
            <a:r>
              <a:rPr lang="en-US" altLang="zh-CN" sz="2800" b="1">
                <a:solidFill>
                  <a:srgbClr val="C00000"/>
                </a:solidFill>
                <a:latin typeface="微软雅黑" pitchFamily="34" charset="-122"/>
                <a:ea typeface="微软雅黑" pitchFamily="34" charset="-122"/>
              </a:rPr>
              <a:t>2.</a:t>
            </a:r>
            <a:r>
              <a:rPr lang="zh-CN" altLang="en-US" sz="2800" b="1">
                <a:solidFill>
                  <a:srgbClr val="C00000"/>
                </a:solidFill>
                <a:latin typeface="微软雅黑" pitchFamily="34" charset="-122"/>
                <a:ea typeface="微软雅黑" pitchFamily="34" charset="-122"/>
              </a:rPr>
              <a:t>协作关系</a:t>
            </a:r>
          </a:p>
          <a:p>
            <a:pPr marL="173038" indent="-173038" defTabSz="979488">
              <a:spcBef>
                <a:spcPct val="10000"/>
              </a:spcBef>
              <a:buFont typeface="Monotype Sorts" pitchFamily="2" charset="2"/>
              <a:buNone/>
            </a:pPr>
            <a:r>
              <a:rPr lang="zh-CN" altLang="en-US" sz="2800">
                <a:latin typeface="微软雅黑" pitchFamily="34" charset="-122"/>
                <a:ea typeface="微软雅黑" pitchFamily="34" charset="-122"/>
              </a:rPr>
              <a:t>   </a:t>
            </a:r>
            <a:r>
              <a:rPr lang="zh-CN" altLang="en-US" sz="2400">
                <a:latin typeface="微软雅黑" pitchFamily="34" charset="-122"/>
                <a:ea typeface="微软雅黑" pitchFamily="34" charset="-122"/>
              </a:rPr>
              <a:t>源于进程间的协作。一组进程为完成共同任务分工协作，各进程都独立以不可预知速度推进，在执行的先后次序就有约束，在一些关键点上协调工作。若一个进程运行到某关键点时，在尚未收到另一协作进程发来的信息前应阻塞自己，等协作进程发来消息后方可继续执行。</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2"/>
          <p:cNvSpPr>
            <a:spLocks noChangeArrowheads="1"/>
          </p:cNvSpPr>
          <p:nvPr/>
        </p:nvSpPr>
        <p:spPr bwMode="auto">
          <a:xfrm>
            <a:off x="179388" y="604838"/>
            <a:ext cx="8785225"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66700" indent="-266700"/>
            <a:r>
              <a:rPr lang="zh-CN" altLang="en-US" sz="2800" b="1">
                <a:solidFill>
                  <a:schemeClr val="tx2"/>
                </a:solidFill>
                <a:latin typeface="微软雅黑" pitchFamily="34" charset="-122"/>
                <a:ea typeface="微软雅黑" pitchFamily="34" charset="-122"/>
              </a:rPr>
              <a:t>二、进程的互斥</a:t>
            </a:r>
            <a:r>
              <a:rPr lang="zh-CN" altLang="en-US" sz="2800" b="1">
                <a:solidFill>
                  <a:srgbClr val="002060"/>
                </a:solidFill>
                <a:latin typeface="微软雅黑" pitchFamily="34" charset="-122"/>
                <a:ea typeface="微软雅黑" pitchFamily="34" charset="-122"/>
              </a:rPr>
              <a:t>（</a:t>
            </a:r>
            <a:r>
              <a:rPr lang="zh-CN" altLang="en-US" sz="2800">
                <a:solidFill>
                  <a:srgbClr val="002060"/>
                </a:solidFill>
                <a:latin typeface="微软雅黑" pitchFamily="34" charset="-122"/>
                <a:ea typeface="微软雅黑" pitchFamily="34" charset="-122"/>
              </a:rPr>
              <a:t>宿舍电话、共享打印机的使用</a:t>
            </a:r>
            <a:r>
              <a:rPr lang="zh-CN" altLang="en-US" sz="2800" b="1">
                <a:solidFill>
                  <a:srgbClr val="002060"/>
                </a:solidFill>
                <a:latin typeface="微软雅黑" pitchFamily="34" charset="-122"/>
                <a:ea typeface="微软雅黑" pitchFamily="34" charset="-122"/>
              </a:rPr>
              <a:t>）</a:t>
            </a:r>
          </a:p>
          <a:p>
            <a:pPr marL="266700" indent="-266700">
              <a:spcBef>
                <a:spcPts val="1800"/>
              </a:spcBef>
              <a:buFont typeface="Monotype Sorts" pitchFamily="2" charset="2"/>
              <a:buNone/>
            </a:pPr>
            <a:r>
              <a:rPr lang="en-US" altLang="zh-CN" sz="2800" b="1">
                <a:solidFill>
                  <a:srgbClr val="C00000"/>
                </a:solidFill>
                <a:latin typeface="微软雅黑" pitchFamily="34" charset="-122"/>
                <a:ea typeface="微软雅黑" pitchFamily="34" charset="-122"/>
              </a:rPr>
              <a:t>1</a:t>
            </a:r>
            <a:r>
              <a:rPr lang="zh-CN" altLang="en-US" sz="2800" b="1">
                <a:solidFill>
                  <a:srgbClr val="C00000"/>
                </a:solidFill>
                <a:latin typeface="微软雅黑" pitchFamily="34" charset="-122"/>
                <a:ea typeface="微软雅黑" pitchFamily="34" charset="-122"/>
              </a:rPr>
              <a:t>、临界资源</a:t>
            </a:r>
          </a:p>
          <a:p>
            <a:pPr marL="266700" indent="-266700">
              <a:spcBef>
                <a:spcPts val="1800"/>
              </a:spcBef>
              <a:buFont typeface="Monotype Sorts" pitchFamily="2" charset="2"/>
              <a:buNone/>
            </a:pPr>
            <a:r>
              <a:rPr lang="zh-CN" altLang="en-US" sz="2800">
                <a:latin typeface="微软雅黑" pitchFamily="34" charset="-122"/>
                <a:ea typeface="微软雅黑" pitchFamily="34" charset="-122"/>
              </a:rPr>
              <a:t>      一次仅允许一个进程使用的资源称为临界资源。</a:t>
            </a:r>
          </a:p>
          <a:p>
            <a:pPr marL="266700" indent="-266700">
              <a:spcBef>
                <a:spcPts val="1800"/>
              </a:spcBef>
              <a:buFont typeface="Monotype Sorts" pitchFamily="2" charset="2"/>
              <a:buNone/>
            </a:pPr>
            <a:r>
              <a:rPr lang="en-US" altLang="zh-CN" sz="2800" b="1">
                <a:solidFill>
                  <a:srgbClr val="C00000"/>
                </a:solidFill>
                <a:latin typeface="微软雅黑" pitchFamily="34" charset="-122"/>
                <a:ea typeface="微软雅黑" pitchFamily="34" charset="-122"/>
              </a:rPr>
              <a:t>2</a:t>
            </a:r>
            <a:r>
              <a:rPr lang="zh-CN" altLang="en-US" sz="2800" b="1">
                <a:solidFill>
                  <a:srgbClr val="C00000"/>
                </a:solidFill>
                <a:latin typeface="微软雅黑" pitchFamily="34" charset="-122"/>
                <a:ea typeface="微软雅黑" pitchFamily="34" charset="-122"/>
              </a:rPr>
              <a:t>、临界区</a:t>
            </a:r>
            <a:endParaRPr lang="zh-CN" altLang="en-US" sz="2800">
              <a:solidFill>
                <a:srgbClr val="FF0000"/>
              </a:solidFill>
              <a:latin typeface="微软雅黑" pitchFamily="34" charset="-122"/>
              <a:ea typeface="微软雅黑" pitchFamily="34" charset="-122"/>
            </a:endParaRPr>
          </a:p>
          <a:p>
            <a:pPr marL="266700" indent="-266700">
              <a:spcBef>
                <a:spcPts val="1800"/>
              </a:spcBef>
              <a:buFont typeface="Monotype Sorts" pitchFamily="2" charset="2"/>
              <a:buNone/>
            </a:pPr>
            <a:r>
              <a:rPr lang="zh-CN" altLang="en-US" sz="2800">
                <a:latin typeface="微软雅黑" pitchFamily="34" charset="-122"/>
                <a:ea typeface="微软雅黑" pitchFamily="34" charset="-122"/>
              </a:rPr>
              <a:t>     每个进程中访问临界资源的那段程序段称为临界（临界段）</a:t>
            </a:r>
            <a:endParaRPr lang="en-US" altLang="zh-CN" sz="2800">
              <a:latin typeface="微软雅黑" pitchFamily="34" charset="-122"/>
              <a:ea typeface="微软雅黑" pitchFamily="34" charset="-122"/>
            </a:endParaRPr>
          </a:p>
          <a:p>
            <a:pPr marL="266700" indent="-266700">
              <a:spcBef>
                <a:spcPts val="1800"/>
              </a:spcBef>
            </a:pPr>
            <a:r>
              <a:rPr lang="zh-CN" altLang="en-US" sz="2800" b="1">
                <a:solidFill>
                  <a:srgbClr val="C00000"/>
                </a:solidFill>
                <a:latin typeface="微软雅黑" pitchFamily="34" charset="-122"/>
                <a:ea typeface="微软雅黑" pitchFamily="34" charset="-122"/>
              </a:rPr>
              <a:t>３、进程互斥</a:t>
            </a:r>
          </a:p>
          <a:p>
            <a:pPr marL="266700" indent="-266700">
              <a:spcBef>
                <a:spcPts val="1200"/>
              </a:spcBef>
            </a:pPr>
            <a:r>
              <a:rPr lang="zh-CN" altLang="en-US" sz="2800">
                <a:latin typeface="微软雅黑" pitchFamily="34" charset="-122"/>
                <a:ea typeface="微软雅黑" pitchFamily="34" charset="-122"/>
              </a:rPr>
              <a:t>        进程应互斥访问同一临界资源，即进程应互斥的进入临界区。进程之间的这种相互制约的关系称为进程互斥。</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4800" y="274638"/>
            <a:ext cx="8229600" cy="490537"/>
          </a:xfrm>
          <a:prstGeom prst="rect">
            <a:avLst/>
          </a:prstGeom>
        </p:spPr>
        <p:txBody>
          <a:bodyPr/>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defRPr/>
            </a:pPr>
            <a:r>
              <a:rPr lang="zh-CN" altLang="en-US" sz="2800" b="1" dirty="0">
                <a:solidFill>
                  <a:schemeClr val="tx2"/>
                </a:solidFill>
                <a:cs typeface="+mn-cs"/>
              </a:rPr>
              <a:t>三、进程同步</a:t>
            </a:r>
          </a:p>
        </p:txBody>
      </p:sp>
      <p:sp>
        <p:nvSpPr>
          <p:cNvPr id="5" name="Rectangle 3"/>
          <p:cNvSpPr txBox="1">
            <a:spLocks noChangeArrowheads="1"/>
          </p:cNvSpPr>
          <p:nvPr/>
        </p:nvSpPr>
        <p:spPr>
          <a:xfrm>
            <a:off x="304800" y="909638"/>
            <a:ext cx="8624888" cy="12954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lgn="just" defTabSz="979488">
              <a:lnSpc>
                <a:spcPct val="110000"/>
              </a:lnSpc>
              <a:buFont typeface="Monotype Sorts" pitchFamily="2" charset="2"/>
              <a:buNone/>
              <a:defRPr/>
            </a:pPr>
            <a:r>
              <a:rPr lang="zh-CN" altLang="en-US" sz="2400" b="1" dirty="0">
                <a:solidFill>
                  <a:srgbClr val="002060"/>
                </a:solidFill>
              </a:rPr>
              <a:t>引例</a:t>
            </a:r>
            <a:r>
              <a:rPr lang="zh-CN" altLang="en-US" sz="2400" dirty="0">
                <a:solidFill>
                  <a:srgbClr val="002060"/>
                </a:solidFill>
              </a:rPr>
              <a:t>：机械制造，</a:t>
            </a:r>
            <a:r>
              <a:rPr lang="en-US" altLang="zh-CN" sz="2400" dirty="0">
                <a:solidFill>
                  <a:srgbClr val="002060"/>
                </a:solidFill>
              </a:rPr>
              <a:t>A</a:t>
            </a:r>
            <a:r>
              <a:rPr lang="zh-CN" altLang="en-US" sz="2400" dirty="0">
                <a:solidFill>
                  <a:srgbClr val="002060"/>
                </a:solidFill>
              </a:rPr>
              <a:t>负责制造零件，</a:t>
            </a:r>
            <a:r>
              <a:rPr lang="en-US" altLang="zh-CN" sz="2400" dirty="0">
                <a:solidFill>
                  <a:srgbClr val="002060"/>
                </a:solidFill>
              </a:rPr>
              <a:t>B</a:t>
            </a:r>
            <a:r>
              <a:rPr lang="zh-CN" altLang="en-US" sz="2400" dirty="0">
                <a:solidFill>
                  <a:srgbClr val="002060"/>
                </a:solidFill>
              </a:rPr>
              <a:t>负责安装，</a:t>
            </a:r>
            <a:r>
              <a:rPr lang="en-US" altLang="zh-CN" sz="2400" dirty="0">
                <a:solidFill>
                  <a:srgbClr val="002060"/>
                </a:solidFill>
              </a:rPr>
              <a:t>A</a:t>
            </a:r>
            <a:r>
              <a:rPr lang="zh-CN" altLang="en-US" sz="2400" dirty="0">
                <a:solidFill>
                  <a:srgbClr val="002060"/>
                </a:solidFill>
              </a:rPr>
              <a:t>的类零件尚未做好，</a:t>
            </a:r>
            <a:r>
              <a:rPr lang="en-US" altLang="zh-CN" sz="2400" dirty="0">
                <a:solidFill>
                  <a:srgbClr val="002060"/>
                </a:solidFill>
              </a:rPr>
              <a:t>B</a:t>
            </a:r>
            <a:r>
              <a:rPr lang="zh-CN" altLang="en-US" sz="2400" dirty="0">
                <a:solidFill>
                  <a:srgbClr val="002060"/>
                </a:solidFill>
              </a:rPr>
              <a:t>必须等待。同理，</a:t>
            </a:r>
            <a:r>
              <a:rPr lang="en-US" altLang="zh-CN" sz="2400" dirty="0">
                <a:solidFill>
                  <a:srgbClr val="002060"/>
                </a:solidFill>
              </a:rPr>
              <a:t>A</a:t>
            </a:r>
            <a:r>
              <a:rPr lang="zh-CN" altLang="en-US" sz="2400" dirty="0">
                <a:solidFill>
                  <a:srgbClr val="002060"/>
                </a:solidFill>
              </a:rPr>
              <a:t>也不能无限制生产，否则零件会超出实际用量</a:t>
            </a:r>
          </a:p>
        </p:txBody>
      </p:sp>
      <p:sp>
        <p:nvSpPr>
          <p:cNvPr id="6" name="Rectangle 6"/>
          <p:cNvSpPr>
            <a:spLocks noChangeArrowheads="1"/>
          </p:cNvSpPr>
          <p:nvPr/>
        </p:nvSpPr>
        <p:spPr bwMode="auto">
          <a:xfrm>
            <a:off x="304800" y="2420938"/>
            <a:ext cx="8534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66713" indent="-366713" algn="just" defTabSz="979488" eaLnBrk="1" hangingPunct="1">
              <a:lnSpc>
                <a:spcPct val="110000"/>
              </a:lnSpc>
              <a:spcBef>
                <a:spcPct val="20000"/>
              </a:spcBef>
              <a:buClr>
                <a:schemeClr val="hlink"/>
              </a:buClr>
              <a:buSzPct val="50000"/>
              <a:buFont typeface="Monotype Sorts" pitchFamily="2" charset="2"/>
              <a:buChar char="n"/>
            </a:pPr>
            <a:r>
              <a:rPr lang="zh-CN" altLang="en-US" sz="2400">
                <a:solidFill>
                  <a:srgbClr val="000000"/>
                </a:solidFill>
                <a:latin typeface="微软雅黑" pitchFamily="34" charset="-122"/>
                <a:ea typeface="微软雅黑" pitchFamily="34" charset="-122"/>
              </a:rPr>
              <a:t>互斥的概念来自于诸进程对临界资源的竞争，</a:t>
            </a:r>
            <a:r>
              <a:rPr lang="zh-CN" altLang="en-US" sz="2400" b="1">
                <a:solidFill>
                  <a:srgbClr val="C00000"/>
                </a:solidFill>
                <a:latin typeface="微软雅黑" pitchFamily="34" charset="-122"/>
                <a:ea typeface="微软雅黑" pitchFamily="34" charset="-122"/>
              </a:rPr>
              <a:t>同步来源于多个进程的协作</a:t>
            </a:r>
            <a:r>
              <a:rPr lang="zh-CN" altLang="en-US" sz="2400">
                <a:solidFill>
                  <a:srgbClr val="000000"/>
                </a:solidFill>
                <a:latin typeface="微软雅黑" pitchFamily="34" charset="-122"/>
                <a:ea typeface="微软雅黑" pitchFamily="34" charset="-122"/>
              </a:rPr>
              <a:t>。在人类社会中竞争与协作是永恒的。   </a:t>
            </a:r>
          </a:p>
          <a:p>
            <a:pPr marL="366713" indent="-366713" algn="just" defTabSz="979488" eaLnBrk="1" hangingPunct="1">
              <a:lnSpc>
                <a:spcPct val="110000"/>
              </a:lnSpc>
              <a:spcBef>
                <a:spcPct val="20000"/>
              </a:spcBef>
              <a:buClr>
                <a:schemeClr val="hlink"/>
              </a:buClr>
              <a:buSzPct val="50000"/>
              <a:buFont typeface="Monotype Sorts" pitchFamily="2" charset="2"/>
              <a:buChar char="n"/>
            </a:pPr>
            <a:r>
              <a:rPr lang="zh-CN" altLang="en-US" sz="2800">
                <a:solidFill>
                  <a:srgbClr val="FF0000"/>
                </a:solidFill>
                <a:latin typeface="微软雅黑" pitchFamily="34" charset="-122"/>
                <a:ea typeface="微软雅黑" pitchFamily="34" charset="-122"/>
              </a:rPr>
              <a:t>进程同步</a:t>
            </a:r>
            <a:r>
              <a:rPr lang="zh-CN" altLang="en-US" sz="2800">
                <a:solidFill>
                  <a:srgbClr val="000000"/>
                </a:solidFill>
                <a:latin typeface="微软雅黑" pitchFamily="34" charset="-122"/>
                <a:ea typeface="微软雅黑" pitchFamily="34" charset="-122"/>
              </a:rPr>
              <a:t>：几个进程相互协作，一个进程到达某点后，若另一进程尚未完成某些操作，就必须停下来等待，只有等另一进程的这些操作完成了才能继续执行。协作进程间需要在某些关键点上排定执行先后次序而等待、传递信号或消息所产生的协作关系称为进程同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388" y="333375"/>
            <a:ext cx="8785225" cy="3046413"/>
          </a:xfrm>
          <a:prstGeom prst="rect">
            <a:avLst/>
          </a:prstGeom>
        </p:spPr>
        <p:txBody>
          <a:bodyPr>
            <a:spAutoFit/>
          </a:bodyPr>
          <a:lstStyle/>
          <a:p>
            <a:pPr marL="266700" indent="-266700">
              <a:defRPr/>
            </a:pPr>
            <a:r>
              <a:rPr lang="zh-CN" altLang="en-US" sz="2800" b="1" dirty="0">
                <a:solidFill>
                  <a:schemeClr val="tx2"/>
                </a:solidFill>
                <a:latin typeface="微软雅黑" pitchFamily="34" charset="-122"/>
                <a:ea typeface="微软雅黑" pitchFamily="34" charset="-122"/>
              </a:rPr>
              <a:t>四、死锁</a:t>
            </a:r>
          </a:p>
          <a:p>
            <a:pPr>
              <a:spcBef>
                <a:spcPts val="1200"/>
              </a:spcBef>
              <a:defRPr/>
            </a:pPr>
            <a:r>
              <a:rPr lang="zh-CN" altLang="en-US" sz="2400" dirty="0">
                <a:latin typeface="微软雅黑" pitchFamily="34" charset="-122"/>
                <a:ea typeface="微软雅黑" pitchFamily="34" charset="-122"/>
              </a:rPr>
              <a:t>      所谓</a:t>
            </a:r>
            <a:r>
              <a:rPr lang="zh-CN" altLang="en-US" sz="2400" b="1" dirty="0">
                <a:solidFill>
                  <a:srgbClr val="C00000"/>
                </a:solidFill>
                <a:latin typeface="微软雅黑" pitchFamily="34" charset="-122"/>
                <a:ea typeface="微软雅黑" pitchFamily="34" charset="-122"/>
              </a:rPr>
              <a:t>死锁</a:t>
            </a:r>
            <a:r>
              <a:rPr lang="zh-CN" altLang="en-US" sz="2400" dirty="0">
                <a:latin typeface="微软雅黑" pitchFamily="34" charset="-122"/>
                <a:ea typeface="微软雅黑" pitchFamily="34" charset="-122"/>
              </a:rPr>
              <a:t>，</a:t>
            </a:r>
            <a:r>
              <a:rPr lang="zh-CN" altLang="en-US" sz="2400" dirty="0">
                <a:solidFill>
                  <a:schemeClr val="bg2">
                    <a:lumMod val="60000"/>
                    <a:lumOff val="40000"/>
                  </a:schemeClr>
                </a:solidFill>
                <a:latin typeface="微软雅黑" pitchFamily="34" charset="-122"/>
                <a:ea typeface="微软雅黑" pitchFamily="34" charset="-122"/>
              </a:rPr>
              <a:t>就是多个进程循环等待它方占有的资源而无限期的僵持下去的局面</a:t>
            </a:r>
            <a:r>
              <a:rPr lang="zh-CN" altLang="en-US" sz="2400" dirty="0">
                <a:latin typeface="微软雅黑" pitchFamily="34" charset="-122"/>
                <a:ea typeface="微软雅黑" pitchFamily="34" charset="-122"/>
              </a:rPr>
              <a:t>。显然，如果没有外力的作用，那么死锁涉及到的各个进程都将永远处于封锁状态。 </a:t>
            </a:r>
          </a:p>
          <a:p>
            <a:pPr>
              <a:spcBef>
                <a:spcPts val="1200"/>
              </a:spcBef>
              <a:defRPr/>
            </a:pPr>
            <a:r>
              <a:rPr lang="zh-CN" altLang="en-US" sz="2400" dirty="0">
                <a:latin typeface="微软雅黑" pitchFamily="34" charset="-122"/>
                <a:ea typeface="微软雅黑" pitchFamily="34" charset="-122"/>
              </a:rPr>
              <a:t>     计算机系统产生死锁的根本原因就是资源有限且操作不当。即：一种原因是系统提供的资源太少了，远不能满足并发进程对资源的需求。</a:t>
            </a:r>
            <a:endParaRPr lang="en-US" altLang="zh-CN" sz="2400" dirty="0">
              <a:latin typeface="微软雅黑" pitchFamily="34" charset="-122"/>
              <a:ea typeface="微软雅黑" pitchFamily="34" charset="-122"/>
            </a:endParaRP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65648"/>
            <a:ext cx="5777871" cy="357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825" y="474663"/>
            <a:ext cx="6192838" cy="5816600"/>
          </a:xfrm>
          <a:prstGeom prst="rect">
            <a:avLst/>
          </a:prstGeom>
        </p:spPr>
        <p:txBody>
          <a:bodyPr>
            <a:spAutoFit/>
          </a:bodyPr>
          <a:lstStyle/>
          <a:p>
            <a:pPr marL="457200" indent="-457200">
              <a:buFont typeface="Wingdings" pitchFamily="2" charset="2"/>
              <a:buChar char="n"/>
              <a:defRPr/>
            </a:pPr>
            <a:r>
              <a:rPr lang="zh-CN" altLang="en-US" sz="2800" b="1" dirty="0">
                <a:solidFill>
                  <a:srgbClr val="002060"/>
                </a:solidFill>
                <a:latin typeface="微软雅黑" pitchFamily="34" charset="-122"/>
                <a:ea typeface="微软雅黑" pitchFamily="34" charset="-122"/>
              </a:rPr>
              <a:t>死锁产生的必要条件：</a:t>
            </a:r>
          </a:p>
          <a:p>
            <a:pPr>
              <a:spcBef>
                <a:spcPts val="2400"/>
              </a:spcBef>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1.</a:t>
            </a:r>
            <a:r>
              <a:rPr lang="zh-CN" altLang="en-US" sz="2400" b="1" dirty="0">
                <a:solidFill>
                  <a:srgbClr val="C00000"/>
                </a:solidFill>
                <a:latin typeface="微软雅黑" pitchFamily="34" charset="-122"/>
                <a:ea typeface="微软雅黑" pitchFamily="34" charset="-122"/>
              </a:rPr>
              <a:t>互斥</a:t>
            </a:r>
            <a:r>
              <a:rPr lang="en-US" altLang="zh-CN" sz="2400" dirty="0">
                <a:latin typeface="微软雅黑" pitchFamily="34" charset="-122"/>
                <a:ea typeface="微软雅黑" pitchFamily="34" charset="-122"/>
              </a:rPr>
              <a:t>mutual exclusion)</a:t>
            </a:r>
            <a:r>
              <a:rPr lang="zh-CN" altLang="en-US" sz="2400" dirty="0">
                <a:latin typeface="微软雅黑" pitchFamily="34" charset="-122"/>
                <a:ea typeface="微软雅黑" pitchFamily="34" charset="-122"/>
              </a:rPr>
              <a:t>：系统存在着临界资源；</a:t>
            </a:r>
          </a:p>
          <a:p>
            <a:pPr>
              <a:spcBef>
                <a:spcPts val="2400"/>
              </a:spcBef>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2.</a:t>
            </a:r>
            <a:r>
              <a:rPr lang="zh-CN" altLang="en-US" sz="2400" b="1" dirty="0">
                <a:solidFill>
                  <a:srgbClr val="C00000"/>
                </a:solidFill>
                <a:latin typeface="微软雅黑" pitchFamily="34" charset="-122"/>
                <a:ea typeface="微软雅黑" pitchFamily="34" charset="-122"/>
              </a:rPr>
              <a:t>占有并等待</a:t>
            </a:r>
            <a:r>
              <a:rPr lang="en-US" altLang="zh-CN" sz="2400" dirty="0">
                <a:latin typeface="微软雅黑" pitchFamily="34" charset="-122"/>
                <a:ea typeface="微软雅黑" pitchFamily="34" charset="-122"/>
              </a:rPr>
              <a:t>(hold and wait)</a:t>
            </a:r>
            <a:r>
              <a:rPr lang="zh-CN" altLang="en-US" sz="2400" dirty="0">
                <a:latin typeface="微软雅黑" pitchFamily="34" charset="-122"/>
                <a:ea typeface="微软雅黑" pitchFamily="34" charset="-122"/>
              </a:rPr>
              <a:t>：已经得到某些资源的进程还可以申请其他新资源；</a:t>
            </a:r>
          </a:p>
          <a:p>
            <a:pPr>
              <a:spcBef>
                <a:spcPts val="2400"/>
              </a:spcBef>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3.</a:t>
            </a:r>
            <a:r>
              <a:rPr lang="zh-CN" altLang="en-US" sz="2400" b="1" dirty="0">
                <a:solidFill>
                  <a:srgbClr val="C00000"/>
                </a:solidFill>
                <a:latin typeface="微软雅黑" pitchFamily="34" charset="-122"/>
                <a:ea typeface="微软雅黑" pitchFamily="34" charset="-122"/>
              </a:rPr>
              <a:t>不可剥夺</a:t>
            </a:r>
            <a:r>
              <a:rPr lang="en-US" altLang="zh-CN" sz="2400" dirty="0">
                <a:latin typeface="微软雅黑" pitchFamily="34" charset="-122"/>
                <a:ea typeface="微软雅黑" pitchFamily="34" charset="-122"/>
              </a:rPr>
              <a:t>(no preemption)</a:t>
            </a:r>
            <a:r>
              <a:rPr lang="zh-CN" altLang="en-US" sz="2400" dirty="0">
                <a:latin typeface="微软雅黑" pitchFamily="34" charset="-122"/>
                <a:ea typeface="微软雅黑" pitchFamily="34" charset="-122"/>
              </a:rPr>
              <a:t>：已经分配的资源在其宿主没有释放之前不允许被剥夺；</a:t>
            </a:r>
          </a:p>
          <a:p>
            <a:pPr>
              <a:spcBef>
                <a:spcPts val="2400"/>
              </a:spcBef>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4.</a:t>
            </a:r>
            <a:r>
              <a:rPr lang="zh-CN" altLang="en-US" sz="2400" b="1" dirty="0">
                <a:solidFill>
                  <a:srgbClr val="C00000"/>
                </a:solidFill>
                <a:latin typeface="微软雅黑" pitchFamily="34" charset="-122"/>
                <a:ea typeface="微软雅黑" pitchFamily="34" charset="-122"/>
              </a:rPr>
              <a:t>循环等待</a:t>
            </a:r>
            <a:r>
              <a:rPr lang="en-US" altLang="zh-CN" sz="2400" dirty="0">
                <a:latin typeface="微软雅黑" pitchFamily="34" charset="-122"/>
                <a:ea typeface="微软雅黑" pitchFamily="34" charset="-122"/>
              </a:rPr>
              <a:t>(circular waiting)</a:t>
            </a:r>
            <a:r>
              <a:rPr lang="zh-CN" altLang="en-US" sz="2400" dirty="0">
                <a:latin typeface="微软雅黑" pitchFamily="34" charset="-122"/>
                <a:ea typeface="微软雅黑" pitchFamily="34" charset="-122"/>
              </a:rPr>
              <a:t>：系统中存在多个（大于</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个）进程形成的封闭的进程链，链中的每个进程都在等待它的下一个进程所占有的资源；</a:t>
            </a:r>
          </a:p>
        </p:txBody>
      </p:sp>
      <p:sp>
        <p:nvSpPr>
          <p:cNvPr id="4" name="矩形 3"/>
          <p:cNvSpPr/>
          <p:nvPr/>
        </p:nvSpPr>
        <p:spPr>
          <a:xfrm>
            <a:off x="4427538" y="333375"/>
            <a:ext cx="4572000" cy="646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zh-CN" altLang="en-US" b="1" dirty="0">
                <a:solidFill>
                  <a:srgbClr val="FF0000"/>
                </a:solidFill>
                <a:latin typeface="微软雅黑" pitchFamily="34" charset="-122"/>
                <a:ea typeface="微软雅黑" pitchFamily="34" charset="-122"/>
              </a:rPr>
              <a:t>换句话说，只要下面四个条件中有一个不具备，系统就不会出现死锁</a:t>
            </a:r>
            <a:r>
              <a:rPr lang="zh-CN" altLang="en-US" b="1"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727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163" y="2492375"/>
            <a:ext cx="2890837" cy="27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88640"/>
            <a:ext cx="7344816" cy="584775"/>
          </a:xfrm>
          <a:prstGeom prst="rect">
            <a:avLst/>
          </a:prstGeom>
        </p:spPr>
        <p:txBody>
          <a:bodyPr wrap="square">
            <a:spAutoFit/>
          </a:bodyPr>
          <a:lstStyle/>
          <a:p>
            <a:r>
              <a:rPr kumimoji="1" lang="zh-CN" altLang="en-US" sz="3200" b="1" kern="0">
                <a:solidFill>
                  <a:srgbClr val="CC0000"/>
                </a:solidFill>
                <a:latin typeface="微软雅黑" pitchFamily="34" charset="-122"/>
                <a:ea typeface="微软雅黑" pitchFamily="34" charset="-122"/>
                <a:cs typeface="+mj-cs"/>
              </a:rPr>
              <a:t>信号量与</a:t>
            </a:r>
            <a:r>
              <a:rPr kumimoji="1" lang="zh-CN" altLang="zh-CN" sz="3200" b="1" kern="0">
                <a:solidFill>
                  <a:srgbClr val="CC0000"/>
                </a:solidFill>
                <a:latin typeface="微软雅黑" pitchFamily="34" charset="-122"/>
                <a:ea typeface="微软雅黑" pitchFamily="34" charset="-122"/>
                <a:cs typeface="+mj-cs"/>
              </a:rPr>
              <a:t>PV操作</a:t>
            </a:r>
            <a:endParaRPr lang="zh-CN" altLang="en-US" sz="1100" b="1">
              <a:latin typeface="微软雅黑" pitchFamily="34" charset="-122"/>
              <a:ea typeface="微软雅黑" pitchFamily="34" charset="-122"/>
            </a:endParaRPr>
          </a:p>
        </p:txBody>
      </p:sp>
      <p:sp>
        <p:nvSpPr>
          <p:cNvPr id="5" name="矩形 4"/>
          <p:cNvSpPr/>
          <p:nvPr/>
        </p:nvSpPr>
        <p:spPr>
          <a:xfrm>
            <a:off x="323528" y="820576"/>
            <a:ext cx="8136904" cy="2677656"/>
          </a:xfrm>
          <a:prstGeom prst="rect">
            <a:avLst/>
          </a:prstGeom>
        </p:spPr>
        <p:txBody>
          <a:bodyPr wrap="square">
            <a:spAutoFit/>
          </a:bodyPr>
          <a:lstStyle/>
          <a:p>
            <a:pPr marL="457200" indent="-457200" eaLnBrk="1" hangingPunct="1">
              <a:lnSpc>
                <a:spcPct val="150000"/>
              </a:lnSpc>
              <a:buFont typeface="Wingdings" pitchFamily="2" charset="2"/>
              <a:buChar char="u"/>
            </a:pPr>
            <a:r>
              <a:rPr lang="zh-CN" altLang="en-US" sz="2800">
                <a:solidFill>
                  <a:srgbClr val="C00000"/>
                </a:solidFill>
                <a:latin typeface="微软雅黑" panose="020B0503020204020204" pitchFamily="34" charset="-122"/>
                <a:ea typeface="微软雅黑" panose="020B0503020204020204" pitchFamily="34" charset="-122"/>
              </a:rPr>
              <a:t>信号量</a:t>
            </a:r>
            <a:r>
              <a:rPr lang="zh-CN" altLang="en-US" sz="2800">
                <a:latin typeface="微软雅黑" panose="020B0503020204020204" pitchFamily="34" charset="-122"/>
                <a:ea typeface="微软雅黑" panose="020B0503020204020204" pitchFamily="34" charset="-122"/>
              </a:rPr>
              <a:t>：一种软件资源</a:t>
            </a:r>
          </a:p>
          <a:p>
            <a:pPr marL="457200" indent="-457200" algn="just" eaLnBrk="1" hangingPunct="1">
              <a:lnSpc>
                <a:spcPct val="150000"/>
              </a:lnSpc>
              <a:buFont typeface="Wingdings" pitchFamily="2" charset="2"/>
              <a:buChar char="u"/>
            </a:pPr>
            <a:r>
              <a:rPr lang="zh-CN" altLang="en-US" sz="2800">
                <a:solidFill>
                  <a:srgbClr val="C00000"/>
                </a:solidFill>
                <a:latin typeface="微软雅黑" panose="020B0503020204020204" pitchFamily="34" charset="-122"/>
                <a:ea typeface="微软雅黑" panose="020B0503020204020204" pitchFamily="34" charset="-122"/>
              </a:rPr>
              <a:t>原语</a:t>
            </a:r>
            <a:r>
              <a:rPr lang="zh-CN" altLang="en-US" sz="2800">
                <a:latin typeface="微软雅黑" panose="020B0503020204020204" pitchFamily="34" charset="-122"/>
                <a:ea typeface="微软雅黑" panose="020B0503020204020204" pitchFamily="34" charset="-122"/>
              </a:rPr>
              <a:t>：内核中执行时不可被中断的过程</a:t>
            </a:r>
          </a:p>
          <a:p>
            <a:pPr marL="457200" indent="-457200" algn="just" eaLnBrk="1" hangingPunct="1">
              <a:lnSpc>
                <a:spcPct val="150000"/>
              </a:lnSpc>
              <a:buFont typeface="Wingdings" pitchFamily="2" charset="2"/>
              <a:buChar char="u"/>
            </a:pPr>
            <a:r>
              <a:rPr lang="en-US" altLang="zh-CN" sz="2800">
                <a:solidFill>
                  <a:srgbClr val="C00000"/>
                </a:solidFill>
                <a:latin typeface="微软雅黑" panose="020B0503020204020204" pitchFamily="34" charset="-122"/>
                <a:ea typeface="微软雅黑" panose="020B0503020204020204" pitchFamily="34" charset="-122"/>
              </a:rPr>
              <a:t>P</a:t>
            </a:r>
            <a:r>
              <a:rPr lang="zh-CN" altLang="en-US" sz="2800">
                <a:solidFill>
                  <a:srgbClr val="C00000"/>
                </a:solidFill>
                <a:latin typeface="微软雅黑" panose="020B0503020204020204" pitchFamily="34" charset="-122"/>
                <a:ea typeface="微软雅黑" panose="020B0503020204020204" pitchFamily="34" charset="-122"/>
              </a:rPr>
              <a:t>操作原语和</a:t>
            </a:r>
            <a:r>
              <a:rPr lang="en-US" altLang="zh-CN" sz="2800">
                <a:solidFill>
                  <a:srgbClr val="C00000"/>
                </a:solidFill>
                <a:latin typeface="微软雅黑" panose="020B0503020204020204" pitchFamily="34" charset="-122"/>
                <a:ea typeface="微软雅黑" panose="020B0503020204020204" pitchFamily="34" charset="-122"/>
              </a:rPr>
              <a:t>V</a:t>
            </a:r>
            <a:r>
              <a:rPr lang="zh-CN" altLang="en-US" sz="2800">
                <a:solidFill>
                  <a:srgbClr val="C00000"/>
                </a:solidFill>
                <a:latin typeface="微软雅黑" panose="020B0503020204020204" pitchFamily="34" charset="-122"/>
                <a:ea typeface="微软雅黑" panose="020B0503020204020204" pitchFamily="34" charset="-122"/>
              </a:rPr>
              <a:t>操作原语</a:t>
            </a:r>
            <a:endParaRPr lang="zh-CN" altLang="zh-CN" sz="2800">
              <a:solidFill>
                <a:srgbClr val="C00000"/>
              </a:solidFill>
              <a:latin typeface="微软雅黑" panose="020B0503020204020204" pitchFamily="34" charset="-122"/>
              <a:ea typeface="微软雅黑" panose="020B0503020204020204" pitchFamily="34" charset="-122"/>
            </a:endParaRPr>
          </a:p>
          <a:p>
            <a:pPr algn="just" eaLnBrk="1" hangingPunct="1">
              <a:lnSpc>
                <a:spcPct val="150000"/>
              </a:lnSpc>
            </a:pPr>
            <a:r>
              <a:rPr lang="en-US" altLang="zh-CN" sz="2800">
                <a:latin typeface="微软雅黑" panose="020B0503020204020204" pitchFamily="34" charset="-122"/>
                <a:ea typeface="微软雅黑" panose="020B0503020204020204" pitchFamily="34" charset="-122"/>
              </a:rPr>
              <a:t>     </a:t>
            </a:r>
            <a:endParaRPr lang="zh-CN" altLang="en-US" sz="2400">
              <a:latin typeface="微软雅黑" panose="020B0503020204020204" pitchFamily="34" charset="-122"/>
              <a:ea typeface="微软雅黑" panose="020B0503020204020204" pitchFamily="34" charset="-122"/>
            </a:endParaRPr>
          </a:p>
        </p:txBody>
      </p:sp>
      <p:sp>
        <p:nvSpPr>
          <p:cNvPr id="6" name="矩形 5"/>
          <p:cNvSpPr/>
          <p:nvPr/>
        </p:nvSpPr>
        <p:spPr>
          <a:xfrm>
            <a:off x="323528" y="3487648"/>
            <a:ext cx="8533006" cy="2677656"/>
          </a:xfrm>
          <a:prstGeom prst="rect">
            <a:avLst/>
          </a:prstGeom>
        </p:spPr>
        <p:txBody>
          <a:bodyPr wrap="square">
            <a:spAutoFit/>
          </a:bodyPr>
          <a:lstStyle/>
          <a:p>
            <a:pPr algn="just" eaLnBrk="1" hangingPunct="1">
              <a:lnSpc>
                <a:spcPct val="150000"/>
              </a:lnSpc>
            </a:pPr>
            <a:r>
              <a:rPr lang="en-US" altLang="zh-CN" sz="2800" dirty="0">
                <a:solidFill>
                  <a:srgbClr val="002060"/>
                </a:solidFill>
                <a:latin typeface="微软雅黑" panose="020B0503020204020204" pitchFamily="34" charset="-122"/>
                <a:ea typeface="微软雅黑" panose="020B0503020204020204" pitchFamily="34" charset="-122"/>
              </a:rPr>
              <a:t>P</a:t>
            </a:r>
            <a:r>
              <a:rPr lang="zh-CN" altLang="en-US" sz="2800" dirty="0">
                <a:solidFill>
                  <a:srgbClr val="002060"/>
                </a:solidFill>
                <a:latin typeface="微软雅黑" panose="020B0503020204020204" pitchFamily="34" charset="-122"/>
                <a:ea typeface="微软雅黑" panose="020B0503020204020204" pitchFamily="34" charset="-122"/>
              </a:rPr>
              <a:t>操作意味着请求一个资源，（</a:t>
            </a:r>
            <a:r>
              <a:rPr lang="zh-CN" altLang="en-US" sz="2800" b="1" dirty="0">
                <a:solidFill>
                  <a:srgbClr val="C00000"/>
                </a:solidFill>
                <a:latin typeface="微软雅黑" panose="020B0503020204020204" pitchFamily="34" charset="-122"/>
                <a:ea typeface="微软雅黑" panose="020B0503020204020204" pitchFamily="34" charset="-122"/>
              </a:rPr>
              <a:t>阻塞</a:t>
            </a:r>
            <a:r>
              <a:rPr lang="zh-CN" altLang="en-US" sz="2800" dirty="0">
                <a:solidFill>
                  <a:srgbClr val="002060"/>
                </a:solidFill>
                <a:latin typeface="微软雅黑" panose="020B0503020204020204" pitchFamily="34" charset="-122"/>
                <a:ea typeface="微软雅黑" panose="020B0503020204020204" pitchFamily="34" charset="-122"/>
              </a:rPr>
              <a:t>）</a:t>
            </a:r>
            <a:endParaRPr lang="en-US" altLang="zh-CN" sz="2800" dirty="0">
              <a:solidFill>
                <a:srgbClr val="002060"/>
              </a:solidFill>
              <a:latin typeface="微软雅黑" panose="020B0503020204020204" pitchFamily="34" charset="-122"/>
              <a:ea typeface="微软雅黑" panose="020B0503020204020204" pitchFamily="34" charset="-122"/>
            </a:endParaRPr>
          </a:p>
          <a:p>
            <a:pPr algn="just" eaLnBrk="1" hangingPunct="1">
              <a:lnSpc>
                <a:spcPct val="150000"/>
              </a:lnSpc>
            </a:pPr>
            <a:r>
              <a:rPr lang="en-US" altLang="zh-CN" sz="2800" dirty="0">
                <a:solidFill>
                  <a:srgbClr val="002060"/>
                </a:solidFill>
                <a:latin typeface="微软雅黑" panose="020B0503020204020204" pitchFamily="34" charset="-122"/>
                <a:ea typeface="微软雅黑" panose="020B0503020204020204" pitchFamily="34" charset="-122"/>
              </a:rPr>
              <a:t>V</a:t>
            </a:r>
            <a:r>
              <a:rPr lang="zh-CN" altLang="en-US" sz="2800" dirty="0">
                <a:solidFill>
                  <a:srgbClr val="002060"/>
                </a:solidFill>
                <a:latin typeface="微软雅黑" panose="020B0503020204020204" pitchFamily="34" charset="-122"/>
                <a:ea typeface="微软雅黑" panose="020B0503020204020204" pitchFamily="34" charset="-122"/>
              </a:rPr>
              <a:t>操作意味着释放一个资源。（</a:t>
            </a:r>
            <a:r>
              <a:rPr lang="zh-CN" altLang="en-US" sz="2800" b="1" dirty="0">
                <a:solidFill>
                  <a:srgbClr val="C00000"/>
                </a:solidFill>
                <a:latin typeface="微软雅黑" panose="020B0503020204020204" pitchFamily="34" charset="-122"/>
                <a:ea typeface="微软雅黑" panose="020B0503020204020204" pitchFamily="34" charset="-122"/>
              </a:rPr>
              <a:t>唤醒</a:t>
            </a:r>
            <a:r>
              <a:rPr lang="zh-CN" altLang="en-US" sz="2800" dirty="0">
                <a:solidFill>
                  <a:srgbClr val="002060"/>
                </a:solidFill>
                <a:latin typeface="微软雅黑" panose="020B0503020204020204" pitchFamily="34" charset="-122"/>
                <a:ea typeface="微软雅黑" panose="020B0503020204020204" pitchFamily="34" charset="-122"/>
              </a:rPr>
              <a:t>）</a:t>
            </a:r>
            <a:endParaRPr lang="en-US" altLang="zh-CN" sz="2800" dirty="0">
              <a:solidFill>
                <a:srgbClr val="002060"/>
              </a:solidFill>
              <a:latin typeface="微软雅黑" panose="020B0503020204020204" pitchFamily="34" charset="-122"/>
              <a:ea typeface="微软雅黑" panose="020B0503020204020204" pitchFamily="34" charset="-122"/>
            </a:endParaRPr>
          </a:p>
          <a:p>
            <a:pPr algn="just" eaLnBrk="1" hangingPunct="1">
              <a:lnSpc>
                <a:spcPct val="150000"/>
              </a:lnSpc>
            </a:pPr>
            <a:r>
              <a:rPr lang="zh-CN" altLang="en-US" sz="2800" dirty="0">
                <a:solidFill>
                  <a:srgbClr val="002060"/>
                </a:solidFill>
                <a:latin typeface="微软雅黑" panose="020B0503020204020204" pitchFamily="34" charset="-122"/>
                <a:ea typeface="微软雅黑" panose="020B0503020204020204" pitchFamily="34" charset="-122"/>
              </a:rPr>
              <a:t>在一定条件下，</a:t>
            </a:r>
            <a:r>
              <a:rPr lang="en-US" altLang="zh-CN" sz="2800" dirty="0">
                <a:solidFill>
                  <a:srgbClr val="002060"/>
                </a:solidFill>
                <a:latin typeface="微软雅黑" panose="020B0503020204020204" pitchFamily="34" charset="-122"/>
                <a:ea typeface="微软雅黑" panose="020B0503020204020204" pitchFamily="34" charset="-122"/>
              </a:rPr>
              <a:t>P</a:t>
            </a:r>
            <a:r>
              <a:rPr lang="zh-CN" altLang="en-US" sz="2800" dirty="0">
                <a:solidFill>
                  <a:srgbClr val="002060"/>
                </a:solidFill>
                <a:latin typeface="微软雅黑" panose="020B0503020204020204" pitchFamily="34" charset="-122"/>
                <a:ea typeface="微软雅黑" panose="020B0503020204020204" pitchFamily="34" charset="-122"/>
              </a:rPr>
              <a:t>操作代表</a:t>
            </a:r>
            <a:r>
              <a:rPr lang="zh-CN" altLang="en-US" sz="2800" b="1" dirty="0">
                <a:solidFill>
                  <a:srgbClr val="C00000"/>
                </a:solidFill>
                <a:latin typeface="微软雅黑" panose="020B0503020204020204" pitchFamily="34" charset="-122"/>
                <a:ea typeface="微软雅黑" panose="020B0503020204020204" pitchFamily="34" charset="-122"/>
              </a:rPr>
              <a:t>阻塞</a:t>
            </a:r>
            <a:r>
              <a:rPr lang="zh-CN" altLang="en-US" sz="2800" dirty="0">
                <a:solidFill>
                  <a:srgbClr val="002060"/>
                </a:solidFill>
                <a:latin typeface="微软雅黑" panose="020B0503020204020204" pitchFamily="34" charset="-122"/>
                <a:ea typeface="微软雅黑" panose="020B0503020204020204" pitchFamily="34" charset="-122"/>
              </a:rPr>
              <a:t>进程操作，而</a:t>
            </a:r>
            <a:r>
              <a:rPr lang="en-US" altLang="zh-CN" sz="2800" dirty="0">
                <a:solidFill>
                  <a:srgbClr val="002060"/>
                </a:solidFill>
                <a:latin typeface="微软雅黑" panose="020B0503020204020204" pitchFamily="34" charset="-122"/>
                <a:ea typeface="微软雅黑" panose="020B0503020204020204" pitchFamily="34" charset="-122"/>
              </a:rPr>
              <a:t>V</a:t>
            </a:r>
            <a:r>
              <a:rPr lang="zh-CN" altLang="en-US" sz="2800" dirty="0">
                <a:solidFill>
                  <a:srgbClr val="002060"/>
                </a:solidFill>
                <a:latin typeface="微软雅黑" panose="020B0503020204020204" pitchFamily="34" charset="-122"/>
                <a:ea typeface="微软雅黑" panose="020B0503020204020204" pitchFamily="34" charset="-122"/>
              </a:rPr>
              <a:t>操作代表</a:t>
            </a:r>
            <a:r>
              <a:rPr lang="zh-CN" altLang="en-US" sz="2800" b="1" dirty="0">
                <a:solidFill>
                  <a:srgbClr val="C00000"/>
                </a:solidFill>
                <a:latin typeface="微软雅黑" panose="020B0503020204020204" pitchFamily="34" charset="-122"/>
                <a:ea typeface="微软雅黑" panose="020B0503020204020204" pitchFamily="34" charset="-122"/>
              </a:rPr>
              <a:t>唤醒</a:t>
            </a:r>
            <a:r>
              <a:rPr lang="zh-CN" altLang="en-US" sz="2800" dirty="0">
                <a:solidFill>
                  <a:srgbClr val="002060"/>
                </a:solidFill>
                <a:latin typeface="微软雅黑" panose="020B0503020204020204" pitchFamily="34" charset="-122"/>
                <a:ea typeface="微软雅黑" panose="020B0503020204020204" pitchFamily="34" charset="-122"/>
              </a:rPr>
              <a:t>被挂起进程的操作</a:t>
            </a:r>
          </a:p>
        </p:txBody>
      </p:sp>
    </p:spTree>
    <p:extLst>
      <p:ext uri="{BB962C8B-B14F-4D97-AF65-F5344CB8AC3E}">
        <p14:creationId xmlns:p14="http://schemas.microsoft.com/office/powerpoint/2010/main" val="39956897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88640"/>
            <a:ext cx="7344816" cy="584775"/>
          </a:xfrm>
          <a:prstGeom prst="rect">
            <a:avLst/>
          </a:prstGeom>
        </p:spPr>
        <p:txBody>
          <a:bodyPr wrap="square">
            <a:spAutoFit/>
          </a:bodyPr>
          <a:lstStyle/>
          <a:p>
            <a:r>
              <a:rPr kumimoji="1" lang="zh-CN" altLang="en-US" sz="3200" b="1" kern="0">
                <a:solidFill>
                  <a:srgbClr val="CC0000"/>
                </a:solidFill>
                <a:latin typeface="微软雅黑" pitchFamily="34" charset="-122"/>
                <a:ea typeface="微软雅黑" pitchFamily="34" charset="-122"/>
                <a:cs typeface="+mj-cs"/>
              </a:rPr>
              <a:t>信号量与</a:t>
            </a:r>
            <a:r>
              <a:rPr kumimoji="1" lang="zh-CN" altLang="zh-CN" sz="3200" b="1" kern="0">
                <a:solidFill>
                  <a:srgbClr val="CC0000"/>
                </a:solidFill>
                <a:latin typeface="微软雅黑" pitchFamily="34" charset="-122"/>
                <a:ea typeface="微软雅黑" pitchFamily="34" charset="-122"/>
                <a:cs typeface="+mj-cs"/>
              </a:rPr>
              <a:t>PV操作</a:t>
            </a:r>
            <a:endParaRPr lang="zh-CN" altLang="en-US" sz="1100" b="1">
              <a:latin typeface="微软雅黑" pitchFamily="34" charset="-122"/>
              <a:ea typeface="微软雅黑" pitchFamily="34" charset="-122"/>
            </a:endParaRPr>
          </a:p>
        </p:txBody>
      </p:sp>
      <p:sp>
        <p:nvSpPr>
          <p:cNvPr id="4" name="矩形 3"/>
          <p:cNvSpPr/>
          <p:nvPr/>
        </p:nvSpPr>
        <p:spPr>
          <a:xfrm>
            <a:off x="285651" y="960995"/>
            <a:ext cx="8568952" cy="1384995"/>
          </a:xfrm>
          <a:prstGeom prst="rect">
            <a:avLst/>
          </a:prstGeom>
        </p:spPr>
        <p:txBody>
          <a:bodyPr wrap="square">
            <a:spAutoFit/>
          </a:bodyPr>
          <a:lstStyle/>
          <a:p>
            <a:r>
              <a:rPr lang="zh-CN" altLang="en-US" sz="2800">
                <a:latin typeface="微软雅黑" panose="020B0503020204020204" pitchFamily="34" charset="-122"/>
                <a:ea typeface="微软雅黑" panose="020B0503020204020204" pitchFamily="34" charset="-122"/>
              </a:rPr>
              <a:t>信号量</a:t>
            </a:r>
            <a:r>
              <a:rPr lang="en-US" altLang="zh-CN" sz="2800">
                <a:latin typeface="微软雅黑" panose="020B0503020204020204" pitchFamily="34" charset="-122"/>
                <a:ea typeface="微软雅黑" panose="020B0503020204020204" pitchFamily="34" charset="-122"/>
              </a:rPr>
              <a:t>(</a:t>
            </a:r>
            <a:r>
              <a:rPr lang="en-US" altLang="zh-CN" sz="2800">
                <a:solidFill>
                  <a:srgbClr val="C00000"/>
                </a:solidFill>
                <a:latin typeface="微软雅黑" panose="020B0503020204020204" pitchFamily="34" charset="-122"/>
                <a:ea typeface="微软雅黑" panose="020B0503020204020204" pitchFamily="34" charset="-122"/>
              </a:rPr>
              <a:t>semaphore</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的概念</a:t>
            </a:r>
            <a:r>
              <a:rPr lang="en-US" altLang="zh-CN" sz="2800">
                <a:latin typeface="微软雅黑" panose="020B0503020204020204" pitchFamily="34" charset="-122"/>
                <a:ea typeface="微软雅黑" panose="020B0503020204020204" pitchFamily="34" charset="-122"/>
              </a:rPr>
              <a:t>1965</a:t>
            </a:r>
            <a:r>
              <a:rPr lang="zh-CN" altLang="en-US" sz="2800">
                <a:latin typeface="微软雅黑" panose="020B0503020204020204" pitchFamily="34" charset="-122"/>
                <a:ea typeface="微软雅黑" panose="020B0503020204020204" pitchFamily="34" charset="-122"/>
              </a:rPr>
              <a:t>年由荷兰计算机科学家</a:t>
            </a:r>
            <a:r>
              <a:rPr lang="en-US" altLang="zh-CN" sz="2800">
                <a:latin typeface="微软雅黑" panose="020B0503020204020204" pitchFamily="34" charset="-122"/>
                <a:ea typeface="微软雅黑" panose="020B0503020204020204" pitchFamily="34" charset="-122"/>
              </a:rPr>
              <a:t>Dijkstra</a:t>
            </a:r>
            <a:r>
              <a:rPr lang="zh-CN" altLang="en-US" sz="2800">
                <a:latin typeface="微软雅黑" panose="020B0503020204020204" pitchFamily="34" charset="-122"/>
                <a:ea typeface="微软雅黑" panose="020B0503020204020204" pitchFamily="34" charset="-122"/>
              </a:rPr>
              <a:t>提出，其基本思路是用一种新的变量类型来记录当前可用资源的数量。</a:t>
            </a:r>
          </a:p>
        </p:txBody>
      </p:sp>
      <p:sp>
        <p:nvSpPr>
          <p:cNvPr id="6" name="矩形 5"/>
          <p:cNvSpPr/>
          <p:nvPr/>
        </p:nvSpPr>
        <p:spPr>
          <a:xfrm>
            <a:off x="307283" y="4625553"/>
            <a:ext cx="8388990"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2800" b="1">
                <a:solidFill>
                  <a:srgbClr val="C00000"/>
                </a:solidFill>
                <a:latin typeface="微软雅黑" panose="020B0503020204020204" pitchFamily="34" charset="-122"/>
                <a:ea typeface="微软雅黑" panose="020B0503020204020204" pitchFamily="34" charset="-122"/>
              </a:rPr>
              <a:t>PV</a:t>
            </a:r>
            <a:r>
              <a:rPr lang="zh-CN" altLang="en-US" sz="2800" b="1">
                <a:solidFill>
                  <a:srgbClr val="C00000"/>
                </a:solidFill>
                <a:latin typeface="微软雅黑" panose="020B0503020204020204" pitchFamily="34" charset="-122"/>
                <a:ea typeface="微软雅黑" panose="020B0503020204020204" pitchFamily="34" charset="-122"/>
              </a:rPr>
              <a:t>操作的意义</a:t>
            </a:r>
            <a:r>
              <a:rPr lang="zh-CN" altLang="en-US" sz="2800">
                <a:solidFill>
                  <a:srgbClr val="C00000"/>
                </a:solidFill>
                <a:latin typeface="微软雅黑" panose="020B0503020204020204" pitchFamily="34" charset="-122"/>
                <a:ea typeface="微软雅黑" panose="020B0503020204020204" pitchFamily="34" charset="-122"/>
              </a:rPr>
              <a:t>：</a:t>
            </a:r>
            <a:endParaRPr lang="en-US" altLang="zh-CN" sz="2800">
              <a:solidFill>
                <a:srgbClr val="C00000"/>
              </a:solidFill>
              <a:latin typeface="微软雅黑" panose="020B0503020204020204" pitchFamily="34" charset="-122"/>
              <a:ea typeface="微软雅黑" panose="020B0503020204020204" pitchFamily="34" charset="-122"/>
            </a:endParaRPr>
          </a:p>
          <a:p>
            <a:endParaRPr lang="en-US" altLang="zh-CN" sz="2800">
              <a:solidFill>
                <a:srgbClr val="C00000"/>
              </a:solidFill>
              <a:latin typeface="微软雅黑" panose="020B0503020204020204" pitchFamily="34" charset="-122"/>
              <a:ea typeface="微软雅黑" panose="020B0503020204020204" pitchFamily="34" charset="-122"/>
            </a:endParaRPr>
          </a:p>
          <a:p>
            <a:r>
              <a:rPr lang="zh-CN" altLang="en-US" sz="2800">
                <a:solidFill>
                  <a:schemeClr val="accent4">
                    <a:lumMod val="95000"/>
                    <a:lumOff val="5000"/>
                  </a:schemeClr>
                </a:solidFill>
                <a:latin typeface="微软雅黑" panose="020B0503020204020204" pitchFamily="34" charset="-122"/>
                <a:ea typeface="微软雅黑" panose="020B0503020204020204" pitchFamily="34" charset="-122"/>
              </a:rPr>
              <a:t>用信号量及</a:t>
            </a:r>
            <a:r>
              <a:rPr lang="en-US" altLang="zh-CN" sz="2800">
                <a:solidFill>
                  <a:schemeClr val="accent4">
                    <a:lumMod val="95000"/>
                    <a:lumOff val="5000"/>
                  </a:schemeClr>
                </a:solidFill>
                <a:latin typeface="微软雅黑" panose="020B0503020204020204" pitchFamily="34" charset="-122"/>
                <a:ea typeface="微软雅黑" panose="020B0503020204020204" pitchFamily="34" charset="-122"/>
              </a:rPr>
              <a:t>PV</a:t>
            </a:r>
            <a:r>
              <a:rPr lang="zh-CN" altLang="en-US" sz="2800">
                <a:solidFill>
                  <a:schemeClr val="accent4">
                    <a:lumMod val="95000"/>
                    <a:lumOff val="5000"/>
                  </a:schemeClr>
                </a:solidFill>
                <a:latin typeface="微软雅黑" panose="020B0503020204020204" pitchFamily="34" charset="-122"/>
                <a:ea typeface="微软雅黑" panose="020B0503020204020204" pitchFamily="34" charset="-122"/>
              </a:rPr>
              <a:t>操作来实现进程的同步和互斥。</a:t>
            </a:r>
          </a:p>
        </p:txBody>
      </p:sp>
      <p:sp>
        <p:nvSpPr>
          <p:cNvPr id="2" name="矩形 1"/>
          <p:cNvSpPr/>
          <p:nvPr/>
        </p:nvSpPr>
        <p:spPr>
          <a:xfrm>
            <a:off x="251520" y="3008183"/>
            <a:ext cx="8588610" cy="954107"/>
          </a:xfrm>
          <a:prstGeom prst="rect">
            <a:avLst/>
          </a:prstGeom>
        </p:spPr>
        <p:txBody>
          <a:bodyPr wrap="square">
            <a:spAutoFit/>
          </a:bodyPr>
          <a:lstStyle/>
          <a:p>
            <a:r>
              <a:rPr lang="zh-CN" altLang="en-US" sz="2800">
                <a:solidFill>
                  <a:srgbClr val="002060"/>
                </a:solidFill>
                <a:latin typeface="微软雅黑" panose="020B0503020204020204" pitchFamily="34" charset="-122"/>
                <a:ea typeface="微软雅黑" panose="020B0503020204020204" pitchFamily="34" charset="-122"/>
              </a:rPr>
              <a:t>当信号量的值</a:t>
            </a:r>
            <a:r>
              <a:rPr lang="en-US" altLang="zh-CN" sz="2800">
                <a:solidFill>
                  <a:srgbClr val="002060"/>
                </a:solidFill>
                <a:latin typeface="微软雅黑" panose="020B0503020204020204" pitchFamily="34" charset="-122"/>
                <a:ea typeface="微软雅黑" panose="020B0503020204020204" pitchFamily="34" charset="-122"/>
              </a:rPr>
              <a:t>&gt;0</a:t>
            </a:r>
            <a:r>
              <a:rPr lang="zh-CN" altLang="en-US" sz="2800">
                <a:solidFill>
                  <a:srgbClr val="002060"/>
                </a:solidFill>
                <a:latin typeface="微软雅黑" panose="020B0503020204020204" pitchFamily="34" charset="-122"/>
                <a:ea typeface="微软雅黑" panose="020B0503020204020204" pitchFamily="34" charset="-122"/>
              </a:rPr>
              <a:t>时，表示当前可用资源的数量；</a:t>
            </a:r>
            <a:endParaRPr lang="en-US" altLang="zh-CN" sz="2800">
              <a:solidFill>
                <a:srgbClr val="002060"/>
              </a:solidFill>
              <a:latin typeface="微软雅黑" panose="020B0503020204020204" pitchFamily="34" charset="-122"/>
              <a:ea typeface="微软雅黑" panose="020B0503020204020204" pitchFamily="34" charset="-122"/>
            </a:endParaRPr>
          </a:p>
          <a:p>
            <a:r>
              <a:rPr lang="zh-CN" altLang="en-US" sz="2800">
                <a:solidFill>
                  <a:srgbClr val="002060"/>
                </a:solidFill>
                <a:latin typeface="微软雅黑" panose="020B0503020204020204" pitchFamily="34" charset="-122"/>
                <a:ea typeface="微软雅黑" panose="020B0503020204020204" pitchFamily="34" charset="-122"/>
              </a:rPr>
              <a:t>当值</a:t>
            </a:r>
            <a:r>
              <a:rPr lang="en-US" altLang="zh-CN" sz="2800">
                <a:solidFill>
                  <a:srgbClr val="002060"/>
                </a:solidFill>
                <a:latin typeface="微软雅黑" panose="020B0503020204020204" pitchFamily="34" charset="-122"/>
                <a:ea typeface="微软雅黑" panose="020B0503020204020204" pitchFamily="34" charset="-122"/>
              </a:rPr>
              <a:t>&lt;0</a:t>
            </a:r>
            <a:r>
              <a:rPr lang="zh-CN" altLang="en-US" sz="2800">
                <a:solidFill>
                  <a:srgbClr val="002060"/>
                </a:solidFill>
                <a:latin typeface="微软雅黑" panose="020B0503020204020204" pitchFamily="34" charset="-122"/>
                <a:ea typeface="微软雅黑" panose="020B0503020204020204" pitchFamily="34" charset="-122"/>
              </a:rPr>
              <a:t>时，其绝对值表示等待使用该资源的进程个数</a:t>
            </a:r>
            <a:endParaRPr lang="zh-CN" altLang="en-US">
              <a:solidFill>
                <a:srgbClr val="002060"/>
              </a:solidFill>
            </a:endParaRPr>
          </a:p>
        </p:txBody>
      </p:sp>
    </p:spTree>
    <p:extLst>
      <p:ext uri="{BB962C8B-B14F-4D97-AF65-F5344CB8AC3E}">
        <p14:creationId xmlns:p14="http://schemas.microsoft.com/office/powerpoint/2010/main" val="942762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2051" y="1124744"/>
            <a:ext cx="8712967" cy="4832092"/>
          </a:xfrm>
          <a:prstGeom prst="rect">
            <a:avLst/>
          </a:prstGeom>
        </p:spPr>
        <p:txBody>
          <a:bodyPr wrap="square">
            <a:spAutoFit/>
          </a:bodyPr>
          <a:lstStyle/>
          <a:p>
            <a:r>
              <a:rPr lang="zh-CN" altLang="en-US" sz="2800" b="1">
                <a:solidFill>
                  <a:schemeClr val="accent4">
                    <a:lumMod val="95000"/>
                    <a:lumOff val="5000"/>
                  </a:schemeClr>
                </a:solidFill>
                <a:latin typeface="微软雅黑" panose="020B0503020204020204" pitchFamily="34" charset="-122"/>
                <a:ea typeface="微软雅黑" panose="020B0503020204020204" pitchFamily="34" charset="-122"/>
              </a:rPr>
              <a:t>阻塞原语</a:t>
            </a:r>
            <a:endParaRPr lang="en-US" altLang="zh-CN" sz="2800" b="1">
              <a:solidFill>
                <a:schemeClr val="accent4">
                  <a:lumMod val="95000"/>
                  <a:lumOff val="5000"/>
                </a:schemeClr>
              </a:solidFill>
              <a:latin typeface="微软雅黑" panose="020B0503020204020204" pitchFamily="34" charset="-122"/>
              <a:ea typeface="微软雅黑" panose="020B0503020204020204" pitchFamily="34" charset="-122"/>
            </a:endParaRPr>
          </a:p>
          <a:p>
            <a:endParaRPr lang="en-US" altLang="zh-CN" sz="2800" b="1">
              <a:solidFill>
                <a:srgbClr val="C00000"/>
              </a:solidFill>
              <a:latin typeface="微软雅黑" panose="020B0503020204020204" pitchFamily="34" charset="-122"/>
              <a:ea typeface="微软雅黑" panose="020B0503020204020204" pitchFamily="34" charset="-122"/>
            </a:endParaRPr>
          </a:p>
          <a:p>
            <a:r>
              <a:rPr lang="en-US" altLang="zh-CN" sz="2800" b="1">
                <a:solidFill>
                  <a:srgbClr val="C00000"/>
                </a:solidFill>
                <a:latin typeface="微软雅黑" panose="020B0503020204020204" pitchFamily="34" charset="-122"/>
                <a:ea typeface="微软雅黑" panose="020B0503020204020204" pitchFamily="34" charset="-122"/>
              </a:rPr>
              <a:t>P(S)</a:t>
            </a:r>
            <a:r>
              <a:rPr lang="zh-CN" altLang="en-US" sz="2800">
                <a:solidFill>
                  <a:srgbClr val="002060"/>
                </a:solidFill>
                <a:latin typeface="微软雅黑" panose="020B0503020204020204" pitchFamily="34" charset="-122"/>
                <a:ea typeface="微软雅黑" panose="020B0503020204020204" pitchFamily="34" charset="-122"/>
              </a:rPr>
              <a:t>：表示</a:t>
            </a:r>
            <a:r>
              <a:rPr lang="zh-CN" altLang="en-US" sz="2800">
                <a:solidFill>
                  <a:srgbClr val="C00000"/>
                </a:solidFill>
                <a:latin typeface="微软雅黑" panose="020B0503020204020204" pitchFamily="34" charset="-122"/>
                <a:ea typeface="微软雅黑" panose="020B0503020204020204" pitchFamily="34" charset="-122"/>
              </a:rPr>
              <a:t>申请</a:t>
            </a:r>
            <a:r>
              <a:rPr lang="zh-CN" altLang="en-US" sz="2800">
                <a:solidFill>
                  <a:srgbClr val="002060"/>
                </a:solidFill>
                <a:latin typeface="微软雅黑" panose="020B0503020204020204" pitchFamily="34" charset="-122"/>
                <a:ea typeface="微软雅黑" panose="020B0503020204020204" pitchFamily="34" charset="-122"/>
              </a:rPr>
              <a:t>一个资源，</a:t>
            </a:r>
            <a:r>
              <a:rPr lang="zh-CN" altLang="en-US" sz="2800">
                <a:solidFill>
                  <a:srgbClr val="C00000"/>
                </a:solidFill>
                <a:latin typeface="微软雅黑" panose="020B0503020204020204" pitchFamily="34" charset="-122"/>
                <a:ea typeface="微软雅黑" panose="020B0503020204020204" pitchFamily="34" charset="-122"/>
              </a:rPr>
              <a:t>信号量</a:t>
            </a:r>
            <a:r>
              <a:rPr lang="en-US" altLang="zh-CN" sz="2800">
                <a:solidFill>
                  <a:srgbClr val="C00000"/>
                </a:solidFill>
                <a:latin typeface="微软雅黑" panose="020B0503020204020204" pitchFamily="34" charset="-122"/>
                <a:ea typeface="微软雅黑" panose="020B0503020204020204" pitchFamily="34" charset="-122"/>
              </a:rPr>
              <a:t>S</a:t>
            </a:r>
            <a:r>
              <a:rPr lang="zh-CN" altLang="en-US" sz="2800">
                <a:solidFill>
                  <a:srgbClr val="002060"/>
                </a:solidFill>
                <a:latin typeface="微软雅黑" panose="020B0503020204020204" pitchFamily="34" charset="-122"/>
                <a:ea typeface="微软雅黑" panose="020B0503020204020204" pitchFamily="34" charset="-122"/>
              </a:rPr>
              <a:t>减 </a:t>
            </a:r>
            <a:r>
              <a:rPr lang="en-US" altLang="zh-CN" sz="2800">
                <a:solidFill>
                  <a:srgbClr val="002060"/>
                </a:solidFill>
                <a:latin typeface="微软雅黑" panose="020B0503020204020204" pitchFamily="34" charset="-122"/>
                <a:ea typeface="微软雅黑" panose="020B0503020204020204" pitchFamily="34" charset="-122"/>
              </a:rPr>
              <a:t>1</a:t>
            </a:r>
            <a:r>
              <a:rPr lang="zh-CN" altLang="en-US" sz="2800">
                <a:solidFill>
                  <a:srgbClr val="002060"/>
                </a:solidFill>
                <a:latin typeface="微软雅黑" panose="020B0503020204020204" pitchFamily="34" charset="-122"/>
                <a:ea typeface="微软雅黑" panose="020B0503020204020204" pitchFamily="34" charset="-122"/>
              </a:rPr>
              <a:t>；若 减</a:t>
            </a:r>
            <a:r>
              <a:rPr lang="en-US" altLang="zh-CN" sz="2800">
                <a:solidFill>
                  <a:srgbClr val="002060"/>
                </a:solidFill>
                <a:latin typeface="微软雅黑" panose="020B0503020204020204" pitchFamily="34" charset="-122"/>
                <a:ea typeface="微软雅黑" panose="020B0503020204020204" pitchFamily="34" charset="-122"/>
              </a:rPr>
              <a:t>1 </a:t>
            </a:r>
            <a:r>
              <a:rPr lang="zh-CN" altLang="en-US" sz="2800">
                <a:solidFill>
                  <a:srgbClr val="002060"/>
                </a:solidFill>
                <a:latin typeface="微软雅黑" panose="020B0503020204020204" pitchFamily="34" charset="-122"/>
                <a:ea typeface="微软雅黑" panose="020B0503020204020204" pitchFamily="34" charset="-122"/>
              </a:rPr>
              <a:t>后仍</a:t>
            </a:r>
            <a:r>
              <a:rPr lang="en-US" altLang="zh-CN" sz="2800">
                <a:solidFill>
                  <a:srgbClr val="002060"/>
                </a:solidFill>
                <a:latin typeface="微软雅黑" panose="020B0503020204020204" pitchFamily="34" charset="-122"/>
                <a:ea typeface="微软雅黑" panose="020B0503020204020204" pitchFamily="34" charset="-122"/>
              </a:rPr>
              <a:t>S&gt;=0</a:t>
            </a:r>
            <a:r>
              <a:rPr lang="zh-CN" altLang="en-US" sz="2800">
                <a:solidFill>
                  <a:srgbClr val="002060"/>
                </a:solidFill>
                <a:latin typeface="微软雅黑" panose="020B0503020204020204" pitchFamily="34" charset="-122"/>
                <a:ea typeface="微软雅黑" panose="020B0503020204020204" pitchFamily="34" charset="-122"/>
              </a:rPr>
              <a:t>，则该进程继续执行；若 减</a:t>
            </a:r>
            <a:r>
              <a:rPr lang="en-US" altLang="zh-CN" sz="2800">
                <a:solidFill>
                  <a:srgbClr val="002060"/>
                </a:solidFill>
                <a:latin typeface="微软雅黑" panose="020B0503020204020204" pitchFamily="34" charset="-122"/>
                <a:ea typeface="微软雅黑" panose="020B0503020204020204" pitchFamily="34" charset="-122"/>
              </a:rPr>
              <a:t>1 </a:t>
            </a:r>
            <a:r>
              <a:rPr lang="zh-CN" altLang="en-US" sz="2800">
                <a:solidFill>
                  <a:srgbClr val="002060"/>
                </a:solidFill>
                <a:latin typeface="微软雅黑" panose="020B0503020204020204" pitchFamily="34" charset="-122"/>
                <a:ea typeface="微软雅黑" panose="020B0503020204020204" pitchFamily="34" charset="-122"/>
              </a:rPr>
              <a:t>后 </a:t>
            </a:r>
            <a:r>
              <a:rPr lang="en-US" altLang="zh-CN" sz="2800">
                <a:solidFill>
                  <a:srgbClr val="002060"/>
                </a:solidFill>
                <a:latin typeface="微软雅黑" panose="020B0503020204020204" pitchFamily="34" charset="-122"/>
                <a:ea typeface="微软雅黑" panose="020B0503020204020204" pitchFamily="34" charset="-122"/>
              </a:rPr>
              <a:t>S&lt;0</a:t>
            </a:r>
            <a:r>
              <a:rPr lang="zh-CN" altLang="en-US" sz="2800">
                <a:solidFill>
                  <a:srgbClr val="002060"/>
                </a:solidFill>
                <a:latin typeface="微软雅黑" panose="020B0503020204020204" pitchFamily="34" charset="-122"/>
                <a:ea typeface="微软雅黑" panose="020B0503020204020204" pitchFamily="34" charset="-122"/>
              </a:rPr>
              <a:t>，表示已无资源可用，需要将自己阻塞起来。</a:t>
            </a:r>
            <a:endParaRPr lang="en-US" altLang="zh-CN" sz="2800">
              <a:solidFill>
                <a:srgbClr val="002060"/>
              </a:solidFill>
              <a:latin typeface="微软雅黑" panose="020B0503020204020204" pitchFamily="34" charset="-122"/>
              <a:ea typeface="微软雅黑" panose="020B0503020204020204" pitchFamily="34" charset="-122"/>
            </a:endParaRPr>
          </a:p>
          <a:p>
            <a:endParaRPr lang="en-US" altLang="zh-CN" sz="2800">
              <a:solidFill>
                <a:srgbClr val="002060"/>
              </a:solidFill>
              <a:latin typeface="微软雅黑" panose="020B0503020204020204" pitchFamily="34" charset="-122"/>
              <a:ea typeface="微软雅黑" panose="020B0503020204020204" pitchFamily="34" charset="-122"/>
            </a:endParaRPr>
          </a:p>
          <a:p>
            <a:r>
              <a:rPr lang="zh-CN" altLang="en-US" sz="2800" b="1">
                <a:solidFill>
                  <a:schemeClr val="accent4">
                    <a:lumMod val="95000"/>
                    <a:lumOff val="5000"/>
                  </a:schemeClr>
                </a:solidFill>
                <a:latin typeface="微软雅黑" panose="020B0503020204020204" pitchFamily="34" charset="-122"/>
                <a:ea typeface="微软雅黑" panose="020B0503020204020204" pitchFamily="34" charset="-122"/>
              </a:rPr>
              <a:t>唤醒原语</a:t>
            </a:r>
            <a:endParaRPr lang="en-US" altLang="zh-CN" sz="2800" b="1">
              <a:solidFill>
                <a:schemeClr val="accent4">
                  <a:lumMod val="95000"/>
                  <a:lumOff val="5000"/>
                </a:schemeClr>
              </a:solidFill>
              <a:latin typeface="微软雅黑" panose="020B0503020204020204" pitchFamily="34" charset="-122"/>
              <a:ea typeface="微软雅黑" panose="020B0503020204020204" pitchFamily="34" charset="-122"/>
            </a:endParaRPr>
          </a:p>
          <a:p>
            <a:endParaRPr lang="en-US" altLang="zh-CN" sz="2800" b="1">
              <a:solidFill>
                <a:srgbClr val="C00000"/>
              </a:solidFill>
              <a:latin typeface="微软雅黑" panose="020B0503020204020204" pitchFamily="34" charset="-122"/>
              <a:ea typeface="微软雅黑" panose="020B0503020204020204" pitchFamily="34" charset="-122"/>
            </a:endParaRPr>
          </a:p>
          <a:p>
            <a:r>
              <a:rPr lang="en-US" altLang="zh-CN" sz="2800" b="1">
                <a:solidFill>
                  <a:srgbClr val="C00000"/>
                </a:solidFill>
                <a:latin typeface="微软雅黑" panose="020B0503020204020204" pitchFamily="34" charset="-122"/>
                <a:ea typeface="微软雅黑" panose="020B0503020204020204" pitchFamily="34" charset="-122"/>
              </a:rPr>
              <a:t>V(S)</a:t>
            </a:r>
            <a:r>
              <a:rPr lang="zh-CN" altLang="en-US" sz="2800">
                <a:solidFill>
                  <a:srgbClr val="002060"/>
                </a:solidFill>
                <a:latin typeface="微软雅黑" panose="020B0503020204020204" pitchFamily="34" charset="-122"/>
                <a:ea typeface="微软雅黑" panose="020B0503020204020204" pitchFamily="34" charset="-122"/>
              </a:rPr>
              <a:t>：表示</a:t>
            </a:r>
            <a:r>
              <a:rPr lang="zh-CN" altLang="en-US" sz="2800">
                <a:solidFill>
                  <a:srgbClr val="C00000"/>
                </a:solidFill>
                <a:latin typeface="微软雅黑" panose="020B0503020204020204" pitchFamily="34" charset="-122"/>
                <a:ea typeface="微软雅黑" panose="020B0503020204020204" pitchFamily="34" charset="-122"/>
              </a:rPr>
              <a:t>释放</a:t>
            </a:r>
            <a:r>
              <a:rPr lang="zh-CN" altLang="en-US" sz="2800">
                <a:solidFill>
                  <a:srgbClr val="002060"/>
                </a:solidFill>
                <a:latin typeface="微软雅黑" panose="020B0503020204020204" pitchFamily="34" charset="-122"/>
                <a:ea typeface="微软雅黑" panose="020B0503020204020204" pitchFamily="34" charset="-122"/>
              </a:rPr>
              <a:t>一个资源，</a:t>
            </a:r>
            <a:r>
              <a:rPr lang="zh-CN" altLang="en-US" sz="2800">
                <a:solidFill>
                  <a:srgbClr val="C00000"/>
                </a:solidFill>
                <a:latin typeface="微软雅黑" panose="020B0503020204020204" pitchFamily="34" charset="-122"/>
                <a:ea typeface="微软雅黑" panose="020B0503020204020204" pitchFamily="34" charset="-122"/>
              </a:rPr>
              <a:t>信号量</a:t>
            </a:r>
            <a:r>
              <a:rPr lang="en-US" altLang="zh-CN" sz="2800">
                <a:solidFill>
                  <a:srgbClr val="C00000"/>
                </a:solidFill>
                <a:latin typeface="微软雅黑" panose="020B0503020204020204" pitchFamily="34" charset="-122"/>
                <a:ea typeface="微软雅黑" panose="020B0503020204020204" pitchFamily="34" charset="-122"/>
              </a:rPr>
              <a:t>S</a:t>
            </a:r>
            <a:r>
              <a:rPr lang="zh-CN" altLang="en-US" sz="2800">
                <a:solidFill>
                  <a:srgbClr val="002060"/>
                </a:solidFill>
                <a:latin typeface="微软雅黑" panose="020B0503020204020204" pitchFamily="34" charset="-122"/>
                <a:ea typeface="微软雅黑" panose="020B0503020204020204" pitchFamily="34" charset="-122"/>
              </a:rPr>
              <a:t>加 </a:t>
            </a:r>
            <a:r>
              <a:rPr lang="en-US" altLang="zh-CN" sz="2800">
                <a:solidFill>
                  <a:srgbClr val="002060"/>
                </a:solidFill>
                <a:latin typeface="微软雅黑" panose="020B0503020204020204" pitchFamily="34" charset="-122"/>
                <a:ea typeface="微软雅黑" panose="020B0503020204020204" pitchFamily="34" charset="-122"/>
              </a:rPr>
              <a:t>1</a:t>
            </a:r>
            <a:r>
              <a:rPr lang="zh-CN" altLang="en-US" sz="2800">
                <a:solidFill>
                  <a:srgbClr val="002060"/>
                </a:solidFill>
                <a:latin typeface="微软雅黑" panose="020B0503020204020204" pitchFamily="34" charset="-122"/>
                <a:ea typeface="微软雅黑" panose="020B0503020204020204" pitchFamily="34" charset="-122"/>
              </a:rPr>
              <a:t>；若 加</a:t>
            </a:r>
            <a:r>
              <a:rPr lang="en-US" altLang="zh-CN" sz="2800">
                <a:solidFill>
                  <a:srgbClr val="002060"/>
                </a:solidFill>
                <a:latin typeface="微软雅黑" panose="020B0503020204020204" pitchFamily="34" charset="-122"/>
                <a:ea typeface="微软雅黑" panose="020B0503020204020204" pitchFamily="34" charset="-122"/>
              </a:rPr>
              <a:t>1 </a:t>
            </a:r>
            <a:r>
              <a:rPr lang="zh-CN" altLang="en-US" sz="2800">
                <a:solidFill>
                  <a:srgbClr val="002060"/>
                </a:solidFill>
                <a:latin typeface="微软雅黑" panose="020B0503020204020204" pitchFamily="34" charset="-122"/>
                <a:ea typeface="微软雅黑" panose="020B0503020204020204" pitchFamily="34" charset="-122"/>
              </a:rPr>
              <a:t>后</a:t>
            </a:r>
            <a:r>
              <a:rPr lang="en-US" altLang="zh-CN" sz="2800">
                <a:solidFill>
                  <a:srgbClr val="002060"/>
                </a:solidFill>
                <a:latin typeface="微软雅黑" panose="020B0503020204020204" pitchFamily="34" charset="-122"/>
                <a:ea typeface="微软雅黑" panose="020B0503020204020204" pitchFamily="34" charset="-122"/>
              </a:rPr>
              <a:t>S&gt;0</a:t>
            </a:r>
            <a:r>
              <a:rPr lang="zh-CN" altLang="en-US" sz="2800">
                <a:solidFill>
                  <a:srgbClr val="002060"/>
                </a:solidFill>
                <a:latin typeface="微软雅黑" panose="020B0503020204020204" pitchFamily="34" charset="-122"/>
                <a:ea typeface="微软雅黑" panose="020B0503020204020204" pitchFamily="34" charset="-122"/>
              </a:rPr>
              <a:t>，则该进程继续执行；若 加</a:t>
            </a:r>
            <a:r>
              <a:rPr lang="en-US" altLang="zh-CN" sz="2800">
                <a:solidFill>
                  <a:srgbClr val="002060"/>
                </a:solidFill>
                <a:latin typeface="微软雅黑" panose="020B0503020204020204" pitchFamily="34" charset="-122"/>
                <a:ea typeface="微软雅黑" panose="020B0503020204020204" pitchFamily="34" charset="-122"/>
              </a:rPr>
              <a:t>1 </a:t>
            </a:r>
            <a:r>
              <a:rPr lang="zh-CN" altLang="en-US" sz="2800">
                <a:solidFill>
                  <a:srgbClr val="002060"/>
                </a:solidFill>
                <a:latin typeface="微软雅黑" panose="020B0503020204020204" pitchFamily="34" charset="-122"/>
                <a:ea typeface="微软雅黑" panose="020B0503020204020204" pitchFamily="34" charset="-122"/>
              </a:rPr>
              <a:t>后 </a:t>
            </a:r>
            <a:r>
              <a:rPr lang="en-US" altLang="zh-CN" sz="2800">
                <a:solidFill>
                  <a:srgbClr val="002060"/>
                </a:solidFill>
                <a:latin typeface="微软雅黑" panose="020B0503020204020204" pitchFamily="34" charset="-122"/>
                <a:ea typeface="微软雅黑" panose="020B0503020204020204" pitchFamily="34" charset="-122"/>
              </a:rPr>
              <a:t>S&lt;=0</a:t>
            </a:r>
            <a:r>
              <a:rPr lang="zh-CN" altLang="en-US" sz="2800">
                <a:solidFill>
                  <a:srgbClr val="002060"/>
                </a:solidFill>
                <a:latin typeface="微软雅黑" panose="020B0503020204020204" pitchFamily="34" charset="-122"/>
                <a:ea typeface="微软雅黑" panose="020B0503020204020204" pitchFamily="34" charset="-122"/>
              </a:rPr>
              <a:t>，表示等待队列中有等待进程，需要将第一个等待的进程唤醒</a:t>
            </a:r>
          </a:p>
        </p:txBody>
      </p:sp>
      <p:sp>
        <p:nvSpPr>
          <p:cNvPr id="4" name="矩形 3"/>
          <p:cNvSpPr/>
          <p:nvPr/>
        </p:nvSpPr>
        <p:spPr>
          <a:xfrm>
            <a:off x="251520" y="188640"/>
            <a:ext cx="7344816" cy="584775"/>
          </a:xfrm>
          <a:prstGeom prst="rect">
            <a:avLst/>
          </a:prstGeom>
        </p:spPr>
        <p:txBody>
          <a:bodyPr wrap="square">
            <a:spAutoFit/>
          </a:bodyPr>
          <a:lstStyle/>
          <a:p>
            <a:r>
              <a:rPr kumimoji="1" lang="zh-CN" altLang="en-US" sz="3200" b="1" kern="0">
                <a:solidFill>
                  <a:srgbClr val="CC0000"/>
                </a:solidFill>
                <a:latin typeface="微软雅黑" pitchFamily="34" charset="-122"/>
                <a:ea typeface="微软雅黑" pitchFamily="34" charset="-122"/>
                <a:cs typeface="+mj-cs"/>
              </a:rPr>
              <a:t>信号量与</a:t>
            </a:r>
            <a:r>
              <a:rPr kumimoji="1" lang="zh-CN" altLang="zh-CN" sz="3200" b="1" kern="0">
                <a:solidFill>
                  <a:srgbClr val="CC0000"/>
                </a:solidFill>
                <a:latin typeface="微软雅黑" pitchFamily="34" charset="-122"/>
                <a:ea typeface="微软雅黑" pitchFamily="34" charset="-122"/>
                <a:cs typeface="+mj-cs"/>
              </a:rPr>
              <a:t>PV操作</a:t>
            </a:r>
            <a:endParaRPr lang="zh-CN" altLang="en-US" sz="1100" b="1">
              <a:latin typeface="微软雅黑" pitchFamily="34" charset="-122"/>
              <a:ea typeface="微软雅黑" pitchFamily="34" charset="-122"/>
            </a:endParaRPr>
          </a:p>
        </p:txBody>
      </p:sp>
    </p:spTree>
    <p:extLst>
      <p:ext uri="{BB962C8B-B14F-4D97-AF65-F5344CB8AC3E}">
        <p14:creationId xmlns:p14="http://schemas.microsoft.com/office/powerpoint/2010/main" val="91174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107950" y="2205038"/>
            <a:ext cx="8229600" cy="3886200"/>
          </a:xfrm>
        </p:spPr>
        <p:txBody>
          <a:bodyPr/>
          <a:lstStyle/>
          <a:p>
            <a:pPr eaLnBrk="1" hangingPunct="1">
              <a:buFont typeface="Wingdings" pitchFamily="2" charset="2"/>
              <a:buNone/>
              <a:defRPr/>
            </a:pPr>
            <a:r>
              <a:rPr lang="en-US" altLang="zh-CN" sz="4000" b="1" dirty="0">
                <a:solidFill>
                  <a:srgbClr val="FF0000"/>
                </a:solidFill>
              </a:rPr>
              <a:t>4</a:t>
            </a:r>
            <a:r>
              <a:rPr lang="zh-CN" altLang="en-US" sz="4000" b="1" dirty="0">
                <a:solidFill>
                  <a:srgbClr val="FF0000"/>
                </a:solidFill>
              </a:rPr>
              <a:t>．文件管理</a:t>
            </a:r>
          </a:p>
          <a:p>
            <a:pPr marL="742950" indent="-742950" eaLnBrk="1" hangingPunct="1">
              <a:buFont typeface="+mj-ea"/>
              <a:buAutoNum type="circleNumDbPlain"/>
              <a:defRPr/>
            </a:pPr>
            <a:endParaRPr lang="en-US" altLang="zh-CN"/>
          </a:p>
          <a:p>
            <a:pPr marL="742950" indent="-742950" eaLnBrk="1" hangingPunct="1">
              <a:buFont typeface="+mj-ea"/>
              <a:buAutoNum type="circleNumDbPlain"/>
              <a:defRPr/>
            </a:pPr>
            <a:r>
              <a:rPr lang="zh-CN" altLang="en-US"/>
              <a:t>文件</a:t>
            </a:r>
            <a:r>
              <a:rPr lang="zh-CN" altLang="en-US" dirty="0"/>
              <a:t>存储空间管理</a:t>
            </a:r>
          </a:p>
          <a:p>
            <a:pPr marL="742950" indent="-742950" eaLnBrk="1" hangingPunct="1">
              <a:buFont typeface="+mj-ea"/>
              <a:buAutoNum type="circleNumDbPlain"/>
              <a:defRPr/>
            </a:pPr>
            <a:r>
              <a:rPr lang="zh-CN" altLang="en-US" dirty="0"/>
              <a:t>文件操作管理</a:t>
            </a:r>
          </a:p>
          <a:p>
            <a:pPr marL="742950" indent="-742950" eaLnBrk="1" hangingPunct="1">
              <a:buFont typeface="+mj-ea"/>
              <a:buAutoNum type="circleNumDbPlain"/>
              <a:defRPr/>
            </a:pPr>
            <a:r>
              <a:rPr lang="zh-CN" altLang="en-US" dirty="0"/>
              <a:t>目录管理</a:t>
            </a:r>
          </a:p>
          <a:p>
            <a:pPr marL="742950" indent="-742950" eaLnBrk="1" hangingPunct="1">
              <a:buFont typeface="+mj-ea"/>
              <a:buAutoNum type="circleNumDbPlain"/>
              <a:defRPr/>
            </a:pPr>
            <a:r>
              <a:rPr lang="zh-CN" altLang="en-US" dirty="0"/>
              <a:t>文件的读</a:t>
            </a:r>
            <a:r>
              <a:rPr lang="en-US" altLang="zh-CN" dirty="0"/>
              <a:t>/</a:t>
            </a:r>
            <a:r>
              <a:rPr lang="zh-CN" altLang="en-US" dirty="0"/>
              <a:t>写管理和存取控制</a:t>
            </a: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2060575"/>
            <a:ext cx="4330700"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Rectangle 2"/>
          <p:cNvSpPr>
            <a:spLocks noGrp="1" noChangeArrowheads="1"/>
          </p:cNvSpPr>
          <p:nvPr>
            <p:ph type="title"/>
          </p:nvPr>
        </p:nvSpPr>
        <p:spPr>
          <a:xfrm>
            <a:off x="395288" y="765175"/>
            <a:ext cx="8229600" cy="884238"/>
          </a:xfrm>
        </p:spPr>
        <p:txBody>
          <a:bodyPr/>
          <a:lstStyle/>
          <a:p>
            <a:pPr marL="571500" indent="-571500" eaLnBrk="1" hangingPunct="1">
              <a:buFont typeface="Wingdings" pitchFamily="2" charset="2"/>
              <a:buChar char="n"/>
            </a:pPr>
            <a:r>
              <a:rPr lang="zh-CN" altLang="en-US" sz="4000" b="1"/>
              <a:t>操作系统的（</a:t>
            </a:r>
            <a:r>
              <a:rPr lang="en-US" altLang="zh-CN" sz="4000" b="1"/>
              <a:t>5</a:t>
            </a:r>
            <a:r>
              <a:rPr lang="zh-CN" altLang="en-US" sz="4000" b="1"/>
              <a:t>大）主要功能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7" dur="500"/>
                                        <p:tgtEl>
                                          <p:spTgt spid="1474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10" dur="500"/>
                                        <p:tgtEl>
                                          <p:spTgt spid="1474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7459">
                                            <p:txEl>
                                              <p:pRg st="3" end="3"/>
                                            </p:txEl>
                                          </p:spTgt>
                                        </p:tgtEl>
                                        <p:attrNameLst>
                                          <p:attrName>style.visibility</p:attrName>
                                        </p:attrNameLst>
                                      </p:cBhvr>
                                      <p:to>
                                        <p:strVal val="visible"/>
                                      </p:to>
                                    </p:set>
                                    <p:animEffect transition="in" filter="blinds(horizontal)">
                                      <p:cBhvr>
                                        <p:cTn id="13" dur="500"/>
                                        <p:tgtEl>
                                          <p:spTgt spid="1474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16" dur="500"/>
                                        <p:tgtEl>
                                          <p:spTgt spid="1474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19" dur="5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712968" cy="6124754"/>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例</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某超市门口为顾客准备了</a:t>
            </a:r>
            <a:r>
              <a:rPr lang="en-US" altLang="zh-CN" sz="2400" dirty="0">
                <a:solidFill>
                  <a:srgbClr val="002060"/>
                </a:solidFill>
                <a:latin typeface="微软雅黑" panose="020B0503020204020204" pitchFamily="34" charset="-122"/>
                <a:ea typeface="微软雅黑" panose="020B0503020204020204" pitchFamily="34" charset="-122"/>
              </a:rPr>
              <a:t>100</a:t>
            </a:r>
            <a:r>
              <a:rPr lang="zh-CN" altLang="en-US" sz="2400" dirty="0">
                <a:solidFill>
                  <a:srgbClr val="002060"/>
                </a:solidFill>
                <a:latin typeface="微软雅黑" panose="020B0503020204020204" pitchFamily="34" charset="-122"/>
                <a:ea typeface="微软雅黑" panose="020B0503020204020204" pitchFamily="34" charset="-122"/>
              </a:rPr>
              <a:t>辆手推车，每位顾客在进去买东西时取一辆推车，在买完东西结完帐以后再把推车还回去。试用</a:t>
            </a:r>
            <a:r>
              <a:rPr lang="en-US" altLang="zh-CN" sz="2400" dirty="0">
                <a:solidFill>
                  <a:srgbClr val="002060"/>
                </a:solidFill>
                <a:latin typeface="微软雅黑" panose="020B0503020204020204" pitchFamily="34" charset="-122"/>
                <a:ea typeface="微软雅黑" panose="020B0503020204020204" pitchFamily="34" charset="-122"/>
              </a:rPr>
              <a:t>P</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V</a:t>
            </a:r>
            <a:r>
              <a:rPr lang="zh-CN" altLang="en-US" sz="2400" dirty="0">
                <a:solidFill>
                  <a:srgbClr val="002060"/>
                </a:solidFill>
                <a:latin typeface="微软雅黑" panose="020B0503020204020204" pitchFamily="34" charset="-122"/>
                <a:ea typeface="微软雅黑" panose="020B0503020204020204" pitchFamily="34" charset="-122"/>
              </a:rPr>
              <a:t>操作正确实现顾客进程的同步</a:t>
            </a:r>
            <a:r>
              <a:rPr lang="zh-CN" altLang="en-US" sz="2400" b="1" dirty="0">
                <a:solidFill>
                  <a:srgbClr val="C00000"/>
                </a:solidFill>
                <a:latin typeface="微软雅黑" panose="020B0503020204020204" pitchFamily="34" charset="-122"/>
                <a:ea typeface="微软雅黑" panose="020B0503020204020204" pitchFamily="34" charset="-122"/>
              </a:rPr>
              <a:t>互斥</a:t>
            </a:r>
            <a:r>
              <a:rPr lang="zh-CN" altLang="en-US" sz="2400" dirty="0">
                <a:solidFill>
                  <a:srgbClr val="002060"/>
                </a:solidFill>
                <a:latin typeface="微软雅黑" panose="020B0503020204020204" pitchFamily="34" charset="-122"/>
                <a:ea typeface="微软雅黑" panose="020B0503020204020204" pitchFamily="34" charset="-122"/>
              </a:rPr>
              <a:t>关系。</a:t>
            </a:r>
          </a:p>
          <a:p>
            <a:r>
              <a:rPr lang="zh-CN" altLang="en-US" sz="2400" dirty="0"/>
              <a:t> </a:t>
            </a:r>
          </a:p>
          <a:p>
            <a:r>
              <a:rPr lang="zh-CN" altLang="en-US" sz="2800" b="1" dirty="0">
                <a:solidFill>
                  <a:srgbClr val="C00000"/>
                </a:solidFill>
                <a:latin typeface="微软雅黑" panose="020B0503020204020204" pitchFamily="34" charset="-122"/>
                <a:ea typeface="微软雅黑" panose="020B0503020204020204" pitchFamily="34" charset="-122"/>
              </a:rPr>
              <a:t>分析</a:t>
            </a:r>
            <a:r>
              <a:rPr lang="zh-CN" altLang="en-US" sz="2400" dirty="0">
                <a:solidFill>
                  <a:srgbClr val="002060"/>
                </a:solidFill>
                <a:latin typeface="微软雅黑" panose="020B0503020204020204" pitchFamily="34" charset="-122"/>
                <a:ea typeface="微软雅黑" panose="020B0503020204020204" pitchFamily="34" charset="-122"/>
              </a:rPr>
              <a:t>：手推车：资源，顾客：一个要互斥访问该资源的进程。本例把信号量视为是某种类型的共享资源的剩余个数，</a:t>
            </a:r>
            <a:r>
              <a:rPr lang="zh-CN" altLang="en-US" sz="2400" dirty="0">
                <a:solidFill>
                  <a:srgbClr val="C00000"/>
                </a:solidFill>
                <a:latin typeface="微软雅黑" panose="020B0503020204020204" pitchFamily="34" charset="-122"/>
                <a:ea typeface="微软雅黑" panose="020B0503020204020204" pitchFamily="34" charset="-122"/>
              </a:rPr>
              <a:t>实现对一类共享资源的互斥访问</a:t>
            </a:r>
            <a:r>
              <a:rPr lang="zh-CN" altLang="en-US" sz="2400" dirty="0">
                <a:solidFill>
                  <a:srgbClr val="002060"/>
                </a:solidFill>
                <a:latin typeface="微软雅黑" panose="020B0503020204020204" pitchFamily="34" charset="-122"/>
                <a:ea typeface="微软雅黑" panose="020B0503020204020204" pitchFamily="34" charset="-122"/>
              </a:rPr>
              <a:t>。</a:t>
            </a: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t>semaphore </a:t>
            </a:r>
            <a:r>
              <a:rPr lang="en-US" altLang="zh-CN" sz="2400" dirty="0" err="1"/>
              <a:t>S_CartNum</a:t>
            </a:r>
            <a:r>
              <a:rPr lang="en-US" altLang="zh-CN" sz="2400" dirty="0"/>
              <a:t>;    // </a:t>
            </a:r>
            <a:r>
              <a:rPr lang="zh-CN" altLang="en-US" sz="2400" dirty="0"/>
              <a:t>空闲的手推车数量，初值为</a:t>
            </a:r>
            <a:r>
              <a:rPr lang="en-US" altLang="zh-CN" sz="2400" dirty="0"/>
              <a:t>100</a:t>
            </a:r>
            <a:endParaRPr lang="zh-CN" altLang="en-US" sz="2400" dirty="0"/>
          </a:p>
          <a:p>
            <a:r>
              <a:rPr lang="en-US" altLang="zh-CN" sz="2400" dirty="0"/>
              <a:t>void  consumer(void)    // </a:t>
            </a:r>
            <a:r>
              <a:rPr lang="zh-CN" altLang="en-US" sz="2400" dirty="0"/>
              <a:t>顾客进程</a:t>
            </a:r>
            <a:br>
              <a:rPr lang="zh-CN" altLang="en-US" sz="2400" dirty="0"/>
            </a:br>
            <a:r>
              <a:rPr lang="en-US" altLang="zh-CN" sz="2400" dirty="0"/>
              <a:t>{</a:t>
            </a:r>
            <a:br>
              <a:rPr lang="en-US" altLang="zh-CN" sz="2400" dirty="0"/>
            </a:br>
            <a:r>
              <a:rPr lang="en-US" altLang="zh-CN" sz="2400" dirty="0"/>
              <a:t>    P(</a:t>
            </a:r>
            <a:r>
              <a:rPr lang="en-US" altLang="zh-CN" sz="2400" dirty="0" err="1"/>
              <a:t>S_CartNum</a:t>
            </a:r>
            <a:r>
              <a:rPr lang="en-US" altLang="zh-CN" sz="2400" dirty="0"/>
              <a:t>);</a:t>
            </a:r>
            <a:endParaRPr lang="zh-CN" altLang="en-US" sz="2400" dirty="0"/>
          </a:p>
          <a:p>
            <a:r>
              <a:rPr lang="zh-CN" altLang="en-US" sz="2400" dirty="0"/>
              <a:t>   买东西</a:t>
            </a:r>
            <a:r>
              <a:rPr lang="en-US" altLang="zh-CN" sz="2400" dirty="0"/>
              <a:t>;</a:t>
            </a:r>
            <a:endParaRPr lang="zh-CN" altLang="en-US" sz="2400" dirty="0"/>
          </a:p>
          <a:p>
            <a:r>
              <a:rPr lang="zh-CN" altLang="en-US" sz="2400" dirty="0"/>
              <a:t>   结帐</a:t>
            </a:r>
            <a:r>
              <a:rPr lang="en-US" altLang="zh-CN" sz="2400" dirty="0"/>
              <a:t>;</a:t>
            </a:r>
            <a:endParaRPr lang="zh-CN" altLang="en-US" sz="2400" dirty="0"/>
          </a:p>
          <a:p>
            <a:r>
              <a:rPr lang="zh-CN" altLang="en-US" sz="2400" dirty="0"/>
              <a:t>   </a:t>
            </a:r>
            <a:r>
              <a:rPr lang="en-US" altLang="zh-CN" sz="2400" dirty="0"/>
              <a:t>V(</a:t>
            </a:r>
            <a:r>
              <a:rPr lang="en-US" altLang="zh-CN" sz="2400" dirty="0" err="1"/>
              <a:t>S_CartNum</a:t>
            </a:r>
            <a:r>
              <a:rPr lang="en-US" altLang="zh-CN" sz="2400" dirty="0"/>
              <a:t>); </a:t>
            </a:r>
            <a:br>
              <a:rPr lang="en-US" altLang="zh-CN" sz="2400" dirty="0"/>
            </a:br>
            <a:r>
              <a:rPr lang="en-US" altLang="zh-CN" sz="2400" dirty="0"/>
              <a:t>}</a:t>
            </a:r>
            <a:endParaRPr lang="zh-CN" altLang="en-US" sz="2400" dirty="0"/>
          </a:p>
        </p:txBody>
      </p:sp>
      <p:sp>
        <p:nvSpPr>
          <p:cNvPr id="3" name="矩形 2"/>
          <p:cNvSpPr/>
          <p:nvPr/>
        </p:nvSpPr>
        <p:spPr>
          <a:xfrm>
            <a:off x="4139952" y="4581128"/>
            <a:ext cx="4824536" cy="182844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0000"/>
              </a:lnSpc>
            </a:pPr>
            <a:r>
              <a:rPr lang="en-US" altLang="zh-CN" sz="2800" dirty="0"/>
              <a:t>P(resource); </a:t>
            </a:r>
            <a:r>
              <a:rPr lang="zh-CN" altLang="en-US" sz="2000" dirty="0">
                <a:solidFill>
                  <a:schemeClr val="accent1">
                    <a:lumMod val="50000"/>
                  </a:schemeClr>
                </a:solidFill>
              </a:rPr>
              <a:t>初始值为资源的个数</a:t>
            </a:r>
            <a:r>
              <a:rPr lang="en-US" altLang="zh-CN" sz="2000" dirty="0">
                <a:solidFill>
                  <a:schemeClr val="accent1">
                    <a:lumMod val="50000"/>
                  </a:schemeClr>
                </a:solidFill>
              </a:rPr>
              <a:t>N </a:t>
            </a:r>
          </a:p>
          <a:p>
            <a:pPr>
              <a:lnSpc>
                <a:spcPct val="120000"/>
              </a:lnSpc>
            </a:pPr>
            <a:r>
              <a:rPr lang="zh-CN" altLang="en-US" sz="2000" b="1" dirty="0"/>
              <a:t>   使用该资源</a:t>
            </a:r>
            <a:r>
              <a:rPr lang="zh-CN" altLang="en-US" sz="2000" dirty="0"/>
              <a:t>；</a:t>
            </a:r>
            <a:endParaRPr lang="en-US" altLang="zh-CN" sz="2000" dirty="0"/>
          </a:p>
          <a:p>
            <a:pPr>
              <a:lnSpc>
                <a:spcPct val="120000"/>
              </a:lnSpc>
            </a:pPr>
            <a:r>
              <a:rPr lang="en-US" altLang="zh-CN" sz="2800" dirty="0"/>
              <a:t>V(resource); </a:t>
            </a:r>
          </a:p>
          <a:p>
            <a:pPr>
              <a:lnSpc>
                <a:spcPct val="120000"/>
              </a:lnSpc>
            </a:pPr>
            <a:r>
              <a:rPr lang="zh-CN" altLang="en-US" sz="2000" dirty="0">
                <a:solidFill>
                  <a:schemeClr val="accent1">
                    <a:lumMod val="50000"/>
                  </a:schemeClr>
                </a:solidFill>
              </a:rPr>
              <a:t>非临界区</a:t>
            </a:r>
          </a:p>
        </p:txBody>
      </p:sp>
    </p:spTree>
    <p:extLst>
      <p:ext uri="{BB962C8B-B14F-4D97-AF65-F5344CB8AC3E}">
        <p14:creationId xmlns:p14="http://schemas.microsoft.com/office/powerpoint/2010/main" val="40967951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60648"/>
            <a:ext cx="5109091" cy="461665"/>
          </a:xfrm>
          <a:prstGeom prst="rect">
            <a:avLst/>
          </a:prstGeom>
        </p:spPr>
        <p:txBody>
          <a:bodyPr wrap="non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司机与售票员的</a:t>
            </a:r>
            <a:r>
              <a:rPr lang="zh-CN" altLang="en-US" sz="2400" b="1" dirty="0">
                <a:solidFill>
                  <a:srgbClr val="C00000"/>
                </a:solidFill>
                <a:latin typeface="微软雅黑" panose="020B0503020204020204" pitchFamily="34" charset="-122"/>
                <a:ea typeface="微软雅黑" panose="020B0503020204020204" pitchFamily="34" charset="-122"/>
              </a:rPr>
              <a:t>进程同步</a:t>
            </a:r>
            <a:r>
              <a:rPr lang="zh-CN" altLang="en-US" sz="2400" b="1" dirty="0">
                <a:solidFill>
                  <a:srgbClr val="002060"/>
                </a:solidFill>
                <a:latin typeface="微软雅黑" panose="020B0503020204020204" pitchFamily="34" charset="-122"/>
                <a:ea typeface="微软雅黑" panose="020B0503020204020204" pitchFamily="34" charset="-122"/>
              </a:rPr>
              <a:t>问题</a:t>
            </a:r>
          </a:p>
        </p:txBody>
      </p:sp>
      <p:sp>
        <p:nvSpPr>
          <p:cNvPr id="3" name="矩形 2"/>
          <p:cNvSpPr/>
          <p:nvPr/>
        </p:nvSpPr>
        <p:spPr>
          <a:xfrm>
            <a:off x="179512" y="836712"/>
            <a:ext cx="8784976" cy="5955476"/>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司机的活动</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启动车辆</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正常行车</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到站停车。</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售票员活动</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关车门</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售票</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开车门。</a:t>
            </a:r>
            <a:endParaRPr lang="en-US" altLang="zh-CN" sz="2400" dirty="0">
              <a:solidFill>
                <a:srgbClr val="002060"/>
              </a:solidFill>
              <a:latin typeface="微软雅黑" panose="020B0503020204020204" pitchFamily="34" charset="-122"/>
              <a:ea typeface="微软雅黑" panose="020B0503020204020204" pitchFamily="34" charset="-122"/>
            </a:endParaRPr>
          </a:p>
          <a:p>
            <a:pPr>
              <a:spcBef>
                <a:spcPts val="1800"/>
              </a:spcBef>
            </a:pPr>
            <a:r>
              <a:rPr lang="zh-CN" altLang="en-US" sz="2400" b="1" dirty="0">
                <a:solidFill>
                  <a:srgbClr val="C00000"/>
                </a:solidFill>
                <a:latin typeface="微软雅黑" panose="020B0503020204020204" pitchFamily="34" charset="-122"/>
                <a:ea typeface="微软雅黑" panose="020B0503020204020204" pitchFamily="34" charset="-122"/>
              </a:rPr>
              <a:t>规则：</a:t>
            </a:r>
            <a:endParaRPr lang="en-US" altLang="zh-CN" sz="2400" b="1" dirty="0">
              <a:solidFill>
                <a:srgbClr val="C0000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当发车时间到</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售票员关好车门后</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司机才能启动车辆</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售票员才开始售票。到站时</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司机停稳车后</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售票员才能打开车门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然后上下车</a:t>
            </a:r>
            <a:endParaRPr lang="en-US" altLang="zh-CN" sz="2400" dirty="0">
              <a:solidFill>
                <a:srgbClr val="002060"/>
              </a:solidFill>
              <a:latin typeface="微软雅黑" panose="020B0503020204020204" pitchFamily="34" charset="-122"/>
              <a:ea typeface="微软雅黑" panose="020B0503020204020204" pitchFamily="34" charset="-122"/>
            </a:endParaRPr>
          </a:p>
          <a:p>
            <a:pPr>
              <a:spcBef>
                <a:spcPts val="1800"/>
              </a:spcBef>
            </a:pPr>
            <a:r>
              <a:rPr lang="zh-CN" altLang="en-US" sz="2400" b="1" dirty="0">
                <a:solidFill>
                  <a:srgbClr val="C00000"/>
                </a:solidFill>
                <a:latin typeface="微软雅黑" panose="020B0503020204020204" pitchFamily="34" charset="-122"/>
                <a:ea typeface="微软雅黑" panose="020B0503020204020204" pitchFamily="34" charset="-122"/>
              </a:rPr>
              <a:t>解析：</a:t>
            </a:r>
            <a:endParaRPr lang="en-US" altLang="zh-CN" sz="2400" b="1" dirty="0">
              <a:solidFill>
                <a:srgbClr val="C0000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问题中没有资源抢夺，所以无互斥信号量。</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司机和售票员是同步关系，司机需要接收门是否关好的信号量，而售票员需要接收车是否到站的信号量。</a:t>
            </a:r>
            <a:endParaRPr lang="en-US" altLang="zh-CN" sz="2400" dirty="0">
              <a:solidFill>
                <a:srgbClr val="002060"/>
              </a:solidFill>
              <a:latin typeface="微软雅黑" panose="020B0503020204020204" pitchFamily="34" charset="-122"/>
              <a:ea typeface="微软雅黑" panose="020B0503020204020204" pitchFamily="34" charset="-122"/>
            </a:endParaRPr>
          </a:p>
          <a:p>
            <a:pPr>
              <a:spcBef>
                <a:spcPts val="1800"/>
              </a:spcBef>
            </a:pPr>
            <a:r>
              <a:rPr lang="zh-CN" altLang="en-US" sz="2400" b="1" dirty="0">
                <a:solidFill>
                  <a:srgbClr val="C00000"/>
                </a:solidFill>
                <a:latin typeface="微软雅黑" panose="020B0503020204020204" pitchFamily="34" charset="-122"/>
                <a:ea typeface="微软雅黑" panose="020B0503020204020204" pitchFamily="34" charset="-122"/>
              </a:rPr>
              <a:t>活动顺序：</a:t>
            </a:r>
            <a:r>
              <a:rPr lang="zh-CN" altLang="en-US" sz="2400" dirty="0">
                <a:solidFill>
                  <a:srgbClr val="002060"/>
                </a:solidFill>
                <a:latin typeface="微软雅黑" panose="020B0503020204020204" pitchFamily="34" charset="-122"/>
                <a:ea typeface="微软雅黑" panose="020B0503020204020204" pitchFamily="34" charset="-122"/>
              </a:rPr>
              <a:t>关车门</a:t>
            </a:r>
            <a:r>
              <a:rPr lang="en-US" altLang="zh-CN" sz="2400" dirty="0">
                <a:solidFill>
                  <a:srgbClr val="002060"/>
                </a:solidFill>
                <a:latin typeface="微软雅黑" panose="020B0503020204020204" pitchFamily="34" charset="-122"/>
                <a:ea typeface="微软雅黑" panose="020B0503020204020204" pitchFamily="34" charset="-122"/>
              </a:rPr>
              <a:t>-&gt;</a:t>
            </a:r>
            <a:r>
              <a:rPr lang="zh-CN" altLang="en-US" sz="2400" dirty="0">
                <a:solidFill>
                  <a:srgbClr val="002060"/>
                </a:solidFill>
                <a:latin typeface="微软雅黑" panose="020B0503020204020204" pitchFamily="34" charset="-122"/>
                <a:ea typeface="微软雅黑" panose="020B0503020204020204" pitchFamily="34" charset="-122"/>
              </a:rPr>
              <a:t>启动车辆</a:t>
            </a:r>
            <a:r>
              <a:rPr lang="en-US" altLang="zh-CN" sz="2400" dirty="0">
                <a:solidFill>
                  <a:srgbClr val="002060"/>
                </a:solidFill>
                <a:latin typeface="微软雅黑" panose="020B0503020204020204" pitchFamily="34" charset="-122"/>
                <a:ea typeface="微软雅黑" panose="020B0503020204020204" pitchFamily="34" charset="-122"/>
              </a:rPr>
              <a:t>-&gt;</a:t>
            </a:r>
            <a:r>
              <a:rPr lang="zh-CN" altLang="en-US" sz="2400" dirty="0">
                <a:solidFill>
                  <a:srgbClr val="002060"/>
                </a:solidFill>
                <a:latin typeface="微软雅黑" panose="020B0503020204020204" pitchFamily="34" charset="-122"/>
                <a:ea typeface="微软雅黑" panose="020B0503020204020204" pitchFamily="34" charset="-122"/>
              </a:rPr>
              <a:t>售票</a:t>
            </a:r>
            <a:r>
              <a:rPr lang="en-US" altLang="zh-CN" sz="2400" dirty="0">
                <a:solidFill>
                  <a:srgbClr val="002060"/>
                </a:solidFill>
                <a:latin typeface="微软雅黑" panose="020B0503020204020204" pitchFamily="34" charset="-122"/>
                <a:ea typeface="微软雅黑" panose="020B0503020204020204" pitchFamily="34" charset="-122"/>
              </a:rPr>
              <a:t>-&gt;</a:t>
            </a:r>
            <a:r>
              <a:rPr lang="zh-CN" altLang="en-US" sz="2400" dirty="0">
                <a:solidFill>
                  <a:srgbClr val="002060"/>
                </a:solidFill>
                <a:latin typeface="微软雅黑" panose="020B0503020204020204" pitchFamily="34" charset="-122"/>
                <a:ea typeface="微软雅黑" panose="020B0503020204020204" pitchFamily="34" charset="-122"/>
              </a:rPr>
              <a:t>到站停车</a:t>
            </a:r>
            <a:r>
              <a:rPr lang="en-US" altLang="zh-CN" sz="2400" dirty="0">
                <a:solidFill>
                  <a:srgbClr val="002060"/>
                </a:solidFill>
                <a:latin typeface="微软雅黑" panose="020B0503020204020204" pitchFamily="34" charset="-122"/>
                <a:ea typeface="微软雅黑" panose="020B0503020204020204" pitchFamily="34" charset="-122"/>
              </a:rPr>
              <a:t>-&gt;</a:t>
            </a:r>
            <a:r>
              <a:rPr lang="zh-CN" altLang="en-US" sz="2400" dirty="0">
                <a:solidFill>
                  <a:srgbClr val="002060"/>
                </a:solidFill>
                <a:latin typeface="微软雅黑" panose="020B0503020204020204" pitchFamily="34" charset="-122"/>
                <a:ea typeface="微软雅黑" panose="020B0503020204020204" pitchFamily="34" charset="-122"/>
              </a:rPr>
              <a:t>开车门</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初始状态为：停车且门未关。流程：售票员给司机关门的信号，司机收到后开始正常行驶车辆，到站时由司机给售票员停车的信号。</a:t>
            </a:r>
            <a:endParaRPr lang="en-US" altLang="zh-CN" sz="2400" dirty="0">
              <a:solidFill>
                <a:srgbClr val="002060"/>
              </a:solidFill>
              <a:latin typeface="微软雅黑" panose="020B0503020204020204" pitchFamily="34" charset="-122"/>
              <a:ea typeface="微软雅黑" panose="020B0503020204020204" pitchFamily="34" charset="-122"/>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719" y="496466"/>
            <a:ext cx="2898386" cy="1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032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6707" y="404664"/>
            <a:ext cx="8280920"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解：</a:t>
            </a:r>
            <a:r>
              <a:rPr lang="zh-CN" altLang="en-US" sz="2400" dirty="0">
                <a:solidFill>
                  <a:srgbClr val="002060"/>
                </a:solidFill>
                <a:latin typeface="微软雅黑" panose="020B0503020204020204" pitchFamily="34" charset="-122"/>
                <a:ea typeface="微软雅黑" panose="020B0503020204020204" pitchFamily="34" charset="-122"/>
              </a:rPr>
              <a:t>设关门信号量为</a:t>
            </a:r>
            <a:r>
              <a:rPr lang="en-US" altLang="zh-CN" sz="2400" dirty="0">
                <a:solidFill>
                  <a:srgbClr val="C00000"/>
                </a:solidFill>
                <a:latin typeface="微软雅黑" panose="020B0503020204020204" pitchFamily="34" charset="-122"/>
                <a:ea typeface="微软雅黑" panose="020B0503020204020204" pitchFamily="34" charset="-122"/>
              </a:rPr>
              <a:t>door</a:t>
            </a:r>
            <a:r>
              <a:rPr lang="en-US" altLang="zh-CN" sz="2400" dirty="0">
                <a:solidFill>
                  <a:srgbClr val="002060"/>
                </a:solidFill>
                <a:latin typeface="微软雅黑" panose="020B0503020204020204" pitchFamily="34" charset="-122"/>
                <a:ea typeface="微软雅黑" panose="020B0503020204020204" pitchFamily="34" charset="-122"/>
              </a:rPr>
              <a:t>=0,</a:t>
            </a:r>
            <a:r>
              <a:rPr lang="zh-CN" altLang="en-US" sz="2400" dirty="0">
                <a:solidFill>
                  <a:srgbClr val="002060"/>
                </a:solidFill>
                <a:latin typeface="微软雅黑" panose="020B0503020204020204" pitchFamily="34" charset="-122"/>
                <a:ea typeface="微软雅黑" panose="020B0503020204020204" pitchFamily="34" charset="-122"/>
              </a:rPr>
              <a:t>停车信号量为</a:t>
            </a:r>
            <a:r>
              <a:rPr lang="en-US" altLang="zh-CN" sz="2400" dirty="0">
                <a:solidFill>
                  <a:srgbClr val="C00000"/>
                </a:solidFill>
                <a:latin typeface="微软雅黑" panose="020B0503020204020204" pitchFamily="34" charset="-122"/>
                <a:ea typeface="微软雅黑" panose="020B0503020204020204" pitchFamily="34" charset="-122"/>
              </a:rPr>
              <a:t>stop</a:t>
            </a:r>
            <a:r>
              <a:rPr lang="en-US" altLang="zh-CN" sz="2400" dirty="0">
                <a:solidFill>
                  <a:srgbClr val="002060"/>
                </a:solidFill>
                <a:latin typeface="微软雅黑" panose="020B0503020204020204" pitchFamily="34" charset="-122"/>
                <a:ea typeface="微软雅黑" panose="020B0503020204020204" pitchFamily="34" charset="-122"/>
              </a:rPr>
              <a:t>=0</a:t>
            </a:r>
            <a:r>
              <a:rPr lang="zh-CN" altLang="en-US" sz="2400" dirty="0">
                <a:solidFill>
                  <a:srgbClr val="002060"/>
                </a:solidFill>
                <a:latin typeface="微软雅黑" panose="020B0503020204020204" pitchFamily="34" charset="-122"/>
                <a:ea typeface="微软雅黑" panose="020B0503020204020204" pitchFamily="34" charset="-122"/>
              </a:rPr>
              <a:t>。</a:t>
            </a:r>
          </a:p>
        </p:txBody>
      </p:sp>
      <p:sp>
        <p:nvSpPr>
          <p:cNvPr id="4" name="矩形 3"/>
          <p:cNvSpPr/>
          <p:nvPr/>
        </p:nvSpPr>
        <p:spPr>
          <a:xfrm>
            <a:off x="467542" y="1124744"/>
            <a:ext cx="8130083" cy="5078313"/>
          </a:xfrm>
          <a:prstGeom prst="rect">
            <a:avLst/>
          </a:prstGeom>
        </p:spPr>
        <p:txBody>
          <a:bodyPr wrap="square">
            <a:spAutoFit/>
          </a:bodyPr>
          <a:lstStyle/>
          <a:p>
            <a:r>
              <a:rPr lang="en-US" altLang="zh-CN" dirty="0"/>
              <a:t>void </a:t>
            </a:r>
            <a:r>
              <a:rPr lang="en-US" altLang="zh-CN" b="1" dirty="0">
                <a:solidFill>
                  <a:srgbClr val="006600"/>
                </a:solidFill>
              </a:rPr>
              <a:t>conductor</a:t>
            </a:r>
            <a:r>
              <a:rPr lang="en-US" altLang="zh-CN" dirty="0"/>
              <a:t>()</a:t>
            </a:r>
          </a:p>
          <a:p>
            <a:r>
              <a:rPr lang="en-US" altLang="zh-CN" dirty="0"/>
              <a:t>{	while(true)	</a:t>
            </a:r>
          </a:p>
          <a:p>
            <a:r>
              <a:rPr lang="en-US" altLang="zh-CN" dirty="0"/>
              <a:t>              {</a:t>
            </a:r>
          </a:p>
          <a:p>
            <a:r>
              <a:rPr lang="en-US" altLang="zh-CN" dirty="0"/>
              <a:t>                      //</a:t>
            </a:r>
            <a:r>
              <a:rPr lang="zh-CN" altLang="en-US" dirty="0"/>
              <a:t>关门</a:t>
            </a:r>
            <a:endParaRPr lang="en-US" altLang="zh-CN" dirty="0"/>
          </a:p>
          <a:p>
            <a:r>
              <a:rPr lang="zh-CN" altLang="en-US" dirty="0"/>
              <a:t>	      </a:t>
            </a:r>
            <a:r>
              <a:rPr lang="en-US" altLang="zh-CN" b="1" dirty="0">
                <a:solidFill>
                  <a:srgbClr val="C00000"/>
                </a:solidFill>
              </a:rPr>
              <a:t>signal</a:t>
            </a:r>
            <a:r>
              <a:rPr lang="en-US" altLang="zh-CN" dirty="0"/>
              <a:t>(</a:t>
            </a:r>
            <a:r>
              <a:rPr lang="en-US" altLang="zh-CN" b="1" dirty="0">
                <a:solidFill>
                  <a:schemeClr val="bg2">
                    <a:lumMod val="60000"/>
                    <a:lumOff val="40000"/>
                  </a:schemeClr>
                </a:solidFill>
              </a:rPr>
              <a:t>door</a:t>
            </a:r>
            <a:r>
              <a:rPr lang="en-US" altLang="zh-CN" dirty="0"/>
              <a:t>);//</a:t>
            </a:r>
            <a:r>
              <a:rPr lang="zh-CN" altLang="en-US" dirty="0"/>
              <a:t>售票员给司机关门的信号	</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V</a:t>
            </a:r>
            <a:r>
              <a:rPr lang="zh-CN" altLang="en-US" b="1" dirty="0">
                <a:latin typeface="微软雅黑" pitchFamily="34" charset="-122"/>
                <a:ea typeface="微软雅黑" pitchFamily="34" charset="-122"/>
              </a:rPr>
              <a:t>操作</a:t>
            </a:r>
            <a:r>
              <a:rPr lang="zh-CN" altLang="en-US" dirty="0"/>
              <a:t>	</a:t>
            </a:r>
            <a:endParaRPr lang="en-US" altLang="zh-CN" dirty="0"/>
          </a:p>
          <a:p>
            <a:r>
              <a:rPr lang="en-US" altLang="zh-CN" dirty="0"/>
              <a:t>                      //</a:t>
            </a:r>
            <a:r>
              <a:rPr lang="zh-CN" altLang="en-US" dirty="0"/>
              <a:t>此阶段为售票时间		</a:t>
            </a:r>
            <a:endParaRPr lang="en-US" altLang="zh-CN" dirty="0"/>
          </a:p>
          <a:p>
            <a:r>
              <a:rPr lang="en-US" altLang="zh-CN" dirty="0"/>
              <a:t>                     </a:t>
            </a:r>
            <a:r>
              <a:rPr lang="en-US" altLang="zh-CN" b="1" dirty="0">
                <a:solidFill>
                  <a:srgbClr val="C00000"/>
                </a:solidFill>
              </a:rPr>
              <a:t>wait</a:t>
            </a:r>
            <a:r>
              <a:rPr lang="en-US" altLang="zh-CN" dirty="0"/>
              <a:t>(</a:t>
            </a:r>
            <a:r>
              <a:rPr lang="en-US" altLang="zh-CN" b="1" dirty="0">
                <a:solidFill>
                  <a:schemeClr val="bg2">
                    <a:lumMod val="60000"/>
                    <a:lumOff val="40000"/>
                  </a:schemeClr>
                </a:solidFill>
              </a:rPr>
              <a:t>stop</a:t>
            </a:r>
            <a:r>
              <a:rPr lang="en-US" altLang="zh-CN" dirty="0"/>
              <a:t>);//</a:t>
            </a:r>
            <a:r>
              <a:rPr lang="zh-CN" altLang="en-US" dirty="0"/>
              <a:t>等待停车信号，一旦停车，则开门	 </a:t>
            </a:r>
            <a:r>
              <a:rPr lang="en-US" altLang="zh-CN" b="1" dirty="0">
                <a:latin typeface="微软雅黑" pitchFamily="34" charset="-122"/>
                <a:ea typeface="微软雅黑" pitchFamily="34" charset="-122"/>
              </a:rPr>
              <a:t>P</a:t>
            </a:r>
            <a:r>
              <a:rPr lang="zh-CN" altLang="en-US" b="1" dirty="0">
                <a:latin typeface="微软雅黑" pitchFamily="34" charset="-122"/>
                <a:ea typeface="微软雅黑" pitchFamily="34" charset="-122"/>
              </a:rPr>
              <a:t>操作	</a:t>
            </a:r>
            <a:endParaRPr lang="en-US" altLang="zh-CN" b="1" dirty="0">
              <a:latin typeface="微软雅黑" pitchFamily="34" charset="-122"/>
              <a:ea typeface="微软雅黑" pitchFamily="34" charset="-122"/>
            </a:endParaRPr>
          </a:p>
          <a:p>
            <a:r>
              <a:rPr lang="en-US" altLang="zh-CN" dirty="0"/>
              <a:t>                      //</a:t>
            </a:r>
            <a:r>
              <a:rPr lang="zh-CN" altLang="en-US" dirty="0"/>
              <a:t>开门	</a:t>
            </a:r>
            <a:endParaRPr lang="en-US" altLang="zh-CN" dirty="0"/>
          </a:p>
          <a:p>
            <a:r>
              <a:rPr lang="en-US" altLang="zh-CN" dirty="0"/>
              <a:t>               }</a:t>
            </a:r>
          </a:p>
          <a:p>
            <a:r>
              <a:rPr lang="en-US" altLang="zh-CN" dirty="0"/>
              <a:t>}</a:t>
            </a:r>
          </a:p>
          <a:p>
            <a:r>
              <a:rPr lang="en-US" altLang="zh-CN" dirty="0"/>
              <a:t>void </a:t>
            </a:r>
            <a:r>
              <a:rPr lang="en-US" altLang="zh-CN" b="1" dirty="0">
                <a:solidFill>
                  <a:srgbClr val="006600"/>
                </a:solidFill>
              </a:rPr>
              <a:t>driver</a:t>
            </a:r>
            <a:r>
              <a:rPr lang="en-US" altLang="zh-CN" dirty="0"/>
              <a:t>()</a:t>
            </a:r>
          </a:p>
          <a:p>
            <a:r>
              <a:rPr lang="en-US" altLang="zh-CN" dirty="0"/>
              <a:t>{	while(true)	</a:t>
            </a:r>
          </a:p>
          <a:p>
            <a:r>
              <a:rPr lang="en-US" altLang="zh-CN" dirty="0"/>
              <a:t>              {       </a:t>
            </a:r>
          </a:p>
          <a:p>
            <a:r>
              <a:rPr lang="en-US" altLang="zh-CN" b="1" dirty="0">
                <a:solidFill>
                  <a:srgbClr val="C00000"/>
                </a:solidFill>
              </a:rPr>
              <a:t>                      wait</a:t>
            </a:r>
            <a:r>
              <a:rPr lang="en-US" altLang="zh-CN" dirty="0"/>
              <a:t>(</a:t>
            </a:r>
            <a:r>
              <a:rPr lang="en-US" altLang="zh-CN" b="1" dirty="0">
                <a:solidFill>
                  <a:schemeClr val="bg2">
                    <a:lumMod val="60000"/>
                    <a:lumOff val="40000"/>
                  </a:schemeClr>
                </a:solidFill>
              </a:rPr>
              <a:t>door</a:t>
            </a:r>
            <a:r>
              <a:rPr lang="en-US" altLang="zh-CN" dirty="0"/>
              <a:t>);  //</a:t>
            </a:r>
            <a:r>
              <a:rPr lang="zh-CN" altLang="en-US" dirty="0"/>
              <a:t>司机等待关门信号，则启动车辆	 </a:t>
            </a:r>
            <a:r>
              <a:rPr lang="en-US" altLang="zh-CN" b="1" dirty="0">
                <a:latin typeface="微软雅黑" pitchFamily="34" charset="-122"/>
                <a:ea typeface="微软雅黑" pitchFamily="34" charset="-122"/>
              </a:rPr>
              <a:t>P</a:t>
            </a:r>
            <a:r>
              <a:rPr lang="zh-CN" altLang="en-US" b="1" dirty="0">
                <a:latin typeface="微软雅黑" pitchFamily="34" charset="-122"/>
                <a:ea typeface="微软雅黑" pitchFamily="34" charset="-122"/>
              </a:rPr>
              <a:t>操作        </a:t>
            </a:r>
            <a:endParaRPr lang="en-US" altLang="zh-CN" b="1" dirty="0">
              <a:latin typeface="微软雅黑" pitchFamily="34" charset="-122"/>
              <a:ea typeface="微软雅黑" pitchFamily="34" charset="-122"/>
            </a:endParaRPr>
          </a:p>
          <a:p>
            <a:r>
              <a:rPr lang="en-US" altLang="zh-CN" dirty="0"/>
              <a:t>                         //</a:t>
            </a:r>
            <a:r>
              <a:rPr lang="zh-CN" altLang="en-US" dirty="0"/>
              <a:t>此阶段为正常行车时间		</a:t>
            </a:r>
            <a:endParaRPr lang="en-US" altLang="zh-CN" dirty="0"/>
          </a:p>
          <a:p>
            <a:r>
              <a:rPr lang="en-US" altLang="zh-CN" dirty="0"/>
              <a:t>                      </a:t>
            </a:r>
            <a:r>
              <a:rPr lang="en-US" altLang="zh-CN" b="1" dirty="0">
                <a:solidFill>
                  <a:srgbClr val="C00000"/>
                </a:solidFill>
              </a:rPr>
              <a:t>signal</a:t>
            </a:r>
            <a:r>
              <a:rPr lang="en-US" altLang="zh-CN" dirty="0"/>
              <a:t>(</a:t>
            </a:r>
            <a:r>
              <a:rPr lang="en-US" altLang="zh-CN" b="1" dirty="0">
                <a:solidFill>
                  <a:schemeClr val="bg2">
                    <a:lumMod val="60000"/>
                    <a:lumOff val="40000"/>
                  </a:schemeClr>
                </a:solidFill>
              </a:rPr>
              <a:t>stop</a:t>
            </a:r>
            <a:r>
              <a:rPr lang="en-US" altLang="zh-CN" dirty="0"/>
              <a:t>);//</a:t>
            </a:r>
            <a:r>
              <a:rPr lang="zh-CN" altLang="en-US" dirty="0"/>
              <a:t>司机给售票员停车的信号	               </a:t>
            </a:r>
            <a:r>
              <a:rPr lang="en-US" altLang="zh-CN" b="1" dirty="0">
                <a:latin typeface="微软雅黑" pitchFamily="34" charset="-122"/>
                <a:ea typeface="微软雅黑" pitchFamily="34" charset="-122"/>
              </a:rPr>
              <a:t>V</a:t>
            </a:r>
            <a:r>
              <a:rPr lang="zh-CN" altLang="en-US" b="1" dirty="0">
                <a:latin typeface="微软雅黑" pitchFamily="34" charset="-122"/>
                <a:ea typeface="微软雅黑" pitchFamily="34" charset="-122"/>
              </a:rPr>
              <a:t>操作</a:t>
            </a:r>
            <a:endParaRPr lang="en-US" altLang="zh-CN" b="1" dirty="0">
              <a:latin typeface="微软雅黑" pitchFamily="34" charset="-122"/>
              <a:ea typeface="微软雅黑" pitchFamily="34" charset="-122"/>
            </a:endParaRPr>
          </a:p>
          <a:p>
            <a:r>
              <a:rPr lang="en-US" altLang="zh-CN" dirty="0"/>
              <a:t>               }</a:t>
            </a:r>
          </a:p>
          <a:p>
            <a:r>
              <a:rPr lang="en-US" altLang="zh-CN" dirty="0"/>
              <a:t>}</a:t>
            </a:r>
          </a:p>
        </p:txBody>
      </p:sp>
      <p:sp>
        <p:nvSpPr>
          <p:cNvPr id="5" name="矩形 4"/>
          <p:cNvSpPr/>
          <p:nvPr/>
        </p:nvSpPr>
        <p:spPr>
          <a:xfrm>
            <a:off x="4134001" y="3669734"/>
            <a:ext cx="1107996"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进程同步</a:t>
            </a:r>
            <a:endParaRPr lang="zh-CN" altLang="en-US" dirty="0"/>
          </a:p>
        </p:txBody>
      </p:sp>
    </p:spTree>
    <p:extLst>
      <p:ext uri="{BB962C8B-B14F-4D97-AF65-F5344CB8AC3E}">
        <p14:creationId xmlns:p14="http://schemas.microsoft.com/office/powerpoint/2010/main" val="35288402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260350"/>
            <a:ext cx="8229600" cy="1371600"/>
          </a:xfrm>
        </p:spPr>
        <p:txBody>
          <a:bodyPr/>
          <a:lstStyle/>
          <a:p>
            <a:pPr marL="571500" indent="-571500" eaLnBrk="1" hangingPunct="1">
              <a:buFont typeface="Wingdings" pitchFamily="2" charset="2"/>
              <a:buChar char="n"/>
            </a:pPr>
            <a:r>
              <a:rPr lang="zh-CN" altLang="en-US" sz="3200" b="1" dirty="0">
                <a:solidFill>
                  <a:srgbClr val="C00000"/>
                </a:solidFill>
                <a:cs typeface="楷体_GB2312"/>
              </a:rPr>
              <a:t>操作系统原理的经典问题（</a:t>
            </a:r>
            <a:r>
              <a:rPr lang="zh-CN" altLang="en-US" sz="3200" b="1" dirty="0">
                <a:solidFill>
                  <a:schemeClr val="accent5">
                    <a:lumMod val="50000"/>
                  </a:schemeClr>
                </a:solidFill>
                <a:cs typeface="楷体_GB2312"/>
              </a:rPr>
              <a:t>重点</a:t>
            </a:r>
            <a:r>
              <a:rPr lang="zh-CN" altLang="en-US" sz="3200" b="1" dirty="0">
                <a:solidFill>
                  <a:srgbClr val="C00000"/>
                </a:solidFill>
                <a:cs typeface="楷体_GB2312"/>
              </a:rPr>
              <a:t>）</a:t>
            </a:r>
          </a:p>
        </p:txBody>
      </p:sp>
      <p:sp>
        <p:nvSpPr>
          <p:cNvPr id="260099" name="Rectangle 3"/>
          <p:cNvSpPr>
            <a:spLocks noGrp="1" noChangeArrowheads="1"/>
          </p:cNvSpPr>
          <p:nvPr>
            <p:ph type="body" idx="1"/>
          </p:nvPr>
        </p:nvSpPr>
        <p:spPr>
          <a:xfrm>
            <a:off x="323850" y="1484313"/>
            <a:ext cx="8569325" cy="4752975"/>
          </a:xfrm>
        </p:spPr>
        <p:txBody>
          <a:bodyPr/>
          <a:lstStyle/>
          <a:p>
            <a:pPr eaLnBrk="1" hangingPunct="1">
              <a:buFont typeface="Wingdings" pitchFamily="2" charset="2"/>
              <a:buNone/>
            </a:pPr>
            <a:r>
              <a:rPr lang="en-US" altLang="zh-CN" sz="3600" dirty="0">
                <a:solidFill>
                  <a:srgbClr val="002060"/>
                </a:solidFill>
                <a:cs typeface="楷体_GB2312"/>
              </a:rPr>
              <a:t>1</a:t>
            </a:r>
            <a:r>
              <a:rPr lang="zh-CN" altLang="en-US" sz="3600" dirty="0">
                <a:solidFill>
                  <a:srgbClr val="002060"/>
                </a:solidFill>
                <a:cs typeface="楷体_GB2312"/>
              </a:rPr>
              <a:t>．生产者</a:t>
            </a:r>
            <a:r>
              <a:rPr lang="en-US" altLang="zh-CN" sz="3600" dirty="0">
                <a:solidFill>
                  <a:srgbClr val="002060"/>
                </a:solidFill>
                <a:cs typeface="楷体_GB2312"/>
              </a:rPr>
              <a:t>-</a:t>
            </a:r>
            <a:r>
              <a:rPr lang="zh-CN" altLang="en-US" sz="3600" dirty="0">
                <a:solidFill>
                  <a:srgbClr val="002060"/>
                </a:solidFill>
                <a:cs typeface="楷体_GB2312"/>
              </a:rPr>
              <a:t>消费者问题</a:t>
            </a:r>
          </a:p>
          <a:p>
            <a:pPr eaLnBrk="1" hangingPunct="1">
              <a:spcBef>
                <a:spcPts val="1800"/>
              </a:spcBef>
            </a:pPr>
            <a:r>
              <a:rPr lang="zh-CN" altLang="en-US" sz="2800" b="1" dirty="0">
                <a:solidFill>
                  <a:srgbClr val="C00000"/>
                </a:solidFill>
                <a:cs typeface="楷体_GB2312"/>
              </a:rPr>
              <a:t>生产者</a:t>
            </a:r>
            <a:r>
              <a:rPr lang="en-US" altLang="zh-CN" sz="2800" dirty="0">
                <a:cs typeface="楷体_GB2312"/>
              </a:rPr>
              <a:t>:</a:t>
            </a:r>
            <a:r>
              <a:rPr lang="zh-CN" altLang="en-US" sz="2800" dirty="0">
                <a:solidFill>
                  <a:schemeClr val="accent5">
                    <a:lumMod val="50000"/>
                  </a:schemeClr>
                </a:solidFill>
                <a:cs typeface="楷体_GB2312"/>
              </a:rPr>
              <a:t>能</a:t>
            </a:r>
            <a:r>
              <a:rPr lang="zh-CN" altLang="en-US" sz="2800" dirty="0">
                <a:cs typeface="楷体_GB2312"/>
              </a:rPr>
              <a:t>产生并释放资源的进程（</a:t>
            </a:r>
            <a:r>
              <a:rPr lang="zh-CN" altLang="en-US" sz="2800" dirty="0">
                <a:solidFill>
                  <a:schemeClr val="accent5">
                    <a:lumMod val="50000"/>
                  </a:schemeClr>
                </a:solidFill>
                <a:cs typeface="楷体_GB2312"/>
              </a:rPr>
              <a:t>前提是缓冲区有充足的空间</a:t>
            </a:r>
            <a:r>
              <a:rPr lang="zh-CN" altLang="en-US" sz="2800" dirty="0">
                <a:cs typeface="楷体_GB2312"/>
              </a:rPr>
              <a:t>）</a:t>
            </a:r>
          </a:p>
          <a:p>
            <a:pPr eaLnBrk="1" hangingPunct="1">
              <a:spcBef>
                <a:spcPts val="1800"/>
              </a:spcBef>
            </a:pPr>
            <a:r>
              <a:rPr lang="zh-CN" altLang="en-US" sz="2800" b="1" dirty="0">
                <a:solidFill>
                  <a:srgbClr val="C00000"/>
                </a:solidFill>
                <a:cs typeface="楷体_GB2312"/>
              </a:rPr>
              <a:t>消费者</a:t>
            </a:r>
            <a:r>
              <a:rPr lang="en-US" altLang="zh-CN" sz="2800" dirty="0">
                <a:solidFill>
                  <a:schemeClr val="accent5">
                    <a:lumMod val="50000"/>
                  </a:schemeClr>
                </a:solidFill>
                <a:cs typeface="楷体_GB2312"/>
              </a:rPr>
              <a:t>:</a:t>
            </a:r>
            <a:r>
              <a:rPr lang="zh-CN" altLang="en-US" sz="2800" dirty="0">
                <a:solidFill>
                  <a:schemeClr val="accent5">
                    <a:lumMod val="50000"/>
                  </a:schemeClr>
                </a:solidFill>
                <a:cs typeface="楷体_GB2312"/>
              </a:rPr>
              <a:t>单纯</a:t>
            </a:r>
            <a:r>
              <a:rPr lang="zh-CN" altLang="en-US" sz="2800" dirty="0">
                <a:cs typeface="楷体_GB2312"/>
              </a:rPr>
              <a:t>使用（消耗）资源的进程</a:t>
            </a:r>
          </a:p>
          <a:p>
            <a:pPr eaLnBrk="1" hangingPunct="1">
              <a:spcBef>
                <a:spcPts val="1800"/>
              </a:spcBef>
            </a:pPr>
            <a:r>
              <a:rPr lang="zh-CN" altLang="en-US" sz="2800" dirty="0">
                <a:cs typeface="楷体_GB2312"/>
              </a:rPr>
              <a:t>问题表述</a:t>
            </a:r>
          </a:p>
          <a:p>
            <a:pPr eaLnBrk="1" hangingPunct="1">
              <a:spcBef>
                <a:spcPts val="1800"/>
              </a:spcBef>
              <a:buFont typeface="Wingdings" pitchFamily="2" charset="2"/>
              <a:buNone/>
            </a:pPr>
            <a:r>
              <a:rPr lang="zh-CN" altLang="en-US" sz="2800" dirty="0">
                <a:cs typeface="楷体_GB2312"/>
              </a:rPr>
              <a:t>    </a:t>
            </a:r>
            <a:r>
              <a:rPr lang="zh-CN" altLang="en-US" sz="2400" dirty="0"/>
              <a:t>一</a:t>
            </a:r>
            <a:r>
              <a:rPr lang="zh-CN" altLang="en-US" sz="2400" dirty="0">
                <a:solidFill>
                  <a:srgbClr val="FF0000"/>
                </a:solidFill>
              </a:rPr>
              <a:t>组</a:t>
            </a:r>
            <a:r>
              <a:rPr lang="zh-CN" altLang="en-US" sz="2400" dirty="0"/>
              <a:t>生产者进程和一</a:t>
            </a:r>
            <a:r>
              <a:rPr lang="zh-CN" altLang="en-US" sz="2400" dirty="0">
                <a:solidFill>
                  <a:srgbClr val="FF0000"/>
                </a:solidFill>
              </a:rPr>
              <a:t>组</a:t>
            </a:r>
            <a:r>
              <a:rPr lang="zh-CN" altLang="en-US" sz="2400" dirty="0"/>
              <a:t>消费者进程（设每组有多个进程）通过缓冲区发生联系。生产者进程将生产的产品（数据、消息等统称为产品）送入缓冲区，消费者进程从中取出产品。</a:t>
            </a:r>
          </a:p>
          <a:p>
            <a:pPr eaLnBrk="1" hangingPunct="1">
              <a:spcBef>
                <a:spcPts val="1800"/>
              </a:spcBef>
              <a:buFont typeface="Wingdings" pitchFamily="2" charset="2"/>
              <a:buNone/>
            </a:pPr>
            <a:r>
              <a:rPr lang="zh-CN" altLang="en-US" sz="2400" dirty="0"/>
              <a:t>    假定缓冲区共有</a:t>
            </a:r>
            <a:r>
              <a:rPr lang="en-US" altLang="zh-CN" sz="2400" i="1" dirty="0"/>
              <a:t>N</a:t>
            </a:r>
            <a:r>
              <a:rPr lang="zh-CN" altLang="en-US" sz="2400" dirty="0"/>
              <a:t>个，不妨把它们设想成一个环形缓冲池。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0099">
                                            <p:txEl>
                                              <p:pRg st="3" end="3"/>
                                            </p:txEl>
                                          </p:spTgt>
                                        </p:tgtEl>
                                        <p:attrNameLst>
                                          <p:attrName>style.visibility</p:attrName>
                                        </p:attrNameLst>
                                      </p:cBhvr>
                                      <p:to>
                                        <p:strVal val="visible"/>
                                      </p:to>
                                    </p:set>
                                    <p:animEffect transition="in" filter="checkerboard(across)">
                                      <p:cBhvr>
                                        <p:cTn id="7" dur="500"/>
                                        <p:tgtEl>
                                          <p:spTgt spid="26009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0099">
                                            <p:txEl>
                                              <p:pRg st="4" end="4"/>
                                            </p:txEl>
                                          </p:spTgt>
                                        </p:tgtEl>
                                        <p:attrNameLst>
                                          <p:attrName>style.visibility</p:attrName>
                                        </p:attrNameLst>
                                      </p:cBhvr>
                                      <p:to>
                                        <p:strVal val="visible"/>
                                      </p:to>
                                    </p:set>
                                    <p:animEffect transition="in" filter="checkerboard(across)">
                                      <p:cBhvr>
                                        <p:cTn id="12" dur="500"/>
                                        <p:tgtEl>
                                          <p:spTgt spid="26009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0099">
                                            <p:txEl>
                                              <p:pRg st="5" end="5"/>
                                            </p:txEl>
                                          </p:spTgt>
                                        </p:tgtEl>
                                        <p:attrNameLst>
                                          <p:attrName>style.visibility</p:attrName>
                                        </p:attrNameLst>
                                      </p:cBhvr>
                                      <p:to>
                                        <p:strVal val="visible"/>
                                      </p:to>
                                    </p:set>
                                    <p:animEffect transition="in" filter="checkerboard(across)">
                                      <p:cBhvr>
                                        <p:cTn id="17" dur="500"/>
                                        <p:tgtEl>
                                          <p:spTgt spid="260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descr="T219"/>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5575275" y="1082186"/>
            <a:ext cx="3369631" cy="2828367"/>
          </a:xfrm>
        </p:spPr>
      </p:pic>
      <p:sp>
        <p:nvSpPr>
          <p:cNvPr id="74755" name="Text Box 4"/>
          <p:cNvSpPr txBox="1">
            <a:spLocks noChangeArrowheads="1"/>
          </p:cNvSpPr>
          <p:nvPr/>
        </p:nvSpPr>
        <p:spPr bwMode="auto">
          <a:xfrm>
            <a:off x="5220072" y="4293096"/>
            <a:ext cx="374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r>
              <a:rPr lang="zh-CN" altLang="en-US" sz="1800" b="1">
                <a:cs typeface="楷体_GB2312"/>
              </a:rPr>
              <a:t>生产者</a:t>
            </a:r>
            <a:r>
              <a:rPr lang="en-US" altLang="zh-CN" sz="1800" b="1">
                <a:cs typeface="楷体_GB2312"/>
              </a:rPr>
              <a:t>-</a:t>
            </a:r>
            <a:r>
              <a:rPr lang="zh-CN" altLang="en-US" sz="1800" b="1">
                <a:cs typeface="楷体_GB2312"/>
              </a:rPr>
              <a:t>消费者问题环形缓冲池</a:t>
            </a:r>
          </a:p>
        </p:txBody>
      </p:sp>
      <p:sp>
        <p:nvSpPr>
          <p:cNvPr id="5" name="矩形 4"/>
          <p:cNvSpPr/>
          <p:nvPr/>
        </p:nvSpPr>
        <p:spPr>
          <a:xfrm>
            <a:off x="215900" y="585788"/>
            <a:ext cx="5868988" cy="584200"/>
          </a:xfrm>
          <a:prstGeom prst="rect">
            <a:avLst/>
          </a:prstGeom>
        </p:spPr>
        <p:txBody>
          <a:bodyPr>
            <a:spAutoFit/>
          </a:bodyPr>
          <a:lstStyle/>
          <a:p>
            <a:pPr marL="342900" indent="-342900" eaLnBrk="1" hangingPunct="1">
              <a:spcBef>
                <a:spcPct val="20000"/>
              </a:spcBef>
              <a:buClr>
                <a:srgbClr val="00007D"/>
              </a:buClr>
              <a:buSzPct val="75000"/>
              <a:defRPr/>
            </a:pPr>
            <a:r>
              <a:rPr lang="en-US" altLang="zh-CN" sz="3200" b="1" kern="0" dirty="0">
                <a:solidFill>
                  <a:srgbClr val="C00000"/>
                </a:solidFill>
                <a:latin typeface="微软雅黑" panose="020B0503020204020204" pitchFamily="34" charset="-122"/>
                <a:ea typeface="微软雅黑" panose="020B0503020204020204" pitchFamily="34" charset="-122"/>
                <a:cs typeface="楷体_GB2312"/>
              </a:rPr>
              <a:t>1</a:t>
            </a:r>
            <a:r>
              <a:rPr lang="zh-CN" altLang="en-US" sz="3200" b="1" kern="0" dirty="0">
                <a:solidFill>
                  <a:srgbClr val="C00000"/>
                </a:solidFill>
                <a:latin typeface="微软雅黑" panose="020B0503020204020204" pitchFamily="34" charset="-122"/>
                <a:ea typeface="微软雅黑" panose="020B0503020204020204" pitchFamily="34" charset="-122"/>
                <a:cs typeface="楷体_GB2312"/>
              </a:rPr>
              <a:t>．生产者</a:t>
            </a:r>
            <a:r>
              <a:rPr lang="en-US" altLang="zh-CN" sz="3200" b="1" kern="0" dirty="0">
                <a:solidFill>
                  <a:srgbClr val="C00000"/>
                </a:solidFill>
                <a:latin typeface="微软雅黑" panose="020B0503020204020204" pitchFamily="34" charset="-122"/>
                <a:ea typeface="微软雅黑" panose="020B0503020204020204" pitchFamily="34" charset="-122"/>
                <a:cs typeface="楷体_GB2312"/>
              </a:rPr>
              <a:t>-</a:t>
            </a:r>
            <a:r>
              <a:rPr lang="zh-CN" altLang="en-US" sz="3200" b="1" kern="0" dirty="0">
                <a:solidFill>
                  <a:srgbClr val="C00000"/>
                </a:solidFill>
                <a:latin typeface="微软雅黑" panose="020B0503020204020204" pitchFamily="34" charset="-122"/>
                <a:ea typeface="微软雅黑" panose="020B0503020204020204" pitchFamily="34" charset="-122"/>
                <a:cs typeface="楷体_GB2312"/>
              </a:rPr>
              <a:t>消费者问题</a:t>
            </a:r>
          </a:p>
        </p:txBody>
      </p:sp>
      <p:sp>
        <p:nvSpPr>
          <p:cNvPr id="2" name="矩形 1"/>
          <p:cNvSpPr/>
          <p:nvPr/>
        </p:nvSpPr>
        <p:spPr>
          <a:xfrm>
            <a:off x="395536" y="1268760"/>
            <a:ext cx="4824536" cy="5262979"/>
          </a:xfrm>
          <a:prstGeom prst="rect">
            <a:avLst/>
          </a:prstGeom>
        </p:spPr>
        <p:txBody>
          <a:bodyPr wrap="square">
            <a:spAutoFit/>
          </a:bodyPr>
          <a:lstStyle/>
          <a:p>
            <a:pPr marL="342900" indent="-342900">
              <a:buFont typeface="Wingdings" pitchFamily="2" charset="2"/>
              <a:buChar char="n"/>
            </a:pPr>
            <a:r>
              <a:rPr lang="zh-CN" altLang="en-US" sz="2400">
                <a:latin typeface="微软雅黑" panose="020B0503020204020204" pitchFamily="34" charset="-122"/>
                <a:ea typeface="微软雅黑" panose="020B0503020204020204" pitchFamily="34" charset="-122"/>
              </a:rPr>
              <a:t>一组生产者进程和一组消费者进程共享一个初始为空、大小为</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的缓冲区</a:t>
            </a:r>
            <a:endParaRPr lang="en-US" altLang="zh-CN" sz="2400">
              <a:latin typeface="微软雅黑" panose="020B0503020204020204" pitchFamily="34" charset="-122"/>
              <a:ea typeface="微软雅黑" panose="020B0503020204020204" pitchFamily="34" charset="-122"/>
            </a:endParaRPr>
          </a:p>
          <a:p>
            <a:pPr marL="342900" indent="-342900">
              <a:buFont typeface="Wingdings" pitchFamily="2" charset="2"/>
              <a:buChar char="n"/>
            </a:pPr>
            <a:endParaRPr lang="en-US" altLang="zh-CN" sz="2400">
              <a:latin typeface="微软雅黑" panose="020B0503020204020204" pitchFamily="34" charset="-122"/>
              <a:ea typeface="微软雅黑" panose="020B0503020204020204" pitchFamily="34" charset="-122"/>
            </a:endParaRPr>
          </a:p>
          <a:p>
            <a:pPr marL="342900" indent="-342900">
              <a:buFont typeface="Wingdings" pitchFamily="2" charset="2"/>
              <a:buChar char="n"/>
            </a:pPr>
            <a:r>
              <a:rPr lang="zh-CN" altLang="en-US" sz="2400">
                <a:latin typeface="微软雅黑" panose="020B0503020204020204" pitchFamily="34" charset="-122"/>
                <a:ea typeface="微软雅黑" panose="020B0503020204020204" pitchFamily="34" charset="-122"/>
              </a:rPr>
              <a:t>只有缓冲区没满时，生产者才能把消息放入到缓冲区，否则必须等待</a:t>
            </a:r>
            <a:endParaRPr lang="en-US" altLang="zh-CN" sz="2400">
              <a:latin typeface="微软雅黑" panose="020B0503020204020204" pitchFamily="34" charset="-122"/>
              <a:ea typeface="微软雅黑" panose="020B0503020204020204" pitchFamily="34" charset="-122"/>
            </a:endParaRPr>
          </a:p>
          <a:p>
            <a:pPr marL="342900" indent="-342900">
              <a:buFont typeface="Wingdings" pitchFamily="2" charset="2"/>
              <a:buChar char="n"/>
            </a:pPr>
            <a:endParaRPr lang="en-US" altLang="zh-CN" sz="2400">
              <a:latin typeface="微软雅黑" panose="020B0503020204020204" pitchFamily="34" charset="-122"/>
              <a:ea typeface="微软雅黑" panose="020B0503020204020204" pitchFamily="34" charset="-122"/>
            </a:endParaRPr>
          </a:p>
          <a:p>
            <a:pPr marL="342900" indent="-342900">
              <a:buFont typeface="Wingdings" pitchFamily="2" charset="2"/>
              <a:buChar char="n"/>
            </a:pPr>
            <a:r>
              <a:rPr lang="zh-CN" altLang="en-US" sz="2400">
                <a:latin typeface="微软雅黑" panose="020B0503020204020204" pitchFamily="34" charset="-122"/>
                <a:ea typeface="微软雅黑" panose="020B0503020204020204" pitchFamily="34" charset="-122"/>
              </a:rPr>
              <a:t>只有缓冲区不空时，消费者才能从中取出消息，否则必须等待。</a:t>
            </a:r>
            <a:endParaRPr lang="en-US" altLang="zh-CN" sz="2400">
              <a:latin typeface="微软雅黑" panose="020B0503020204020204" pitchFamily="34" charset="-122"/>
              <a:ea typeface="微软雅黑" panose="020B0503020204020204" pitchFamily="34" charset="-122"/>
            </a:endParaRPr>
          </a:p>
          <a:p>
            <a:pPr marL="342900" indent="-342900">
              <a:buFont typeface="Wingdings" pitchFamily="2" charset="2"/>
              <a:buChar char="n"/>
            </a:pPr>
            <a:endParaRPr lang="en-US" altLang="zh-CN" sz="2400">
              <a:latin typeface="微软雅黑" panose="020B0503020204020204" pitchFamily="34" charset="-122"/>
              <a:ea typeface="微软雅黑" panose="020B0503020204020204" pitchFamily="34" charset="-122"/>
            </a:endParaRPr>
          </a:p>
          <a:p>
            <a:pPr marL="342900" indent="-342900">
              <a:buFont typeface="Wingdings" pitchFamily="2" charset="2"/>
              <a:buChar char="n"/>
            </a:pPr>
            <a:r>
              <a:rPr lang="zh-CN" altLang="en-US" sz="2400">
                <a:latin typeface="微软雅黑" panose="020B0503020204020204" pitchFamily="34" charset="-122"/>
                <a:ea typeface="微软雅黑" panose="020B0503020204020204" pitchFamily="34" charset="-122"/>
              </a:rPr>
              <a:t>由于缓冲区是临界资源，它只允许一个生产者放入消息，或者一个消费者从中取出消息</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323528" y="332656"/>
            <a:ext cx="8569325" cy="5976937"/>
          </a:xfrm>
        </p:spPr>
        <p:txBody>
          <a:bodyPr/>
          <a:lstStyle/>
          <a:p>
            <a:pPr eaLnBrk="1" hangingPunct="1">
              <a:buNone/>
              <a:defRPr/>
            </a:pPr>
            <a:r>
              <a:rPr lang="en-US" altLang="zh-CN" sz="2800">
                <a:solidFill>
                  <a:srgbClr val="FF0000"/>
                </a:solidFill>
              </a:rPr>
              <a:t>●</a:t>
            </a:r>
            <a:r>
              <a:rPr lang="zh-CN" altLang="en-US" sz="2800" b="1">
                <a:solidFill>
                  <a:srgbClr val="C00000"/>
                </a:solidFill>
              </a:rPr>
              <a:t>两个进程，既是互斥关系，又是同步关系</a:t>
            </a:r>
            <a:r>
              <a:rPr lang="zh-CN" altLang="en-US" sz="2800"/>
              <a:t>。</a:t>
            </a:r>
            <a:endParaRPr lang="en-US" altLang="zh-CN" sz="2800">
              <a:solidFill>
                <a:srgbClr val="FF0000"/>
              </a:solidFill>
            </a:endParaRPr>
          </a:p>
          <a:p>
            <a:pPr eaLnBrk="1" hangingPunct="1">
              <a:buFont typeface="Wingdings" pitchFamily="2" charset="2"/>
              <a:buNone/>
              <a:defRPr/>
            </a:pPr>
            <a:endParaRPr lang="en-US" altLang="zh-CN" sz="2800">
              <a:solidFill>
                <a:srgbClr val="FF0000"/>
              </a:solidFill>
            </a:endParaRPr>
          </a:p>
          <a:p>
            <a:pPr eaLnBrk="1" hangingPunct="1">
              <a:buNone/>
              <a:defRPr/>
            </a:pPr>
            <a:r>
              <a:rPr lang="zh-CN" altLang="en-US" sz="2800" b="1">
                <a:solidFill>
                  <a:srgbClr val="0000CC"/>
                </a:solidFill>
              </a:rPr>
              <a:t>关系分析</a:t>
            </a:r>
            <a:r>
              <a:rPr lang="zh-CN" altLang="en-US" sz="2800"/>
              <a:t>：</a:t>
            </a:r>
            <a:endParaRPr lang="en-US" altLang="zh-CN" sz="2800"/>
          </a:p>
          <a:p>
            <a:pPr eaLnBrk="1" hangingPunct="1">
              <a:buNone/>
              <a:defRPr/>
            </a:pPr>
            <a:r>
              <a:rPr lang="zh-CN" altLang="en-US" sz="2800"/>
              <a:t>写消息、取消息必须分开进行，所以两者是互斥关系；</a:t>
            </a:r>
            <a:endParaRPr lang="en-US" altLang="zh-CN" sz="2800"/>
          </a:p>
          <a:p>
            <a:pPr eaLnBrk="1" hangingPunct="1">
              <a:buNone/>
              <a:defRPr/>
            </a:pPr>
            <a:r>
              <a:rPr lang="zh-CN" altLang="en-US" sz="2800"/>
              <a:t>只有生产者放入消息后，消费者才能从中取出消息，所以两者还是同步关系。</a:t>
            </a:r>
            <a:endParaRPr lang="en-US" altLang="zh-CN" sz="2800"/>
          </a:p>
          <a:p>
            <a:pPr eaLnBrk="1" hangingPunct="1">
              <a:buFont typeface="Wingdings" pitchFamily="2" charset="2"/>
              <a:buNone/>
              <a:defRPr/>
            </a:pPr>
            <a:endParaRPr lang="en-US" altLang="zh-CN" sz="2800">
              <a:solidFill>
                <a:srgbClr val="C00000"/>
              </a:solidFill>
            </a:endParaRPr>
          </a:p>
          <a:p>
            <a:pPr eaLnBrk="1" hangingPunct="1">
              <a:buFont typeface="Wingdings" pitchFamily="2" charset="2"/>
              <a:buNone/>
              <a:defRPr/>
            </a:pPr>
            <a:r>
              <a:rPr lang="zh-CN" altLang="en-US" sz="2800">
                <a:solidFill>
                  <a:srgbClr val="C00000"/>
                </a:solidFill>
              </a:rPr>
              <a:t>设置</a:t>
            </a:r>
            <a:r>
              <a:rPr lang="zh-CN" altLang="en-US" sz="2800" dirty="0">
                <a:solidFill>
                  <a:srgbClr val="C00000"/>
                </a:solidFill>
              </a:rPr>
              <a:t>三个信号量</a:t>
            </a:r>
            <a:r>
              <a:rPr lang="zh-CN" altLang="en-US" sz="2800" dirty="0"/>
              <a:t>： </a:t>
            </a:r>
          </a:p>
          <a:p>
            <a:pPr eaLnBrk="1" hangingPunct="1">
              <a:defRPr/>
            </a:pPr>
            <a:r>
              <a:rPr lang="en-US" altLang="zh-CN" sz="2800" b="1" dirty="0"/>
              <a:t>full</a:t>
            </a:r>
            <a:r>
              <a:rPr lang="zh-CN" altLang="en-US" sz="2800" dirty="0"/>
              <a:t>：表示放有产品的缓冲区数，其初值为</a:t>
            </a:r>
            <a:r>
              <a:rPr lang="en-US" altLang="zh-CN" sz="2800" dirty="0"/>
              <a:t>0</a:t>
            </a:r>
            <a:r>
              <a:rPr lang="zh-CN" altLang="en-US" sz="2800" dirty="0"/>
              <a:t>。</a:t>
            </a:r>
          </a:p>
          <a:p>
            <a:pPr eaLnBrk="1" hangingPunct="1">
              <a:defRPr/>
            </a:pPr>
            <a:r>
              <a:rPr lang="en-US" altLang="zh-CN" sz="2800" b="1" dirty="0"/>
              <a:t>empty</a:t>
            </a:r>
            <a:r>
              <a:rPr lang="zh-CN" altLang="en-US" sz="2800" dirty="0"/>
              <a:t>：表示可供使用的缓冲区数，其初值为</a:t>
            </a:r>
            <a:r>
              <a:rPr lang="en-US" altLang="zh-CN" sz="2800" i="1" dirty="0"/>
              <a:t>N</a:t>
            </a:r>
            <a:r>
              <a:rPr lang="zh-CN" altLang="en-US" sz="2800" dirty="0"/>
              <a:t>。</a:t>
            </a:r>
          </a:p>
          <a:p>
            <a:pPr eaLnBrk="1" hangingPunct="1">
              <a:defRPr/>
            </a:pPr>
            <a:r>
              <a:rPr lang="en-US" altLang="zh-CN" sz="2800" b="1" dirty="0" err="1"/>
              <a:t>mutex</a:t>
            </a:r>
            <a:r>
              <a:rPr lang="zh-CN" altLang="en-US" sz="2800" dirty="0"/>
              <a:t>：互斥信号量，初值为</a:t>
            </a:r>
            <a:r>
              <a:rPr lang="en-US" altLang="zh-CN" sz="2800"/>
              <a:t>1</a:t>
            </a:r>
            <a:r>
              <a:rPr lang="zh-CN" altLang="en-US" sz="2800"/>
              <a:t>，互斥信号量，保证互斥的访问缓冲池。</a:t>
            </a:r>
            <a:endParaRPr lang="en-US" altLang="zh-CN" sz="2800" dirty="0"/>
          </a:p>
          <a:p>
            <a:pPr marL="0" indent="0" eaLnBrk="1" hangingPunct="1">
              <a:buNone/>
              <a:defRPr/>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2147">
                                            <p:txEl>
                                              <p:pRg st="2" end="2"/>
                                            </p:txEl>
                                          </p:spTgt>
                                        </p:tgtEl>
                                        <p:attrNameLst>
                                          <p:attrName>style.visibility</p:attrName>
                                        </p:attrNameLst>
                                      </p:cBhvr>
                                      <p:to>
                                        <p:strVal val="visible"/>
                                      </p:to>
                                    </p:set>
                                    <p:anim calcmode="lin" valueType="num">
                                      <p:cBhvr additive="base">
                                        <p:cTn id="11"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21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2147">
                                            <p:txEl>
                                              <p:pRg st="3" end="3"/>
                                            </p:txEl>
                                          </p:spTgt>
                                        </p:tgtEl>
                                        <p:attrNameLst>
                                          <p:attrName>style.visibility</p:attrName>
                                        </p:attrNameLst>
                                      </p:cBhvr>
                                      <p:to>
                                        <p:strVal val="visible"/>
                                      </p:to>
                                    </p:set>
                                    <p:anim calcmode="lin" valueType="num">
                                      <p:cBhvr additive="base">
                                        <p:cTn id="15" dur="500" fill="hold"/>
                                        <p:tgtEl>
                                          <p:spTgt spid="26214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214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2147">
                                            <p:txEl>
                                              <p:pRg st="4" end="4"/>
                                            </p:txEl>
                                          </p:spTgt>
                                        </p:tgtEl>
                                        <p:attrNameLst>
                                          <p:attrName>style.visibility</p:attrName>
                                        </p:attrNameLst>
                                      </p:cBhvr>
                                      <p:to>
                                        <p:strVal val="visible"/>
                                      </p:to>
                                    </p:set>
                                    <p:anim calcmode="lin" valueType="num">
                                      <p:cBhvr additive="base">
                                        <p:cTn id="19" dur="5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214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2147">
                                            <p:txEl>
                                              <p:pRg st="6" end="6"/>
                                            </p:txEl>
                                          </p:spTgt>
                                        </p:tgtEl>
                                        <p:attrNameLst>
                                          <p:attrName>style.visibility</p:attrName>
                                        </p:attrNameLst>
                                      </p:cBhvr>
                                      <p:to>
                                        <p:strVal val="visible"/>
                                      </p:to>
                                    </p:set>
                                    <p:anim calcmode="lin" valueType="num">
                                      <p:cBhvr additive="base">
                                        <p:cTn id="23" dur="500" fill="hold"/>
                                        <p:tgtEl>
                                          <p:spTgt spid="26214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2147">
                                            <p:txEl>
                                              <p:pRg st="6" end="6"/>
                                            </p:txEl>
                                          </p:spTgt>
                                        </p:tgtEl>
                                        <p:attrNameLst>
                                          <p:attrName>ppt_y</p:attrName>
                                        </p:attrNameLst>
                                      </p:cBhvr>
                                      <p:tavLst>
                                        <p:tav tm="0">
                                          <p:val>
                                            <p:strVal val="1+#ppt_h/2"/>
                                          </p:val>
                                        </p:tav>
                                        <p:tav tm="100000">
                                          <p:val>
                                            <p:strVal val="#ppt_y"/>
                                          </p:val>
                                        </p:tav>
                                      </p:tavLst>
                                    </p:anim>
                                  </p:childTnLst>
                                </p:cTn>
                              </p:par>
                              <p:par>
                                <p:cTn id="25" presetID="12" presetClass="entr" presetSubtype="4" fill="hold" nodeType="withEffect">
                                  <p:stCondLst>
                                    <p:cond delay="0"/>
                                  </p:stCondLst>
                                  <p:childTnLst>
                                    <p:set>
                                      <p:cBhvr>
                                        <p:cTn id="26" dur="1" fill="hold">
                                          <p:stCondLst>
                                            <p:cond delay="0"/>
                                          </p:stCondLst>
                                        </p:cTn>
                                        <p:tgtEl>
                                          <p:spTgt spid="262147">
                                            <p:txEl>
                                              <p:pRg st="7" end="7"/>
                                            </p:txEl>
                                          </p:spTgt>
                                        </p:tgtEl>
                                        <p:attrNameLst>
                                          <p:attrName>style.visibility</p:attrName>
                                        </p:attrNameLst>
                                      </p:cBhvr>
                                      <p:to>
                                        <p:strVal val="visible"/>
                                      </p:to>
                                    </p:set>
                                    <p:animEffect transition="in" filter="slide(fromBottom)">
                                      <p:cBhvr>
                                        <p:cTn id="27" dur="500"/>
                                        <p:tgtEl>
                                          <p:spTgt spid="262147">
                                            <p:txEl>
                                              <p:pRg st="7" end="7"/>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262147">
                                            <p:txEl>
                                              <p:pRg st="8" end="8"/>
                                            </p:txEl>
                                          </p:spTgt>
                                        </p:tgtEl>
                                        <p:attrNameLst>
                                          <p:attrName>style.visibility</p:attrName>
                                        </p:attrNameLst>
                                      </p:cBhvr>
                                      <p:to>
                                        <p:strVal val="visible"/>
                                      </p:to>
                                    </p:set>
                                    <p:animEffect transition="in" filter="slide(fromBottom)">
                                      <p:cBhvr>
                                        <p:cTn id="30" dur="500"/>
                                        <p:tgtEl>
                                          <p:spTgt spid="262147">
                                            <p:txEl>
                                              <p:pRg st="8" end="8"/>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262147">
                                            <p:txEl>
                                              <p:pRg st="9" end="9"/>
                                            </p:txEl>
                                          </p:spTgt>
                                        </p:tgtEl>
                                        <p:attrNameLst>
                                          <p:attrName>style.visibility</p:attrName>
                                        </p:attrNameLst>
                                      </p:cBhvr>
                                      <p:to>
                                        <p:strVal val="visible"/>
                                      </p:to>
                                    </p:set>
                                    <p:animEffect transition="in" filter="slide(fromBottom)">
                                      <p:cBhvr>
                                        <p:cTn id="33" dur="500"/>
                                        <p:tgtEl>
                                          <p:spTgt spid="262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422" y="116632"/>
            <a:ext cx="5191850" cy="647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698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1"/>
          <p:cNvSpPr>
            <a:spLocks noChangeArrowheads="1"/>
          </p:cNvSpPr>
          <p:nvPr/>
        </p:nvSpPr>
        <p:spPr bwMode="auto">
          <a:xfrm>
            <a:off x="395288" y="188913"/>
            <a:ext cx="8208962" cy="692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15000"/>
              </a:lnSpc>
              <a:spcBef>
                <a:spcPts val="1200"/>
              </a:spcBef>
              <a:buFont typeface="Wingdings" pitchFamily="2" charset="2"/>
              <a:buChar char="l"/>
            </a:pPr>
            <a:r>
              <a:rPr lang="zh-CN" altLang="en-US" sz="2400">
                <a:latin typeface="微软雅黑" pitchFamily="34" charset="-122"/>
                <a:ea typeface="微软雅黑" pitchFamily="34" charset="-122"/>
              </a:rPr>
              <a:t>著名的生产者</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消费者问题是计算机操作系统中并发进程内在关系的一种</a:t>
            </a:r>
            <a:r>
              <a:rPr lang="zh-CN" altLang="en-US" sz="2400" b="1">
                <a:solidFill>
                  <a:srgbClr val="C00000"/>
                </a:solidFill>
                <a:latin typeface="微软雅黑" pitchFamily="34" charset="-122"/>
                <a:ea typeface="微软雅黑" pitchFamily="34" charset="-122"/>
              </a:rPr>
              <a:t>抽象</a:t>
            </a:r>
            <a:r>
              <a:rPr lang="zh-CN" altLang="en-US" sz="2400">
                <a:latin typeface="微软雅黑" pitchFamily="34" charset="-122"/>
                <a:ea typeface="微软雅黑" pitchFamily="34" charset="-122"/>
              </a:rPr>
              <a:t>，是</a:t>
            </a:r>
            <a:r>
              <a:rPr lang="zh-CN" altLang="en-US" sz="2400" b="1">
                <a:solidFill>
                  <a:srgbClr val="C00000"/>
                </a:solidFill>
                <a:latin typeface="微软雅黑" pitchFamily="34" charset="-122"/>
                <a:ea typeface="微软雅黑" pitchFamily="34" charset="-122"/>
              </a:rPr>
              <a:t>典型的进程同步问题</a:t>
            </a:r>
            <a:r>
              <a:rPr lang="zh-CN" altLang="en-US" sz="2400">
                <a:latin typeface="微软雅黑" pitchFamily="34" charset="-122"/>
                <a:ea typeface="微软雅黑" pitchFamily="34" charset="-122"/>
              </a:rPr>
              <a:t>。</a:t>
            </a:r>
            <a:endParaRPr lang="en-US" altLang="zh-CN" sz="2400">
              <a:latin typeface="微软雅黑" pitchFamily="34" charset="-122"/>
              <a:ea typeface="微软雅黑" pitchFamily="34" charset="-122"/>
            </a:endParaRPr>
          </a:p>
          <a:p>
            <a:pPr marL="342900" indent="-342900" algn="just">
              <a:lnSpc>
                <a:spcPct val="115000"/>
              </a:lnSpc>
              <a:spcBef>
                <a:spcPts val="1200"/>
              </a:spcBef>
              <a:buFont typeface="Wingdings" pitchFamily="2" charset="2"/>
              <a:buChar char="l"/>
            </a:pPr>
            <a:r>
              <a:rPr lang="zh-CN" altLang="en-US" sz="2400">
                <a:latin typeface="微软雅黑" pitchFamily="34" charset="-122"/>
                <a:ea typeface="微软雅黑" pitchFamily="34" charset="-122"/>
              </a:rPr>
              <a:t>在操作系统中，生产者进程可以是计算进程、发送进程；而消费者进程可以是打印进程、接收进程等等。</a:t>
            </a:r>
            <a:endParaRPr lang="en-US" altLang="zh-CN" sz="2400">
              <a:latin typeface="微软雅黑" pitchFamily="34" charset="-122"/>
              <a:ea typeface="微软雅黑" pitchFamily="34" charset="-122"/>
            </a:endParaRPr>
          </a:p>
          <a:p>
            <a:pPr marL="342900" indent="-342900" algn="just">
              <a:lnSpc>
                <a:spcPct val="115000"/>
              </a:lnSpc>
              <a:spcBef>
                <a:spcPts val="1200"/>
              </a:spcBef>
              <a:buFont typeface="Wingdings" pitchFamily="2" charset="2"/>
              <a:buChar char="l"/>
            </a:pPr>
            <a:r>
              <a:rPr lang="zh-CN" altLang="en-US" sz="2400" b="1">
                <a:solidFill>
                  <a:srgbClr val="C00000"/>
                </a:solidFill>
                <a:latin typeface="微软雅黑" pitchFamily="34" charset="-122"/>
                <a:ea typeface="微软雅黑" pitchFamily="34" charset="-122"/>
              </a:rPr>
              <a:t>解决好生产者</a:t>
            </a:r>
            <a:r>
              <a:rPr lang="en-US" altLang="zh-CN" sz="2400" b="1">
                <a:solidFill>
                  <a:srgbClr val="C00000"/>
                </a:solidFill>
                <a:latin typeface="微软雅黑" pitchFamily="34" charset="-122"/>
                <a:ea typeface="微软雅黑" pitchFamily="34" charset="-122"/>
              </a:rPr>
              <a:t>--</a:t>
            </a:r>
            <a:r>
              <a:rPr lang="zh-CN" altLang="en-US" sz="2400" b="1">
                <a:solidFill>
                  <a:srgbClr val="C00000"/>
                </a:solidFill>
                <a:latin typeface="微软雅黑" pitchFamily="34" charset="-122"/>
                <a:ea typeface="微软雅黑" pitchFamily="34" charset="-122"/>
              </a:rPr>
              <a:t>消费者问题就解决好了一类并发进程的同步问题</a:t>
            </a:r>
            <a:r>
              <a:rPr lang="zh-CN" altLang="en-US" sz="2400">
                <a:latin typeface="微软雅黑" pitchFamily="34" charset="-122"/>
                <a:ea typeface="微软雅黑" pitchFamily="34" charset="-122"/>
              </a:rPr>
              <a:t>。</a:t>
            </a:r>
            <a:endParaRPr lang="en-US" altLang="zh-CN" sz="2400">
              <a:latin typeface="微软雅黑" pitchFamily="34" charset="-122"/>
              <a:ea typeface="微软雅黑" pitchFamily="34" charset="-122"/>
            </a:endParaRPr>
          </a:p>
          <a:p>
            <a:pPr marL="342900" indent="-342900" algn="just">
              <a:lnSpc>
                <a:spcPct val="115000"/>
              </a:lnSpc>
              <a:spcBef>
                <a:spcPts val="1200"/>
              </a:spcBef>
              <a:buFont typeface="Wingdings" pitchFamily="2" charset="2"/>
              <a:buChar char="l"/>
            </a:pPr>
            <a:r>
              <a:rPr lang="zh-CN" altLang="en-US" sz="2400">
                <a:latin typeface="微软雅黑" pitchFamily="34" charset="-122"/>
                <a:ea typeface="微软雅黑" pitchFamily="34" charset="-122"/>
              </a:rPr>
              <a:t>对于生产者进程：生产一个产品，当要送入缓冲区时，要检查是否有空缓冲区，若有，则可将产品送入缓冲区，并通知消费者进程；否则，等待；</a:t>
            </a:r>
          </a:p>
          <a:p>
            <a:pPr marL="342900" indent="-342900" algn="just">
              <a:lnSpc>
                <a:spcPct val="115000"/>
              </a:lnSpc>
              <a:spcBef>
                <a:spcPts val="1200"/>
              </a:spcBef>
              <a:buFont typeface="Wingdings" pitchFamily="2" charset="2"/>
              <a:buChar char="l"/>
            </a:pPr>
            <a:r>
              <a:rPr lang="zh-CN" altLang="en-US" sz="2400">
                <a:latin typeface="微软雅黑" pitchFamily="34" charset="-122"/>
                <a:ea typeface="微软雅黑" pitchFamily="34" charset="-122"/>
              </a:rPr>
              <a:t>对于消费者进程：当它去取产品时，要看缓冲区中是否有产品可取，若有则取走一个产品，并通知生产者进程，否则，等待。</a:t>
            </a:r>
            <a:endParaRPr lang="en-US" altLang="zh-CN" sz="2400">
              <a:latin typeface="微软雅黑" pitchFamily="34" charset="-122"/>
              <a:ea typeface="微软雅黑" pitchFamily="34" charset="-122"/>
            </a:endParaRPr>
          </a:p>
          <a:p>
            <a:pPr marL="342900" indent="-342900" algn="just">
              <a:lnSpc>
                <a:spcPct val="115000"/>
              </a:lnSpc>
              <a:spcBef>
                <a:spcPts val="1200"/>
              </a:spcBef>
              <a:buFont typeface="Wingdings" pitchFamily="2" charset="2"/>
              <a:buChar char="l"/>
            </a:pPr>
            <a:r>
              <a:rPr lang="zh-CN" altLang="en-US" sz="2400">
                <a:latin typeface="微软雅黑" pitchFamily="34" charset="-122"/>
                <a:ea typeface="微软雅黑" pitchFamily="34" charset="-122"/>
              </a:rPr>
              <a:t>这种相互等待，并互通信息就是典型的</a:t>
            </a:r>
            <a:r>
              <a:rPr lang="zh-CN" altLang="en-US" sz="2400" b="1">
                <a:solidFill>
                  <a:srgbClr val="C00000"/>
                </a:solidFill>
                <a:latin typeface="微软雅黑" pitchFamily="34" charset="-122"/>
                <a:ea typeface="微软雅黑" pitchFamily="34" charset="-122"/>
              </a:rPr>
              <a:t>进程同步</a:t>
            </a:r>
            <a:r>
              <a:rPr lang="zh-CN" altLang="en-US" sz="2400">
                <a:latin typeface="微软雅黑" pitchFamily="34" charset="-122"/>
                <a:ea typeface="微软雅黑" pitchFamily="34" charset="-122"/>
              </a:rPr>
              <a:t>。</a:t>
            </a:r>
            <a:endParaRPr lang="en-US" altLang="zh-CN" sz="2400">
              <a:latin typeface="微软雅黑" pitchFamily="34" charset="-122"/>
              <a:ea typeface="微软雅黑" pitchFamily="34" charset="-122"/>
            </a:endParaRPr>
          </a:p>
          <a:p>
            <a:pPr marL="342900" indent="-342900" algn="just">
              <a:lnSpc>
                <a:spcPct val="115000"/>
              </a:lnSpc>
              <a:spcBef>
                <a:spcPts val="1200"/>
              </a:spcBef>
              <a:buFont typeface="Wingdings" pitchFamily="2" charset="2"/>
              <a:buChar char="l"/>
            </a:pPr>
            <a:endParaRPr lang="zh-CN" altLang="en-US" sz="2400">
              <a:latin typeface="微软雅黑" pitchFamily="34" charset="-122"/>
              <a:ea typeface="微软雅黑"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body" idx="1"/>
          </p:nvPr>
        </p:nvSpPr>
        <p:spPr>
          <a:xfrm>
            <a:off x="323850" y="620713"/>
            <a:ext cx="8507413" cy="5832475"/>
          </a:xfrm>
        </p:spPr>
        <p:txBody>
          <a:bodyPr/>
          <a:lstStyle/>
          <a:p>
            <a:pPr eaLnBrk="1" hangingPunct="1">
              <a:buFont typeface="Wingdings" pitchFamily="2" charset="2"/>
              <a:buNone/>
            </a:pPr>
            <a:r>
              <a:rPr lang="en-US" altLang="zh-CN" b="1" dirty="0">
                <a:solidFill>
                  <a:srgbClr val="C00000"/>
                </a:solidFill>
                <a:cs typeface="楷体_GB2312"/>
              </a:rPr>
              <a:t>2</a:t>
            </a:r>
            <a:r>
              <a:rPr lang="zh-CN" altLang="en-US" b="1" dirty="0">
                <a:solidFill>
                  <a:srgbClr val="C00000"/>
                </a:solidFill>
                <a:cs typeface="楷体_GB2312"/>
              </a:rPr>
              <a:t>．读者</a:t>
            </a:r>
            <a:r>
              <a:rPr lang="en-US" altLang="zh-CN" b="1" dirty="0">
                <a:solidFill>
                  <a:srgbClr val="C00000"/>
                </a:solidFill>
                <a:cs typeface="楷体_GB2312"/>
              </a:rPr>
              <a:t>--</a:t>
            </a:r>
            <a:r>
              <a:rPr lang="zh-CN" altLang="en-US" b="1" dirty="0">
                <a:solidFill>
                  <a:srgbClr val="C00000"/>
                </a:solidFill>
                <a:cs typeface="楷体_GB2312"/>
              </a:rPr>
              <a:t>写者问题</a:t>
            </a:r>
          </a:p>
          <a:p>
            <a:pPr eaLnBrk="1" hangingPunct="1">
              <a:spcBef>
                <a:spcPts val="1200"/>
              </a:spcBef>
              <a:buFont typeface="Wingdings" pitchFamily="2" charset="2"/>
              <a:buNone/>
            </a:pPr>
            <a:r>
              <a:rPr lang="zh-CN" altLang="en-US" sz="2800" dirty="0">
                <a:cs typeface="楷体_GB2312"/>
              </a:rPr>
              <a:t>   读者</a:t>
            </a:r>
            <a:r>
              <a:rPr lang="en-US" altLang="zh-CN" sz="2800" dirty="0">
                <a:cs typeface="楷体_GB2312"/>
              </a:rPr>
              <a:t>-</a:t>
            </a:r>
            <a:r>
              <a:rPr lang="zh-CN" altLang="en-US" sz="2800" dirty="0">
                <a:cs typeface="楷体_GB2312"/>
              </a:rPr>
              <a:t>写者问题也是一个著名的</a:t>
            </a:r>
            <a:r>
              <a:rPr lang="zh-CN" altLang="en-US" sz="2800" b="1" dirty="0">
                <a:solidFill>
                  <a:srgbClr val="C00000"/>
                </a:solidFill>
                <a:cs typeface="楷体_GB2312"/>
              </a:rPr>
              <a:t>进程互斥访问有限资源的同步问题</a:t>
            </a:r>
            <a:r>
              <a:rPr lang="zh-CN" altLang="en-US" sz="2800" dirty="0">
                <a:cs typeface="楷体_GB2312"/>
              </a:rPr>
              <a:t>。</a:t>
            </a:r>
            <a:endParaRPr lang="en-US" altLang="zh-CN" sz="2800" dirty="0">
              <a:cs typeface="楷体_GB2312"/>
            </a:endParaRPr>
          </a:p>
          <a:p>
            <a:pPr eaLnBrk="1" hangingPunct="1">
              <a:spcBef>
                <a:spcPts val="1200"/>
              </a:spcBef>
              <a:spcAft>
                <a:spcPts val="1200"/>
              </a:spcAft>
              <a:buFont typeface="Wingdings" pitchFamily="2" charset="2"/>
              <a:buNone/>
            </a:pPr>
            <a:r>
              <a:rPr lang="zh-CN" altLang="en-US" sz="2400" dirty="0">
                <a:cs typeface="楷体_GB2312"/>
              </a:rPr>
              <a:t>         例如：有一个被许多进程共享的数据区，这个数据区可以是一个文件，或者主存的一块空间。读取进程（</a:t>
            </a:r>
            <a:r>
              <a:rPr lang="en-US" altLang="zh-CN" sz="2400" dirty="0">
                <a:cs typeface="楷体_GB2312"/>
              </a:rPr>
              <a:t>reader</a:t>
            </a:r>
            <a:r>
              <a:rPr lang="zh-CN" altLang="en-US" sz="2400" dirty="0">
                <a:cs typeface="楷体_GB2312"/>
              </a:rPr>
              <a:t>）和写数据的进程（</a:t>
            </a:r>
            <a:r>
              <a:rPr lang="en-US" altLang="zh-CN" sz="2400" dirty="0">
                <a:cs typeface="楷体_GB2312"/>
              </a:rPr>
              <a:t>writer</a:t>
            </a:r>
            <a:r>
              <a:rPr lang="zh-CN" altLang="en-US" sz="2400" dirty="0">
                <a:cs typeface="楷体_GB2312"/>
              </a:rPr>
              <a:t>）。这些读者和写者对数据区的操作必须满足以下条件：</a:t>
            </a:r>
            <a:r>
              <a:rPr lang="zh-CN" altLang="en-US" sz="2400" dirty="0">
                <a:solidFill>
                  <a:srgbClr val="FF0000"/>
                </a:solidFill>
                <a:cs typeface="楷体_GB2312"/>
              </a:rPr>
              <a:t>读</a:t>
            </a:r>
            <a:r>
              <a:rPr lang="en-US" altLang="zh-CN" sz="2400" dirty="0">
                <a:solidFill>
                  <a:srgbClr val="FF0000"/>
                </a:solidFill>
                <a:cs typeface="楷体_GB2312"/>
              </a:rPr>
              <a:t>—</a:t>
            </a:r>
            <a:r>
              <a:rPr lang="zh-CN" altLang="en-US" sz="2400" dirty="0">
                <a:solidFill>
                  <a:srgbClr val="FF0000"/>
                </a:solidFill>
                <a:cs typeface="楷体_GB2312"/>
              </a:rPr>
              <a:t>读允许</a:t>
            </a:r>
            <a:r>
              <a:rPr lang="zh-CN" altLang="en-US" sz="2400" dirty="0">
                <a:cs typeface="楷体_GB2312"/>
              </a:rPr>
              <a:t>；</a:t>
            </a:r>
            <a:r>
              <a:rPr lang="zh-CN" altLang="en-US" sz="2400" dirty="0">
                <a:solidFill>
                  <a:srgbClr val="FF0000"/>
                </a:solidFill>
                <a:cs typeface="楷体_GB2312"/>
              </a:rPr>
              <a:t>读</a:t>
            </a:r>
            <a:r>
              <a:rPr lang="en-US" altLang="zh-CN" sz="2400" dirty="0">
                <a:solidFill>
                  <a:srgbClr val="FF0000"/>
                </a:solidFill>
                <a:cs typeface="楷体_GB2312"/>
              </a:rPr>
              <a:t>—</a:t>
            </a:r>
            <a:r>
              <a:rPr lang="zh-CN" altLang="en-US" sz="2400" dirty="0">
                <a:solidFill>
                  <a:srgbClr val="FF0000"/>
                </a:solidFill>
                <a:cs typeface="楷体_GB2312"/>
              </a:rPr>
              <a:t>写互斥</a:t>
            </a:r>
            <a:r>
              <a:rPr lang="zh-CN" altLang="en-US" sz="2400" dirty="0">
                <a:cs typeface="楷体_GB2312"/>
              </a:rPr>
              <a:t>；</a:t>
            </a:r>
            <a:r>
              <a:rPr lang="zh-CN" altLang="en-US" sz="2400" dirty="0">
                <a:solidFill>
                  <a:srgbClr val="FF0000"/>
                </a:solidFill>
                <a:cs typeface="楷体_GB2312"/>
              </a:rPr>
              <a:t>写</a:t>
            </a:r>
            <a:r>
              <a:rPr lang="en-US" altLang="zh-CN" sz="2400" dirty="0">
                <a:solidFill>
                  <a:srgbClr val="FF0000"/>
                </a:solidFill>
                <a:cs typeface="楷体_GB2312"/>
              </a:rPr>
              <a:t>—</a:t>
            </a:r>
            <a:r>
              <a:rPr lang="zh-CN" altLang="en-US" sz="2400" dirty="0">
                <a:solidFill>
                  <a:srgbClr val="FF0000"/>
                </a:solidFill>
                <a:cs typeface="楷体_GB2312"/>
              </a:rPr>
              <a:t>写互斥</a:t>
            </a:r>
            <a:r>
              <a:rPr lang="zh-CN" altLang="en-US" sz="2400" dirty="0">
                <a:cs typeface="楷体_GB2312"/>
              </a:rPr>
              <a:t>。这些条件具体来说就是</a:t>
            </a:r>
          </a:p>
          <a:p>
            <a:pPr eaLnBrk="1" hangingPunct="1">
              <a:spcBef>
                <a:spcPts val="1200"/>
              </a:spcBef>
              <a:buFont typeface="Wingdings" pitchFamily="2" charset="2"/>
              <a:buNone/>
            </a:pPr>
            <a:r>
              <a:rPr lang="zh-CN" altLang="en-US" sz="2400" dirty="0">
                <a:cs typeface="楷体_GB2312"/>
              </a:rPr>
              <a:t>（</a:t>
            </a:r>
            <a:r>
              <a:rPr lang="en-US" altLang="zh-CN" sz="2400" dirty="0">
                <a:cs typeface="楷体_GB2312"/>
              </a:rPr>
              <a:t>1</a:t>
            </a:r>
            <a:r>
              <a:rPr lang="zh-CN" altLang="en-US" sz="2400" dirty="0">
                <a:cs typeface="楷体_GB2312"/>
              </a:rPr>
              <a:t>）任意多的读进程可以同时读这个文件；</a:t>
            </a:r>
          </a:p>
          <a:p>
            <a:pPr eaLnBrk="1" hangingPunct="1">
              <a:spcBef>
                <a:spcPts val="1200"/>
              </a:spcBef>
              <a:buFont typeface="Wingdings" pitchFamily="2" charset="2"/>
              <a:buNone/>
            </a:pPr>
            <a:r>
              <a:rPr lang="zh-CN" altLang="en-US" sz="2400" dirty="0">
                <a:cs typeface="楷体_GB2312"/>
              </a:rPr>
              <a:t>（</a:t>
            </a:r>
            <a:r>
              <a:rPr lang="en-US" altLang="zh-CN" sz="2400" dirty="0">
                <a:cs typeface="楷体_GB2312"/>
              </a:rPr>
              <a:t>2</a:t>
            </a:r>
            <a:r>
              <a:rPr lang="zh-CN" altLang="en-US" sz="2400" dirty="0">
                <a:cs typeface="楷体_GB2312"/>
              </a:rPr>
              <a:t>）一次只允许一个写进程往文件中写；</a:t>
            </a:r>
          </a:p>
          <a:p>
            <a:pPr eaLnBrk="1" hangingPunct="1">
              <a:spcBef>
                <a:spcPts val="1200"/>
              </a:spcBef>
              <a:buFont typeface="Wingdings" pitchFamily="2" charset="2"/>
              <a:buNone/>
            </a:pPr>
            <a:r>
              <a:rPr lang="zh-CN" altLang="en-US" sz="2400" dirty="0">
                <a:cs typeface="楷体_GB2312"/>
              </a:rPr>
              <a:t>（</a:t>
            </a:r>
            <a:r>
              <a:rPr lang="en-US" altLang="zh-CN" sz="2400" dirty="0">
                <a:cs typeface="楷体_GB2312"/>
              </a:rPr>
              <a:t>3</a:t>
            </a:r>
            <a:r>
              <a:rPr lang="zh-CN" altLang="en-US" sz="2400" dirty="0">
                <a:cs typeface="楷体_GB2312"/>
              </a:rPr>
              <a:t>）如果一个写进程正在往文件中写，禁止任何读进程或写进程访问文件；</a:t>
            </a:r>
          </a:p>
          <a:p>
            <a:pPr eaLnBrk="1" hangingPunct="1">
              <a:buFont typeface="Wingdings" pitchFamily="2" charset="2"/>
              <a:buNone/>
            </a:pPr>
            <a:r>
              <a:rPr lang="en-US" altLang="zh-CN" dirty="0">
                <a:cs typeface="楷体_GB2312"/>
              </a:rPr>
              <a:t>     </a:t>
            </a:r>
            <a:endParaRPr lang="zh-CN" altLang="en-US" dirty="0">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withEffect">
                                  <p:stCondLst>
                                    <p:cond delay="0"/>
                                  </p:stCondLst>
                                  <p:childTnLst>
                                    <p:set>
                                      <p:cBhvr>
                                        <p:cTn id="6" dur="1" fill="hold">
                                          <p:stCondLst>
                                            <p:cond delay="0"/>
                                          </p:stCondLst>
                                        </p:cTn>
                                        <p:tgtEl>
                                          <p:spTgt spid="264194">
                                            <p:txEl>
                                              <p:pRg st="1" end="1"/>
                                            </p:txEl>
                                          </p:spTgt>
                                        </p:tgtEl>
                                        <p:attrNameLst>
                                          <p:attrName>style.visibility</p:attrName>
                                        </p:attrNameLst>
                                      </p:cBhvr>
                                      <p:to>
                                        <p:strVal val="visible"/>
                                      </p:to>
                                    </p:set>
                                    <p:animEffect transition="in" filter="barn(inHorizontal)">
                                      <p:cBhvr>
                                        <p:cTn id="7" dur="500"/>
                                        <p:tgtEl>
                                          <p:spTgt spid="264194">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64194">
                                            <p:txEl>
                                              <p:pRg st="2" end="2"/>
                                            </p:txEl>
                                          </p:spTgt>
                                        </p:tgtEl>
                                        <p:attrNameLst>
                                          <p:attrName>style.visibility</p:attrName>
                                        </p:attrNameLst>
                                      </p:cBhvr>
                                      <p:to>
                                        <p:strVal val="visible"/>
                                      </p:to>
                                    </p:set>
                                    <p:animEffect transition="in" filter="barn(inHorizontal)">
                                      <p:cBhvr>
                                        <p:cTn id="10" dur="500"/>
                                        <p:tgtEl>
                                          <p:spTgt spid="264194">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64194">
                                            <p:txEl>
                                              <p:pRg st="3" end="3"/>
                                            </p:txEl>
                                          </p:spTgt>
                                        </p:tgtEl>
                                        <p:attrNameLst>
                                          <p:attrName>style.visibility</p:attrName>
                                        </p:attrNameLst>
                                      </p:cBhvr>
                                      <p:to>
                                        <p:strVal val="visible"/>
                                      </p:to>
                                    </p:set>
                                    <p:animEffect transition="in" filter="barn(inHorizontal)">
                                      <p:cBhvr>
                                        <p:cTn id="13" dur="500"/>
                                        <p:tgtEl>
                                          <p:spTgt spid="264194">
                                            <p:txEl>
                                              <p:pRg st="3" end="3"/>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64194">
                                            <p:txEl>
                                              <p:pRg st="4" end="4"/>
                                            </p:txEl>
                                          </p:spTgt>
                                        </p:tgtEl>
                                        <p:attrNameLst>
                                          <p:attrName>style.visibility</p:attrName>
                                        </p:attrNameLst>
                                      </p:cBhvr>
                                      <p:to>
                                        <p:strVal val="visible"/>
                                      </p:to>
                                    </p:set>
                                    <p:animEffect transition="in" filter="barn(inHorizontal)">
                                      <p:cBhvr>
                                        <p:cTn id="16" dur="500"/>
                                        <p:tgtEl>
                                          <p:spTgt spid="264194">
                                            <p:txEl>
                                              <p:pRg st="4" end="4"/>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264194">
                                            <p:txEl>
                                              <p:pRg st="5" end="5"/>
                                            </p:txEl>
                                          </p:spTgt>
                                        </p:tgtEl>
                                        <p:attrNameLst>
                                          <p:attrName>style.visibility</p:attrName>
                                        </p:attrNameLst>
                                      </p:cBhvr>
                                      <p:to>
                                        <p:strVal val="visible"/>
                                      </p:to>
                                    </p:set>
                                    <p:animEffect transition="in" filter="barn(inHorizontal)">
                                      <p:cBhvr>
                                        <p:cTn id="19" dur="500"/>
                                        <p:tgtEl>
                                          <p:spTgt spid="264194">
                                            <p:txEl>
                                              <p:pRg st="5" end="5"/>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264194">
                                            <p:txEl>
                                              <p:pRg st="6" end="6"/>
                                            </p:txEl>
                                          </p:spTgt>
                                        </p:tgtEl>
                                        <p:attrNameLst>
                                          <p:attrName>style.visibility</p:attrName>
                                        </p:attrNameLst>
                                      </p:cBhvr>
                                      <p:to>
                                        <p:strVal val="visible"/>
                                      </p:to>
                                    </p:set>
                                    <p:animEffect transition="in" filter="barn(inHorizontal)">
                                      <p:cBhvr>
                                        <p:cTn id="22" dur="500"/>
                                        <p:tgtEl>
                                          <p:spTgt spid="2641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992" y="1124744"/>
            <a:ext cx="8424936" cy="2086725"/>
          </a:xfrm>
          <a:prstGeom prst="rect">
            <a:avLst/>
          </a:prstGeom>
        </p:spPr>
        <p:txBody>
          <a:bodyPr wrap="square">
            <a:spAutoFit/>
          </a:bodyPr>
          <a:lstStyle/>
          <a:p>
            <a:pPr marL="342900" indent="-342900" algn="just">
              <a:lnSpc>
                <a:spcPct val="120000"/>
              </a:lnSpc>
              <a:spcBef>
                <a:spcPct val="20000"/>
              </a:spcBef>
            </a:pPr>
            <a:r>
              <a:rPr lang="zh-CN" altLang="en-US" sz="2400" dirty="0">
                <a:latin typeface="微软雅黑" pitchFamily="34" charset="-122"/>
                <a:ea typeface="微软雅黑" pitchFamily="34" charset="-122"/>
              </a:rPr>
              <a:t>有两组并发进程：</a:t>
            </a:r>
            <a:r>
              <a:rPr lang="zh-CN" altLang="en-US" sz="2400" dirty="0">
                <a:solidFill>
                  <a:srgbClr val="C00000"/>
                </a:solidFill>
                <a:latin typeface="微软雅黑" pitchFamily="34" charset="-122"/>
                <a:ea typeface="微软雅黑" pitchFamily="34" charset="-122"/>
              </a:rPr>
              <a:t>读者和写者，共享一个文件</a:t>
            </a:r>
            <a:r>
              <a:rPr lang="en-US" altLang="zh-CN" sz="2400" dirty="0">
                <a:solidFill>
                  <a:srgbClr val="C00000"/>
                </a:solidFill>
                <a:latin typeface="微软雅黑" pitchFamily="34" charset="-122"/>
                <a:ea typeface="微软雅黑" pitchFamily="34" charset="-122"/>
              </a:rPr>
              <a:t>F</a:t>
            </a:r>
            <a:r>
              <a:rPr lang="zh-CN" altLang="en-US" sz="2400" dirty="0">
                <a:latin typeface="微软雅黑" pitchFamily="34" charset="-122"/>
                <a:ea typeface="微软雅黑" pitchFamily="34" charset="-122"/>
              </a:rPr>
              <a:t>，要求：</a:t>
            </a:r>
          </a:p>
          <a:p>
            <a:pPr marL="342900" indent="-342900" algn="just">
              <a:lnSpc>
                <a:spcPct val="120000"/>
              </a:lnSpc>
              <a:spcBef>
                <a:spcPct val="20000"/>
              </a:spcBef>
              <a:buFontTx/>
              <a:buChar char="•"/>
            </a:pPr>
            <a:r>
              <a:rPr lang="zh-CN" altLang="en-US" sz="2400" dirty="0">
                <a:latin typeface="微软雅黑" pitchFamily="34" charset="-122"/>
                <a:ea typeface="微软雅黑" pitchFamily="34" charset="-122"/>
              </a:rPr>
              <a:t>允许多个读者同时执行读操作</a:t>
            </a:r>
          </a:p>
          <a:p>
            <a:pPr marL="342900" indent="-342900" algn="just">
              <a:lnSpc>
                <a:spcPct val="120000"/>
              </a:lnSpc>
              <a:spcBef>
                <a:spcPct val="20000"/>
              </a:spcBef>
              <a:buFontTx/>
              <a:buChar char="•"/>
            </a:pPr>
            <a:r>
              <a:rPr lang="zh-CN" altLang="en-US" sz="2400" dirty="0">
                <a:latin typeface="微软雅黑" pitchFamily="34" charset="-122"/>
                <a:ea typeface="微软雅黑" pitchFamily="34" charset="-122"/>
              </a:rPr>
              <a:t>任一写者在完成写操作之前不允许其它读者或写者工作</a:t>
            </a:r>
          </a:p>
          <a:p>
            <a:pPr marL="342900" indent="-342900" algn="just">
              <a:lnSpc>
                <a:spcPct val="120000"/>
              </a:lnSpc>
              <a:spcBef>
                <a:spcPct val="20000"/>
              </a:spcBef>
              <a:buFontTx/>
              <a:buChar char="•"/>
            </a:pPr>
            <a:r>
              <a:rPr lang="zh-CN" altLang="en-US" sz="2400" dirty="0">
                <a:latin typeface="微软雅黑" pitchFamily="34" charset="-122"/>
                <a:ea typeface="微软雅黑" pitchFamily="34" charset="-122"/>
              </a:rPr>
              <a:t>写者执行写操作前，应让已有的写者和读者全部退出</a:t>
            </a:r>
          </a:p>
        </p:txBody>
      </p:sp>
      <p:sp>
        <p:nvSpPr>
          <p:cNvPr id="3" name="矩形 2"/>
          <p:cNvSpPr/>
          <p:nvPr/>
        </p:nvSpPr>
        <p:spPr>
          <a:xfrm>
            <a:off x="677470" y="3356992"/>
            <a:ext cx="8143001" cy="3046988"/>
          </a:xfrm>
          <a:prstGeom prst="rect">
            <a:avLst/>
          </a:prstGeom>
        </p:spPr>
        <p:txBody>
          <a:bodyPr wrap="square">
            <a:spAutoFit/>
          </a:bodyPr>
          <a:lstStyle/>
          <a:p>
            <a:pPr eaLnBrk="1" hangingPunct="1">
              <a:lnSpc>
                <a:spcPct val="150000"/>
              </a:lnSpc>
            </a:pPr>
            <a:r>
              <a:rPr lang="en-US" altLang="zh-CN" sz="3200" b="1" dirty="0" err="1">
                <a:latin typeface="Times New Roman" pitchFamily="18" charset="0"/>
                <a:ea typeface="华文新魏" pitchFamily="2" charset="-122"/>
                <a:cs typeface="Times New Roman" pitchFamily="18" charset="0"/>
              </a:rPr>
              <a:t>int</a:t>
            </a:r>
            <a:r>
              <a:rPr lang="en-US" altLang="zh-CN" sz="3200" b="1" dirty="0">
                <a:latin typeface="Times New Roman" pitchFamily="18" charset="0"/>
                <a:ea typeface="华文新魏" pitchFamily="2" charset="-122"/>
                <a:cs typeface="Times New Roman" pitchFamily="18" charset="0"/>
              </a:rPr>
              <a:t>   </a:t>
            </a:r>
            <a:r>
              <a:rPr lang="en-US" altLang="zh-CN" sz="3200" b="1" dirty="0" err="1">
                <a:solidFill>
                  <a:srgbClr val="0000CC"/>
                </a:solidFill>
                <a:latin typeface="Times New Roman" pitchFamily="18" charset="0"/>
                <a:ea typeface="华文新魏" pitchFamily="2" charset="-122"/>
                <a:cs typeface="Times New Roman" pitchFamily="18" charset="0"/>
              </a:rPr>
              <a:t>readcount</a:t>
            </a:r>
            <a:r>
              <a:rPr lang="en-US" altLang="zh-CN" sz="3200" b="1" dirty="0">
                <a:latin typeface="Times New Roman" pitchFamily="18" charset="0"/>
                <a:ea typeface="华文新魏" pitchFamily="2" charset="-122"/>
                <a:cs typeface="Times New Roman" pitchFamily="18" charset="0"/>
              </a:rPr>
              <a:t>=0;     //</a:t>
            </a:r>
            <a:r>
              <a:rPr lang="zh-CN" altLang="en-US" sz="3200" b="1" dirty="0">
                <a:latin typeface="Times New Roman" pitchFamily="18" charset="0"/>
                <a:ea typeface="华文新魏" pitchFamily="2" charset="-122"/>
                <a:cs typeface="Times New Roman" pitchFamily="18" charset="0"/>
              </a:rPr>
              <a:t>读进程计数</a:t>
            </a:r>
            <a:endParaRPr lang="zh-CN" altLang="en-GB" sz="3200" b="1" dirty="0">
              <a:latin typeface="Times New Roman" pitchFamily="18" charset="0"/>
              <a:ea typeface="华文新魏" pitchFamily="2" charset="-122"/>
              <a:cs typeface="Times New Roman" pitchFamily="18" charset="0"/>
            </a:endParaRPr>
          </a:p>
          <a:p>
            <a:pPr eaLnBrk="1" hangingPunct="1">
              <a:lnSpc>
                <a:spcPct val="150000"/>
              </a:lnSpc>
            </a:pPr>
            <a:r>
              <a:rPr lang="en-GB" altLang="zh-CN" sz="3200" b="1" dirty="0">
                <a:latin typeface="Times New Roman" pitchFamily="18" charset="0"/>
                <a:ea typeface="华文新魏" pitchFamily="2" charset="-122"/>
                <a:cs typeface="Times New Roman" pitchFamily="18" charset="0"/>
              </a:rPr>
              <a:t>semaphore  </a:t>
            </a:r>
            <a:r>
              <a:rPr lang="en-GB" altLang="zh-CN" sz="3200" b="1" dirty="0" err="1">
                <a:solidFill>
                  <a:srgbClr val="C00000"/>
                </a:solidFill>
                <a:latin typeface="Times New Roman" pitchFamily="18" charset="0"/>
                <a:ea typeface="华文新魏" pitchFamily="2" charset="-122"/>
                <a:cs typeface="Times New Roman" pitchFamily="18" charset="0"/>
              </a:rPr>
              <a:t>writeblock</a:t>
            </a:r>
            <a:r>
              <a:rPr lang="en-GB" altLang="zh-CN" sz="3200" b="1" dirty="0">
                <a:latin typeface="Times New Roman" pitchFamily="18" charset="0"/>
                <a:ea typeface="华文新魏" pitchFamily="2" charset="-122"/>
                <a:cs typeface="Times New Roman" pitchFamily="18" charset="0"/>
              </a:rPr>
              <a:t>,  </a:t>
            </a:r>
            <a:r>
              <a:rPr lang="en-GB" altLang="zh-CN" sz="3200" b="1" dirty="0" err="1">
                <a:solidFill>
                  <a:srgbClr val="C00000"/>
                </a:solidFill>
                <a:latin typeface="Times New Roman" pitchFamily="18" charset="0"/>
                <a:ea typeface="华文新魏" pitchFamily="2" charset="-122"/>
                <a:cs typeface="Times New Roman" pitchFamily="18" charset="0"/>
              </a:rPr>
              <a:t>mutex</a:t>
            </a:r>
            <a:r>
              <a:rPr lang="en-GB" altLang="zh-CN" sz="3200" b="1" dirty="0">
                <a:latin typeface="Times New Roman" pitchFamily="18" charset="0"/>
                <a:ea typeface="华文新魏" pitchFamily="2" charset="-122"/>
                <a:cs typeface="Times New Roman" pitchFamily="18" charset="0"/>
              </a:rPr>
              <a:t>;  //</a:t>
            </a:r>
            <a:r>
              <a:rPr lang="zh-CN" altLang="en-US" sz="3200" b="1" dirty="0">
                <a:latin typeface="Times New Roman" pitchFamily="18" charset="0"/>
                <a:ea typeface="华文新魏" pitchFamily="2" charset="-122"/>
                <a:cs typeface="Times New Roman" pitchFamily="18" charset="0"/>
              </a:rPr>
              <a:t>信号量</a:t>
            </a:r>
            <a:endParaRPr lang="en-GB" altLang="zh-CN" sz="3200" b="1" dirty="0">
              <a:latin typeface="Times New Roman" pitchFamily="18" charset="0"/>
              <a:ea typeface="华文新魏" pitchFamily="2" charset="-122"/>
              <a:cs typeface="Times New Roman" pitchFamily="18" charset="0"/>
            </a:endParaRPr>
          </a:p>
          <a:p>
            <a:pPr eaLnBrk="1" hangingPunct="1">
              <a:lnSpc>
                <a:spcPct val="150000"/>
              </a:lnSpc>
            </a:pPr>
            <a:r>
              <a:rPr lang="en-GB" altLang="zh-CN" sz="3200" b="1" dirty="0" err="1">
                <a:latin typeface="Times New Roman" pitchFamily="18" charset="0"/>
                <a:ea typeface="华文新魏" pitchFamily="2" charset="-122"/>
                <a:cs typeface="Times New Roman" pitchFamily="18" charset="0"/>
              </a:rPr>
              <a:t>writeblock</a:t>
            </a:r>
            <a:r>
              <a:rPr lang="en-GB" altLang="zh-CN" sz="3200" b="1" dirty="0">
                <a:latin typeface="Times New Roman" pitchFamily="18" charset="0"/>
                <a:ea typeface="华文新魏" pitchFamily="2" charset="-122"/>
                <a:cs typeface="Times New Roman" pitchFamily="18" charset="0"/>
              </a:rPr>
              <a:t>=1; </a:t>
            </a:r>
          </a:p>
          <a:p>
            <a:pPr eaLnBrk="1" hangingPunct="1">
              <a:lnSpc>
                <a:spcPct val="150000"/>
              </a:lnSpc>
            </a:pPr>
            <a:r>
              <a:rPr lang="en-GB" altLang="zh-CN" sz="3200" b="1" dirty="0" err="1">
                <a:latin typeface="Times New Roman" pitchFamily="18" charset="0"/>
                <a:ea typeface="华文新魏" pitchFamily="2" charset="-122"/>
                <a:cs typeface="Times New Roman" pitchFamily="18" charset="0"/>
              </a:rPr>
              <a:t>mutex</a:t>
            </a:r>
            <a:r>
              <a:rPr lang="en-GB" altLang="zh-CN" sz="3200" b="1" dirty="0">
                <a:latin typeface="Times New Roman" pitchFamily="18" charset="0"/>
                <a:ea typeface="华文新魏" pitchFamily="2" charset="-122"/>
                <a:cs typeface="Times New Roman" pitchFamily="18" charset="0"/>
              </a:rPr>
              <a:t>=1;</a:t>
            </a:r>
            <a:endParaRPr lang="en-US" altLang="zh-CN" sz="3200" b="1" dirty="0">
              <a:latin typeface="Times New Roman" pitchFamily="18" charset="0"/>
              <a:ea typeface="华文新魏" pitchFamily="2" charset="-122"/>
              <a:cs typeface="Times New Roman" pitchFamily="18" charset="0"/>
            </a:endParaRPr>
          </a:p>
        </p:txBody>
      </p:sp>
      <p:sp>
        <p:nvSpPr>
          <p:cNvPr id="4" name="矩形 3"/>
          <p:cNvSpPr/>
          <p:nvPr/>
        </p:nvSpPr>
        <p:spPr>
          <a:xfrm>
            <a:off x="256209" y="428328"/>
            <a:ext cx="2698175" cy="523220"/>
          </a:xfrm>
          <a:prstGeom prst="rect">
            <a:avLst/>
          </a:prstGeom>
        </p:spPr>
        <p:txBody>
          <a:bodyPr wrap="none">
            <a:spAutoFit/>
          </a:bodyPr>
          <a:lstStyle/>
          <a:p>
            <a:r>
              <a:rPr lang="en-US" altLang="zh-CN" sz="2800" b="1" dirty="0">
                <a:solidFill>
                  <a:srgbClr val="C00000"/>
                </a:solidFill>
                <a:latin typeface="微软雅黑" pitchFamily="34" charset="-122"/>
                <a:ea typeface="微软雅黑" pitchFamily="34" charset="-122"/>
                <a:cs typeface="楷体_GB2312"/>
              </a:rPr>
              <a:t>【</a:t>
            </a:r>
            <a:r>
              <a:rPr lang="zh-CN" altLang="en-US" sz="2800" b="1" dirty="0">
                <a:solidFill>
                  <a:srgbClr val="C00000"/>
                </a:solidFill>
                <a:latin typeface="微软雅黑" pitchFamily="34" charset="-122"/>
                <a:ea typeface="微软雅黑" pitchFamily="34" charset="-122"/>
                <a:cs typeface="楷体_GB2312"/>
              </a:rPr>
              <a:t>例</a:t>
            </a:r>
            <a:r>
              <a:rPr lang="en-US" altLang="zh-CN" sz="2800" b="1" dirty="0">
                <a:solidFill>
                  <a:srgbClr val="C00000"/>
                </a:solidFill>
                <a:latin typeface="微软雅黑" pitchFamily="34" charset="-122"/>
                <a:ea typeface="微软雅黑" pitchFamily="34" charset="-122"/>
                <a:cs typeface="楷体_GB2312"/>
              </a:rPr>
              <a:t>】</a:t>
            </a:r>
            <a:r>
              <a:rPr lang="zh-CN" altLang="en-US" sz="2800" b="1" dirty="0">
                <a:solidFill>
                  <a:srgbClr val="C00000"/>
                </a:solidFill>
                <a:latin typeface="微软雅黑" pitchFamily="34" charset="-122"/>
                <a:ea typeface="微软雅黑" pitchFamily="34" charset="-122"/>
                <a:cs typeface="楷体_GB2312"/>
              </a:rPr>
              <a:t>读者优先</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56928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FF0000"/>
                </a:solidFill>
              </a:rPr>
              <a:t>5</a:t>
            </a:r>
            <a:r>
              <a:rPr lang="zh-CN" altLang="en-US" sz="4000" b="1">
                <a:solidFill>
                  <a:srgbClr val="FF0000"/>
                </a:solidFill>
              </a:rPr>
              <a:t>．用户接口</a:t>
            </a:r>
          </a:p>
          <a:p>
            <a:pPr eaLnBrk="1" hangingPunct="1">
              <a:buFont typeface="Wingdings" pitchFamily="2" charset="2"/>
              <a:buNone/>
            </a:pPr>
            <a:endParaRPr lang="zh-CN" altLang="en-US" b="1">
              <a:solidFill>
                <a:srgbClr val="006600"/>
              </a:solidFill>
            </a:endParaRPr>
          </a:p>
          <a:p>
            <a:pPr eaLnBrk="1" hangingPunct="1">
              <a:buFont typeface="Wingdings" pitchFamily="2" charset="2"/>
              <a:buNone/>
            </a:pPr>
            <a:r>
              <a:rPr lang="zh-CN" altLang="en-US" sz="2000" b="1">
                <a:solidFill>
                  <a:srgbClr val="FF3300"/>
                </a:solidFill>
              </a:rPr>
              <a:t>●</a:t>
            </a:r>
            <a:r>
              <a:rPr lang="zh-CN" altLang="en-US" sz="2800" b="1">
                <a:solidFill>
                  <a:srgbClr val="002060"/>
                </a:solidFill>
              </a:rPr>
              <a:t>程序接口 </a:t>
            </a:r>
            <a:r>
              <a:rPr lang="en-US" altLang="zh-CN" sz="2800" b="1">
                <a:solidFill>
                  <a:srgbClr val="FF0000"/>
                </a:solidFill>
              </a:rPr>
              <a:t>API</a:t>
            </a:r>
            <a:endParaRPr lang="zh-CN" altLang="en-US" sz="2800" b="1">
              <a:solidFill>
                <a:srgbClr val="FF0000"/>
              </a:solidFill>
            </a:endParaRPr>
          </a:p>
          <a:p>
            <a:pPr eaLnBrk="1" hangingPunct="1">
              <a:buFont typeface="Wingdings" pitchFamily="2" charset="2"/>
              <a:buNone/>
            </a:pPr>
            <a:endParaRPr lang="zh-CN" altLang="en-US" sz="2800" b="1"/>
          </a:p>
          <a:p>
            <a:pPr eaLnBrk="1" hangingPunct="1">
              <a:buFont typeface="Wingdings" pitchFamily="2" charset="2"/>
              <a:buNone/>
            </a:pPr>
            <a:r>
              <a:rPr lang="zh-CN" altLang="en-US" sz="2000" b="1">
                <a:solidFill>
                  <a:srgbClr val="FF3300"/>
                </a:solidFill>
              </a:rPr>
              <a:t>●</a:t>
            </a:r>
            <a:r>
              <a:rPr lang="zh-CN" altLang="en-US" sz="2800" b="1">
                <a:solidFill>
                  <a:srgbClr val="002060"/>
                </a:solidFill>
              </a:rPr>
              <a:t>命令行接口</a:t>
            </a:r>
            <a:r>
              <a:rPr lang="en-US" altLang="zh-CN" sz="2800" b="1">
                <a:solidFill>
                  <a:srgbClr val="FF0000"/>
                </a:solidFill>
              </a:rPr>
              <a:t>CLI</a:t>
            </a:r>
          </a:p>
          <a:p>
            <a:pPr eaLnBrk="1" hangingPunct="1">
              <a:buFont typeface="Wingdings" pitchFamily="2" charset="2"/>
              <a:buNone/>
            </a:pPr>
            <a:endParaRPr lang="zh-CN" altLang="en-US" sz="2800" b="1">
              <a:solidFill>
                <a:srgbClr val="FF0000"/>
              </a:solidFill>
            </a:endParaRPr>
          </a:p>
          <a:p>
            <a:pPr eaLnBrk="1" hangingPunct="1">
              <a:buFont typeface="Wingdings" pitchFamily="2" charset="2"/>
              <a:buNone/>
            </a:pPr>
            <a:r>
              <a:rPr lang="zh-CN" altLang="en-US" sz="2000" b="1">
                <a:solidFill>
                  <a:srgbClr val="FF3300"/>
                </a:solidFill>
              </a:rPr>
              <a:t>●</a:t>
            </a:r>
            <a:r>
              <a:rPr lang="zh-CN" altLang="en-US" sz="2800" b="1">
                <a:solidFill>
                  <a:srgbClr val="002060"/>
                </a:solidFill>
              </a:rPr>
              <a:t>图形用户接口</a:t>
            </a:r>
            <a:r>
              <a:rPr lang="zh-CN" altLang="en-US" sz="2800" b="1"/>
              <a:t>（</a:t>
            </a:r>
            <a:r>
              <a:rPr lang="en-US" altLang="zh-CN" sz="2800" b="1">
                <a:solidFill>
                  <a:srgbClr val="FF0000"/>
                </a:solidFill>
              </a:rPr>
              <a:t>GUI</a:t>
            </a:r>
            <a:r>
              <a:rPr lang="zh-CN" altLang="en-US" sz="2800" b="1"/>
              <a:t>）</a:t>
            </a:r>
            <a:r>
              <a:rPr lang="zh-CN" altLang="en-US" b="1"/>
              <a:t> </a:t>
            </a:r>
            <a:r>
              <a:rPr lang="en-US" altLang="zh-CN" sz="2400" b="1"/>
              <a:t>Graphical User Interface</a:t>
            </a:r>
            <a:endParaRPr lang="zh-CN" altLang="en-US" sz="2400" b="1"/>
          </a:p>
          <a:p>
            <a:pPr eaLnBrk="1" hangingPunct="1"/>
            <a:endParaRPr lang="en-US" altLang="zh-CN" b="1"/>
          </a:p>
        </p:txBody>
      </p:sp>
      <p:pic>
        <p:nvPicPr>
          <p:cNvPr id="13315" name="Picture 4" descr="1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420938"/>
            <a:ext cx="56165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395288" y="765175"/>
            <a:ext cx="8229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marL="571500" indent="-571500" eaLnBrk="1" hangingPunct="1">
              <a:buFont typeface="Wingdings" panose="05000000000000000000" pitchFamily="2" charset="2"/>
              <a:buChar char="n"/>
              <a:defRPr/>
            </a:pPr>
            <a:r>
              <a:rPr lang="zh-CN" altLang="en-US" sz="4000" b="1" kern="0"/>
              <a:t>操作系统的（</a:t>
            </a:r>
            <a:r>
              <a:rPr lang="en-US" altLang="zh-CN" sz="4000" b="1" kern="0"/>
              <a:t>5</a:t>
            </a:r>
            <a:r>
              <a:rPr lang="zh-CN" altLang="en-US" sz="4000" b="1" kern="0"/>
              <a:t>大）主要功能</a:t>
            </a:r>
            <a:endParaRPr lang="zh-CN" altLang="en-US" sz="4000" b="1" kern="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332656"/>
            <a:ext cx="8856984" cy="6001643"/>
          </a:xfrm>
          <a:prstGeom prst="rect">
            <a:avLst/>
          </a:prstGeom>
        </p:spPr>
        <p:txBody>
          <a:bodyPr wrap="square">
            <a:spAutoFit/>
          </a:bodyPr>
          <a:lstStyle/>
          <a:p>
            <a:r>
              <a:rPr lang="en-US" altLang="zh-CN" sz="2400" dirty="0" err="1"/>
              <a:t>Codebegin</a:t>
            </a:r>
            <a:endParaRPr lang="en-US" altLang="zh-CN" sz="2400" dirty="0"/>
          </a:p>
          <a:p>
            <a:r>
              <a:rPr lang="en-US" altLang="zh-CN" sz="2400" b="1" dirty="0">
                <a:solidFill>
                  <a:srgbClr val="C00000"/>
                </a:solidFill>
              </a:rPr>
              <a:t>process </a:t>
            </a:r>
            <a:r>
              <a:rPr lang="en-US" altLang="zh-CN" sz="2400" b="1" dirty="0" err="1">
                <a:solidFill>
                  <a:srgbClr val="C00000"/>
                </a:solidFill>
              </a:rPr>
              <a:t>reader_i</a:t>
            </a:r>
            <a:r>
              <a:rPr lang="en-US" altLang="zh-CN" sz="2400" b="1" dirty="0">
                <a:solidFill>
                  <a:srgbClr val="C00000"/>
                </a:solidFill>
              </a:rPr>
              <a:t>( ) </a:t>
            </a:r>
            <a:r>
              <a:rPr lang="en-US" altLang="zh-CN" sz="2400" dirty="0"/>
              <a:t>{                        </a:t>
            </a:r>
            <a:r>
              <a:rPr lang="en-US" altLang="zh-CN" sz="2400" b="1" dirty="0">
                <a:solidFill>
                  <a:srgbClr val="C00000"/>
                </a:solidFill>
              </a:rPr>
              <a:t>process </a:t>
            </a:r>
            <a:r>
              <a:rPr lang="en-US" altLang="zh-CN" sz="2400" b="1" dirty="0" err="1">
                <a:solidFill>
                  <a:srgbClr val="C00000"/>
                </a:solidFill>
              </a:rPr>
              <a:t>writer_j</a:t>
            </a:r>
            <a:r>
              <a:rPr lang="en-US" altLang="zh-CN" sz="2400" dirty="0"/>
              <a:t>( ) {</a:t>
            </a:r>
          </a:p>
          <a:p>
            <a:r>
              <a:rPr lang="en-US" altLang="zh-CN" sz="2400" dirty="0"/>
              <a:t>	  </a:t>
            </a:r>
            <a:r>
              <a:rPr lang="en-US" altLang="zh-CN" sz="2400" dirty="0">
                <a:solidFill>
                  <a:srgbClr val="0000CC"/>
                </a:solidFill>
              </a:rPr>
              <a:t>P(</a:t>
            </a:r>
            <a:r>
              <a:rPr lang="en-US" altLang="zh-CN" sz="2400" dirty="0" err="1">
                <a:solidFill>
                  <a:srgbClr val="0000CC"/>
                </a:solidFill>
              </a:rPr>
              <a:t>mutex</a:t>
            </a:r>
            <a:r>
              <a:rPr lang="en-US" altLang="zh-CN" sz="2400" dirty="0">
                <a:solidFill>
                  <a:srgbClr val="0000CC"/>
                </a:solidFill>
              </a:rPr>
              <a:t>)</a:t>
            </a:r>
            <a:r>
              <a:rPr lang="en-US" altLang="zh-CN" sz="2400" dirty="0"/>
              <a:t>;                                P(</a:t>
            </a:r>
            <a:r>
              <a:rPr lang="en-US" altLang="zh-CN" sz="2400" dirty="0" err="1"/>
              <a:t>writeblock</a:t>
            </a:r>
            <a:r>
              <a:rPr lang="en-US" altLang="zh-CN" sz="2400" dirty="0"/>
              <a:t>);</a:t>
            </a:r>
          </a:p>
          <a:p>
            <a:r>
              <a:rPr lang="en-US" altLang="zh-CN" sz="2400" dirty="0"/>
              <a:t>	  </a:t>
            </a:r>
            <a:r>
              <a:rPr lang="en-US" altLang="zh-CN" sz="2400" dirty="0" err="1"/>
              <a:t>readcount</a:t>
            </a:r>
            <a:r>
              <a:rPr lang="en-US" altLang="zh-CN" sz="2400" dirty="0"/>
              <a:t>++;                             //</a:t>
            </a:r>
            <a:r>
              <a:rPr lang="zh-CN" altLang="en-US" sz="2400" dirty="0"/>
              <a:t>写文件</a:t>
            </a:r>
            <a:r>
              <a:rPr lang="en-US" altLang="zh-CN" sz="2400" dirty="0"/>
              <a:t>;</a:t>
            </a:r>
          </a:p>
          <a:p>
            <a:r>
              <a:rPr lang="en-US" altLang="zh-CN" sz="2400" dirty="0"/>
              <a:t>	  if(</a:t>
            </a:r>
            <a:r>
              <a:rPr lang="en-US" altLang="zh-CN" sz="2400" dirty="0" err="1"/>
              <a:t>readcount</a:t>
            </a:r>
            <a:r>
              <a:rPr lang="en-US" altLang="zh-CN" sz="2400" dirty="0"/>
              <a:t>==1)                     V(</a:t>
            </a:r>
            <a:r>
              <a:rPr lang="en-US" altLang="zh-CN" sz="2400" dirty="0" err="1"/>
              <a:t>writeblock</a:t>
            </a:r>
            <a:r>
              <a:rPr lang="en-US" altLang="zh-CN" sz="2400" dirty="0"/>
              <a:t>);</a:t>
            </a:r>
          </a:p>
          <a:p>
            <a:r>
              <a:rPr lang="en-US" altLang="zh-CN" sz="2400" dirty="0"/>
              <a:t>                    </a:t>
            </a:r>
            <a:r>
              <a:rPr lang="en-US" altLang="zh-CN" sz="2400" dirty="0">
                <a:solidFill>
                  <a:srgbClr val="006600"/>
                </a:solidFill>
              </a:rPr>
              <a:t>P(</a:t>
            </a:r>
            <a:r>
              <a:rPr lang="en-US" altLang="zh-CN" sz="2400" dirty="0" err="1">
                <a:solidFill>
                  <a:srgbClr val="006600"/>
                </a:solidFill>
              </a:rPr>
              <a:t>writeblock</a:t>
            </a:r>
            <a:r>
              <a:rPr lang="en-US" altLang="zh-CN" sz="2400" dirty="0">
                <a:solidFill>
                  <a:srgbClr val="006600"/>
                </a:solidFill>
              </a:rPr>
              <a:t>)</a:t>
            </a:r>
            <a:r>
              <a:rPr lang="en-US" altLang="zh-CN" sz="2400" dirty="0"/>
              <a:t>;                                          }</a:t>
            </a:r>
          </a:p>
          <a:p>
            <a:r>
              <a:rPr lang="en-US" altLang="zh-CN" sz="2400" dirty="0"/>
              <a:t>	   </a:t>
            </a:r>
            <a:r>
              <a:rPr lang="en-US" altLang="zh-CN" sz="2400" dirty="0">
                <a:solidFill>
                  <a:srgbClr val="0000CC"/>
                </a:solidFill>
              </a:rPr>
              <a:t>V(</a:t>
            </a:r>
            <a:r>
              <a:rPr lang="en-US" altLang="zh-CN" sz="2400" dirty="0" err="1">
                <a:solidFill>
                  <a:srgbClr val="0000CC"/>
                </a:solidFill>
              </a:rPr>
              <a:t>mutex</a:t>
            </a:r>
            <a:r>
              <a:rPr lang="en-US" altLang="zh-CN" sz="2400" dirty="0">
                <a:solidFill>
                  <a:srgbClr val="0000CC"/>
                </a:solidFill>
              </a:rPr>
              <a:t>)</a:t>
            </a:r>
            <a:r>
              <a:rPr lang="en-US" altLang="zh-CN" sz="2400" dirty="0"/>
              <a:t>;</a:t>
            </a:r>
          </a:p>
          <a:p>
            <a:r>
              <a:rPr lang="en-US" altLang="zh-CN" sz="2400" dirty="0"/>
              <a:t>	   </a:t>
            </a:r>
            <a:r>
              <a:rPr lang="en-US" altLang="zh-CN" sz="2400" b="1" dirty="0"/>
              <a:t>//</a:t>
            </a:r>
            <a:r>
              <a:rPr lang="zh-CN" altLang="en-US" sz="2400" b="1" dirty="0"/>
              <a:t>读文件</a:t>
            </a:r>
            <a:r>
              <a:rPr lang="en-US" altLang="zh-CN" sz="2400" b="1" dirty="0"/>
              <a:t>;</a:t>
            </a:r>
          </a:p>
          <a:p>
            <a:r>
              <a:rPr lang="en-US" altLang="zh-CN" sz="2400" dirty="0"/>
              <a:t>	   </a:t>
            </a:r>
            <a:r>
              <a:rPr lang="en-US" altLang="zh-CN" sz="2400" dirty="0">
                <a:solidFill>
                  <a:srgbClr val="C00000"/>
                </a:solidFill>
              </a:rPr>
              <a:t>P(</a:t>
            </a:r>
            <a:r>
              <a:rPr lang="en-US" altLang="zh-CN" sz="2400" dirty="0" err="1">
                <a:solidFill>
                  <a:srgbClr val="C00000"/>
                </a:solidFill>
              </a:rPr>
              <a:t>mutex</a:t>
            </a:r>
            <a:r>
              <a:rPr lang="en-US" altLang="zh-CN" sz="2400" dirty="0">
                <a:solidFill>
                  <a:srgbClr val="C00000"/>
                </a:solidFill>
              </a:rPr>
              <a:t>)</a:t>
            </a:r>
            <a:r>
              <a:rPr lang="en-US" altLang="zh-CN" sz="2400" dirty="0"/>
              <a:t>;</a:t>
            </a:r>
          </a:p>
          <a:p>
            <a:r>
              <a:rPr lang="en-US" altLang="zh-CN" sz="2400" dirty="0"/>
              <a:t>	   </a:t>
            </a:r>
            <a:r>
              <a:rPr lang="en-US" altLang="zh-CN" sz="2400" dirty="0" err="1"/>
              <a:t>readcount</a:t>
            </a:r>
            <a:r>
              <a:rPr lang="en-US" altLang="zh-CN" sz="2400" dirty="0"/>
              <a:t>--;</a:t>
            </a:r>
          </a:p>
          <a:p>
            <a:r>
              <a:rPr lang="en-US" altLang="zh-CN" sz="2400" dirty="0"/>
              <a:t>	  if(</a:t>
            </a:r>
            <a:r>
              <a:rPr lang="en-US" altLang="zh-CN" sz="2400" dirty="0" err="1"/>
              <a:t>readcount</a:t>
            </a:r>
            <a:r>
              <a:rPr lang="en-US" altLang="zh-CN" sz="2400" dirty="0"/>
              <a:t>==0)</a:t>
            </a:r>
          </a:p>
          <a:p>
            <a:r>
              <a:rPr lang="en-US" altLang="zh-CN" sz="2400" dirty="0"/>
              <a:t>	         </a:t>
            </a:r>
            <a:r>
              <a:rPr lang="en-US" altLang="zh-CN" sz="2400" dirty="0">
                <a:solidFill>
                  <a:srgbClr val="006600"/>
                </a:solidFill>
              </a:rPr>
              <a:t>V(</a:t>
            </a:r>
            <a:r>
              <a:rPr lang="en-US" altLang="zh-CN" sz="2400" dirty="0" err="1">
                <a:solidFill>
                  <a:srgbClr val="006600"/>
                </a:solidFill>
              </a:rPr>
              <a:t>writeblock</a:t>
            </a:r>
            <a:r>
              <a:rPr lang="en-US" altLang="zh-CN" sz="2400" dirty="0">
                <a:solidFill>
                  <a:srgbClr val="006600"/>
                </a:solidFill>
              </a:rPr>
              <a:t>)</a:t>
            </a:r>
            <a:r>
              <a:rPr lang="en-US" altLang="zh-CN" sz="2400" dirty="0"/>
              <a:t>;</a:t>
            </a:r>
          </a:p>
          <a:p>
            <a:r>
              <a:rPr lang="en-US" altLang="zh-CN" sz="2400" dirty="0"/>
              <a:t>	  </a:t>
            </a:r>
            <a:r>
              <a:rPr lang="en-US" altLang="zh-CN" sz="2400" dirty="0">
                <a:solidFill>
                  <a:srgbClr val="C00000"/>
                </a:solidFill>
              </a:rPr>
              <a:t>V(</a:t>
            </a:r>
            <a:r>
              <a:rPr lang="en-US" altLang="zh-CN" sz="2400" dirty="0" err="1">
                <a:solidFill>
                  <a:srgbClr val="C00000"/>
                </a:solidFill>
              </a:rPr>
              <a:t>mutex</a:t>
            </a:r>
            <a:r>
              <a:rPr lang="en-US" altLang="zh-CN" sz="2400" dirty="0">
                <a:solidFill>
                  <a:srgbClr val="C00000"/>
                </a:solidFill>
              </a:rPr>
              <a:t>)</a:t>
            </a:r>
            <a:r>
              <a:rPr lang="en-US" altLang="zh-CN" sz="2400" dirty="0"/>
              <a:t>;</a:t>
            </a:r>
          </a:p>
          <a:p>
            <a:r>
              <a:rPr lang="en-US" altLang="zh-CN" sz="2400" b="1" dirty="0"/>
              <a:t>            //</a:t>
            </a:r>
            <a:r>
              <a:rPr lang="zh-CN" altLang="en-US" sz="2400" b="1" dirty="0"/>
              <a:t>使用读到的数据</a:t>
            </a:r>
            <a:endParaRPr lang="en-US" altLang="zh-CN" sz="2400" b="1" dirty="0"/>
          </a:p>
          <a:p>
            <a:r>
              <a:rPr lang="en-US" altLang="zh-CN" sz="2400" dirty="0"/>
              <a:t>}</a:t>
            </a:r>
          </a:p>
          <a:p>
            <a:r>
              <a:rPr lang="en-US" altLang="zh-CN" sz="2400" dirty="0" err="1"/>
              <a:t>codeend</a:t>
            </a:r>
            <a:endParaRPr lang="en-US" altLang="zh-CN" sz="2400" dirty="0"/>
          </a:p>
        </p:txBody>
      </p:sp>
      <p:sp>
        <p:nvSpPr>
          <p:cNvPr id="2" name="左中括号 1"/>
          <p:cNvSpPr/>
          <p:nvPr/>
        </p:nvSpPr>
        <p:spPr>
          <a:xfrm>
            <a:off x="1115616" y="1268760"/>
            <a:ext cx="144016" cy="144016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左中括号 3"/>
          <p:cNvSpPr/>
          <p:nvPr/>
        </p:nvSpPr>
        <p:spPr>
          <a:xfrm flipH="1">
            <a:off x="3779912" y="2348880"/>
            <a:ext cx="108012" cy="2304256"/>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 name="左中括号 4"/>
          <p:cNvSpPr/>
          <p:nvPr/>
        </p:nvSpPr>
        <p:spPr>
          <a:xfrm>
            <a:off x="1115616" y="3501008"/>
            <a:ext cx="144016" cy="144016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矩形 5"/>
          <p:cNvSpPr/>
          <p:nvPr/>
        </p:nvSpPr>
        <p:spPr>
          <a:xfrm>
            <a:off x="4132694" y="3520489"/>
            <a:ext cx="477013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微软雅黑" pitchFamily="34" charset="-122"/>
                <a:ea typeface="微软雅黑" pitchFamily="34" charset="-122"/>
              </a:rPr>
              <a:t>该问题需判定是否是第</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个读者，变量 </a:t>
            </a:r>
            <a:r>
              <a:rPr lang="en-US" altLang="zh-CN" dirty="0" err="1">
                <a:latin typeface="微软雅黑" pitchFamily="34" charset="-122"/>
                <a:ea typeface="微软雅黑" pitchFamily="34" charset="-122"/>
              </a:rPr>
              <a:t>readcount</a:t>
            </a:r>
            <a:r>
              <a:rPr lang="zh-CN" altLang="en-US" dirty="0">
                <a:latin typeface="微软雅黑" pitchFamily="34" charset="-122"/>
                <a:ea typeface="微软雅黑" pitchFamily="34" charset="-122"/>
              </a:rPr>
              <a:t>初值为</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。任何一个读者进程运行时， 都先在 </a:t>
            </a:r>
            <a:r>
              <a:rPr lang="en-US" altLang="zh-CN" dirty="0" err="1">
                <a:latin typeface="微软雅黑" pitchFamily="34" charset="-122"/>
                <a:ea typeface="微软雅黑" pitchFamily="34" charset="-122"/>
              </a:rPr>
              <a:t>readcount</a:t>
            </a:r>
            <a:r>
              <a:rPr lang="zh-CN" altLang="en-US" dirty="0">
                <a:latin typeface="微软雅黑" pitchFamily="34" charset="-122"/>
                <a:ea typeface="微软雅黑" pitchFamily="34" charset="-122"/>
              </a:rPr>
              <a:t>上加</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然后判定它是 否取值为</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。若是</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则做</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a:t>
            </a:r>
            <a:r>
              <a:rPr lang="en-US" altLang="zh-CN" dirty="0" err="1">
                <a:solidFill>
                  <a:srgbClr val="006600"/>
                </a:solidFill>
              </a:rPr>
              <a:t>writeblock</a:t>
            </a:r>
            <a:r>
              <a:rPr lang="zh-CN" altLang="en-US" dirty="0">
                <a:solidFill>
                  <a:srgbClr val="006600"/>
                </a:solidFill>
              </a:rPr>
              <a:t>）</a:t>
            </a:r>
            <a:r>
              <a:rPr lang="zh-CN" altLang="en-US" dirty="0">
                <a:latin typeface="微软雅黑" pitchFamily="34" charset="-122"/>
                <a:ea typeface="微软雅黑" pitchFamily="34" charset="-122"/>
              </a:rPr>
              <a:t>操作</a:t>
            </a:r>
            <a:r>
              <a:rPr lang="en-US" altLang="zh-CN" dirty="0">
                <a:latin typeface="微软雅黑" pitchFamily="34" charset="-122"/>
                <a:ea typeface="微软雅黑" pitchFamily="34" charset="-122"/>
              </a:rPr>
              <a:t> , </a:t>
            </a:r>
            <a:r>
              <a:rPr lang="zh-CN" altLang="en-US" dirty="0">
                <a:latin typeface="微软雅黑" pitchFamily="34" charset="-122"/>
                <a:ea typeface="微软雅黑" pitchFamily="34" charset="-122"/>
              </a:rPr>
              <a:t>否则不做。 与此同时，不能让每个读者退出临界区时都对信号量做</a:t>
            </a:r>
            <a:r>
              <a:rPr lang="en-US" altLang="zh-CN" dirty="0">
                <a:latin typeface="微软雅黑" pitchFamily="34" charset="-122"/>
                <a:ea typeface="微软雅黑" pitchFamily="34" charset="-122"/>
              </a:rPr>
              <a:t>V</a:t>
            </a:r>
            <a:r>
              <a:rPr lang="zh-CN" altLang="en-US" dirty="0">
                <a:latin typeface="微软雅黑" pitchFamily="34" charset="-122"/>
                <a:ea typeface="微软雅黑" pitchFamily="34" charset="-122"/>
              </a:rPr>
              <a:t> （</a:t>
            </a:r>
            <a:r>
              <a:rPr lang="en-US" altLang="zh-CN" dirty="0" err="1">
                <a:solidFill>
                  <a:srgbClr val="006600"/>
                </a:solidFill>
              </a:rPr>
              <a:t>writeblock</a:t>
            </a:r>
            <a:r>
              <a:rPr lang="zh-CN" altLang="en-US" dirty="0">
                <a:solidFill>
                  <a:srgbClr val="006600"/>
                </a:solidFill>
              </a:rPr>
              <a:t>）</a:t>
            </a:r>
            <a:r>
              <a:rPr lang="zh-CN" altLang="en-US" dirty="0">
                <a:latin typeface="微软雅黑" pitchFamily="34" charset="-122"/>
                <a:ea typeface="微软雅黑" pitchFamily="34" charset="-122"/>
              </a:rPr>
              <a:t>操作， 而是要判断它是否是最后一个读者。 只有对最后一个读者，才会对信号量 </a:t>
            </a:r>
            <a:r>
              <a:rPr lang="en-US" altLang="zh-CN" dirty="0" err="1">
                <a:solidFill>
                  <a:srgbClr val="006600"/>
                </a:solidFill>
              </a:rPr>
              <a:t>writeblock</a:t>
            </a:r>
            <a:r>
              <a:rPr lang="zh-CN" altLang="en-US" dirty="0">
                <a:latin typeface="微软雅黑" pitchFamily="34" charset="-122"/>
                <a:ea typeface="微软雅黑" pitchFamily="34" charset="-122"/>
              </a:rPr>
              <a:t>做</a:t>
            </a:r>
            <a:r>
              <a:rPr lang="en-US" altLang="zh-CN" dirty="0">
                <a:latin typeface="微软雅黑" pitchFamily="34" charset="-122"/>
                <a:ea typeface="微软雅黑" pitchFamily="34" charset="-122"/>
              </a:rPr>
              <a:t>V</a:t>
            </a:r>
            <a:r>
              <a:rPr lang="zh-CN" altLang="en-US" dirty="0">
                <a:latin typeface="微软雅黑" pitchFamily="34" charset="-122"/>
                <a:ea typeface="微软雅黑" pitchFamily="34" charset="-122"/>
              </a:rPr>
              <a:t>操作，以便能够让写者有机会进入临界区。</a:t>
            </a:r>
          </a:p>
        </p:txBody>
      </p:sp>
      <p:sp>
        <p:nvSpPr>
          <p:cNvPr id="7" name="TextBox 6"/>
          <p:cNvSpPr txBox="1"/>
          <p:nvPr/>
        </p:nvSpPr>
        <p:spPr>
          <a:xfrm>
            <a:off x="3347864" y="1157983"/>
            <a:ext cx="1569660" cy="369332"/>
          </a:xfrm>
          <a:prstGeom prst="rect">
            <a:avLst/>
          </a:prstGeom>
          <a:noFill/>
        </p:spPr>
        <p:txBody>
          <a:bodyPr wrap="none" rtlCol="0">
            <a:spAutoFit/>
          </a:bodyPr>
          <a:lstStyle/>
          <a:p>
            <a:r>
              <a:rPr lang="zh-CN" altLang="en-US" dirty="0">
                <a:solidFill>
                  <a:srgbClr val="00B050"/>
                </a:solidFill>
                <a:latin typeface="微软雅黑" pitchFamily="34" charset="-122"/>
                <a:ea typeface="微软雅黑" pitchFamily="34" charset="-122"/>
              </a:rPr>
              <a:t>互斥请求进入</a:t>
            </a:r>
          </a:p>
        </p:txBody>
      </p:sp>
      <p:sp>
        <p:nvSpPr>
          <p:cNvPr id="8" name="TextBox 7"/>
          <p:cNvSpPr txBox="1"/>
          <p:nvPr/>
        </p:nvSpPr>
        <p:spPr>
          <a:xfrm>
            <a:off x="3571146" y="1844824"/>
            <a:ext cx="1569660" cy="369332"/>
          </a:xfrm>
          <a:prstGeom prst="rect">
            <a:avLst/>
          </a:prstGeom>
          <a:noFill/>
        </p:spPr>
        <p:txBody>
          <a:bodyPr wrap="none" rtlCol="0">
            <a:spAutoFit/>
          </a:bodyPr>
          <a:lstStyle/>
          <a:p>
            <a:r>
              <a:rPr lang="zh-CN" altLang="en-US" dirty="0">
                <a:solidFill>
                  <a:srgbClr val="00B050"/>
                </a:solidFill>
                <a:latin typeface="微软雅黑" pitchFamily="34" charset="-122"/>
                <a:ea typeface="微软雅黑" pitchFamily="34" charset="-122"/>
              </a:rPr>
              <a:t>是第一个读者</a:t>
            </a:r>
          </a:p>
        </p:txBody>
      </p:sp>
      <p:sp>
        <p:nvSpPr>
          <p:cNvPr id="9" name="TextBox 8"/>
          <p:cNvSpPr txBox="1"/>
          <p:nvPr/>
        </p:nvSpPr>
        <p:spPr>
          <a:xfrm>
            <a:off x="3995936" y="2223305"/>
            <a:ext cx="2262158" cy="369332"/>
          </a:xfrm>
          <a:prstGeom prst="rect">
            <a:avLst/>
          </a:prstGeom>
          <a:noFill/>
        </p:spPr>
        <p:txBody>
          <a:bodyPr wrap="none" rtlCol="0">
            <a:spAutoFit/>
          </a:bodyPr>
          <a:lstStyle/>
          <a:p>
            <a:r>
              <a:rPr lang="zh-CN" altLang="en-US" dirty="0">
                <a:solidFill>
                  <a:srgbClr val="00B050"/>
                </a:solidFill>
                <a:latin typeface="微软雅黑" pitchFamily="34" charset="-122"/>
                <a:ea typeface="微软雅黑" pitchFamily="34" charset="-122"/>
              </a:rPr>
              <a:t>请求进入读写临界区</a:t>
            </a:r>
          </a:p>
        </p:txBody>
      </p:sp>
      <p:sp>
        <p:nvSpPr>
          <p:cNvPr id="10" name="TextBox 9"/>
          <p:cNvSpPr txBox="1"/>
          <p:nvPr/>
        </p:nvSpPr>
        <p:spPr>
          <a:xfrm>
            <a:off x="3995936" y="2605982"/>
            <a:ext cx="1800493" cy="369332"/>
          </a:xfrm>
          <a:prstGeom prst="rect">
            <a:avLst/>
          </a:prstGeom>
          <a:noFill/>
        </p:spPr>
        <p:txBody>
          <a:bodyPr wrap="none" rtlCol="0">
            <a:spAutoFit/>
          </a:bodyPr>
          <a:lstStyle/>
          <a:p>
            <a:r>
              <a:rPr lang="zh-CN" altLang="en-US" dirty="0">
                <a:solidFill>
                  <a:srgbClr val="00B050"/>
                </a:solidFill>
                <a:latin typeface="微软雅黑" pitchFamily="34" charset="-122"/>
                <a:ea typeface="微软雅黑" pitchFamily="34" charset="-122"/>
              </a:rPr>
              <a:t>退出互斥临界区</a:t>
            </a:r>
          </a:p>
        </p:txBody>
      </p:sp>
    </p:spTree>
    <p:extLst>
      <p:ext uri="{BB962C8B-B14F-4D97-AF65-F5344CB8AC3E}">
        <p14:creationId xmlns:p14="http://schemas.microsoft.com/office/powerpoint/2010/main" val="1774799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23850" y="692150"/>
            <a:ext cx="4319588" cy="5545138"/>
          </a:xfrm>
        </p:spPr>
        <p:txBody>
          <a:bodyPr/>
          <a:lstStyle/>
          <a:p>
            <a:pPr eaLnBrk="1" hangingPunct="1">
              <a:lnSpc>
                <a:spcPct val="90000"/>
              </a:lnSpc>
              <a:buFont typeface="Wingdings" pitchFamily="2" charset="2"/>
              <a:buNone/>
            </a:pPr>
            <a:r>
              <a:rPr lang="en-US" altLang="zh-CN" b="1">
                <a:solidFill>
                  <a:srgbClr val="C00000"/>
                </a:solidFill>
                <a:cs typeface="楷体_GB2312"/>
              </a:rPr>
              <a:t>3</a:t>
            </a:r>
            <a:r>
              <a:rPr lang="zh-CN" altLang="en-US" b="1">
                <a:solidFill>
                  <a:srgbClr val="C00000"/>
                </a:solidFill>
                <a:cs typeface="楷体_GB2312"/>
              </a:rPr>
              <a:t>．哲学家进餐问题</a:t>
            </a:r>
          </a:p>
          <a:p>
            <a:pPr>
              <a:spcBef>
                <a:spcPts val="1200"/>
              </a:spcBef>
            </a:pPr>
            <a:r>
              <a:rPr lang="zh-CN" altLang="en-US" sz="2400">
                <a:cs typeface="楷体_GB2312"/>
              </a:rPr>
              <a:t>五位哲学家围坐在一张圆桌旁进餐，每人面前有一只碗，各碗之间分别有一根筷子</a:t>
            </a:r>
            <a:endParaRPr lang="en-US" altLang="zh-CN" sz="2400">
              <a:cs typeface="楷体_GB2312"/>
            </a:endParaRPr>
          </a:p>
          <a:p>
            <a:pPr>
              <a:spcBef>
                <a:spcPts val="1200"/>
              </a:spcBef>
              <a:buFont typeface="Wingdings" pitchFamily="2" charset="2"/>
              <a:buNone/>
            </a:pPr>
            <a:r>
              <a:rPr lang="zh-CN" altLang="en-US" sz="2400" b="1">
                <a:solidFill>
                  <a:srgbClr val="C00000"/>
                </a:solidFill>
              </a:rPr>
              <a:t>约束条件：</a:t>
            </a:r>
            <a:endParaRPr lang="zh-CN" altLang="en-US" sz="2400">
              <a:solidFill>
                <a:srgbClr val="C00000"/>
              </a:solidFill>
            </a:endParaRPr>
          </a:p>
          <a:p>
            <a:pPr>
              <a:spcBef>
                <a:spcPts val="1200"/>
              </a:spcBef>
            </a:pPr>
            <a:r>
              <a:rPr lang="en-US" altLang="zh-CN" sz="2400"/>
              <a:t>(1)</a:t>
            </a:r>
            <a:r>
              <a:rPr lang="zh-CN" altLang="en-US" sz="2400"/>
              <a:t>只有拿到两只筷子时，哲学家才能吃饭。</a:t>
            </a:r>
          </a:p>
          <a:p>
            <a:pPr>
              <a:spcBef>
                <a:spcPts val="1200"/>
              </a:spcBef>
            </a:pPr>
            <a:r>
              <a:rPr lang="en-US" altLang="zh-CN" sz="2400"/>
              <a:t>(2)</a:t>
            </a:r>
            <a:r>
              <a:rPr lang="zh-CN" altLang="en-US" sz="2400"/>
              <a:t>如果筷子已被别人拿走，则必须等别人吃完之后才能拿到筷子。</a:t>
            </a:r>
          </a:p>
          <a:p>
            <a:pPr>
              <a:spcBef>
                <a:spcPts val="1200"/>
              </a:spcBef>
            </a:pPr>
            <a:r>
              <a:rPr lang="en-US" altLang="zh-CN" sz="2400"/>
              <a:t>(3)</a:t>
            </a:r>
            <a:r>
              <a:rPr lang="zh-CN" altLang="en-US" sz="2400"/>
              <a:t>任一哲学家在自己未拿到两只筷子吃饭前，不会放下手中拿到的筷子。</a:t>
            </a:r>
          </a:p>
        </p:txBody>
      </p:sp>
      <p:pic>
        <p:nvPicPr>
          <p:cNvPr id="78851" name="Picture 3" descr="t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420938"/>
            <a:ext cx="3887787"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4"/>
          <p:cNvSpPr txBox="1">
            <a:spLocks noChangeArrowheads="1"/>
          </p:cNvSpPr>
          <p:nvPr/>
        </p:nvSpPr>
        <p:spPr bwMode="auto">
          <a:xfrm>
            <a:off x="5003800" y="5949950"/>
            <a:ext cx="381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微软雅黑" pitchFamily="34" charset="-122"/>
                <a:ea typeface="微软雅黑" pitchFamily="34" charset="-122"/>
              </a:defRPr>
            </a:lvl1pPr>
            <a:lvl2pPr>
              <a:defRPr sz="28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000">
                <a:solidFill>
                  <a:schemeClr val="tx1"/>
                </a:solidFill>
                <a:latin typeface="微软雅黑" pitchFamily="34" charset="-122"/>
                <a:ea typeface="微软雅黑" pitchFamily="34" charset="-122"/>
              </a:defRPr>
            </a:lvl4pPr>
            <a:lvl5pPr>
              <a:defRPr sz="2000">
                <a:solidFill>
                  <a:schemeClr val="tx1"/>
                </a:solidFill>
                <a:latin typeface="微软雅黑" pitchFamily="34" charset="-122"/>
                <a:ea typeface="微软雅黑" pitchFamily="34" charset="-122"/>
              </a:defRPr>
            </a:lvl5pPr>
            <a:lvl6pPr eaLnBrk="0" hangingPunct="0">
              <a:defRPr sz="2000">
                <a:solidFill>
                  <a:schemeClr val="tx1"/>
                </a:solidFill>
                <a:latin typeface="微软雅黑" pitchFamily="34" charset="-122"/>
                <a:ea typeface="微软雅黑" pitchFamily="34" charset="-122"/>
              </a:defRPr>
            </a:lvl6pPr>
            <a:lvl7pPr eaLnBrk="0" hangingPunct="0">
              <a:defRPr sz="2000">
                <a:solidFill>
                  <a:schemeClr val="tx1"/>
                </a:solidFill>
                <a:latin typeface="微软雅黑" pitchFamily="34" charset="-122"/>
                <a:ea typeface="微软雅黑" pitchFamily="34" charset="-122"/>
              </a:defRPr>
            </a:lvl7pPr>
            <a:lvl8pPr eaLnBrk="0" hangingPunct="0">
              <a:defRPr sz="2000">
                <a:solidFill>
                  <a:schemeClr val="tx1"/>
                </a:solidFill>
                <a:latin typeface="微软雅黑" pitchFamily="34" charset="-122"/>
                <a:ea typeface="微软雅黑" pitchFamily="34" charset="-122"/>
              </a:defRPr>
            </a:lvl8pPr>
            <a:lvl9pPr eaLnBrk="0" hangingPunct="0">
              <a:defRPr sz="2000">
                <a:solidFill>
                  <a:schemeClr val="tx1"/>
                </a:solidFill>
                <a:latin typeface="微软雅黑" pitchFamily="34" charset="-122"/>
                <a:ea typeface="微软雅黑" pitchFamily="34" charset="-122"/>
              </a:defRPr>
            </a:lvl9pPr>
          </a:lstStyle>
          <a:p>
            <a:pPr eaLnBrk="1" hangingPunct="1">
              <a:spcBef>
                <a:spcPct val="50000"/>
              </a:spcBef>
            </a:pPr>
            <a:r>
              <a:rPr lang="en-US" altLang="zh-CN" sz="1800">
                <a:cs typeface="楷体_GB2312"/>
              </a:rPr>
              <a:t>        </a:t>
            </a:r>
            <a:r>
              <a:rPr lang="zh-CN" altLang="en-US" sz="1800">
                <a:cs typeface="楷体_GB2312"/>
              </a:rPr>
              <a:t>哲学家进餐问题</a:t>
            </a:r>
          </a:p>
        </p:txBody>
      </p:sp>
      <p:sp>
        <p:nvSpPr>
          <p:cNvPr id="68613" name="矩形 1"/>
          <p:cNvSpPr>
            <a:spLocks noChangeArrowheads="1"/>
          </p:cNvSpPr>
          <p:nvPr/>
        </p:nvSpPr>
        <p:spPr bwMode="auto">
          <a:xfrm>
            <a:off x="4765675" y="633413"/>
            <a:ext cx="4292600" cy="157003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1" hangingPunct="1">
              <a:defRPr/>
            </a:pPr>
            <a:r>
              <a:rPr lang="zh-CN" altLang="en-US" sz="2400" dirty="0">
                <a:solidFill>
                  <a:schemeClr val="bg2">
                    <a:lumMod val="75000"/>
                  </a:schemeClr>
                </a:solidFill>
                <a:latin typeface="微软雅黑" pitchFamily="34" charset="-122"/>
                <a:ea typeface="微软雅黑" pitchFamily="34" charset="-122"/>
              </a:rPr>
              <a:t>并行计算中多线程同步</a:t>
            </a:r>
            <a:r>
              <a:rPr lang="en-US" altLang="zh-CN" sz="2400" dirty="0">
                <a:solidFill>
                  <a:schemeClr val="bg2">
                    <a:lumMod val="75000"/>
                  </a:schemeClr>
                </a:solidFill>
                <a:latin typeface="微软雅黑" pitchFamily="34" charset="-122"/>
                <a:ea typeface="微软雅黑" pitchFamily="34" charset="-122"/>
              </a:rPr>
              <a:t>(Synchronization)</a:t>
            </a:r>
            <a:r>
              <a:rPr lang="zh-CN" altLang="en-US" sz="2400" dirty="0">
                <a:solidFill>
                  <a:schemeClr val="bg2">
                    <a:lumMod val="75000"/>
                  </a:schemeClr>
                </a:solidFill>
                <a:latin typeface="微软雅黑" pitchFamily="34" charset="-122"/>
                <a:ea typeface="微软雅黑" pitchFamily="34" charset="-122"/>
              </a:rPr>
              <a:t>时产生的问题。这个问题可以用来解释“死锁”产生的原因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1"/>
          <p:cNvSpPr>
            <a:spLocks noChangeArrowheads="1"/>
          </p:cNvSpPr>
          <p:nvPr/>
        </p:nvSpPr>
        <p:spPr bwMode="auto">
          <a:xfrm>
            <a:off x="468313" y="3716338"/>
            <a:ext cx="8280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a:latin typeface="微软雅黑" pitchFamily="34" charset="-122"/>
                <a:ea typeface="微软雅黑" pitchFamily="34" charset="-122"/>
              </a:rPr>
              <a:t>其中：筷子是</a:t>
            </a:r>
            <a:r>
              <a:rPr lang="zh-CN" altLang="en-US" sz="2800" b="1">
                <a:solidFill>
                  <a:srgbClr val="C00000"/>
                </a:solidFill>
                <a:latin typeface="微软雅黑" pitchFamily="34" charset="-122"/>
                <a:ea typeface="微软雅黑" pitchFamily="34" charset="-122"/>
              </a:rPr>
              <a:t>临界资源</a:t>
            </a:r>
            <a:endParaRPr lang="en-US" altLang="zh-CN" sz="2800" b="1">
              <a:solidFill>
                <a:srgbClr val="C00000"/>
              </a:solidFill>
              <a:latin typeface="微软雅黑" pitchFamily="34" charset="-122"/>
              <a:ea typeface="微软雅黑" pitchFamily="34" charset="-122"/>
            </a:endParaRPr>
          </a:p>
          <a:p>
            <a:pPr eaLnBrk="1" hangingPunct="1"/>
            <a:endParaRPr lang="zh-CN" altLang="en-US" sz="2800">
              <a:latin typeface="微软雅黑" pitchFamily="34" charset="-122"/>
              <a:ea typeface="微软雅黑" pitchFamily="34" charset="-122"/>
            </a:endParaRPr>
          </a:p>
          <a:p>
            <a:pPr eaLnBrk="1" hangingPunct="1"/>
            <a:r>
              <a:rPr lang="zh-CN" altLang="en-US" sz="2800">
                <a:latin typeface="微软雅黑" pitchFamily="34" charset="-122"/>
                <a:ea typeface="微软雅黑" pitchFamily="34" charset="-122"/>
              </a:rPr>
              <a:t>哲学家</a:t>
            </a:r>
            <a:r>
              <a:rPr lang="zh-CN" altLang="en-US" sz="2800" b="1">
                <a:solidFill>
                  <a:srgbClr val="C00000"/>
                </a:solidFill>
                <a:latin typeface="微软雅黑" pitchFamily="34" charset="-122"/>
                <a:ea typeface="微软雅黑" pitchFamily="34" charset="-122"/>
              </a:rPr>
              <a:t>从来不交谈</a:t>
            </a:r>
            <a:r>
              <a:rPr lang="zh-CN" altLang="en-US" sz="2800">
                <a:latin typeface="微软雅黑" pitchFamily="34" charset="-122"/>
                <a:ea typeface="微软雅黑" pitchFamily="34" charset="-122"/>
              </a:rPr>
              <a:t>，（</a:t>
            </a:r>
            <a:r>
              <a:rPr lang="zh-CN" altLang="en-US" sz="2800">
                <a:solidFill>
                  <a:srgbClr val="7030A0"/>
                </a:solidFill>
                <a:latin typeface="微软雅黑" pitchFamily="34" charset="-122"/>
                <a:ea typeface="微软雅黑" pitchFamily="34" charset="-122"/>
              </a:rPr>
              <a:t>进程间不通信</a:t>
            </a:r>
            <a:r>
              <a:rPr lang="zh-CN" altLang="en-US" sz="2800">
                <a:latin typeface="微软雅黑" pitchFamily="34" charset="-122"/>
                <a:ea typeface="微软雅黑" pitchFamily="34" charset="-122"/>
              </a:rPr>
              <a:t>）这就很危险，可能产生</a:t>
            </a:r>
            <a:r>
              <a:rPr lang="zh-CN" altLang="en-US" sz="2800" b="1">
                <a:solidFill>
                  <a:srgbClr val="FF0000"/>
                </a:solidFill>
                <a:latin typeface="微软雅黑" pitchFamily="34" charset="-122"/>
                <a:ea typeface="微软雅黑" pitchFamily="34" charset="-122"/>
              </a:rPr>
              <a:t>死锁</a:t>
            </a:r>
            <a:r>
              <a:rPr lang="zh-CN" altLang="en-US" sz="2800">
                <a:latin typeface="微软雅黑" pitchFamily="34" charset="-122"/>
                <a:ea typeface="微软雅黑" pitchFamily="34" charset="-122"/>
              </a:rPr>
              <a:t>：每个哲学家都拿着左手的餐叉，永远都在等右边的餐叉。</a:t>
            </a:r>
          </a:p>
        </p:txBody>
      </p:sp>
      <p:sp>
        <p:nvSpPr>
          <p:cNvPr id="79875" name="矩形 3"/>
          <p:cNvSpPr>
            <a:spLocks noChangeArrowheads="1"/>
          </p:cNvSpPr>
          <p:nvPr/>
        </p:nvSpPr>
        <p:spPr bwMode="auto">
          <a:xfrm>
            <a:off x="395288" y="620713"/>
            <a:ext cx="8424862"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sz="2400">
                <a:latin typeface="微软雅黑" pitchFamily="34" charset="-122"/>
                <a:ea typeface="微软雅黑" pitchFamily="34" charset="-122"/>
              </a:rPr>
              <a:t>哲学家进餐问题是一大类并发控制问题的典型例子，涉及信号量机制、管程机制以及死锁等操作系统中关键问题的应用，在操作系统文化史上具有非常重要的地位</a:t>
            </a:r>
            <a:r>
              <a:rPr lang="zh-CN" altLang="en-US" sz="2800">
                <a:latin typeface="微软雅黑" pitchFamily="34" charset="-122"/>
                <a:ea typeface="微软雅黑" pitchFamily="34" charset="-122"/>
              </a:rPr>
              <a:t>。对该问题的剖析有助于深刻地理解计算机系统中的</a:t>
            </a:r>
            <a:r>
              <a:rPr lang="zh-CN" altLang="en-US" sz="2800">
                <a:solidFill>
                  <a:srgbClr val="FF0000"/>
                </a:solidFill>
                <a:latin typeface="微软雅黑" pitchFamily="34" charset="-122"/>
                <a:ea typeface="微软雅黑" pitchFamily="34" charset="-122"/>
              </a:rPr>
              <a:t>资源共享、进程同步机制、死锁</a:t>
            </a:r>
            <a:r>
              <a:rPr lang="zh-CN" altLang="en-US" sz="2800">
                <a:latin typeface="微软雅黑" pitchFamily="34" charset="-122"/>
                <a:ea typeface="微软雅黑" pitchFamily="34" charset="-122"/>
              </a:rPr>
              <a:t>等问题</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1"/>
          <p:cNvSpPr>
            <a:spLocks noChangeArrowheads="1"/>
          </p:cNvSpPr>
          <p:nvPr/>
        </p:nvSpPr>
        <p:spPr bwMode="auto">
          <a:xfrm>
            <a:off x="468313" y="333375"/>
            <a:ext cx="8351837"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800">
                <a:latin typeface="微软雅黑" pitchFamily="34" charset="-122"/>
                <a:ea typeface="微软雅黑" pitchFamily="34" charset="-122"/>
              </a:rPr>
              <a:t>在实际的计算机问题中，缺乏筷子可以类比为</a:t>
            </a:r>
            <a:r>
              <a:rPr lang="zh-CN" altLang="en-US" sz="2800">
                <a:solidFill>
                  <a:srgbClr val="C00000"/>
                </a:solidFill>
                <a:latin typeface="微软雅黑" pitchFamily="34" charset="-122"/>
                <a:ea typeface="微软雅黑" pitchFamily="34" charset="-122"/>
              </a:rPr>
              <a:t>缺乏共享资源</a:t>
            </a:r>
            <a:r>
              <a:rPr lang="zh-CN" altLang="en-US" sz="2800">
                <a:latin typeface="微软雅黑" pitchFamily="34" charset="-122"/>
                <a:ea typeface="微软雅黑" pitchFamily="34" charset="-122"/>
              </a:rPr>
              <a:t>。</a:t>
            </a:r>
            <a:endParaRPr lang="en-US" altLang="zh-CN" sz="2800">
              <a:latin typeface="微软雅黑" pitchFamily="34" charset="-122"/>
              <a:ea typeface="微软雅黑" pitchFamily="34" charset="-122"/>
            </a:endParaRPr>
          </a:p>
          <a:p>
            <a:pPr eaLnBrk="1" hangingPunct="1"/>
            <a:endParaRPr lang="en-US" altLang="zh-CN" sz="2800">
              <a:latin typeface="微软雅黑" pitchFamily="34" charset="-122"/>
              <a:ea typeface="微软雅黑" pitchFamily="34" charset="-122"/>
            </a:endParaRPr>
          </a:p>
          <a:p>
            <a:pPr eaLnBrk="1" hangingPunct="1"/>
            <a:r>
              <a:rPr lang="en-US" altLang="zh-CN" sz="2800" b="1">
                <a:solidFill>
                  <a:srgbClr val="C00000"/>
                </a:solidFill>
                <a:latin typeface="微软雅黑" pitchFamily="34" charset="-122"/>
                <a:ea typeface="微软雅黑" pitchFamily="34" charset="-122"/>
              </a:rPr>
              <a:t>【</a:t>
            </a:r>
            <a:r>
              <a:rPr lang="zh-CN" altLang="en-US" sz="2800" b="1">
                <a:solidFill>
                  <a:srgbClr val="C00000"/>
                </a:solidFill>
                <a:latin typeface="微软雅黑" pitchFamily="34" charset="-122"/>
                <a:ea typeface="微软雅黑" pitchFamily="34" charset="-122"/>
              </a:rPr>
              <a:t>例</a:t>
            </a:r>
            <a:r>
              <a:rPr lang="en-US" altLang="zh-CN" sz="2800" b="1">
                <a:solidFill>
                  <a:srgbClr val="C00000"/>
                </a:solidFill>
                <a:latin typeface="微软雅黑" pitchFamily="34" charset="-122"/>
                <a:ea typeface="微软雅黑" pitchFamily="34" charset="-122"/>
              </a:rPr>
              <a:t>】</a:t>
            </a:r>
            <a:r>
              <a:rPr lang="zh-CN" altLang="en-US" sz="2800" b="1">
                <a:solidFill>
                  <a:srgbClr val="C00000"/>
                </a:solidFill>
                <a:latin typeface="微软雅黑" pitchFamily="34" charset="-122"/>
                <a:ea typeface="微软雅黑" pitchFamily="34" charset="-122"/>
              </a:rPr>
              <a:t>文件访问控制中的死锁问题</a:t>
            </a:r>
            <a:endParaRPr lang="en-US" altLang="zh-CN" sz="2800" b="1">
              <a:solidFill>
                <a:srgbClr val="C00000"/>
              </a:solidFill>
              <a:latin typeface="微软雅黑" pitchFamily="34" charset="-122"/>
              <a:ea typeface="微软雅黑" pitchFamily="34" charset="-122"/>
            </a:endParaRPr>
          </a:p>
          <a:p>
            <a:pPr eaLnBrk="1" hangingPunct="1"/>
            <a:endParaRPr lang="en-US" altLang="zh-CN" sz="2800" b="1">
              <a:solidFill>
                <a:srgbClr val="0070C0"/>
              </a:solidFill>
              <a:latin typeface="微软雅黑" pitchFamily="34" charset="-122"/>
              <a:ea typeface="微软雅黑" pitchFamily="34" charset="-122"/>
            </a:endParaRPr>
          </a:p>
          <a:p>
            <a:pPr eaLnBrk="1" hangingPunct="1"/>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一种常用的计算机技术是</a:t>
            </a:r>
            <a:r>
              <a:rPr lang="zh-CN" altLang="en-US" sz="2800">
                <a:solidFill>
                  <a:srgbClr val="C00000"/>
                </a:solidFill>
                <a:latin typeface="微软雅黑" pitchFamily="34" charset="-122"/>
                <a:ea typeface="微软雅黑" pitchFamily="34" charset="-122"/>
              </a:rPr>
              <a:t>资源加锁</a:t>
            </a:r>
            <a:r>
              <a:rPr lang="zh-CN" altLang="en-US" sz="2800">
                <a:latin typeface="微软雅黑" pitchFamily="34" charset="-122"/>
                <a:ea typeface="微软雅黑" pitchFamily="34" charset="-122"/>
              </a:rPr>
              <a:t>，用来保证在某个时刻，资源只能被一个程序或一段代码访问。当一个程序想要使用的资源已经被另一个程序锁定，它就等待资源解锁。</a:t>
            </a:r>
            <a:endParaRPr lang="en-US" altLang="zh-CN" sz="2800">
              <a:latin typeface="微软雅黑" pitchFamily="34" charset="-122"/>
              <a:ea typeface="微软雅黑" pitchFamily="34" charset="-122"/>
            </a:endParaRPr>
          </a:p>
          <a:p>
            <a:pPr eaLnBrk="1" hangingPunct="1"/>
            <a:endParaRPr lang="en-US" altLang="zh-CN" sz="2800">
              <a:latin typeface="微软雅黑" pitchFamily="34" charset="-122"/>
              <a:ea typeface="微软雅黑" pitchFamily="34" charset="-122"/>
            </a:endParaRPr>
          </a:p>
          <a:p>
            <a:pPr eaLnBrk="1" hangingPunct="1"/>
            <a:r>
              <a:rPr lang="zh-CN" altLang="en-US" sz="2800">
                <a:latin typeface="微软雅黑" pitchFamily="34" charset="-122"/>
                <a:ea typeface="微软雅黑" pitchFamily="34" charset="-122"/>
              </a:rPr>
              <a:t>       当多个程序涉及到加锁的资源时，在某些情况下就有可能发生死锁。例如，某个程序需要访问两个文件，当两个这样的程序各锁了一个文件，那它们都在等待对方解锁另一个文件</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9649" y="260648"/>
            <a:ext cx="5724644" cy="461665"/>
          </a:xfrm>
          <a:prstGeom prst="rect">
            <a:avLst/>
          </a:prstGeom>
        </p:spPr>
        <p:txBody>
          <a:bodyPr wrap="none">
            <a:spAutoFit/>
          </a:bodyPr>
          <a:lstStyle/>
          <a:p>
            <a:r>
              <a:rPr lang="zh-CN" altLang="en-US" sz="2400" b="1" dirty="0">
                <a:solidFill>
                  <a:srgbClr val="C00000"/>
                </a:solidFill>
                <a:latin typeface="微软雅黑" pitchFamily="34" charset="-122"/>
                <a:ea typeface="微软雅黑" pitchFamily="34" charset="-122"/>
              </a:rPr>
              <a:t>预防死锁的方法：确保系统处于安全状态</a:t>
            </a:r>
            <a:endParaRPr lang="zh-CN" altLang="en-US" dirty="0"/>
          </a:p>
        </p:txBody>
      </p:sp>
      <p:sp>
        <p:nvSpPr>
          <p:cNvPr id="5" name="矩形 4"/>
          <p:cNvSpPr/>
          <p:nvPr/>
        </p:nvSpPr>
        <p:spPr>
          <a:xfrm>
            <a:off x="359648" y="908720"/>
            <a:ext cx="8532832" cy="5226046"/>
          </a:xfrm>
          <a:prstGeom prst="rect">
            <a:avLst/>
          </a:prstGeom>
        </p:spPr>
        <p:txBody>
          <a:bodyPr wrap="square">
            <a:spAutoFit/>
          </a:bodyPr>
          <a:lstStyle/>
          <a:p>
            <a:r>
              <a:rPr lang="zh-CN" altLang="en-US" sz="2400" b="1" dirty="0">
                <a:solidFill>
                  <a:srgbClr val="002060"/>
                </a:solidFill>
                <a:latin typeface="微软雅黑" pitchFamily="34" charset="-122"/>
                <a:ea typeface="微软雅黑" pitchFamily="34" charset="-122"/>
              </a:rPr>
              <a:t>安全状态</a:t>
            </a:r>
            <a:r>
              <a:rPr lang="zh-CN" altLang="en-US" sz="2400" dirty="0">
                <a:solidFill>
                  <a:srgbClr val="002060"/>
                </a:solidFill>
                <a:latin typeface="微软雅黑" pitchFamily="34" charset="-122"/>
                <a:ea typeface="微软雅黑" pitchFamily="34" charset="-122"/>
              </a:rPr>
              <a:t>：</a:t>
            </a:r>
            <a:endParaRPr lang="en-US" altLang="zh-CN" sz="2400" dirty="0">
              <a:solidFill>
                <a:srgbClr val="002060"/>
              </a:solidFill>
              <a:latin typeface="微软雅黑" pitchFamily="34" charset="-122"/>
              <a:ea typeface="微软雅黑" pitchFamily="34" charset="-122"/>
            </a:endParaRPr>
          </a:p>
          <a:p>
            <a:endParaRPr lang="en-US" altLang="zh-CN" sz="2400" dirty="0">
              <a:solidFill>
                <a:srgbClr val="002060"/>
              </a:solidFill>
              <a:latin typeface="微软雅黑" pitchFamily="34" charset="-122"/>
              <a:ea typeface="微软雅黑" pitchFamily="34" charset="-122"/>
            </a:endParaRPr>
          </a:p>
          <a:p>
            <a:r>
              <a:rPr lang="zh-CN" altLang="en-US" sz="2400" dirty="0">
                <a:solidFill>
                  <a:srgbClr val="002060"/>
                </a:solidFill>
                <a:latin typeface="微软雅黑" pitchFamily="34" charset="-122"/>
                <a:ea typeface="微软雅黑" pitchFamily="34" charset="-122"/>
              </a:rPr>
              <a:t>是指系统能按某种进程顺序（</a:t>
            </a:r>
            <a:r>
              <a:rPr lang="en-US" altLang="zh-CN" sz="2400" dirty="0">
                <a:solidFill>
                  <a:srgbClr val="002060"/>
                </a:solidFill>
                <a:latin typeface="微软雅黑" pitchFamily="34" charset="-122"/>
                <a:ea typeface="微软雅黑" pitchFamily="34" charset="-122"/>
              </a:rPr>
              <a:t>P1,P2,…,</a:t>
            </a:r>
            <a:r>
              <a:rPr lang="en-US" altLang="zh-CN" sz="2400" dirty="0" err="1">
                <a:solidFill>
                  <a:srgbClr val="002060"/>
                </a:solidFill>
                <a:latin typeface="微软雅黑" pitchFamily="34" charset="-122"/>
                <a:ea typeface="微软雅黑" pitchFamily="34" charset="-122"/>
              </a:rPr>
              <a:t>Pn</a:t>
            </a:r>
            <a:r>
              <a:rPr lang="zh-CN" altLang="en-US" sz="2400" dirty="0">
                <a:solidFill>
                  <a:srgbClr val="002060"/>
                </a:solidFill>
                <a:latin typeface="微软雅黑" pitchFamily="34" charset="-122"/>
                <a:ea typeface="微软雅黑" pitchFamily="34" charset="-122"/>
              </a:rPr>
              <a:t>）</a:t>
            </a:r>
            <a:r>
              <a:rPr lang="en-US" altLang="zh-CN" sz="2400" dirty="0">
                <a:solidFill>
                  <a:srgbClr val="002060"/>
                </a:solidFill>
                <a:latin typeface="微软雅黑" pitchFamily="34" charset="-122"/>
                <a:ea typeface="微软雅黑" pitchFamily="34" charset="-122"/>
              </a:rPr>
              <a:t>,</a:t>
            </a:r>
            <a:r>
              <a:rPr lang="zh-CN" altLang="en-US" sz="2400" dirty="0">
                <a:solidFill>
                  <a:srgbClr val="002060"/>
                </a:solidFill>
                <a:latin typeface="微软雅黑" pitchFamily="34" charset="-122"/>
                <a:ea typeface="微软雅黑" pitchFamily="34" charset="-122"/>
              </a:rPr>
              <a:t>来为每个进程</a:t>
            </a:r>
            <a:r>
              <a:rPr lang="en-US" altLang="zh-CN" sz="2400" dirty="0">
                <a:solidFill>
                  <a:srgbClr val="002060"/>
                </a:solidFill>
                <a:latin typeface="微软雅黑" pitchFamily="34" charset="-122"/>
                <a:ea typeface="微软雅黑" pitchFamily="34" charset="-122"/>
              </a:rPr>
              <a:t>Pi</a:t>
            </a:r>
            <a:r>
              <a:rPr lang="zh-CN" altLang="en-US" sz="2400" dirty="0">
                <a:solidFill>
                  <a:srgbClr val="002060"/>
                </a:solidFill>
                <a:latin typeface="微软雅黑" pitchFamily="34" charset="-122"/>
                <a:ea typeface="微软雅黑" pitchFamily="34" charset="-122"/>
              </a:rPr>
              <a:t>分配其所需资源，直至满足每个进程对资源的最大需求，使每个进程都可顺利地完成。此时，将</a:t>
            </a:r>
            <a:r>
              <a:rPr lang="en-US" altLang="zh-CN" sz="2400" dirty="0">
                <a:solidFill>
                  <a:srgbClr val="002060"/>
                </a:solidFill>
                <a:latin typeface="微软雅黑" pitchFamily="34" charset="-122"/>
                <a:ea typeface="微软雅黑" pitchFamily="34" charset="-122"/>
              </a:rPr>
              <a:t>&lt;P1</a:t>
            </a:r>
            <a:r>
              <a:rPr lang="zh-CN" altLang="en-US" sz="2400" dirty="0">
                <a:solidFill>
                  <a:srgbClr val="002060"/>
                </a:solidFill>
                <a:latin typeface="微软雅黑" pitchFamily="34" charset="-122"/>
                <a:ea typeface="微软雅黑" pitchFamily="34" charset="-122"/>
              </a:rPr>
              <a:t>，</a:t>
            </a:r>
            <a:r>
              <a:rPr lang="en-US" altLang="zh-CN" sz="2400" dirty="0">
                <a:solidFill>
                  <a:srgbClr val="002060"/>
                </a:solidFill>
                <a:latin typeface="微软雅黑" pitchFamily="34" charset="-122"/>
                <a:ea typeface="微软雅黑" pitchFamily="34" charset="-122"/>
              </a:rPr>
              <a:t>P</a:t>
            </a:r>
            <a:r>
              <a:rPr lang="zh-CN" altLang="en-US" sz="2400" dirty="0">
                <a:solidFill>
                  <a:srgbClr val="002060"/>
                </a:solidFill>
                <a:latin typeface="微软雅黑" pitchFamily="34" charset="-122"/>
                <a:ea typeface="微软雅黑" pitchFamily="34" charset="-122"/>
              </a:rPr>
              <a:t>，</a:t>
            </a:r>
            <a:r>
              <a:rPr lang="en-US" altLang="zh-CN" sz="2400" dirty="0">
                <a:solidFill>
                  <a:srgbClr val="002060"/>
                </a:solidFill>
                <a:latin typeface="微软雅黑" pitchFamily="34" charset="-122"/>
                <a:ea typeface="微软雅黑" pitchFamily="34" charset="-122"/>
              </a:rPr>
              <a:t>…,</a:t>
            </a:r>
            <a:r>
              <a:rPr lang="en-US" altLang="zh-CN" sz="2400" dirty="0" err="1">
                <a:solidFill>
                  <a:srgbClr val="002060"/>
                </a:solidFill>
                <a:latin typeface="微软雅黑" pitchFamily="34" charset="-122"/>
                <a:ea typeface="微软雅黑" pitchFamily="34" charset="-122"/>
              </a:rPr>
              <a:t>Pn</a:t>
            </a:r>
            <a:r>
              <a:rPr lang="en-US" altLang="zh-CN" sz="2400" dirty="0">
                <a:solidFill>
                  <a:srgbClr val="002060"/>
                </a:solidFill>
                <a:latin typeface="微软雅黑" pitchFamily="34" charset="-122"/>
                <a:ea typeface="微软雅黑" pitchFamily="34" charset="-122"/>
              </a:rPr>
              <a:t>&gt;</a:t>
            </a:r>
            <a:r>
              <a:rPr lang="zh-CN" altLang="en-US" sz="2400" dirty="0">
                <a:solidFill>
                  <a:srgbClr val="002060"/>
                </a:solidFill>
                <a:latin typeface="微软雅黑" pitchFamily="34" charset="-122"/>
                <a:ea typeface="微软雅黑" pitchFamily="34" charset="-122"/>
              </a:rPr>
              <a:t>称为安全序列。</a:t>
            </a:r>
            <a:endParaRPr lang="en-US" altLang="zh-CN" sz="2400" dirty="0">
              <a:solidFill>
                <a:srgbClr val="002060"/>
              </a:solidFill>
              <a:latin typeface="微软雅黑" pitchFamily="34" charset="-122"/>
              <a:ea typeface="微软雅黑" pitchFamily="34" charset="-122"/>
            </a:endParaRPr>
          </a:p>
          <a:p>
            <a:pPr>
              <a:lnSpc>
                <a:spcPct val="130000"/>
              </a:lnSpc>
            </a:pPr>
            <a:endParaRPr lang="en-US" altLang="zh-CN" sz="2400" dirty="0">
              <a:solidFill>
                <a:srgbClr val="002060"/>
              </a:solidFill>
              <a:latin typeface="微软雅黑" pitchFamily="34" charset="-122"/>
              <a:ea typeface="微软雅黑" pitchFamily="34" charset="-122"/>
            </a:endParaRPr>
          </a:p>
          <a:p>
            <a:pPr>
              <a:lnSpc>
                <a:spcPct val="130000"/>
              </a:lnSpc>
            </a:pPr>
            <a:r>
              <a:rPr lang="zh-CN" altLang="en-US" sz="2400" b="1" dirty="0">
                <a:solidFill>
                  <a:srgbClr val="002060"/>
                </a:solidFill>
                <a:latin typeface="微软雅黑" pitchFamily="34" charset="-122"/>
                <a:ea typeface="微软雅黑" pitchFamily="34" charset="-122"/>
              </a:rPr>
              <a:t>如：</a:t>
            </a:r>
            <a:r>
              <a:rPr lang="zh-CN" altLang="en-US" sz="2400" dirty="0">
                <a:solidFill>
                  <a:srgbClr val="002060"/>
                </a:solidFill>
                <a:latin typeface="微软雅黑" pitchFamily="34" charset="-122"/>
                <a:ea typeface="微软雅黑" pitchFamily="34" charset="-122"/>
              </a:rPr>
              <a:t>有</a:t>
            </a:r>
            <a:r>
              <a:rPr lang="en-US" altLang="zh-CN" sz="2400" dirty="0">
                <a:solidFill>
                  <a:srgbClr val="002060"/>
                </a:solidFill>
                <a:latin typeface="微软雅黑" pitchFamily="34" charset="-122"/>
                <a:ea typeface="微软雅黑" pitchFamily="34" charset="-122"/>
              </a:rPr>
              <a:t>P0~P5</a:t>
            </a:r>
            <a:r>
              <a:rPr lang="zh-CN" altLang="en-US" sz="2400" dirty="0">
                <a:solidFill>
                  <a:srgbClr val="002060"/>
                </a:solidFill>
                <a:latin typeface="微软雅黑" pitchFamily="34" charset="-122"/>
                <a:ea typeface="微软雅黑" pitchFamily="34" charset="-122"/>
              </a:rPr>
              <a:t>，若存在安全序列</a:t>
            </a:r>
            <a:r>
              <a:rPr lang="en-US" altLang="zh-CN" sz="2400" dirty="0">
                <a:solidFill>
                  <a:srgbClr val="002060"/>
                </a:solidFill>
                <a:latin typeface="微软雅黑" pitchFamily="34" charset="-122"/>
                <a:ea typeface="微软雅黑" pitchFamily="34" charset="-122"/>
              </a:rPr>
              <a:t>&lt;P1, P3, P0, P5, P4&gt;,</a:t>
            </a:r>
            <a:r>
              <a:rPr lang="zh-CN" altLang="en-US" sz="2400" dirty="0">
                <a:solidFill>
                  <a:srgbClr val="002060"/>
                </a:solidFill>
                <a:latin typeface="微软雅黑" pitchFamily="34" charset="-122"/>
                <a:ea typeface="微软雅黑" pitchFamily="34" charset="-122"/>
              </a:rPr>
              <a:t>则系统处于安全状态。</a:t>
            </a:r>
            <a:endParaRPr lang="en-US" altLang="zh-CN" sz="2400" dirty="0">
              <a:solidFill>
                <a:srgbClr val="002060"/>
              </a:solidFill>
              <a:latin typeface="微软雅黑" pitchFamily="34" charset="-122"/>
              <a:ea typeface="微软雅黑" pitchFamily="34" charset="-122"/>
            </a:endParaRPr>
          </a:p>
          <a:p>
            <a:endParaRPr lang="en-US" altLang="zh-CN" sz="2400" dirty="0">
              <a:solidFill>
                <a:srgbClr val="002060"/>
              </a:solidFill>
              <a:latin typeface="微软雅黑" pitchFamily="34" charset="-122"/>
              <a:ea typeface="微软雅黑" pitchFamily="34" charset="-122"/>
            </a:endParaRPr>
          </a:p>
          <a:p>
            <a:r>
              <a:rPr lang="zh-CN" altLang="en-US" sz="2400" b="1" dirty="0">
                <a:solidFill>
                  <a:srgbClr val="C00000"/>
                </a:solidFill>
                <a:latin typeface="微软雅黑" pitchFamily="34" charset="-122"/>
                <a:ea typeface="微软雅黑" pitchFamily="34" charset="-122"/>
              </a:rPr>
              <a:t>如果系统无法找到一个安全序列，则称系统处于不安全状态</a:t>
            </a:r>
            <a:endParaRPr lang="en-US" altLang="zh-CN" sz="2400" b="1" dirty="0">
              <a:solidFill>
                <a:srgbClr val="C00000"/>
              </a:solidFill>
              <a:latin typeface="微软雅黑" pitchFamily="34" charset="-122"/>
              <a:ea typeface="微软雅黑" pitchFamily="34" charset="-122"/>
            </a:endParaRPr>
          </a:p>
          <a:p>
            <a:endParaRPr lang="en-US" altLang="zh-CN" sz="2400" dirty="0">
              <a:solidFill>
                <a:srgbClr val="C00000"/>
              </a:solidFill>
              <a:latin typeface="微软雅黑" pitchFamily="34" charset="-122"/>
              <a:ea typeface="微软雅黑" pitchFamily="34" charset="-122"/>
            </a:endParaRPr>
          </a:p>
          <a:p>
            <a:endParaRPr lang="zh-CN" altLang="en-US" sz="24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5602273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5604" y="5290305"/>
            <a:ext cx="8136904" cy="830997"/>
          </a:xfrm>
          <a:prstGeom prst="rect">
            <a:avLst/>
          </a:prstGeom>
        </p:spPr>
        <p:txBody>
          <a:bodyPr wrap="square">
            <a:spAutoFit/>
          </a:bodyPr>
          <a:lstStyle/>
          <a:p>
            <a:r>
              <a:rPr lang="zh-CN" altLang="en-US" sz="2400" dirty="0">
                <a:solidFill>
                  <a:srgbClr val="002060"/>
                </a:solidFill>
                <a:latin typeface="微软雅黑" pitchFamily="34" charset="-122"/>
                <a:ea typeface="微软雅黑" pitchFamily="34" charset="-122"/>
              </a:rPr>
              <a:t>若系统不按以上序列分配资源，在</a:t>
            </a:r>
            <a:r>
              <a:rPr lang="en-US" altLang="zh-CN" sz="2400" dirty="0">
                <a:solidFill>
                  <a:srgbClr val="002060"/>
                </a:solidFill>
                <a:latin typeface="微软雅黑" pitchFamily="34" charset="-122"/>
                <a:ea typeface="微软雅黑" pitchFamily="34" charset="-122"/>
              </a:rPr>
              <a:t>T0</a:t>
            </a:r>
            <a:r>
              <a:rPr lang="zh-CN" altLang="en-US" sz="2400" dirty="0">
                <a:solidFill>
                  <a:srgbClr val="002060"/>
                </a:solidFill>
                <a:latin typeface="微软雅黑" pitchFamily="34" charset="-122"/>
                <a:ea typeface="微软雅黑" pitchFamily="34" charset="-122"/>
              </a:rPr>
              <a:t>时刻为</a:t>
            </a:r>
            <a:r>
              <a:rPr lang="en-US" altLang="zh-CN" sz="2400" dirty="0">
                <a:solidFill>
                  <a:srgbClr val="002060"/>
                </a:solidFill>
                <a:latin typeface="微软雅黑" pitchFamily="34" charset="-122"/>
                <a:ea typeface="微软雅黑" pitchFamily="34" charset="-122"/>
              </a:rPr>
              <a:t>P3</a:t>
            </a:r>
            <a:r>
              <a:rPr lang="zh-CN" altLang="en-US" sz="2400" dirty="0">
                <a:solidFill>
                  <a:srgbClr val="002060"/>
                </a:solidFill>
                <a:latin typeface="微软雅黑" pitchFamily="34" charset="-122"/>
                <a:ea typeface="微软雅黑" pitchFamily="34" charset="-122"/>
              </a:rPr>
              <a:t>进程分配</a:t>
            </a:r>
            <a:r>
              <a:rPr lang="en-US" altLang="zh-CN" sz="2400" dirty="0">
                <a:solidFill>
                  <a:srgbClr val="002060"/>
                </a:solidFill>
                <a:latin typeface="微软雅黑" pitchFamily="34" charset="-122"/>
                <a:ea typeface="微软雅黑" pitchFamily="34" charset="-122"/>
              </a:rPr>
              <a:t>1</a:t>
            </a:r>
            <a:r>
              <a:rPr lang="zh-CN" altLang="en-US" sz="2400" dirty="0">
                <a:solidFill>
                  <a:srgbClr val="002060"/>
                </a:solidFill>
                <a:latin typeface="微软雅黑" pitchFamily="34" charset="-122"/>
                <a:ea typeface="微软雅黑" pitchFamily="34" charset="-122"/>
              </a:rPr>
              <a:t>台磁带机呢？</a:t>
            </a:r>
          </a:p>
        </p:txBody>
      </p:sp>
      <p:sp>
        <p:nvSpPr>
          <p:cNvPr id="4" name="矩形 3"/>
          <p:cNvSpPr/>
          <p:nvPr/>
        </p:nvSpPr>
        <p:spPr>
          <a:xfrm>
            <a:off x="359649" y="260648"/>
            <a:ext cx="8388815" cy="1569660"/>
          </a:xfrm>
          <a:prstGeom prst="rect">
            <a:avLst/>
          </a:prstGeom>
        </p:spPr>
        <p:txBody>
          <a:bodyPr wrap="square">
            <a:spAutoFit/>
          </a:bodyPr>
          <a:lstStyle/>
          <a:p>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a:t>
            </a:r>
            <a:r>
              <a:rPr lang="zh-CN" altLang="en-US" sz="2400" dirty="0">
                <a:solidFill>
                  <a:srgbClr val="002060"/>
                </a:solidFill>
                <a:latin typeface="微软雅黑" pitchFamily="34" charset="-122"/>
                <a:ea typeface="微软雅黑" pitchFamily="34" charset="-122"/>
              </a:rPr>
              <a:t>设系统有三个进程</a:t>
            </a:r>
            <a:r>
              <a:rPr lang="en-US" altLang="zh-CN" sz="2400" dirty="0">
                <a:solidFill>
                  <a:srgbClr val="002060"/>
                </a:solidFill>
                <a:latin typeface="微软雅黑" pitchFamily="34" charset="-122"/>
                <a:ea typeface="微软雅黑" pitchFamily="34" charset="-122"/>
              </a:rPr>
              <a:t>P1</a:t>
            </a:r>
            <a:r>
              <a:rPr lang="zh-CN" altLang="en-US" sz="2400" dirty="0">
                <a:solidFill>
                  <a:srgbClr val="002060"/>
                </a:solidFill>
                <a:latin typeface="微软雅黑" pitchFamily="34" charset="-122"/>
                <a:ea typeface="微软雅黑" pitchFamily="34" charset="-122"/>
              </a:rPr>
              <a:t>，</a:t>
            </a:r>
            <a:r>
              <a:rPr lang="en-US" altLang="zh-CN" sz="2400" dirty="0">
                <a:solidFill>
                  <a:srgbClr val="002060"/>
                </a:solidFill>
                <a:latin typeface="微软雅黑" pitchFamily="34" charset="-122"/>
                <a:ea typeface="微软雅黑" pitchFamily="34" charset="-122"/>
              </a:rPr>
              <a:t>P2</a:t>
            </a:r>
            <a:r>
              <a:rPr lang="zh-CN" altLang="en-US" sz="2400" dirty="0">
                <a:solidFill>
                  <a:srgbClr val="002060"/>
                </a:solidFill>
                <a:latin typeface="微软雅黑" pitchFamily="34" charset="-122"/>
                <a:ea typeface="微软雅黑" pitchFamily="34" charset="-122"/>
              </a:rPr>
              <a:t>和</a:t>
            </a:r>
            <a:r>
              <a:rPr lang="en-US" altLang="zh-CN" sz="2400" dirty="0">
                <a:solidFill>
                  <a:srgbClr val="002060"/>
                </a:solidFill>
                <a:latin typeface="微软雅黑" pitchFamily="34" charset="-122"/>
                <a:ea typeface="微软雅黑" pitchFamily="34" charset="-122"/>
              </a:rPr>
              <a:t>P3</a:t>
            </a:r>
            <a:r>
              <a:rPr lang="zh-CN" altLang="en-US" sz="2400" dirty="0">
                <a:solidFill>
                  <a:srgbClr val="002060"/>
                </a:solidFill>
                <a:latin typeface="微软雅黑" pitchFamily="34" charset="-122"/>
                <a:ea typeface="微软雅黑" pitchFamily="34" charset="-122"/>
              </a:rPr>
              <a:t>，共享</a:t>
            </a:r>
            <a:r>
              <a:rPr lang="en-US" altLang="zh-CN" sz="2400" dirty="0">
                <a:solidFill>
                  <a:srgbClr val="002060"/>
                </a:solidFill>
                <a:latin typeface="微软雅黑" pitchFamily="34" charset="-122"/>
                <a:ea typeface="微软雅黑" pitchFamily="34" charset="-122"/>
              </a:rPr>
              <a:t>12</a:t>
            </a:r>
            <a:r>
              <a:rPr lang="zh-CN" altLang="en-US" sz="2400" dirty="0">
                <a:solidFill>
                  <a:srgbClr val="002060"/>
                </a:solidFill>
                <a:latin typeface="微软雅黑" pitchFamily="34" charset="-122"/>
                <a:ea typeface="微软雅黑" pitchFamily="34" charset="-122"/>
              </a:rPr>
              <a:t>台磁带机。进程</a:t>
            </a:r>
            <a:r>
              <a:rPr lang="en-US" altLang="zh-CN" sz="2400" dirty="0">
                <a:solidFill>
                  <a:srgbClr val="002060"/>
                </a:solidFill>
                <a:latin typeface="微软雅黑" pitchFamily="34" charset="-122"/>
                <a:ea typeface="微软雅黑" pitchFamily="34" charset="-122"/>
              </a:rPr>
              <a:t>P1</a:t>
            </a:r>
            <a:r>
              <a:rPr lang="zh-CN" altLang="en-US" sz="2400" dirty="0">
                <a:solidFill>
                  <a:srgbClr val="002060"/>
                </a:solidFill>
                <a:latin typeface="微软雅黑" pitchFamily="34" charset="-122"/>
                <a:ea typeface="微软雅黑" pitchFamily="34" charset="-122"/>
              </a:rPr>
              <a:t>总共需要</a:t>
            </a:r>
            <a:r>
              <a:rPr lang="en-US" altLang="zh-CN" sz="2400" dirty="0">
                <a:solidFill>
                  <a:srgbClr val="002060"/>
                </a:solidFill>
                <a:latin typeface="微软雅黑" pitchFamily="34" charset="-122"/>
                <a:ea typeface="微软雅黑" pitchFamily="34" charset="-122"/>
              </a:rPr>
              <a:t>10</a:t>
            </a:r>
            <a:r>
              <a:rPr lang="zh-CN" altLang="en-US" sz="2400" dirty="0">
                <a:solidFill>
                  <a:srgbClr val="002060"/>
                </a:solidFill>
                <a:latin typeface="微软雅黑" pitchFamily="34" charset="-122"/>
                <a:ea typeface="微软雅黑" pitchFamily="34" charset="-122"/>
              </a:rPr>
              <a:t>台磁带机，</a:t>
            </a:r>
            <a:r>
              <a:rPr lang="en-US" altLang="zh-CN" sz="2400" dirty="0">
                <a:solidFill>
                  <a:srgbClr val="002060"/>
                </a:solidFill>
                <a:latin typeface="微软雅黑" pitchFamily="34" charset="-122"/>
                <a:ea typeface="微软雅黑" pitchFamily="34" charset="-122"/>
              </a:rPr>
              <a:t>P2</a:t>
            </a:r>
            <a:r>
              <a:rPr lang="zh-CN" altLang="en-US" sz="2400" dirty="0">
                <a:solidFill>
                  <a:srgbClr val="002060"/>
                </a:solidFill>
                <a:latin typeface="微软雅黑" pitchFamily="34" charset="-122"/>
                <a:ea typeface="微软雅黑" pitchFamily="34" charset="-122"/>
              </a:rPr>
              <a:t>和</a:t>
            </a:r>
            <a:r>
              <a:rPr lang="en-US" altLang="zh-CN" sz="2400" dirty="0">
                <a:solidFill>
                  <a:srgbClr val="002060"/>
                </a:solidFill>
                <a:latin typeface="微软雅黑" pitchFamily="34" charset="-122"/>
                <a:ea typeface="微软雅黑" pitchFamily="34" charset="-122"/>
              </a:rPr>
              <a:t>P3</a:t>
            </a:r>
            <a:r>
              <a:rPr lang="zh-CN" altLang="en-US" sz="2400" dirty="0">
                <a:solidFill>
                  <a:srgbClr val="002060"/>
                </a:solidFill>
                <a:latin typeface="微软雅黑" pitchFamily="34" charset="-122"/>
                <a:ea typeface="微软雅黑" pitchFamily="34" charset="-122"/>
              </a:rPr>
              <a:t>分别需要</a:t>
            </a:r>
            <a:r>
              <a:rPr lang="en-US" altLang="zh-CN" sz="2400" dirty="0">
                <a:solidFill>
                  <a:srgbClr val="002060"/>
                </a:solidFill>
                <a:latin typeface="微软雅黑" pitchFamily="34" charset="-122"/>
                <a:ea typeface="微软雅黑" pitchFamily="34" charset="-122"/>
              </a:rPr>
              <a:t>4</a:t>
            </a:r>
            <a:r>
              <a:rPr lang="zh-CN" altLang="en-US" sz="2400" dirty="0">
                <a:solidFill>
                  <a:srgbClr val="002060"/>
                </a:solidFill>
                <a:latin typeface="微软雅黑" pitchFamily="34" charset="-122"/>
                <a:ea typeface="微软雅黑" pitchFamily="34" charset="-122"/>
              </a:rPr>
              <a:t>台和</a:t>
            </a:r>
            <a:r>
              <a:rPr lang="en-US" altLang="zh-CN" sz="2400" dirty="0">
                <a:solidFill>
                  <a:srgbClr val="002060"/>
                </a:solidFill>
                <a:latin typeface="微软雅黑" pitchFamily="34" charset="-122"/>
                <a:ea typeface="微软雅黑" pitchFamily="34" charset="-122"/>
              </a:rPr>
              <a:t>9</a:t>
            </a:r>
            <a:r>
              <a:rPr lang="zh-CN" altLang="en-US" sz="2400" dirty="0">
                <a:solidFill>
                  <a:srgbClr val="002060"/>
                </a:solidFill>
                <a:latin typeface="微软雅黑" pitchFamily="34" charset="-122"/>
                <a:ea typeface="微软雅黑" pitchFamily="34" charset="-122"/>
              </a:rPr>
              <a:t>台。假设在</a:t>
            </a:r>
            <a:r>
              <a:rPr lang="en-US" altLang="zh-CN" sz="2400" b="1" dirty="0">
                <a:solidFill>
                  <a:srgbClr val="002060"/>
                </a:solidFill>
                <a:latin typeface="微软雅黑" pitchFamily="34" charset="-122"/>
                <a:ea typeface="微软雅黑" pitchFamily="34" charset="-122"/>
              </a:rPr>
              <a:t>T0</a:t>
            </a:r>
            <a:r>
              <a:rPr lang="zh-CN" altLang="en-US" sz="2400" b="1" dirty="0">
                <a:solidFill>
                  <a:srgbClr val="002060"/>
                </a:solidFill>
                <a:latin typeface="微软雅黑" pitchFamily="34" charset="-122"/>
                <a:ea typeface="微软雅黑" pitchFamily="34" charset="-122"/>
              </a:rPr>
              <a:t>时刻</a:t>
            </a:r>
            <a:r>
              <a:rPr lang="zh-CN" altLang="en-US" sz="2400" dirty="0">
                <a:solidFill>
                  <a:srgbClr val="002060"/>
                </a:solidFill>
                <a:latin typeface="微软雅黑" pitchFamily="34" charset="-122"/>
                <a:ea typeface="微软雅黑" pitchFamily="34" charset="-122"/>
              </a:rPr>
              <a:t>，进程</a:t>
            </a:r>
            <a:r>
              <a:rPr lang="en-US" altLang="zh-CN" sz="2400" dirty="0">
                <a:solidFill>
                  <a:srgbClr val="002060"/>
                </a:solidFill>
                <a:latin typeface="微软雅黑" pitchFamily="34" charset="-122"/>
                <a:ea typeface="微软雅黑" pitchFamily="34" charset="-122"/>
              </a:rPr>
              <a:t>P1</a:t>
            </a:r>
            <a:r>
              <a:rPr lang="zh-CN" altLang="en-US" sz="2400" dirty="0">
                <a:solidFill>
                  <a:srgbClr val="002060"/>
                </a:solidFill>
                <a:latin typeface="微软雅黑" pitchFamily="34" charset="-122"/>
                <a:ea typeface="微软雅黑" pitchFamily="34" charset="-122"/>
              </a:rPr>
              <a:t>，</a:t>
            </a:r>
            <a:r>
              <a:rPr lang="en-US" altLang="zh-CN" sz="2400" dirty="0">
                <a:solidFill>
                  <a:srgbClr val="002060"/>
                </a:solidFill>
                <a:latin typeface="微软雅黑" pitchFamily="34" charset="-122"/>
                <a:ea typeface="微软雅黑" pitchFamily="34" charset="-122"/>
              </a:rPr>
              <a:t>P2</a:t>
            </a:r>
            <a:r>
              <a:rPr lang="zh-CN" altLang="en-US" sz="2400" dirty="0">
                <a:solidFill>
                  <a:srgbClr val="002060"/>
                </a:solidFill>
                <a:latin typeface="微软雅黑" pitchFamily="34" charset="-122"/>
                <a:ea typeface="微软雅黑" pitchFamily="34" charset="-122"/>
              </a:rPr>
              <a:t>和</a:t>
            </a:r>
            <a:r>
              <a:rPr lang="en-US" altLang="zh-CN" sz="2400" dirty="0">
                <a:solidFill>
                  <a:srgbClr val="002060"/>
                </a:solidFill>
                <a:latin typeface="微软雅黑" pitchFamily="34" charset="-122"/>
                <a:ea typeface="微软雅黑" pitchFamily="34" charset="-122"/>
              </a:rPr>
              <a:t>P3</a:t>
            </a:r>
            <a:r>
              <a:rPr lang="zh-CN" altLang="en-US" sz="2400" dirty="0">
                <a:solidFill>
                  <a:srgbClr val="002060"/>
                </a:solidFill>
                <a:latin typeface="微软雅黑" pitchFamily="34" charset="-122"/>
                <a:ea typeface="微软雅黑" pitchFamily="34" charset="-122"/>
              </a:rPr>
              <a:t>分别已经获得</a:t>
            </a:r>
            <a:r>
              <a:rPr lang="en-US" altLang="zh-CN" sz="2400" dirty="0">
                <a:solidFill>
                  <a:srgbClr val="002060"/>
                </a:solidFill>
                <a:latin typeface="微软雅黑" pitchFamily="34" charset="-122"/>
                <a:ea typeface="微软雅黑" pitchFamily="34" charset="-122"/>
              </a:rPr>
              <a:t>5</a:t>
            </a:r>
            <a:r>
              <a:rPr lang="zh-CN" altLang="en-US" sz="2400" dirty="0">
                <a:solidFill>
                  <a:srgbClr val="002060"/>
                </a:solidFill>
                <a:latin typeface="微软雅黑" pitchFamily="34" charset="-122"/>
                <a:ea typeface="微软雅黑" pitchFamily="34" charset="-122"/>
              </a:rPr>
              <a:t>台，</a:t>
            </a:r>
            <a:r>
              <a:rPr lang="en-US" altLang="zh-CN" sz="2400" dirty="0">
                <a:solidFill>
                  <a:srgbClr val="002060"/>
                </a:solidFill>
                <a:latin typeface="微软雅黑" pitchFamily="34" charset="-122"/>
                <a:ea typeface="微软雅黑" pitchFamily="34" charset="-122"/>
              </a:rPr>
              <a:t>2</a:t>
            </a:r>
            <a:r>
              <a:rPr lang="zh-CN" altLang="en-US" sz="2400" dirty="0">
                <a:solidFill>
                  <a:srgbClr val="002060"/>
                </a:solidFill>
                <a:latin typeface="微软雅黑" pitchFamily="34" charset="-122"/>
                <a:ea typeface="微软雅黑" pitchFamily="34" charset="-122"/>
              </a:rPr>
              <a:t>台，</a:t>
            </a:r>
            <a:r>
              <a:rPr lang="en-US" altLang="zh-CN" sz="2400" dirty="0">
                <a:solidFill>
                  <a:srgbClr val="002060"/>
                </a:solidFill>
                <a:latin typeface="微软雅黑" pitchFamily="34" charset="-122"/>
                <a:ea typeface="微软雅黑" pitchFamily="34" charset="-122"/>
              </a:rPr>
              <a:t>2</a:t>
            </a:r>
            <a:r>
              <a:rPr lang="zh-CN" altLang="en-US" sz="2400" dirty="0">
                <a:solidFill>
                  <a:srgbClr val="002060"/>
                </a:solidFill>
                <a:latin typeface="微软雅黑" pitchFamily="34" charset="-122"/>
                <a:ea typeface="微软雅黑" pitchFamily="34" charset="-122"/>
              </a:rPr>
              <a:t>台磁带机，尚有</a:t>
            </a:r>
            <a:r>
              <a:rPr lang="en-US" altLang="zh-CN" sz="2400" dirty="0">
                <a:solidFill>
                  <a:srgbClr val="002060"/>
                </a:solidFill>
                <a:latin typeface="微软雅黑" pitchFamily="34" charset="-122"/>
                <a:ea typeface="微软雅黑" pitchFamily="34" charset="-122"/>
              </a:rPr>
              <a:t>3</a:t>
            </a:r>
            <a:r>
              <a:rPr lang="zh-CN" altLang="en-US" sz="2400" dirty="0">
                <a:solidFill>
                  <a:srgbClr val="002060"/>
                </a:solidFill>
                <a:latin typeface="微软雅黑" pitchFamily="34" charset="-122"/>
                <a:ea typeface="微软雅黑" pitchFamily="34" charset="-122"/>
              </a:rPr>
              <a:t>台还未分配。</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568" y="2276872"/>
            <a:ext cx="731100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59649" y="4437112"/>
            <a:ext cx="8604839" cy="461665"/>
          </a:xfrm>
          <a:prstGeom prst="rect">
            <a:avLst/>
          </a:prstGeom>
        </p:spPr>
        <p:txBody>
          <a:bodyPr wrap="square">
            <a:spAutoFit/>
          </a:bodyPr>
          <a:lstStyle/>
          <a:p>
            <a:r>
              <a:rPr lang="zh-CN" altLang="en-US" sz="2400" b="1" dirty="0">
                <a:solidFill>
                  <a:srgbClr val="C00000"/>
                </a:solidFill>
                <a:latin typeface="微软雅黑" pitchFamily="34" charset="-122"/>
                <a:ea typeface="微软雅黑" pitchFamily="34" charset="-122"/>
              </a:rPr>
              <a:t>系统在</a:t>
            </a:r>
            <a:r>
              <a:rPr lang="en-US" altLang="zh-CN" sz="2400" b="1" dirty="0">
                <a:solidFill>
                  <a:srgbClr val="C00000"/>
                </a:solidFill>
                <a:latin typeface="微软雅黑" pitchFamily="34" charset="-122"/>
                <a:ea typeface="微软雅黑" pitchFamily="34" charset="-122"/>
              </a:rPr>
              <a:t>T0</a:t>
            </a:r>
            <a:r>
              <a:rPr lang="zh-CN" altLang="en-US" sz="2400" b="1" dirty="0">
                <a:solidFill>
                  <a:srgbClr val="C00000"/>
                </a:solidFill>
                <a:latin typeface="微软雅黑" pitchFamily="34" charset="-122"/>
                <a:ea typeface="微软雅黑" pitchFamily="34" charset="-122"/>
              </a:rPr>
              <a:t>时刻是安全的，存在一个安全序列</a:t>
            </a:r>
            <a:r>
              <a:rPr lang="en-US" altLang="zh-CN" sz="2400" b="1" dirty="0">
                <a:solidFill>
                  <a:srgbClr val="0000CC"/>
                </a:solidFill>
                <a:latin typeface="微软雅黑" pitchFamily="34" charset="-122"/>
                <a:ea typeface="微软雅黑" pitchFamily="34" charset="-122"/>
              </a:rPr>
              <a:t>&lt;P2</a:t>
            </a:r>
            <a:r>
              <a:rPr lang="zh-CN" altLang="en-US" sz="2400" b="1" dirty="0">
                <a:solidFill>
                  <a:srgbClr val="0000CC"/>
                </a:solidFill>
                <a:latin typeface="微软雅黑" pitchFamily="34" charset="-122"/>
                <a:ea typeface="微软雅黑" pitchFamily="34" charset="-122"/>
              </a:rPr>
              <a:t>、</a:t>
            </a:r>
            <a:r>
              <a:rPr lang="en-US" altLang="zh-CN" sz="2400" b="1" dirty="0">
                <a:solidFill>
                  <a:srgbClr val="0000CC"/>
                </a:solidFill>
                <a:latin typeface="微软雅黑" pitchFamily="34" charset="-122"/>
                <a:ea typeface="微软雅黑" pitchFamily="34" charset="-122"/>
              </a:rPr>
              <a:t>P1</a:t>
            </a:r>
            <a:r>
              <a:rPr lang="zh-CN" altLang="en-US" sz="2400" b="1" dirty="0">
                <a:solidFill>
                  <a:srgbClr val="0000CC"/>
                </a:solidFill>
                <a:latin typeface="微软雅黑" pitchFamily="34" charset="-122"/>
                <a:ea typeface="微软雅黑" pitchFamily="34" charset="-122"/>
              </a:rPr>
              <a:t>、</a:t>
            </a:r>
            <a:r>
              <a:rPr lang="en-US" altLang="zh-CN" sz="2400" b="1" dirty="0">
                <a:solidFill>
                  <a:srgbClr val="0000CC"/>
                </a:solidFill>
                <a:latin typeface="微软雅黑" pitchFamily="34" charset="-122"/>
                <a:ea typeface="微软雅黑" pitchFamily="34" charset="-122"/>
              </a:rPr>
              <a:t>P3&gt;</a:t>
            </a:r>
            <a:endParaRPr lang="zh-CN" altLang="en-US" sz="2400" b="1" dirty="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24558433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3628" y="5229200"/>
            <a:ext cx="8200757" cy="1200329"/>
          </a:xfrm>
          <a:prstGeom prst="rect">
            <a:avLst/>
          </a:prstGeom>
        </p:spPr>
        <p:txBody>
          <a:bodyPr wrap="square">
            <a:spAutoFit/>
          </a:bodyPr>
          <a:lstStyle/>
          <a:p>
            <a:r>
              <a:rPr lang="zh-CN" altLang="en-US" sz="2400" b="1" dirty="0">
                <a:solidFill>
                  <a:srgbClr val="002060"/>
                </a:solidFill>
                <a:latin typeface="微软雅黑" pitchFamily="34" charset="-122"/>
                <a:ea typeface="微软雅黑" pitchFamily="34" charset="-122"/>
              </a:rPr>
              <a:t>注意：</a:t>
            </a:r>
            <a:r>
              <a:rPr lang="zh-CN" altLang="en-US" sz="2400" dirty="0">
                <a:solidFill>
                  <a:srgbClr val="002060"/>
                </a:solidFill>
                <a:latin typeface="微软雅黑" pitchFamily="34" charset="-122"/>
                <a:ea typeface="微软雅黑" pitchFamily="34" charset="-122"/>
              </a:rPr>
              <a:t>并非所有的不安全状态都是死锁状态，但只要系统进入不安全状态，就有可能发生死锁。反之，只要系统处于安全状态，便不可能发生死锁。</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703" y="1121346"/>
            <a:ext cx="8264609"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90439" y="404664"/>
            <a:ext cx="5801588" cy="461665"/>
          </a:xfrm>
          <a:prstGeom prst="rect">
            <a:avLst/>
          </a:prstGeom>
        </p:spPr>
        <p:txBody>
          <a:bodyPr wrap="none">
            <a:spAutoFit/>
          </a:bodyPr>
          <a:lstStyle/>
          <a:p>
            <a:pPr marL="342900" indent="-342900">
              <a:buFont typeface="Wingdings" pitchFamily="2" charset="2"/>
              <a:buChar char="l"/>
            </a:pPr>
            <a:r>
              <a:rPr lang="zh-CN" altLang="en-US" sz="2400" b="1" dirty="0">
                <a:solidFill>
                  <a:srgbClr val="C00000"/>
                </a:solidFill>
                <a:latin typeface="微软雅黑" pitchFamily="34" charset="-122"/>
                <a:ea typeface="微软雅黑" pitchFamily="34" charset="-122"/>
              </a:rPr>
              <a:t>假设系统在</a:t>
            </a:r>
            <a:r>
              <a:rPr lang="en-US" altLang="zh-CN" sz="2400" b="1" dirty="0">
                <a:solidFill>
                  <a:srgbClr val="C00000"/>
                </a:solidFill>
                <a:latin typeface="微软雅黑" pitchFamily="34" charset="-122"/>
                <a:ea typeface="微软雅黑" pitchFamily="34" charset="-122"/>
              </a:rPr>
              <a:t>T0</a:t>
            </a:r>
            <a:r>
              <a:rPr lang="zh-CN" altLang="en-US" sz="2400" b="1" dirty="0">
                <a:solidFill>
                  <a:srgbClr val="C00000"/>
                </a:solidFill>
                <a:latin typeface="微软雅黑" pitchFamily="34" charset="-122"/>
                <a:ea typeface="微软雅黑" pitchFamily="34" charset="-122"/>
              </a:rPr>
              <a:t>时刻为</a:t>
            </a:r>
            <a:r>
              <a:rPr lang="en-US" altLang="zh-CN" sz="2400" b="1" dirty="0">
                <a:solidFill>
                  <a:srgbClr val="C00000"/>
                </a:solidFill>
                <a:latin typeface="微软雅黑" pitchFamily="34" charset="-122"/>
                <a:ea typeface="微软雅黑" pitchFamily="34" charset="-122"/>
              </a:rPr>
              <a:t>P3</a:t>
            </a:r>
            <a:r>
              <a:rPr lang="zh-CN" altLang="en-US" sz="2400" b="1" dirty="0">
                <a:solidFill>
                  <a:srgbClr val="C00000"/>
                </a:solidFill>
                <a:latin typeface="微软雅黑" pitchFamily="34" charset="-122"/>
                <a:ea typeface="微软雅黑" pitchFamily="34" charset="-122"/>
              </a:rPr>
              <a:t>分配</a:t>
            </a:r>
            <a:r>
              <a:rPr lang="en-US" altLang="zh-CN" sz="2400" b="1" dirty="0">
                <a:solidFill>
                  <a:srgbClr val="C00000"/>
                </a:solidFill>
                <a:latin typeface="微软雅黑" pitchFamily="34" charset="-122"/>
                <a:ea typeface="微软雅黑" pitchFamily="34" charset="-122"/>
              </a:rPr>
              <a:t>1</a:t>
            </a:r>
            <a:r>
              <a:rPr lang="zh-CN" altLang="en-US" sz="2400" b="1" dirty="0">
                <a:solidFill>
                  <a:srgbClr val="C00000"/>
                </a:solidFill>
                <a:latin typeface="微软雅黑" pitchFamily="34" charset="-122"/>
                <a:ea typeface="微软雅黑" pitchFamily="34" charset="-122"/>
              </a:rPr>
              <a:t>台磁带机</a:t>
            </a:r>
            <a:endParaRPr lang="zh-CN" altLang="en-US" dirty="0"/>
          </a:p>
        </p:txBody>
      </p:sp>
      <p:sp>
        <p:nvSpPr>
          <p:cNvPr id="10" name="等于号 9"/>
          <p:cNvSpPr/>
          <p:nvPr/>
        </p:nvSpPr>
        <p:spPr>
          <a:xfrm>
            <a:off x="7771329" y="1957127"/>
            <a:ext cx="360040" cy="72008"/>
          </a:xfrm>
          <a:prstGeom prst="mathEqual">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于号 11"/>
          <p:cNvSpPr/>
          <p:nvPr/>
        </p:nvSpPr>
        <p:spPr>
          <a:xfrm>
            <a:off x="4355976" y="2780928"/>
            <a:ext cx="360040" cy="72008"/>
          </a:xfrm>
          <a:prstGeom prst="mathEqual">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等于号 12"/>
          <p:cNvSpPr/>
          <p:nvPr/>
        </p:nvSpPr>
        <p:spPr>
          <a:xfrm>
            <a:off x="6172820" y="2816932"/>
            <a:ext cx="360040" cy="72008"/>
          </a:xfrm>
          <a:prstGeom prst="mathEqual">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8107498" y="1694445"/>
            <a:ext cx="356188" cy="461665"/>
          </a:xfrm>
          <a:prstGeom prst="rect">
            <a:avLst/>
          </a:prstGeom>
          <a:noFill/>
        </p:spPr>
        <p:txBody>
          <a:bodyPr wrap="none" rtlCol="0">
            <a:spAutoFit/>
          </a:bodyPr>
          <a:lstStyle/>
          <a:p>
            <a:r>
              <a:rPr lang="en-US" altLang="zh-CN" sz="2400" b="1" dirty="0">
                <a:solidFill>
                  <a:srgbClr val="FF0000"/>
                </a:solidFill>
              </a:rPr>
              <a:t>2</a:t>
            </a:r>
            <a:endParaRPr lang="zh-CN" altLang="en-US" sz="2400" b="1" dirty="0">
              <a:solidFill>
                <a:srgbClr val="FF0000"/>
              </a:solidFill>
            </a:endParaRPr>
          </a:p>
        </p:txBody>
      </p:sp>
      <p:sp>
        <p:nvSpPr>
          <p:cNvPr id="15" name="TextBox 14"/>
          <p:cNvSpPr txBox="1"/>
          <p:nvPr/>
        </p:nvSpPr>
        <p:spPr>
          <a:xfrm>
            <a:off x="4716016" y="2607295"/>
            <a:ext cx="356188" cy="461665"/>
          </a:xfrm>
          <a:prstGeom prst="rect">
            <a:avLst/>
          </a:prstGeom>
          <a:noFill/>
        </p:spPr>
        <p:txBody>
          <a:bodyPr wrap="none" rtlCol="0">
            <a:spAutoFit/>
          </a:bodyPr>
          <a:lstStyle/>
          <a:p>
            <a:r>
              <a:rPr lang="en-US" altLang="zh-CN" sz="2400" b="1" dirty="0">
                <a:solidFill>
                  <a:srgbClr val="FF0000"/>
                </a:solidFill>
              </a:rPr>
              <a:t>3</a:t>
            </a:r>
            <a:endParaRPr lang="zh-CN" altLang="en-US" sz="2400" b="1" dirty="0">
              <a:solidFill>
                <a:srgbClr val="FF0000"/>
              </a:solidFill>
            </a:endParaRPr>
          </a:p>
        </p:txBody>
      </p:sp>
      <p:sp>
        <p:nvSpPr>
          <p:cNvPr id="16" name="TextBox 15"/>
          <p:cNvSpPr txBox="1"/>
          <p:nvPr/>
        </p:nvSpPr>
        <p:spPr>
          <a:xfrm>
            <a:off x="6516216" y="2564904"/>
            <a:ext cx="356188" cy="461665"/>
          </a:xfrm>
          <a:prstGeom prst="rect">
            <a:avLst/>
          </a:prstGeom>
          <a:noFill/>
        </p:spPr>
        <p:txBody>
          <a:bodyPr wrap="none" rtlCol="0">
            <a:spAutoFit/>
          </a:bodyPr>
          <a:lstStyle/>
          <a:p>
            <a:r>
              <a:rPr lang="en-US" altLang="zh-CN" sz="2400" b="1" dirty="0">
                <a:solidFill>
                  <a:srgbClr val="FF0000"/>
                </a:solidFill>
              </a:rPr>
              <a:t>6</a:t>
            </a:r>
            <a:endParaRPr lang="zh-CN" altLang="en-US" sz="2400" b="1" dirty="0">
              <a:solidFill>
                <a:srgbClr val="FF0000"/>
              </a:solidFill>
            </a:endParaRPr>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653" y="4077072"/>
            <a:ext cx="58007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511703" y="3429000"/>
            <a:ext cx="8264609" cy="461665"/>
          </a:xfrm>
          <a:prstGeom prst="rect">
            <a:avLst/>
          </a:prstGeom>
        </p:spPr>
        <p:txBody>
          <a:bodyPr wrap="square">
            <a:spAutoFit/>
          </a:bodyPr>
          <a:lstStyle/>
          <a:p>
            <a:pPr marL="342900" indent="-342900">
              <a:buFont typeface="Wingdings" pitchFamily="2" charset="2"/>
              <a:buChar char="l"/>
            </a:pPr>
            <a:r>
              <a:rPr lang="zh-CN" altLang="en-US" sz="2400" dirty="0">
                <a:solidFill>
                  <a:srgbClr val="002060"/>
                </a:solidFill>
                <a:latin typeface="微软雅黑" pitchFamily="34" charset="-122"/>
                <a:ea typeface="微软雅黑" pitchFamily="34" charset="-122"/>
              </a:rPr>
              <a:t>无法找到一个安全序列，此时系统处于不安全状态</a:t>
            </a:r>
          </a:p>
        </p:txBody>
      </p:sp>
    </p:spTree>
    <p:extLst>
      <p:ext uri="{BB962C8B-B14F-4D97-AF65-F5344CB8AC3E}">
        <p14:creationId xmlns:p14="http://schemas.microsoft.com/office/powerpoint/2010/main" val="268645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1"/>
          <p:cNvSpPr>
            <a:spLocks noChangeArrowheads="1"/>
          </p:cNvSpPr>
          <p:nvPr/>
        </p:nvSpPr>
        <p:spPr bwMode="auto">
          <a:xfrm>
            <a:off x="323850" y="333375"/>
            <a:ext cx="5762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buFont typeface="Wingdings" pitchFamily="2" charset="2"/>
              <a:buChar char="n"/>
            </a:pPr>
            <a:r>
              <a:rPr lang="zh-CN" altLang="en-US" sz="2400" b="1" dirty="0">
                <a:solidFill>
                  <a:srgbClr val="C00000"/>
                </a:solidFill>
                <a:latin typeface="微软雅黑" pitchFamily="34" charset="-122"/>
                <a:ea typeface="微软雅黑" pitchFamily="34" charset="-122"/>
              </a:rPr>
              <a:t>银行家算法：避免死锁问题的经典算法</a:t>
            </a:r>
          </a:p>
        </p:txBody>
      </p:sp>
      <p:sp>
        <p:nvSpPr>
          <p:cNvPr id="4" name="矩形 3"/>
          <p:cNvSpPr/>
          <p:nvPr/>
        </p:nvSpPr>
        <p:spPr>
          <a:xfrm>
            <a:off x="323850" y="908050"/>
            <a:ext cx="8569325" cy="5264150"/>
          </a:xfrm>
          <a:prstGeom prst="rect">
            <a:avLst/>
          </a:prstGeom>
        </p:spPr>
        <p:txBody>
          <a:bodyPr>
            <a:spAutoFit/>
          </a:bodyPr>
          <a:lstStyle/>
          <a:p>
            <a:pPr>
              <a:defRPr/>
            </a:pPr>
            <a:r>
              <a:rPr lang="zh-CN" altLang="en-US" sz="2400" dirty="0">
                <a:latin typeface="微软雅黑" pitchFamily="34" charset="-122"/>
                <a:ea typeface="微软雅黑" pitchFamily="34" charset="-122"/>
              </a:rPr>
              <a:t>银行家算法（</a:t>
            </a:r>
            <a:r>
              <a:rPr lang="en-US" altLang="zh-CN" sz="2400" dirty="0">
                <a:latin typeface="微软雅黑" pitchFamily="34" charset="-122"/>
                <a:ea typeface="微软雅黑" pitchFamily="34" charset="-122"/>
              </a:rPr>
              <a:t>Banker's Algorithm</a:t>
            </a:r>
            <a:r>
              <a:rPr lang="zh-CN" altLang="en-US" sz="2400" dirty="0">
                <a:latin typeface="微软雅黑" pitchFamily="34" charset="-122"/>
                <a:ea typeface="微软雅黑" pitchFamily="34" charset="-122"/>
              </a:rPr>
              <a:t>）是一个</a:t>
            </a:r>
            <a:r>
              <a:rPr lang="zh-CN" altLang="en-US" sz="2400" dirty="0">
                <a:solidFill>
                  <a:srgbClr val="FF0000"/>
                </a:solidFill>
                <a:latin typeface="微软雅黑" pitchFamily="34" charset="-122"/>
                <a:ea typeface="微软雅黑" pitchFamily="34" charset="-122"/>
              </a:rPr>
              <a:t>避免死锁</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Deadlock</a:t>
            </a:r>
            <a:r>
              <a:rPr lang="zh-CN" altLang="en-US" sz="2400" dirty="0">
                <a:latin typeface="微软雅黑" pitchFamily="34" charset="-122"/>
                <a:ea typeface="微软雅黑" pitchFamily="34" charset="-122"/>
              </a:rPr>
              <a:t>）的著名算法，是由迪杰斯特拉在</a:t>
            </a:r>
            <a:r>
              <a:rPr lang="en-US" altLang="zh-CN" sz="2400" dirty="0">
                <a:latin typeface="微软雅黑" pitchFamily="34" charset="-122"/>
                <a:ea typeface="微软雅黑" pitchFamily="34" charset="-122"/>
              </a:rPr>
              <a:t>1965</a:t>
            </a:r>
            <a:r>
              <a:rPr lang="zh-CN" altLang="en-US" sz="2400" dirty="0">
                <a:latin typeface="微软雅黑" pitchFamily="34" charset="-122"/>
                <a:ea typeface="微软雅黑" pitchFamily="34" charset="-122"/>
              </a:rPr>
              <a:t>年为</a:t>
            </a:r>
            <a:r>
              <a:rPr lang="en-US" altLang="zh-CN" sz="2400" dirty="0">
                <a:latin typeface="微软雅黑" pitchFamily="34" charset="-122"/>
                <a:ea typeface="微软雅黑" pitchFamily="34" charset="-122"/>
              </a:rPr>
              <a:t>T.H.E</a:t>
            </a:r>
            <a:r>
              <a:rPr lang="zh-CN" altLang="en-US" sz="2400" dirty="0">
                <a:latin typeface="微软雅黑" pitchFamily="34" charset="-122"/>
                <a:ea typeface="微软雅黑" pitchFamily="34" charset="-122"/>
              </a:rPr>
              <a:t>系统设计的一种避免死锁产生的算法。它以银行借贷系统的分配策略为基础，判断并保证系统的安全运行。</a:t>
            </a:r>
            <a:endParaRPr lang="en-US" altLang="zh-CN" sz="2400" dirty="0">
              <a:latin typeface="微软雅黑" pitchFamily="34" charset="-122"/>
              <a:ea typeface="微软雅黑" pitchFamily="34" charset="-122"/>
            </a:endParaRPr>
          </a:p>
          <a:p>
            <a:pPr>
              <a:defRPr/>
            </a:pPr>
            <a:endParaRPr lang="en-US" altLang="zh-CN" sz="2400" dirty="0">
              <a:latin typeface="微软雅黑" pitchFamily="34" charset="-122"/>
              <a:ea typeface="微软雅黑" pitchFamily="34" charset="-122"/>
            </a:endParaRPr>
          </a:p>
          <a:p>
            <a:pPr marL="342900" indent="-342900">
              <a:buFont typeface="Wingdings" pitchFamily="2" charset="2"/>
              <a:buChar char="l"/>
              <a:defRPr/>
            </a:pPr>
            <a:r>
              <a:rPr lang="zh-CN" altLang="en-US" sz="2400" dirty="0">
                <a:solidFill>
                  <a:srgbClr val="002060"/>
                </a:solidFill>
                <a:latin typeface="微软雅黑" pitchFamily="34" charset="-122"/>
                <a:ea typeface="微软雅黑" pitchFamily="34" charset="-122"/>
              </a:rPr>
              <a:t>在银行中，</a:t>
            </a:r>
            <a:r>
              <a:rPr lang="zh-CN" altLang="en-US" sz="2400" b="1" dirty="0">
                <a:solidFill>
                  <a:srgbClr val="002060"/>
                </a:solidFill>
                <a:latin typeface="微软雅黑" pitchFamily="34" charset="-122"/>
                <a:ea typeface="微软雅黑" pitchFamily="34" charset="-122"/>
              </a:rPr>
              <a:t>客户申请贷款的数量是有限的</a:t>
            </a:r>
            <a:r>
              <a:rPr lang="zh-CN" altLang="en-US" sz="2400" dirty="0">
                <a:solidFill>
                  <a:srgbClr val="002060"/>
                </a:solidFill>
                <a:latin typeface="微软雅黑" pitchFamily="34" charset="-122"/>
                <a:ea typeface="微软雅黑" pitchFamily="34" charset="-122"/>
              </a:rPr>
              <a:t>，每个客户在第一次申请贷款时要声明所需的</a:t>
            </a:r>
            <a:r>
              <a:rPr lang="zh-CN" altLang="en-US" sz="2400" b="1" dirty="0">
                <a:solidFill>
                  <a:srgbClr val="002060"/>
                </a:solidFill>
                <a:latin typeface="微软雅黑" pitchFamily="34" charset="-122"/>
                <a:ea typeface="微软雅黑" pitchFamily="34" charset="-122"/>
              </a:rPr>
              <a:t>最大资金量</a:t>
            </a:r>
            <a:r>
              <a:rPr lang="zh-CN" altLang="en-US" sz="2400" dirty="0">
                <a:solidFill>
                  <a:srgbClr val="002060"/>
                </a:solidFill>
                <a:latin typeface="微软雅黑" pitchFamily="34" charset="-122"/>
                <a:ea typeface="微软雅黑" pitchFamily="34" charset="-122"/>
              </a:rPr>
              <a:t>，在满足所有贷款要求时，客户应及时归还。</a:t>
            </a:r>
            <a:endParaRPr lang="en-US" altLang="zh-CN" sz="2400" dirty="0">
              <a:solidFill>
                <a:srgbClr val="002060"/>
              </a:solidFill>
              <a:latin typeface="微软雅黑" pitchFamily="34" charset="-122"/>
              <a:ea typeface="微软雅黑" pitchFamily="34" charset="-122"/>
            </a:endParaRPr>
          </a:p>
          <a:p>
            <a:pPr marL="342900" indent="-342900">
              <a:buFont typeface="Wingdings" pitchFamily="2" charset="2"/>
              <a:buChar char="l"/>
              <a:defRPr/>
            </a:pPr>
            <a:endParaRPr lang="en-US" altLang="zh-CN" sz="2400" dirty="0">
              <a:solidFill>
                <a:srgbClr val="002060"/>
              </a:solidFill>
              <a:latin typeface="微软雅黑" pitchFamily="34" charset="-122"/>
              <a:ea typeface="微软雅黑" pitchFamily="34" charset="-122"/>
            </a:endParaRPr>
          </a:p>
          <a:p>
            <a:pPr marL="342900" indent="-342900">
              <a:buFont typeface="Wingdings" pitchFamily="2" charset="2"/>
              <a:buChar char="l"/>
              <a:defRPr/>
            </a:pPr>
            <a:r>
              <a:rPr lang="zh-CN" altLang="en-US" sz="2400" dirty="0">
                <a:solidFill>
                  <a:srgbClr val="002060"/>
                </a:solidFill>
                <a:latin typeface="微软雅黑" pitchFamily="34" charset="-122"/>
                <a:ea typeface="微软雅黑" pitchFamily="34" charset="-122"/>
              </a:rPr>
              <a:t>银行家在客户申请的贷款数量</a:t>
            </a:r>
            <a:r>
              <a:rPr lang="zh-CN" altLang="en-US" sz="2400" b="1" dirty="0">
                <a:solidFill>
                  <a:srgbClr val="002060"/>
                </a:solidFill>
                <a:latin typeface="微软雅黑" pitchFamily="34" charset="-122"/>
                <a:ea typeface="微软雅黑" pitchFamily="34" charset="-122"/>
              </a:rPr>
              <a:t>不超过自己拥有的最大值</a:t>
            </a:r>
            <a:r>
              <a:rPr lang="zh-CN" altLang="en-US" sz="2400" dirty="0">
                <a:solidFill>
                  <a:srgbClr val="002060"/>
                </a:solidFill>
                <a:latin typeface="微软雅黑" pitchFamily="34" charset="-122"/>
                <a:ea typeface="微软雅黑" pitchFamily="34" charset="-122"/>
              </a:rPr>
              <a:t>时，都应尽量</a:t>
            </a:r>
            <a:r>
              <a:rPr lang="zh-CN" altLang="en-US" sz="2400" b="1" dirty="0">
                <a:solidFill>
                  <a:srgbClr val="002060"/>
                </a:solidFill>
                <a:latin typeface="微软雅黑" pitchFamily="34" charset="-122"/>
                <a:ea typeface="微软雅黑" pitchFamily="34" charset="-122"/>
              </a:rPr>
              <a:t>满足</a:t>
            </a:r>
            <a:r>
              <a:rPr lang="zh-CN" altLang="en-US" sz="2400" dirty="0">
                <a:solidFill>
                  <a:srgbClr val="002060"/>
                </a:solidFill>
                <a:latin typeface="微软雅黑" pitchFamily="34" charset="-122"/>
                <a:ea typeface="微软雅黑" pitchFamily="34" charset="-122"/>
              </a:rPr>
              <a:t>客户的需要。</a:t>
            </a:r>
            <a:endParaRPr lang="en-US" altLang="zh-CN" sz="2400" dirty="0">
              <a:solidFill>
                <a:srgbClr val="002060"/>
              </a:solidFill>
              <a:latin typeface="微软雅黑" pitchFamily="34" charset="-122"/>
              <a:ea typeface="微软雅黑" pitchFamily="34" charset="-122"/>
            </a:endParaRPr>
          </a:p>
          <a:p>
            <a:pPr marL="342900" indent="-342900">
              <a:buFont typeface="Wingdings" pitchFamily="2" charset="2"/>
              <a:buChar char="l"/>
              <a:defRPr/>
            </a:pPr>
            <a:endParaRPr lang="en-US" altLang="zh-CN" sz="2400" dirty="0">
              <a:solidFill>
                <a:srgbClr val="002060"/>
              </a:solidFill>
              <a:latin typeface="微软雅黑" pitchFamily="34" charset="-122"/>
              <a:ea typeface="微软雅黑" pitchFamily="34" charset="-122"/>
            </a:endParaRPr>
          </a:p>
          <a:p>
            <a:pPr marL="342900" indent="-342900">
              <a:buFont typeface="Wingdings" pitchFamily="2" charset="2"/>
              <a:buChar char="l"/>
              <a:defRPr/>
            </a:pPr>
            <a:r>
              <a:rPr lang="zh-CN" altLang="en-US" sz="2400" dirty="0">
                <a:solidFill>
                  <a:srgbClr val="002060"/>
                </a:solidFill>
                <a:latin typeface="微软雅黑" pitchFamily="34" charset="-122"/>
                <a:ea typeface="微软雅黑" pitchFamily="34" charset="-122"/>
              </a:rPr>
              <a:t>在这样的描述中，银行家就好比</a:t>
            </a:r>
            <a:r>
              <a:rPr lang="zh-CN" altLang="en-US" sz="2400" b="1" dirty="0">
                <a:solidFill>
                  <a:srgbClr val="C00000"/>
                </a:solidFill>
                <a:latin typeface="微软雅黑" pitchFamily="34" charset="-122"/>
                <a:ea typeface="微软雅黑" pitchFamily="34" charset="-122"/>
              </a:rPr>
              <a:t>操作系统</a:t>
            </a:r>
            <a:r>
              <a:rPr lang="zh-CN" altLang="en-US" sz="2400" dirty="0">
                <a:solidFill>
                  <a:srgbClr val="002060"/>
                </a:solidFill>
                <a:latin typeface="微软雅黑" pitchFamily="34" charset="-122"/>
                <a:ea typeface="微软雅黑" pitchFamily="34" charset="-122"/>
              </a:rPr>
              <a:t>，资金就是</a:t>
            </a:r>
            <a:r>
              <a:rPr lang="zh-CN" altLang="en-US" sz="2400" b="1" dirty="0">
                <a:solidFill>
                  <a:srgbClr val="C00000"/>
                </a:solidFill>
                <a:latin typeface="微软雅黑" pitchFamily="34" charset="-122"/>
                <a:ea typeface="微软雅黑" pitchFamily="34" charset="-122"/>
              </a:rPr>
              <a:t>资源</a:t>
            </a:r>
            <a:r>
              <a:rPr lang="zh-CN" altLang="en-US" sz="2400" dirty="0">
                <a:solidFill>
                  <a:srgbClr val="002060"/>
                </a:solidFill>
                <a:latin typeface="微软雅黑" pitchFamily="34" charset="-122"/>
                <a:ea typeface="微软雅黑" pitchFamily="34" charset="-122"/>
              </a:rPr>
              <a:t>，客户就相当于要申请资源的</a:t>
            </a:r>
            <a:r>
              <a:rPr lang="zh-CN" altLang="en-US" sz="2400" b="1" dirty="0">
                <a:solidFill>
                  <a:srgbClr val="C00000"/>
                </a:solidFill>
                <a:latin typeface="微软雅黑" pitchFamily="34" charset="-122"/>
                <a:ea typeface="微软雅黑" pitchFamily="34" charset="-122"/>
              </a:rPr>
              <a:t>进程</a:t>
            </a:r>
            <a:r>
              <a:rPr lang="zh-CN" altLang="en-US" sz="2400" dirty="0">
                <a:solidFill>
                  <a:srgbClr val="002060"/>
                </a:solidFill>
                <a:latin typeface="微软雅黑" pitchFamily="34" charset="-122"/>
                <a:ea typeface="微软雅黑" pitchFamily="34" charset="-122"/>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825" y="739775"/>
            <a:ext cx="8642350" cy="5970588"/>
          </a:xfrm>
          <a:prstGeom prst="rect">
            <a:avLst/>
          </a:prstGeom>
        </p:spPr>
        <p:txBody>
          <a:bodyPr>
            <a:spAutoFit/>
          </a:bodyPr>
          <a:lstStyle/>
          <a:p>
            <a:pPr>
              <a:defRPr/>
            </a:pPr>
            <a:r>
              <a:rPr lang="zh-CN" altLang="en-US" sz="2000" dirty="0">
                <a:latin typeface="微软雅黑" pitchFamily="34" charset="-122"/>
                <a:ea typeface="微软雅黑" pitchFamily="34" charset="-122"/>
              </a:rPr>
              <a:t>为保证资金的安全，银行家规定：</a:t>
            </a:r>
          </a:p>
          <a:p>
            <a:pPr>
              <a:defRPr/>
            </a:pP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当一个顾客对资金的最大需求量不超过银行家现有的资金时就可接纳该顾客；</a:t>
            </a:r>
          </a:p>
          <a:p>
            <a:pPr>
              <a:defRPr/>
            </a:pPr>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顾客可以分期贷款，但贷款的总数不能超过最大需求量；</a:t>
            </a:r>
          </a:p>
          <a:p>
            <a:pPr>
              <a:defRPr/>
            </a:pP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当银行家现有的资金不能满足顾客尚需的贷款数额时，对顾客的贷款可推迟支付，但总能使顾客在有限的时间里得到贷款 </a:t>
            </a:r>
            <a:endParaRPr lang="en-US" altLang="zh-CN" sz="2000" dirty="0">
              <a:latin typeface="微软雅黑" pitchFamily="34" charset="-122"/>
              <a:ea typeface="微软雅黑" pitchFamily="34" charset="-122"/>
            </a:endParaRPr>
          </a:p>
          <a:p>
            <a:pPr>
              <a:defRPr/>
            </a:pPr>
            <a:r>
              <a:rPr lang="en-US" altLang="zh-CN" sz="2000" dirty="0">
                <a:latin typeface="微软雅黑" pitchFamily="34" charset="-122"/>
                <a:ea typeface="微软雅黑" pitchFamily="34" charset="-122"/>
              </a:rPr>
              <a:t>(4) </a:t>
            </a:r>
            <a:r>
              <a:rPr lang="zh-CN" altLang="en-US" sz="2000" dirty="0">
                <a:latin typeface="微软雅黑" pitchFamily="34" charset="-122"/>
                <a:ea typeface="微软雅黑" pitchFamily="34" charset="-122"/>
              </a:rPr>
              <a:t>当顾客得到所需的全部资金后，一定能在有限的时间里归还所有的资金</a:t>
            </a:r>
            <a:r>
              <a:rPr lang="en-US" altLang="zh-CN" sz="2000" dirty="0">
                <a:latin typeface="微软雅黑" pitchFamily="34" charset="-122"/>
                <a:ea typeface="微软雅黑" pitchFamily="34" charset="-122"/>
              </a:rPr>
              <a:t>.</a:t>
            </a:r>
          </a:p>
          <a:p>
            <a:pPr>
              <a:defRPr/>
            </a:pPr>
            <a:endParaRPr lang="en-US" altLang="zh-CN" sz="2000" dirty="0">
              <a:latin typeface="微软雅黑" pitchFamily="34" charset="-122"/>
              <a:ea typeface="微软雅黑" pitchFamily="34" charset="-122"/>
            </a:endParaRPr>
          </a:p>
          <a:p>
            <a:pPr marL="342900" indent="-342900">
              <a:spcBef>
                <a:spcPts val="12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操作系统按照银行家制定的规则为进程分配资源</a:t>
            </a:r>
            <a:endParaRPr lang="en-US" altLang="zh-CN" sz="2400" dirty="0">
              <a:solidFill>
                <a:srgbClr val="002060"/>
              </a:solidFill>
              <a:latin typeface="微软雅黑" pitchFamily="34" charset="-122"/>
              <a:ea typeface="微软雅黑" pitchFamily="34" charset="-122"/>
            </a:endParaRPr>
          </a:p>
          <a:p>
            <a:pPr marL="342900" indent="-342900">
              <a:spcBef>
                <a:spcPts val="12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当进程首次申请资源时，要测试该进程对资源的最大需求量，如果系统现存的资源可以满足它的最大需求量则按当前的申请量分配资源，否则就推迟分配。</a:t>
            </a:r>
            <a:endParaRPr lang="en-US" altLang="zh-CN" sz="2400" dirty="0">
              <a:solidFill>
                <a:srgbClr val="002060"/>
              </a:solidFill>
              <a:latin typeface="微软雅黑" pitchFamily="34" charset="-122"/>
              <a:ea typeface="微软雅黑" pitchFamily="34" charset="-122"/>
            </a:endParaRPr>
          </a:p>
          <a:p>
            <a:pPr marL="342900" indent="-342900">
              <a:spcBef>
                <a:spcPts val="1200"/>
              </a:spcBef>
              <a:buFont typeface="Wingdings" pitchFamily="2" charset="2"/>
              <a:buChar char="l"/>
              <a:defRPr/>
            </a:pPr>
            <a:r>
              <a:rPr lang="zh-CN" altLang="en-US" sz="2400" dirty="0">
                <a:solidFill>
                  <a:srgbClr val="002060"/>
                </a:solidFill>
                <a:latin typeface="微软雅黑" pitchFamily="34" charset="-122"/>
                <a:ea typeface="微软雅黑" pitchFamily="34" charset="-122"/>
              </a:rPr>
              <a:t>当进程在执行中继续申请资源时，先测试该进程本次申请的资源数是否超过了该资源所剩余的总量。若超过则拒绝分配资源，若能满足则按当前的申请量分配资源，否则也要推迟分配。</a:t>
            </a:r>
          </a:p>
        </p:txBody>
      </p:sp>
      <p:sp>
        <p:nvSpPr>
          <p:cNvPr id="4" name="矩形 3"/>
          <p:cNvSpPr/>
          <p:nvPr/>
        </p:nvSpPr>
        <p:spPr>
          <a:xfrm>
            <a:off x="323850" y="115888"/>
            <a:ext cx="2087910" cy="5238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defRPr/>
            </a:pPr>
            <a:r>
              <a:rPr lang="zh-CN" altLang="en-US" sz="2800" b="1" dirty="0">
                <a:solidFill>
                  <a:srgbClr val="C00000"/>
                </a:solidFill>
                <a:latin typeface="微软雅黑" pitchFamily="34" charset="-122"/>
                <a:ea typeface="微软雅黑" pitchFamily="34" charset="-122"/>
              </a:rPr>
              <a:t>算法原理</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32656"/>
            <a:ext cx="8640960" cy="3194721"/>
          </a:xfrm>
          <a:prstGeom prst="rect">
            <a:avLst/>
          </a:prstGeom>
        </p:spPr>
        <p:txBody>
          <a:bodyPr wrap="square">
            <a:spAutoFit/>
          </a:bodyPr>
          <a:lstStyle/>
          <a:p>
            <a:pPr>
              <a:lnSpc>
                <a:spcPct val="120000"/>
              </a:lnSpc>
            </a:pPr>
            <a:r>
              <a:rPr lang="zh-CN" altLang="en-US" sz="2800" b="1" dirty="0">
                <a:solidFill>
                  <a:srgbClr val="C00000"/>
                </a:solidFill>
                <a:latin typeface="微软雅黑" pitchFamily="34" charset="-122"/>
                <a:ea typeface="微软雅黑" pitchFamily="34" charset="-122"/>
              </a:rPr>
              <a:t>银行家算法中的数据结构</a:t>
            </a:r>
            <a:br>
              <a:rPr lang="zh-CN" altLang="en-US" sz="2000" dirty="0">
                <a:latin typeface="微软雅黑" pitchFamily="34" charset="-122"/>
                <a:ea typeface="微软雅黑" pitchFamily="34" charset="-122"/>
              </a:rPr>
            </a:br>
            <a:r>
              <a:rPr lang="zh-CN" altLang="en-US" sz="2000" dirty="0">
                <a:latin typeface="微软雅黑" pitchFamily="34" charset="-122"/>
                <a:ea typeface="微软雅黑" pitchFamily="34" charset="-122"/>
              </a:rPr>
              <a:t>　　</a:t>
            </a:r>
            <a:r>
              <a:rPr lang="zh-CN" altLang="en-US" sz="2000" dirty="0">
                <a:solidFill>
                  <a:srgbClr val="002060"/>
                </a:solidFill>
                <a:latin typeface="微软雅黑" pitchFamily="34" charset="-122"/>
                <a:ea typeface="微软雅黑" pitchFamily="34" charset="-122"/>
              </a:rPr>
              <a:t>为了实现银行家算法，在系统中须设置</a:t>
            </a:r>
            <a:r>
              <a:rPr lang="en-US" altLang="zh-CN" sz="2000" dirty="0">
                <a:solidFill>
                  <a:srgbClr val="002060"/>
                </a:solidFill>
                <a:latin typeface="微软雅黑" pitchFamily="34" charset="-122"/>
                <a:ea typeface="微软雅黑" pitchFamily="34" charset="-122"/>
              </a:rPr>
              <a:t>4</a:t>
            </a:r>
            <a:r>
              <a:rPr lang="zh-CN" altLang="en-US" sz="2000" dirty="0">
                <a:solidFill>
                  <a:srgbClr val="002060"/>
                </a:solidFill>
                <a:latin typeface="微软雅黑" pitchFamily="34" charset="-122"/>
                <a:ea typeface="微软雅黑" pitchFamily="34" charset="-122"/>
              </a:rPr>
              <a:t>个数据结构，分别用来描述系统中可利用的资源、所有进程对资源的最大需求、系统中的资源分配，以及所有进程还需要多少资源的情况。</a:t>
            </a:r>
            <a:br>
              <a:rPr lang="zh-CN" altLang="en-US" sz="2000" dirty="0">
                <a:solidFill>
                  <a:srgbClr val="002060"/>
                </a:solidFill>
                <a:latin typeface="微软雅黑" pitchFamily="34" charset="-122"/>
                <a:ea typeface="微软雅黑" pitchFamily="34" charset="-122"/>
              </a:rPr>
            </a:b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可利用资源向量</a:t>
            </a:r>
            <a:r>
              <a:rPr lang="en-US" altLang="zh-CN" sz="2000" dirty="0">
                <a:solidFill>
                  <a:srgbClr val="C00000"/>
                </a:solidFill>
                <a:latin typeface="微软雅黑" pitchFamily="34" charset="-122"/>
                <a:ea typeface="微软雅黑" pitchFamily="34" charset="-122"/>
              </a:rPr>
              <a:t>Available</a:t>
            </a:r>
            <a:r>
              <a:rPr lang="zh-CN" altLang="en-US" sz="2000" dirty="0">
                <a:latin typeface="微软雅黑" pitchFamily="34" charset="-122"/>
                <a:ea typeface="微软雅黑" pitchFamily="34" charset="-122"/>
              </a:rPr>
              <a:t>。</a:t>
            </a:r>
            <a:br>
              <a:rPr lang="zh-CN" altLang="en-US" sz="2000" dirty="0">
                <a:latin typeface="微软雅黑" pitchFamily="34" charset="-122"/>
                <a:ea typeface="微软雅黑" pitchFamily="34" charset="-122"/>
              </a:rPr>
            </a:b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最大需求矩阵</a:t>
            </a:r>
            <a:r>
              <a:rPr lang="en-US" altLang="zh-CN" sz="2000" dirty="0">
                <a:solidFill>
                  <a:srgbClr val="C00000"/>
                </a:solidFill>
                <a:latin typeface="微软雅黑" pitchFamily="34" charset="-122"/>
                <a:ea typeface="微软雅黑" pitchFamily="34" charset="-122"/>
              </a:rPr>
              <a:t>Max</a:t>
            </a:r>
            <a:r>
              <a:rPr lang="zh-CN" altLang="en-US" sz="2000" dirty="0">
                <a:latin typeface="微软雅黑" pitchFamily="34" charset="-122"/>
                <a:ea typeface="微软雅黑" pitchFamily="34" charset="-122"/>
              </a:rPr>
              <a:t>。</a:t>
            </a:r>
            <a:br>
              <a:rPr lang="zh-CN" altLang="en-US" sz="2000" dirty="0">
                <a:latin typeface="微软雅黑" pitchFamily="34" charset="-122"/>
                <a:ea typeface="微软雅黑" pitchFamily="34" charset="-122"/>
              </a:rPr>
            </a:b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分配矩阵</a:t>
            </a:r>
            <a:r>
              <a:rPr lang="en-US" altLang="zh-CN" sz="2000" dirty="0">
                <a:solidFill>
                  <a:srgbClr val="C00000"/>
                </a:solidFill>
                <a:latin typeface="微软雅黑" pitchFamily="34" charset="-122"/>
                <a:ea typeface="微软雅黑" pitchFamily="34" charset="-122"/>
              </a:rPr>
              <a:t>Allocation</a:t>
            </a:r>
            <a:r>
              <a:rPr lang="zh-CN" altLang="en-US" sz="2000" dirty="0">
                <a:latin typeface="微软雅黑" pitchFamily="34" charset="-122"/>
                <a:ea typeface="微软雅黑" pitchFamily="34" charset="-122"/>
              </a:rPr>
              <a:t>。</a:t>
            </a:r>
            <a:br>
              <a:rPr lang="zh-CN" altLang="en-US" sz="2000" dirty="0">
                <a:latin typeface="微软雅黑" pitchFamily="34" charset="-122"/>
                <a:ea typeface="微软雅黑" pitchFamily="34" charset="-122"/>
              </a:rPr>
            </a:b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(4) </a:t>
            </a:r>
            <a:r>
              <a:rPr lang="zh-CN" altLang="en-US" sz="2000" dirty="0">
                <a:latin typeface="微软雅黑" pitchFamily="34" charset="-122"/>
                <a:ea typeface="微软雅黑" pitchFamily="34" charset="-122"/>
              </a:rPr>
              <a:t>需求矩阵</a:t>
            </a:r>
            <a:r>
              <a:rPr lang="en-US" altLang="zh-CN" sz="2000" dirty="0">
                <a:solidFill>
                  <a:srgbClr val="C00000"/>
                </a:solidFill>
                <a:latin typeface="微软雅黑" pitchFamily="34" charset="-122"/>
                <a:ea typeface="微软雅黑" pitchFamily="34" charset="-122"/>
              </a:rPr>
              <a:t>Need</a:t>
            </a:r>
            <a:r>
              <a:rPr lang="zh-CN" altLang="en-US" sz="2000" dirty="0">
                <a:latin typeface="微软雅黑" pitchFamily="34" charset="-122"/>
                <a:ea typeface="微软雅黑" pitchFamily="34" charset="-122"/>
              </a:rPr>
              <a:t>。</a:t>
            </a:r>
          </a:p>
        </p:txBody>
      </p:sp>
      <p:sp>
        <p:nvSpPr>
          <p:cNvPr id="5" name="矩形 4"/>
          <p:cNvSpPr/>
          <p:nvPr/>
        </p:nvSpPr>
        <p:spPr>
          <a:xfrm>
            <a:off x="683568" y="6093296"/>
            <a:ext cx="8064896" cy="646331"/>
          </a:xfrm>
          <a:prstGeom prst="rect">
            <a:avLst/>
          </a:prstGeom>
        </p:spPr>
        <p:txBody>
          <a:bodyPr wrap="square">
            <a:spAutoFit/>
          </a:bodyPr>
          <a:lstStyle/>
          <a:p>
            <a:r>
              <a:rPr lang="zh-CN" altLang="en-US" dirty="0">
                <a:solidFill>
                  <a:srgbClr val="000066"/>
                </a:solidFill>
                <a:latin typeface="微软雅黑" pitchFamily="34" charset="-122"/>
                <a:ea typeface="微软雅黑" pitchFamily="34" charset="-122"/>
              </a:rPr>
              <a:t>假定系统中有五个进程</a:t>
            </a:r>
            <a:r>
              <a:rPr lang="en-US" altLang="zh-CN" dirty="0">
                <a:solidFill>
                  <a:srgbClr val="000066"/>
                </a:solidFill>
                <a:latin typeface="微软雅黑" pitchFamily="34" charset="-122"/>
                <a:ea typeface="微软雅黑" pitchFamily="34" charset="-122"/>
              </a:rPr>
              <a:t>{P</a:t>
            </a:r>
            <a:r>
              <a:rPr lang="en-US" altLang="zh-CN" baseline="-25000" dirty="0">
                <a:solidFill>
                  <a:srgbClr val="000066"/>
                </a:solidFill>
                <a:latin typeface="微软雅黑" pitchFamily="34" charset="-122"/>
                <a:ea typeface="微软雅黑" pitchFamily="34" charset="-122"/>
              </a:rPr>
              <a:t>0</a:t>
            </a:r>
            <a:r>
              <a:rPr lang="en-US" altLang="zh-CN" dirty="0">
                <a:solidFill>
                  <a:srgbClr val="000066"/>
                </a:solidFill>
                <a:latin typeface="微软雅黑" pitchFamily="34" charset="-122"/>
                <a:ea typeface="微软雅黑" pitchFamily="34" charset="-122"/>
              </a:rPr>
              <a:t>, P</a:t>
            </a:r>
            <a:r>
              <a:rPr lang="en-US" altLang="zh-CN" baseline="-25000" dirty="0">
                <a:solidFill>
                  <a:srgbClr val="000066"/>
                </a:solidFill>
                <a:latin typeface="微软雅黑" pitchFamily="34" charset="-122"/>
                <a:ea typeface="微软雅黑" pitchFamily="34" charset="-122"/>
              </a:rPr>
              <a:t>1</a:t>
            </a:r>
            <a:r>
              <a:rPr lang="en-US" altLang="zh-CN" dirty="0">
                <a:solidFill>
                  <a:srgbClr val="000066"/>
                </a:solidFill>
                <a:latin typeface="微软雅黑" pitchFamily="34" charset="-122"/>
                <a:ea typeface="微软雅黑" pitchFamily="34" charset="-122"/>
              </a:rPr>
              <a:t>, P</a:t>
            </a:r>
            <a:r>
              <a:rPr lang="en-US" altLang="zh-CN" baseline="-25000" dirty="0">
                <a:solidFill>
                  <a:srgbClr val="000066"/>
                </a:solidFill>
                <a:latin typeface="微软雅黑" pitchFamily="34" charset="-122"/>
                <a:ea typeface="微软雅黑" pitchFamily="34" charset="-122"/>
              </a:rPr>
              <a:t>2</a:t>
            </a:r>
            <a:r>
              <a:rPr lang="en-US" altLang="zh-CN" dirty="0">
                <a:solidFill>
                  <a:srgbClr val="000066"/>
                </a:solidFill>
                <a:latin typeface="微软雅黑" pitchFamily="34" charset="-122"/>
                <a:ea typeface="微软雅黑" pitchFamily="34" charset="-122"/>
              </a:rPr>
              <a:t>, P</a:t>
            </a:r>
            <a:r>
              <a:rPr lang="en-US" altLang="zh-CN" baseline="-25000" dirty="0">
                <a:solidFill>
                  <a:srgbClr val="000066"/>
                </a:solidFill>
                <a:latin typeface="微软雅黑" pitchFamily="34" charset="-122"/>
                <a:ea typeface="微软雅黑" pitchFamily="34" charset="-122"/>
              </a:rPr>
              <a:t>3</a:t>
            </a:r>
            <a:r>
              <a:rPr lang="en-US" altLang="zh-CN" dirty="0">
                <a:solidFill>
                  <a:srgbClr val="000066"/>
                </a:solidFill>
                <a:latin typeface="微软雅黑" pitchFamily="34" charset="-122"/>
                <a:ea typeface="微软雅黑" pitchFamily="34" charset="-122"/>
              </a:rPr>
              <a:t>, P</a:t>
            </a:r>
            <a:r>
              <a:rPr lang="en-US" altLang="zh-CN" baseline="-25000" dirty="0">
                <a:solidFill>
                  <a:srgbClr val="000066"/>
                </a:solidFill>
                <a:latin typeface="微软雅黑" pitchFamily="34" charset="-122"/>
                <a:ea typeface="微软雅黑" pitchFamily="34" charset="-122"/>
              </a:rPr>
              <a:t>4</a:t>
            </a:r>
            <a:r>
              <a:rPr lang="en-US" altLang="zh-CN" dirty="0">
                <a:solidFill>
                  <a:srgbClr val="000066"/>
                </a:solidFill>
                <a:latin typeface="微软雅黑" pitchFamily="34" charset="-122"/>
                <a:ea typeface="微软雅黑" pitchFamily="34" charset="-122"/>
              </a:rPr>
              <a:t>}</a:t>
            </a:r>
            <a:r>
              <a:rPr lang="zh-CN" altLang="en-US" dirty="0">
                <a:solidFill>
                  <a:srgbClr val="000066"/>
                </a:solidFill>
                <a:latin typeface="微软雅黑" pitchFamily="34" charset="-122"/>
                <a:ea typeface="微软雅黑" pitchFamily="34" charset="-122"/>
              </a:rPr>
              <a:t>和三类资源</a:t>
            </a:r>
            <a:r>
              <a:rPr lang="en-US" altLang="zh-CN" dirty="0">
                <a:solidFill>
                  <a:srgbClr val="000066"/>
                </a:solidFill>
                <a:latin typeface="微软雅黑" pitchFamily="34" charset="-122"/>
                <a:ea typeface="微软雅黑" pitchFamily="34" charset="-122"/>
              </a:rPr>
              <a:t>{A, B, C}</a:t>
            </a:r>
            <a:r>
              <a:rPr lang="zh-CN" altLang="en-US" dirty="0">
                <a:solidFill>
                  <a:srgbClr val="000066"/>
                </a:solidFill>
                <a:latin typeface="微软雅黑" pitchFamily="34" charset="-122"/>
                <a:ea typeface="微软雅黑" pitchFamily="34" charset="-122"/>
              </a:rPr>
              <a:t>，各种资源的数量分别为</a:t>
            </a:r>
            <a:r>
              <a:rPr lang="en-US" altLang="zh-CN" dirty="0">
                <a:solidFill>
                  <a:srgbClr val="000066"/>
                </a:solidFill>
                <a:latin typeface="微软雅黑" pitchFamily="34" charset="-122"/>
                <a:ea typeface="微软雅黑" pitchFamily="34" charset="-122"/>
              </a:rPr>
              <a:t>10</a:t>
            </a:r>
            <a:r>
              <a:rPr lang="zh-CN" altLang="en-US" dirty="0">
                <a:solidFill>
                  <a:srgbClr val="000066"/>
                </a:solidFill>
                <a:latin typeface="微软雅黑" pitchFamily="34" charset="-122"/>
                <a:ea typeface="微软雅黑" pitchFamily="34" charset="-122"/>
              </a:rPr>
              <a:t>、</a:t>
            </a:r>
            <a:r>
              <a:rPr lang="en-US" altLang="zh-CN" dirty="0">
                <a:solidFill>
                  <a:srgbClr val="000066"/>
                </a:solidFill>
                <a:latin typeface="微软雅黑" pitchFamily="34" charset="-122"/>
                <a:ea typeface="微软雅黑" pitchFamily="34" charset="-122"/>
              </a:rPr>
              <a:t>5</a:t>
            </a:r>
            <a:r>
              <a:rPr lang="zh-CN" altLang="en-US" dirty="0">
                <a:solidFill>
                  <a:srgbClr val="000066"/>
                </a:solidFill>
                <a:latin typeface="微软雅黑" pitchFamily="34" charset="-122"/>
                <a:ea typeface="微软雅黑" pitchFamily="34" charset="-122"/>
              </a:rPr>
              <a:t>、</a:t>
            </a:r>
            <a:r>
              <a:rPr lang="en-US" altLang="zh-CN" dirty="0">
                <a:solidFill>
                  <a:srgbClr val="000066"/>
                </a:solidFill>
                <a:latin typeface="微软雅黑" pitchFamily="34" charset="-122"/>
                <a:ea typeface="微软雅黑" pitchFamily="34" charset="-122"/>
              </a:rPr>
              <a:t>7</a:t>
            </a:r>
            <a:r>
              <a:rPr lang="zh-CN" altLang="en-US" dirty="0">
                <a:solidFill>
                  <a:srgbClr val="000066"/>
                </a:solidFill>
                <a:latin typeface="微软雅黑" pitchFamily="34" charset="-122"/>
                <a:ea typeface="微软雅黑" pitchFamily="34" charset="-122"/>
              </a:rPr>
              <a:t>，在</a:t>
            </a:r>
            <a:r>
              <a:rPr lang="en-US" altLang="zh-CN" dirty="0">
                <a:solidFill>
                  <a:srgbClr val="000066"/>
                </a:solidFill>
                <a:latin typeface="微软雅黑" pitchFamily="34" charset="-122"/>
                <a:ea typeface="微软雅黑" pitchFamily="34" charset="-122"/>
              </a:rPr>
              <a:t>T0</a:t>
            </a:r>
            <a:r>
              <a:rPr lang="zh-CN" altLang="en-US" dirty="0">
                <a:solidFill>
                  <a:srgbClr val="000066"/>
                </a:solidFill>
                <a:latin typeface="微软雅黑" pitchFamily="34" charset="-122"/>
                <a:ea typeface="微软雅黑" pitchFamily="34" charset="-122"/>
              </a:rPr>
              <a:t>时刻的安全序列</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008043" y="3356992"/>
            <a:ext cx="7415946" cy="2736304"/>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330975087"/>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26621</TotalTime>
  <Words>11244</Words>
  <Application>Microsoft Office PowerPoint</Application>
  <PresentationFormat>全屏显示(4:3)</PresentationFormat>
  <Paragraphs>995</Paragraphs>
  <Slides>145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145</vt:i4>
      </vt:variant>
    </vt:vector>
  </HeadingPairs>
  <TitlesOfParts>
    <vt:vector size="162" baseType="lpstr">
      <vt:lpstr>Monotype Sorts</vt:lpstr>
      <vt:lpstr>仿宋_GB2312</vt:lpstr>
      <vt:lpstr>黑体</vt:lpstr>
      <vt:lpstr>华文新魏</vt:lpstr>
      <vt:lpstr>楷体_GB2312</vt:lpstr>
      <vt:lpstr>宋体</vt:lpstr>
      <vt:lpstr>微软雅黑</vt:lpstr>
      <vt:lpstr>新宋体</vt:lpstr>
      <vt:lpstr>Arial</vt:lpstr>
      <vt:lpstr>Arial Black</vt:lpstr>
      <vt:lpstr>Microsoft Sans Serif</vt:lpstr>
      <vt:lpstr>Tahoma</vt:lpstr>
      <vt:lpstr>Times New Roman</vt:lpstr>
      <vt:lpstr>Wingdings</vt:lpstr>
      <vt:lpstr>Pixel</vt:lpstr>
      <vt:lpstr>BMP 图象</vt:lpstr>
      <vt:lpstr>BMP 图</vt:lpstr>
      <vt:lpstr>PowerPoint 演示文稿</vt:lpstr>
      <vt:lpstr>PowerPoint 演示文稿</vt:lpstr>
      <vt:lpstr>PowerPoint 演示文稿</vt:lpstr>
      <vt:lpstr>PowerPoint 演示文稿</vt:lpstr>
      <vt:lpstr>操作系统的（5大）主要功能</vt:lpstr>
      <vt:lpstr>操作系统的（5大）主要功能</vt:lpstr>
      <vt:lpstr>操作系统的（5大）主要功能</vt:lpstr>
      <vt:lpstr>操作系统的（5大）主要功能</vt:lpstr>
      <vt:lpstr>PowerPoint 演示文稿</vt:lpstr>
      <vt:lpstr>PowerPoint 演示文稿</vt:lpstr>
      <vt:lpstr>PowerPoint 演示文稿</vt:lpstr>
      <vt:lpstr>PowerPoint 演示文稿</vt:lpstr>
      <vt:lpstr>PowerPoint 演示文稿</vt:lpstr>
      <vt:lpstr>操作系统的5大基本类型 </vt:lpstr>
      <vt:lpstr>一、批处理系统  batch processing</vt:lpstr>
      <vt:lpstr>2．工作流程</vt:lpstr>
      <vt:lpstr>PowerPoint 演示文稿</vt:lpstr>
      <vt:lpstr>PowerPoint 演示文稿</vt:lpstr>
      <vt:lpstr>二、分时系统   Time Sharing</vt:lpstr>
      <vt:lpstr>PowerPoint 演示文稿</vt:lpstr>
      <vt:lpstr>PowerPoint 演示文稿</vt:lpstr>
      <vt:lpstr>三、 实时系统 RealTimeOperatingSystem  RTOS</vt:lpstr>
      <vt:lpstr>PowerPoint 演示文稿</vt:lpstr>
      <vt:lpstr>PowerPoint 演示文稿</vt:lpstr>
      <vt:lpstr>四、网络操作系统   Network OS</vt:lpstr>
      <vt:lpstr>PowerPoint 演示文稿</vt:lpstr>
      <vt:lpstr>PowerPoint 演示文稿</vt:lpstr>
      <vt:lpstr>五、分布式操作系统 Distributed System</vt:lpstr>
      <vt:lpstr>PowerPoint 演示文稿</vt:lpstr>
      <vt:lpstr>PowerPoint 演示文稿</vt:lpstr>
      <vt:lpstr>PowerPoint 演示文稿</vt:lpstr>
      <vt:lpstr>其他操作系统</vt:lpstr>
      <vt:lpstr>PowerPoint 演示文稿</vt:lpstr>
      <vt:lpstr>     进程和线程</vt:lpstr>
      <vt:lpstr>进程（process）的概念 </vt:lpstr>
      <vt:lpstr>PowerPoint 演示文稿</vt:lpstr>
      <vt:lpstr>PowerPoint 演示文稿</vt:lpstr>
      <vt:lpstr>进程的状态和组成</vt:lpstr>
      <vt:lpstr>PowerPoint 演示文稿</vt:lpstr>
      <vt:lpstr>PowerPoint 演示文稿</vt:lpstr>
      <vt:lpstr>进程描述</vt:lpstr>
      <vt:lpstr>PowerPoint 演示文稿</vt:lpstr>
      <vt:lpstr>PowerPoint 演示文稿</vt:lpstr>
      <vt:lpstr>PowerPoint 演示文稿</vt:lpstr>
      <vt:lpstr>PowerPoint 演示文稿</vt:lpstr>
      <vt:lpstr>PowerPoint 演示文稿</vt:lpstr>
      <vt:lpstr>进程队列</vt:lpstr>
      <vt:lpstr>PowerPoint 演示文稿</vt:lpstr>
      <vt:lpstr>进 程 管 理</vt:lpstr>
      <vt:lpstr>2. 进程创建</vt:lpstr>
      <vt:lpstr>PowerPoint 演示文稿</vt:lpstr>
      <vt:lpstr>PowerPoint 演示文稿</vt:lpstr>
      <vt:lpstr>3.  进程终止</vt:lpstr>
      <vt:lpstr>4.进程阻塞</vt:lpstr>
      <vt:lpstr>5. 进程唤醒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线程（Thread）</vt:lpstr>
      <vt:lpstr>PowerPoint 演示文稿</vt:lpstr>
      <vt:lpstr>PowerPoint 演示文稿</vt:lpstr>
      <vt:lpstr>PowerPoint 演示文稿</vt:lpstr>
      <vt:lpstr>PowerPoint 演示文稿</vt:lpstr>
      <vt:lpstr>PowerPoint 演示文稿</vt:lpstr>
      <vt:lpstr>PowerPoint 演示文稿</vt:lpstr>
      <vt:lpstr>进程(线程)的同步与互斥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操作系统原理的经典问题（重点）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 程 通 信</vt:lpstr>
      <vt:lpstr>PowerPoint 演示文稿</vt:lpstr>
      <vt:lpstr>【例】客户-服务器系统中的通信</vt:lpstr>
      <vt:lpstr>  文 件 系 统</vt:lpstr>
      <vt:lpstr>文件管理是操作系统的（5大）主要功能之一</vt:lpstr>
      <vt:lpstr>文件控制块和文件目录</vt:lpstr>
      <vt:lpstr>PowerPoint 演示文稿</vt:lpstr>
      <vt:lpstr>树形目录结构</vt:lpstr>
      <vt:lpstr>PowerPoint 演示文稿</vt:lpstr>
      <vt:lpstr>2．文件路径</vt:lpstr>
      <vt:lpstr>文件系统的实现</vt:lpstr>
      <vt:lpstr>■一般文件系统格式 </vt:lpstr>
      <vt:lpstr>PowerPoint 演示文稿</vt:lpstr>
      <vt:lpstr>PowerPoint 演示文稿</vt:lpstr>
      <vt:lpstr>PowerPoint 演示文稿</vt:lpstr>
      <vt:lpstr>PowerPoint 演示文稿</vt:lpstr>
      <vt:lpstr>文件存储分配</vt:lpstr>
      <vt:lpstr>1．文件存储的连续分配方式</vt:lpstr>
      <vt:lpstr>PowerPoint 演示文稿</vt:lpstr>
      <vt:lpstr>2．文件存储的链接分配方式</vt:lpstr>
      <vt:lpstr>PowerPoint 演示文稿</vt:lpstr>
      <vt:lpstr>PowerPoint 演示文稿</vt:lpstr>
      <vt:lpstr>磁盘格式化</vt:lpstr>
      <vt:lpstr>PowerPoint 演示文稿</vt:lpstr>
      <vt:lpstr>PowerPoint 演示文稿</vt:lpstr>
      <vt:lpstr>PowerPoint 演示文稿</vt:lpstr>
      <vt:lpstr>  存储管理</vt:lpstr>
      <vt:lpstr>PowerPoint 演示文稿</vt:lpstr>
      <vt:lpstr>存储管理</vt:lpstr>
      <vt:lpstr>PowerPoint 演示文稿</vt:lpstr>
      <vt:lpstr>PowerPoint 演示文稿</vt:lpstr>
      <vt:lpstr>PowerPoint 演示文稿</vt:lpstr>
      <vt:lpstr>PowerPoint 演示文稿</vt:lpstr>
      <vt:lpstr>存储管理的分类及基本思想</vt:lpstr>
      <vt:lpstr>存储管理的分类及基本思想</vt:lpstr>
      <vt:lpstr>存储管理的分类及基本思想</vt:lpstr>
      <vt:lpstr>存储管理的分类及基本思想</vt:lpstr>
      <vt:lpstr>PowerPoint 演示文稿</vt:lpstr>
      <vt:lpstr>PowerPoint 演示文稿</vt:lpstr>
      <vt:lpstr>存储管理的分类及基本思想</vt:lpstr>
      <vt:lpstr>PowerPoint 演示文稿</vt:lpstr>
      <vt:lpstr>PowerPoint 演示文稿</vt:lpstr>
      <vt:lpstr>PowerPoint 演示文稿</vt:lpstr>
      <vt:lpstr>PowerPoint 演示文稿</vt:lpstr>
      <vt:lpstr>PowerPoint 演示文稿</vt:lpstr>
    </vt:vector>
  </TitlesOfParts>
  <Company>Ms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江鸿波</cp:lastModifiedBy>
  <cp:revision>363</cp:revision>
  <cp:lastPrinted>1601-01-01T00:00:00Z</cp:lastPrinted>
  <dcterms:created xsi:type="dcterms:W3CDTF">2004-06-30T13:02:05Z</dcterms:created>
  <dcterms:modified xsi:type="dcterms:W3CDTF">2020-12-21T01:50:32Z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