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Retropix" charset="1" panose="00000000000000000000"/>
      <p:regular r:id="rId18"/>
    </p:embeddedFont>
    <p:embeddedFont>
      <p:font typeface="Public Sans" charset="1" panose="00000000000000000000"/>
      <p:regular r:id="rId19"/>
    </p:embeddedFont>
    <p:embeddedFont>
      <p:font typeface="Public Sans Medium" charset="1" panose="00000000000000000000"/>
      <p:regular r:id="rId20"/>
    </p:embeddedFont>
    <p:embeddedFont>
      <p:font typeface="Public Sans Bold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30" Target="../media/image29.png" Type="http://schemas.openxmlformats.org/officeDocument/2006/relationships/image"/><Relationship Id="rId31" Target="../media/image30.svg" Type="http://schemas.openxmlformats.org/officeDocument/2006/relationships/image"/><Relationship Id="rId32" Target="../media/image31.png" Type="http://schemas.openxmlformats.org/officeDocument/2006/relationships/image"/><Relationship Id="rId33" Target="../media/image3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Relationship Id="rId4" Target="../media/image3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pn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png" Type="http://schemas.openxmlformats.org/officeDocument/2006/relationships/image"/><Relationship Id="rId4" Target="../media/image42.png" Type="http://schemas.openxmlformats.org/officeDocument/2006/relationships/image"/><Relationship Id="rId5" Target="../media/image43.png" Type="http://schemas.openxmlformats.org/officeDocument/2006/relationships/image"/><Relationship Id="rId6" Target="../media/image4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png" Type="http://schemas.openxmlformats.org/officeDocument/2006/relationships/image"/><Relationship Id="rId4" Target="../media/image47.png" Type="http://schemas.openxmlformats.org/officeDocument/2006/relationships/image"/><Relationship Id="rId5" Target="../media/image48.svg" Type="http://schemas.openxmlformats.org/officeDocument/2006/relationships/image"/><Relationship Id="rId6" Target="../media/image49.png" Type="http://schemas.openxmlformats.org/officeDocument/2006/relationships/image"/><Relationship Id="rId7" Target="../media/image50.svg" Type="http://schemas.openxmlformats.org/officeDocument/2006/relationships/image"/><Relationship Id="rId8" Target="../media/image51.gif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Relationship Id="rId3" Target="../media/image53.png" Type="http://schemas.openxmlformats.org/officeDocument/2006/relationships/image"/><Relationship Id="rId4" Target="../media/image54.svg" Type="http://schemas.openxmlformats.org/officeDocument/2006/relationships/image"/><Relationship Id="rId5" Target="../media/image55.png" Type="http://schemas.openxmlformats.org/officeDocument/2006/relationships/image"/><Relationship Id="rId6" Target="../media/image5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7.png" Type="http://schemas.openxmlformats.org/officeDocument/2006/relationships/image"/><Relationship Id="rId3" Target="../media/image58.png" Type="http://schemas.openxmlformats.org/officeDocument/2006/relationships/image"/><Relationship Id="rId4" Target="../media/image59.svg" Type="http://schemas.openxmlformats.org/officeDocument/2006/relationships/image"/><Relationship Id="rId5" Target="../media/image60.png" Type="http://schemas.openxmlformats.org/officeDocument/2006/relationships/image"/><Relationship Id="rId6" Target="../media/image6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2.png" Type="http://schemas.openxmlformats.org/officeDocument/2006/relationships/image"/><Relationship Id="rId3" Target="../media/image6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3368" y="3626446"/>
            <a:ext cx="782400" cy="1057297"/>
          </a:xfrm>
          <a:custGeom>
            <a:avLst/>
            <a:gdLst/>
            <a:ahLst/>
            <a:cxnLst/>
            <a:rect r="r" b="b" t="t" l="l"/>
            <a:pathLst>
              <a:path h="1057297" w="782400">
                <a:moveTo>
                  <a:pt x="0" y="0"/>
                </a:moveTo>
                <a:lnTo>
                  <a:pt x="782400" y="0"/>
                </a:lnTo>
                <a:lnTo>
                  <a:pt x="782400" y="1057296"/>
                </a:lnTo>
                <a:lnTo>
                  <a:pt x="0" y="10572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1249" y="2300667"/>
            <a:ext cx="1026639" cy="785846"/>
          </a:xfrm>
          <a:custGeom>
            <a:avLst/>
            <a:gdLst/>
            <a:ahLst/>
            <a:cxnLst/>
            <a:rect r="r" b="b" t="t" l="l"/>
            <a:pathLst>
              <a:path h="785846" w="1026639">
                <a:moveTo>
                  <a:pt x="0" y="0"/>
                </a:moveTo>
                <a:lnTo>
                  <a:pt x="1026639" y="0"/>
                </a:lnTo>
                <a:lnTo>
                  <a:pt x="1026639" y="785845"/>
                </a:lnTo>
                <a:lnTo>
                  <a:pt x="0" y="785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3623" y="538933"/>
            <a:ext cx="961890" cy="1221800"/>
          </a:xfrm>
          <a:custGeom>
            <a:avLst/>
            <a:gdLst/>
            <a:ahLst/>
            <a:cxnLst/>
            <a:rect r="r" b="b" t="t" l="l"/>
            <a:pathLst>
              <a:path h="1221800" w="961890">
                <a:moveTo>
                  <a:pt x="0" y="0"/>
                </a:moveTo>
                <a:lnTo>
                  <a:pt x="961890" y="0"/>
                </a:lnTo>
                <a:lnTo>
                  <a:pt x="961890" y="1221801"/>
                </a:lnTo>
                <a:lnTo>
                  <a:pt x="0" y="12218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9442" y="5223676"/>
            <a:ext cx="930253" cy="980151"/>
          </a:xfrm>
          <a:custGeom>
            <a:avLst/>
            <a:gdLst/>
            <a:ahLst/>
            <a:cxnLst/>
            <a:rect r="r" b="b" t="t" l="l"/>
            <a:pathLst>
              <a:path h="980151" w="930253">
                <a:moveTo>
                  <a:pt x="0" y="0"/>
                </a:moveTo>
                <a:lnTo>
                  <a:pt x="930253" y="0"/>
                </a:lnTo>
                <a:lnTo>
                  <a:pt x="930253" y="980151"/>
                </a:lnTo>
                <a:lnTo>
                  <a:pt x="0" y="9801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802844" y="538933"/>
            <a:ext cx="779562" cy="779562"/>
          </a:xfrm>
          <a:custGeom>
            <a:avLst/>
            <a:gdLst/>
            <a:ahLst/>
            <a:cxnLst/>
            <a:rect r="r" b="b" t="t" l="l"/>
            <a:pathLst>
              <a:path h="779562" w="779562">
                <a:moveTo>
                  <a:pt x="0" y="0"/>
                </a:moveTo>
                <a:lnTo>
                  <a:pt x="779562" y="0"/>
                </a:lnTo>
                <a:lnTo>
                  <a:pt x="779562" y="779562"/>
                </a:lnTo>
                <a:lnTo>
                  <a:pt x="0" y="7795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788145" y="1764975"/>
            <a:ext cx="779562" cy="779562"/>
          </a:xfrm>
          <a:custGeom>
            <a:avLst/>
            <a:gdLst/>
            <a:ahLst/>
            <a:cxnLst/>
            <a:rect r="r" b="b" t="t" l="l"/>
            <a:pathLst>
              <a:path h="779562" w="779562">
                <a:moveTo>
                  <a:pt x="0" y="0"/>
                </a:moveTo>
                <a:lnTo>
                  <a:pt x="779562" y="0"/>
                </a:lnTo>
                <a:lnTo>
                  <a:pt x="779562" y="779562"/>
                </a:lnTo>
                <a:lnTo>
                  <a:pt x="0" y="7795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60564" y="1338724"/>
            <a:ext cx="11366873" cy="5283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99"/>
              </a:lnSpc>
            </a:pPr>
            <a:r>
              <a:rPr lang="en-US" sz="12999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Hospital Management system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3004220" y="5206486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6" y="0"/>
                </a:lnTo>
                <a:lnTo>
                  <a:pt x="484736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6702878" y="6285419"/>
            <a:ext cx="4882245" cy="909904"/>
            <a:chOff x="0" y="0"/>
            <a:chExt cx="6509659" cy="1213205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6509659" cy="1213205"/>
              <a:chOff x="0" y="0"/>
              <a:chExt cx="2180608" cy="4064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180608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180608">
                    <a:moveTo>
                      <a:pt x="1977408" y="0"/>
                    </a:moveTo>
                    <a:cubicBezTo>
                      <a:pt x="2089632" y="0"/>
                      <a:pt x="2180608" y="90976"/>
                      <a:pt x="2180608" y="203200"/>
                    </a:cubicBezTo>
                    <a:cubicBezTo>
                      <a:pt x="2180608" y="315424"/>
                      <a:pt x="2089632" y="406400"/>
                      <a:pt x="1977408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2180608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05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1508337" y="368478"/>
              <a:ext cx="4396125" cy="466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59"/>
                </a:lnSpc>
              </a:pPr>
              <a:r>
                <a:rPr lang="en-US" sz="2299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Add a short description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605198" y="271737"/>
              <a:ext cx="689798" cy="669732"/>
            </a:xfrm>
            <a:custGeom>
              <a:avLst/>
              <a:gdLst/>
              <a:ahLst/>
              <a:cxnLst/>
              <a:rect r="r" b="b" t="t" l="l"/>
              <a:pathLst>
                <a:path h="669732" w="689798">
                  <a:moveTo>
                    <a:pt x="0" y="0"/>
                  </a:moveTo>
                  <a:lnTo>
                    <a:pt x="689798" y="0"/>
                  </a:lnTo>
                  <a:lnTo>
                    <a:pt x="689798" y="669731"/>
                  </a:lnTo>
                  <a:lnTo>
                    <a:pt x="0" y="6697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0" y="9052698"/>
            <a:ext cx="18288000" cy="1234302"/>
            <a:chOff x="0" y="0"/>
            <a:chExt cx="24384000" cy="1645736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24384000" cy="1645736"/>
              <a:chOff x="0" y="0"/>
              <a:chExt cx="4816593" cy="32508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4816592" cy="325084"/>
              </a:xfrm>
              <a:custGeom>
                <a:avLst/>
                <a:gdLst/>
                <a:ahLst/>
                <a:cxnLst/>
                <a:rect r="r" b="b" t="t" l="l"/>
                <a:pathLst>
                  <a:path h="325084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325084"/>
                    </a:lnTo>
                    <a:lnTo>
                      <a:pt x="0" y="325084"/>
                    </a:lnTo>
                    <a:close/>
                  </a:path>
                </a:pathLst>
              </a:custGeom>
              <a:solidFill>
                <a:srgbClr val="CCCCCC"/>
              </a:solidFill>
              <a:ln w="95250" cap="sq">
                <a:solidFill>
                  <a:srgbClr val="CCCCCC"/>
                </a:solidFill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4816593" cy="363184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316552" y="286517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474997" y="436533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2" y="0"/>
                  </a:lnTo>
                  <a:lnTo>
                    <a:pt x="755812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1897443" y="318086"/>
              <a:ext cx="1076085" cy="1009564"/>
            </a:xfrm>
            <a:custGeom>
              <a:avLst/>
              <a:gdLst/>
              <a:ahLst/>
              <a:cxnLst/>
              <a:rect r="r" b="b" t="t" l="l"/>
              <a:pathLst>
                <a:path h="1009564" w="1076085">
                  <a:moveTo>
                    <a:pt x="0" y="0"/>
                  </a:moveTo>
                  <a:lnTo>
                    <a:pt x="1076085" y="0"/>
                  </a:lnTo>
                  <a:lnTo>
                    <a:pt x="1076085" y="1009564"/>
                  </a:lnTo>
                  <a:lnTo>
                    <a:pt x="0" y="1009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3194335" y="366127"/>
              <a:ext cx="883585" cy="913481"/>
            </a:xfrm>
            <a:custGeom>
              <a:avLst/>
              <a:gdLst/>
              <a:ahLst/>
              <a:cxnLst/>
              <a:rect r="r" b="b" t="t" l="l"/>
              <a:pathLst>
                <a:path h="913481" w="883585">
                  <a:moveTo>
                    <a:pt x="0" y="0"/>
                  </a:moveTo>
                  <a:lnTo>
                    <a:pt x="883585" y="0"/>
                  </a:lnTo>
                  <a:lnTo>
                    <a:pt x="883585" y="913481"/>
                  </a:lnTo>
                  <a:lnTo>
                    <a:pt x="0" y="913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5416372" y="377368"/>
              <a:ext cx="890999" cy="890999"/>
            </a:xfrm>
            <a:custGeom>
              <a:avLst/>
              <a:gdLst/>
              <a:ahLst/>
              <a:cxnLst/>
              <a:rect r="r" b="b" t="t" l="l"/>
              <a:pathLst>
                <a:path h="890999" w="890999">
                  <a:moveTo>
                    <a:pt x="0" y="0"/>
                  </a:moveTo>
                  <a:lnTo>
                    <a:pt x="890999" y="0"/>
                  </a:lnTo>
                  <a:lnTo>
                    <a:pt x="890999" y="890999"/>
                  </a:lnTo>
                  <a:lnTo>
                    <a:pt x="0" y="8909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4298727" y="342107"/>
              <a:ext cx="896838" cy="961522"/>
            </a:xfrm>
            <a:custGeom>
              <a:avLst/>
              <a:gdLst/>
              <a:ahLst/>
              <a:cxnLst/>
              <a:rect r="r" b="b" t="t" l="l"/>
              <a:pathLst>
                <a:path h="961522" w="896838">
                  <a:moveTo>
                    <a:pt x="0" y="0"/>
                  </a:moveTo>
                  <a:lnTo>
                    <a:pt x="896838" y="0"/>
                  </a:lnTo>
                  <a:lnTo>
                    <a:pt x="896838" y="961522"/>
                  </a:lnTo>
                  <a:lnTo>
                    <a:pt x="0" y="9615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6502778" y="318086"/>
              <a:ext cx="1207087" cy="1009564"/>
            </a:xfrm>
            <a:custGeom>
              <a:avLst/>
              <a:gdLst/>
              <a:ahLst/>
              <a:cxnLst/>
              <a:rect r="r" b="b" t="t" l="l"/>
              <a:pathLst>
                <a:path h="1009564" w="1207087">
                  <a:moveTo>
                    <a:pt x="0" y="0"/>
                  </a:moveTo>
                  <a:lnTo>
                    <a:pt x="1207088" y="0"/>
                  </a:lnTo>
                  <a:lnTo>
                    <a:pt x="1207088" y="1009564"/>
                  </a:lnTo>
                  <a:lnTo>
                    <a:pt x="0" y="1009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7" id="27"/>
            <p:cNvSpPr txBox="true"/>
            <p:nvPr/>
          </p:nvSpPr>
          <p:spPr>
            <a:xfrm rot="0">
              <a:off x="22163171" y="429379"/>
              <a:ext cx="1562297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Retropix"/>
                  <a:ea typeface="Retropix"/>
                  <a:cs typeface="Retropix"/>
                  <a:sym typeface="Retropix"/>
                </a:rPr>
                <a:t>11:11PM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16773447" y="2991016"/>
            <a:ext cx="808959" cy="782484"/>
          </a:xfrm>
          <a:custGeom>
            <a:avLst/>
            <a:gdLst/>
            <a:ahLst/>
            <a:cxnLst/>
            <a:rect r="r" b="b" t="t" l="l"/>
            <a:pathLst>
              <a:path h="782484" w="808959">
                <a:moveTo>
                  <a:pt x="0" y="0"/>
                </a:moveTo>
                <a:lnTo>
                  <a:pt x="808959" y="0"/>
                </a:lnTo>
                <a:lnTo>
                  <a:pt x="808959" y="782484"/>
                </a:lnTo>
                <a:lnTo>
                  <a:pt x="0" y="782484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5048" y="1727619"/>
            <a:ext cx="13440744" cy="5667443"/>
          </a:xfrm>
          <a:custGeom>
            <a:avLst/>
            <a:gdLst/>
            <a:ahLst/>
            <a:cxnLst/>
            <a:rect r="r" b="b" t="t" l="l"/>
            <a:pathLst>
              <a:path h="5667443" w="13440744">
                <a:moveTo>
                  <a:pt x="0" y="0"/>
                </a:moveTo>
                <a:lnTo>
                  <a:pt x="13440743" y="0"/>
                </a:lnTo>
                <a:lnTo>
                  <a:pt x="13440743" y="5667443"/>
                </a:lnTo>
                <a:lnTo>
                  <a:pt x="0" y="56674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5048" y="137714"/>
            <a:ext cx="11359146" cy="1589905"/>
            <a:chOff x="0" y="0"/>
            <a:chExt cx="15145528" cy="211987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5145528" cy="11983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51"/>
                </a:lnSpc>
              </a:pPr>
              <a:r>
                <a:rPr lang="en-US" sz="5851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HOW IT WORKS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921567"/>
              <a:ext cx="15145528" cy="11983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51"/>
                </a:lnSpc>
              </a:pPr>
              <a:r>
                <a:rPr lang="en-US" sz="5851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FOR CLASS Appointment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5048" y="1727619"/>
            <a:ext cx="13444451" cy="5833453"/>
          </a:xfrm>
          <a:custGeom>
            <a:avLst/>
            <a:gdLst/>
            <a:ahLst/>
            <a:cxnLst/>
            <a:rect r="r" b="b" t="t" l="l"/>
            <a:pathLst>
              <a:path h="5833453" w="13444451">
                <a:moveTo>
                  <a:pt x="0" y="0"/>
                </a:moveTo>
                <a:lnTo>
                  <a:pt x="13444451" y="0"/>
                </a:lnTo>
                <a:lnTo>
                  <a:pt x="13444451" y="5833453"/>
                </a:lnTo>
                <a:lnTo>
                  <a:pt x="0" y="58334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5048" y="137714"/>
            <a:ext cx="11359146" cy="1589905"/>
            <a:chOff x="0" y="0"/>
            <a:chExt cx="15145528" cy="211987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5145528" cy="11983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51"/>
                </a:lnSpc>
              </a:pPr>
              <a:r>
                <a:rPr lang="en-US" sz="5851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HOW IT WORKS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921567"/>
              <a:ext cx="15145528" cy="11983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51"/>
                </a:lnSpc>
              </a:pPr>
              <a:r>
                <a:rPr lang="en-US" sz="5851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FOR CLASS Room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5048" y="1727619"/>
            <a:ext cx="13446295" cy="5863374"/>
          </a:xfrm>
          <a:custGeom>
            <a:avLst/>
            <a:gdLst/>
            <a:ahLst/>
            <a:cxnLst/>
            <a:rect r="r" b="b" t="t" l="l"/>
            <a:pathLst>
              <a:path h="5863374" w="13446295">
                <a:moveTo>
                  <a:pt x="0" y="0"/>
                </a:moveTo>
                <a:lnTo>
                  <a:pt x="13446294" y="0"/>
                </a:lnTo>
                <a:lnTo>
                  <a:pt x="13446294" y="5863374"/>
                </a:lnTo>
                <a:lnTo>
                  <a:pt x="0" y="5863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5048" y="137714"/>
            <a:ext cx="11359146" cy="1589905"/>
            <a:chOff x="0" y="0"/>
            <a:chExt cx="15145528" cy="211987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5145528" cy="11983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51"/>
                </a:lnSpc>
              </a:pPr>
              <a:r>
                <a:rPr lang="en-US" sz="5851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HOW IT WORKS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921567"/>
              <a:ext cx="15145528" cy="11983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51"/>
                </a:lnSpc>
              </a:pPr>
              <a:r>
                <a:rPr lang="en-US" sz="5851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FOR CLASS Bill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312" y="2028988"/>
            <a:ext cx="11301259" cy="2693084"/>
          </a:xfrm>
          <a:custGeom>
            <a:avLst/>
            <a:gdLst/>
            <a:ahLst/>
            <a:cxnLst/>
            <a:rect r="r" b="b" t="t" l="l"/>
            <a:pathLst>
              <a:path h="2693084" w="11301259">
                <a:moveTo>
                  <a:pt x="0" y="0"/>
                </a:moveTo>
                <a:lnTo>
                  <a:pt x="11301259" y="0"/>
                </a:lnTo>
                <a:lnTo>
                  <a:pt x="11301259" y="2693084"/>
                </a:lnTo>
                <a:lnTo>
                  <a:pt x="0" y="26930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76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8978" y="4722072"/>
            <a:ext cx="4544458" cy="4114800"/>
          </a:xfrm>
          <a:custGeom>
            <a:avLst/>
            <a:gdLst/>
            <a:ahLst/>
            <a:cxnLst/>
            <a:rect r="r" b="b" t="t" l="l"/>
            <a:pathLst>
              <a:path h="4114800" w="4544458">
                <a:moveTo>
                  <a:pt x="0" y="0"/>
                </a:moveTo>
                <a:lnTo>
                  <a:pt x="4544458" y="0"/>
                </a:lnTo>
                <a:lnTo>
                  <a:pt x="4544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1312" y="39688"/>
            <a:ext cx="6112124" cy="1989300"/>
            <a:chOff x="0" y="0"/>
            <a:chExt cx="8149499" cy="265240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9525"/>
              <a:ext cx="8149499" cy="14276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990"/>
                </a:lnSpc>
              </a:pPr>
              <a:r>
                <a:rPr lang="en-US" sz="6990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Classes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224727"/>
              <a:ext cx="8149499" cy="14276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990"/>
                </a:lnSpc>
              </a:pPr>
              <a:r>
                <a:rPr lang="en-US" sz="6990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Class  Hospital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1708219" y="2076613"/>
            <a:ext cx="6239836" cy="5138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5"/>
              </a:lnSpc>
              <a:spcBef>
                <a:spcPct val="0"/>
              </a:spcBef>
            </a:pPr>
            <a:r>
              <a:rPr lang="en-US" sz="309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This code sets up the structure for a </a:t>
            </a:r>
            <a:r>
              <a:rPr lang="en-US" b="true" sz="3095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Hospital</a:t>
            </a:r>
            <a:r>
              <a:rPr lang="en-US" sz="309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class but doesn’t implement any functionality yet. It includes placeholders for methods (</a:t>
            </a:r>
            <a:r>
              <a:rPr lang="en-US" b="true" sz="3095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add_to_system</a:t>
            </a:r>
            <a:r>
              <a:rPr lang="en-US" sz="309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and </a:t>
            </a:r>
            <a:r>
              <a:rPr lang="en-US" b="true" sz="3095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displayRecords</a:t>
            </a:r>
            <a:r>
              <a:rPr lang="en-US" sz="309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), which could later be developed to add data to the hospital system and display records. The </a:t>
            </a:r>
            <a:r>
              <a:rPr lang="en-US" b="true" sz="3095">
                <a:solidFill>
                  <a:srgbClr val="FFFFFF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pass</a:t>
            </a:r>
            <a:r>
              <a:rPr lang="en-US" sz="3095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statements are placeholders that allow the code to run without raising an error, even though the methods don’t do anything yet.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312" y="1839103"/>
            <a:ext cx="11274413" cy="7533273"/>
            <a:chOff x="0" y="0"/>
            <a:chExt cx="15032550" cy="100443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286838"/>
              <a:ext cx="15032550" cy="4757526"/>
            </a:xfrm>
            <a:custGeom>
              <a:avLst/>
              <a:gdLst/>
              <a:ahLst/>
              <a:cxnLst/>
              <a:rect r="r" b="b" t="t" l="l"/>
              <a:pathLst>
                <a:path h="4757526" w="15032550">
                  <a:moveTo>
                    <a:pt x="0" y="0"/>
                  </a:moveTo>
                  <a:lnTo>
                    <a:pt x="15032550" y="0"/>
                  </a:lnTo>
                  <a:lnTo>
                    <a:pt x="15032550" y="4757526"/>
                  </a:lnTo>
                  <a:lnTo>
                    <a:pt x="0" y="47575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52" t="0" r="-652" b="-6933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032550" cy="5286838"/>
            </a:xfrm>
            <a:custGeom>
              <a:avLst/>
              <a:gdLst/>
              <a:ahLst/>
              <a:cxnLst/>
              <a:rect r="r" b="b" t="t" l="l"/>
              <a:pathLst>
                <a:path h="5286838" w="15032550">
                  <a:moveTo>
                    <a:pt x="0" y="0"/>
                  </a:moveTo>
                  <a:lnTo>
                    <a:pt x="15032550" y="0"/>
                  </a:lnTo>
                  <a:lnTo>
                    <a:pt x="15032550" y="5286838"/>
                  </a:lnTo>
                  <a:lnTo>
                    <a:pt x="0" y="5286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745" r="0" b="-1745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6322586" y="8392342"/>
            <a:ext cx="1309959" cy="1731917"/>
          </a:xfrm>
          <a:custGeom>
            <a:avLst/>
            <a:gdLst/>
            <a:ahLst/>
            <a:cxnLst/>
            <a:rect r="r" b="b" t="t" l="l"/>
            <a:pathLst>
              <a:path h="1731917" w="1309959">
                <a:moveTo>
                  <a:pt x="0" y="0"/>
                </a:moveTo>
                <a:lnTo>
                  <a:pt x="1309959" y="0"/>
                </a:lnTo>
                <a:lnTo>
                  <a:pt x="1309959" y="1731916"/>
                </a:lnTo>
                <a:lnTo>
                  <a:pt x="0" y="17319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1312" y="0"/>
            <a:ext cx="6112124" cy="1989300"/>
            <a:chOff x="0" y="0"/>
            <a:chExt cx="8149499" cy="265240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8149499" cy="14276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990"/>
                </a:lnSpc>
              </a:pPr>
              <a:r>
                <a:rPr lang="en-US" sz="6990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Classes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224727"/>
              <a:ext cx="8149499" cy="14276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990"/>
                </a:lnSpc>
              </a:pPr>
              <a:r>
                <a:rPr lang="en-US" sz="6990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Class Patients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1599672" y="1886728"/>
            <a:ext cx="6494310" cy="6173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0"/>
              </a:lnSpc>
            </a:pPr>
            <a:r>
              <a:rPr lang="en-US" sz="287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The </a:t>
            </a:r>
            <a:r>
              <a:rPr lang="en-US" sz="2870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Patient class</a:t>
            </a:r>
            <a:r>
              <a:rPr lang="en-US" sz="287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manages patient records with:</a:t>
            </a:r>
          </a:p>
          <a:p>
            <a:pPr algn="l">
              <a:lnSpc>
                <a:spcPts val="2870"/>
              </a:lnSpc>
            </a:pPr>
          </a:p>
          <a:p>
            <a:pPr algn="l" marL="619780" indent="-309890" lvl="1">
              <a:lnSpc>
                <a:spcPts val="2870"/>
              </a:lnSpc>
              <a:buFont typeface="Arial"/>
              <a:buChar char="•"/>
            </a:pPr>
            <a:r>
              <a:rPr lang="en-US" b="true" sz="287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Add to System</a:t>
            </a:r>
            <a:r>
              <a:rPr lang="en-US" sz="287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: Checks if a </a:t>
            </a:r>
            <a:r>
              <a:rPr lang="en-US" b="true" sz="287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PatientID</a:t>
            </a:r>
            <a:r>
              <a:rPr lang="en-US" sz="287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already exists in </a:t>
            </a:r>
            <a:r>
              <a:rPr lang="en-US" b="true" sz="287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Patient_records.</a:t>
            </a:r>
            <a:r>
              <a:rPr lang="en-US" sz="287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If it doesn’t, it adds the patient’s details and confirms.</a:t>
            </a:r>
          </a:p>
          <a:p>
            <a:pPr algn="l">
              <a:lnSpc>
                <a:spcPts val="2870"/>
              </a:lnSpc>
            </a:pPr>
          </a:p>
          <a:p>
            <a:pPr algn="l" marL="619780" indent="-309890" lvl="1">
              <a:lnSpc>
                <a:spcPts val="2870"/>
              </a:lnSpc>
              <a:buFont typeface="Arial"/>
              <a:buChar char="•"/>
            </a:pPr>
            <a:r>
              <a:rPr lang="en-US" b="true" sz="287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Display Records</a:t>
            </a:r>
            <a:r>
              <a:rPr lang="en-US" sz="287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: Shows all patient records. If none exist, it displays a message indicating no records are available.</a:t>
            </a:r>
          </a:p>
          <a:p>
            <a:pPr algn="l">
              <a:lnSpc>
                <a:spcPts val="2870"/>
              </a:lnSpc>
            </a:pPr>
          </a:p>
          <a:p>
            <a:pPr algn="l">
              <a:lnSpc>
                <a:spcPts val="2870"/>
              </a:lnSpc>
              <a:spcBef>
                <a:spcPct val="0"/>
              </a:spcBef>
            </a:pPr>
            <a:r>
              <a:rPr lang="en-US" sz="287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The </a:t>
            </a:r>
            <a:r>
              <a:rPr lang="en-US" b="true" sz="287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Patient_records</a:t>
            </a:r>
            <a:r>
              <a:rPr lang="en-US" sz="287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dictionary stores each patient’s information, ensuring unique identification by `PatientID`.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312" y="1929235"/>
            <a:ext cx="11380019" cy="6460131"/>
            <a:chOff x="0" y="0"/>
            <a:chExt cx="15173359" cy="86135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173359" cy="5018014"/>
            </a:xfrm>
            <a:custGeom>
              <a:avLst/>
              <a:gdLst/>
              <a:ahLst/>
              <a:cxnLst/>
              <a:rect r="r" b="b" t="t" l="l"/>
              <a:pathLst>
                <a:path h="5018014" w="15173359">
                  <a:moveTo>
                    <a:pt x="0" y="0"/>
                  </a:moveTo>
                  <a:lnTo>
                    <a:pt x="15173359" y="0"/>
                  </a:lnTo>
                  <a:lnTo>
                    <a:pt x="15173359" y="5018014"/>
                  </a:lnTo>
                  <a:lnTo>
                    <a:pt x="0" y="50180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429" r="0" b="-429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098" y="5018014"/>
              <a:ext cx="15155260" cy="3595494"/>
            </a:xfrm>
            <a:custGeom>
              <a:avLst/>
              <a:gdLst/>
              <a:ahLst/>
              <a:cxnLst/>
              <a:rect r="r" b="b" t="t" l="l"/>
              <a:pathLst>
                <a:path h="3595494" w="15155260">
                  <a:moveTo>
                    <a:pt x="0" y="0"/>
                  </a:moveTo>
                  <a:lnTo>
                    <a:pt x="15155261" y="0"/>
                  </a:lnTo>
                  <a:lnTo>
                    <a:pt x="15155261" y="3595494"/>
                  </a:lnTo>
                  <a:lnTo>
                    <a:pt x="0" y="35954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490" r="0" b="-49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6225249" y="135052"/>
            <a:ext cx="1744789" cy="1893936"/>
          </a:xfrm>
          <a:custGeom>
            <a:avLst/>
            <a:gdLst/>
            <a:ahLst/>
            <a:cxnLst/>
            <a:rect r="r" b="b" t="t" l="l"/>
            <a:pathLst>
              <a:path h="1893936" w="1744789">
                <a:moveTo>
                  <a:pt x="0" y="0"/>
                </a:moveTo>
                <a:lnTo>
                  <a:pt x="1744789" y="0"/>
                </a:lnTo>
                <a:lnTo>
                  <a:pt x="1744789" y="1893936"/>
                </a:lnTo>
                <a:lnTo>
                  <a:pt x="0" y="18939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8515004"/>
            <a:ext cx="1892652" cy="1486592"/>
          </a:xfrm>
          <a:custGeom>
            <a:avLst/>
            <a:gdLst/>
            <a:ahLst/>
            <a:cxnLst/>
            <a:rect r="r" b="b" t="t" l="l"/>
            <a:pathLst>
              <a:path h="1486592" w="1892652">
                <a:moveTo>
                  <a:pt x="0" y="0"/>
                </a:moveTo>
                <a:lnTo>
                  <a:pt x="1892652" y="0"/>
                </a:lnTo>
                <a:lnTo>
                  <a:pt x="1892652" y="1486592"/>
                </a:lnTo>
                <a:lnTo>
                  <a:pt x="0" y="1486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1312" y="39688"/>
            <a:ext cx="6112124" cy="1989300"/>
            <a:chOff x="0" y="0"/>
            <a:chExt cx="8149499" cy="265240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8149499" cy="14276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990"/>
                </a:lnSpc>
              </a:pPr>
              <a:r>
                <a:rPr lang="en-US" sz="6990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Classes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224727"/>
              <a:ext cx="8149499" cy="14276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990"/>
                </a:lnSpc>
              </a:pPr>
              <a:r>
                <a:rPr lang="en-US" sz="6990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Class Doctors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1706329" y="1967335"/>
            <a:ext cx="6263710" cy="7799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3"/>
              </a:lnSpc>
              <a:spcBef>
                <a:spcPct val="0"/>
              </a:spcBef>
            </a:pPr>
            <a:r>
              <a:rPr lang="en-US" sz="2573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This</a:t>
            </a:r>
            <a:r>
              <a:rPr lang="en-US" b="true" sz="257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Doctor</a:t>
            </a:r>
            <a:r>
              <a:rPr lang="en-US" sz="2573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class, inheriting from </a:t>
            </a:r>
            <a:r>
              <a:rPr lang="en-US" b="true" sz="2573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Hospital</a:t>
            </a:r>
            <a:r>
              <a:rPr lang="en-US" sz="2573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, manages a record system for doctors. It includes methods to:</a:t>
            </a:r>
          </a:p>
          <a:p>
            <a:pPr algn="l">
              <a:lnSpc>
                <a:spcPts val="2573"/>
              </a:lnSpc>
              <a:spcBef>
                <a:spcPct val="0"/>
              </a:spcBef>
            </a:pPr>
          </a:p>
          <a:p>
            <a:pPr algn="l" marL="555697" indent="-277849" lvl="1">
              <a:lnSpc>
                <a:spcPts val="2573"/>
              </a:lnSpc>
              <a:buFont typeface="Arial"/>
              <a:buChar char="•"/>
            </a:pPr>
            <a:r>
              <a:rPr lang="en-US" b="true" sz="257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Add to System</a:t>
            </a:r>
            <a:r>
              <a:rPr lang="en-US" sz="2573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: Checks if a doctor’s </a:t>
            </a:r>
            <a:r>
              <a:rPr lang="en-US" b="true" sz="257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DocID</a:t>
            </a:r>
            <a:r>
              <a:rPr lang="en-US" sz="2573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already exists in </a:t>
            </a:r>
            <a:r>
              <a:rPr lang="en-US" b="true" sz="257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Doc_records</a:t>
            </a:r>
            <a:r>
              <a:rPr lang="en-US" sz="2573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. If it does, it displays a message indicating the doctor is already in the system. Otherwise, it adds the doctor’s details (name, gender, phone number) to </a:t>
            </a:r>
            <a:r>
              <a:rPr lang="en-US" b="true" sz="257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Doc_records</a:t>
            </a:r>
            <a:r>
              <a:rPr lang="en-US" sz="2573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and confirms the addition.</a:t>
            </a:r>
          </a:p>
          <a:p>
            <a:pPr algn="l">
              <a:lnSpc>
                <a:spcPts val="2573"/>
              </a:lnSpc>
            </a:pPr>
          </a:p>
          <a:p>
            <a:pPr algn="l" marL="555697" indent="-277849" lvl="1">
              <a:lnSpc>
                <a:spcPts val="2573"/>
              </a:lnSpc>
              <a:buFont typeface="Arial"/>
              <a:buChar char="•"/>
            </a:pPr>
            <a:r>
              <a:rPr lang="en-US" b="true" sz="257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Display Records</a:t>
            </a:r>
            <a:r>
              <a:rPr lang="en-US" sz="2573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: Shows all records in </a:t>
            </a:r>
            <a:r>
              <a:rPr lang="en-US" b="true" sz="257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Doc_records.</a:t>
            </a:r>
            <a:r>
              <a:rPr lang="en-US" sz="2573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For each doctor, it prints their ID, name, gender, and phone number. If there are no records, it displays a message indicating that no records are available.</a:t>
            </a:r>
          </a:p>
          <a:p>
            <a:pPr algn="l">
              <a:lnSpc>
                <a:spcPts val="2573"/>
              </a:lnSpc>
              <a:spcBef>
                <a:spcPct val="0"/>
              </a:spcBef>
            </a:pPr>
          </a:p>
          <a:p>
            <a:pPr algn="l">
              <a:lnSpc>
                <a:spcPts val="2573"/>
              </a:lnSpc>
              <a:spcBef>
                <a:spcPct val="0"/>
              </a:spcBef>
            </a:pPr>
            <a:r>
              <a:rPr lang="en-US" sz="2573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The </a:t>
            </a:r>
            <a:r>
              <a:rPr lang="en-US" b="true" sz="257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Doc_records</a:t>
            </a:r>
            <a:r>
              <a:rPr lang="en-US" sz="2573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dictionary stores each doctor’s information using their </a:t>
            </a:r>
            <a:r>
              <a:rPr lang="en-US" b="true" sz="257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DocID</a:t>
            </a:r>
            <a:r>
              <a:rPr lang="en-US" sz="2573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 as the key.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312" y="2028988"/>
            <a:ext cx="11314074" cy="6012058"/>
            <a:chOff x="0" y="0"/>
            <a:chExt cx="15085432" cy="80160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085432" cy="4679618"/>
            </a:xfrm>
            <a:custGeom>
              <a:avLst/>
              <a:gdLst/>
              <a:ahLst/>
              <a:cxnLst/>
              <a:rect r="r" b="b" t="t" l="l"/>
              <a:pathLst>
                <a:path h="4679618" w="15085432">
                  <a:moveTo>
                    <a:pt x="0" y="0"/>
                  </a:moveTo>
                  <a:lnTo>
                    <a:pt x="15085432" y="0"/>
                  </a:lnTo>
                  <a:lnTo>
                    <a:pt x="15085432" y="4679618"/>
                  </a:lnTo>
                  <a:lnTo>
                    <a:pt x="0" y="46796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57" t="0" r="-257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173" y="4679618"/>
              <a:ext cx="15067258" cy="3336459"/>
            </a:xfrm>
            <a:custGeom>
              <a:avLst/>
              <a:gdLst/>
              <a:ahLst/>
              <a:cxnLst/>
              <a:rect r="r" b="b" t="t" l="l"/>
              <a:pathLst>
                <a:path h="3336459" w="15067258">
                  <a:moveTo>
                    <a:pt x="0" y="0"/>
                  </a:moveTo>
                  <a:lnTo>
                    <a:pt x="15067259" y="0"/>
                  </a:lnTo>
                  <a:lnTo>
                    <a:pt x="15067259" y="3336459"/>
                  </a:lnTo>
                  <a:lnTo>
                    <a:pt x="0" y="33364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97" t="0" r="-197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781251" y="164576"/>
            <a:ext cx="1283923" cy="1774266"/>
          </a:xfrm>
          <a:custGeom>
            <a:avLst/>
            <a:gdLst/>
            <a:ahLst/>
            <a:cxnLst/>
            <a:rect r="r" b="b" t="t" l="l"/>
            <a:pathLst>
              <a:path h="1774266" w="1283923">
                <a:moveTo>
                  <a:pt x="0" y="0"/>
                </a:moveTo>
                <a:lnTo>
                  <a:pt x="1283924" y="0"/>
                </a:lnTo>
                <a:lnTo>
                  <a:pt x="1283924" y="1774266"/>
                </a:lnTo>
                <a:lnTo>
                  <a:pt x="0" y="1774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66305" y="164576"/>
            <a:ext cx="2139223" cy="1820285"/>
          </a:xfrm>
          <a:custGeom>
            <a:avLst/>
            <a:gdLst/>
            <a:ahLst/>
            <a:cxnLst/>
            <a:rect r="r" b="b" t="t" l="l"/>
            <a:pathLst>
              <a:path h="1820285" w="2139223">
                <a:moveTo>
                  <a:pt x="0" y="0"/>
                </a:moveTo>
                <a:lnTo>
                  <a:pt x="2139223" y="0"/>
                </a:lnTo>
                <a:lnTo>
                  <a:pt x="2139223" y="1820285"/>
                </a:lnTo>
                <a:lnTo>
                  <a:pt x="0" y="18202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61312" y="8225921"/>
            <a:ext cx="2403754" cy="1430234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161312" y="39688"/>
            <a:ext cx="8855324" cy="1989300"/>
            <a:chOff x="0" y="0"/>
            <a:chExt cx="11807099" cy="265240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"/>
              <a:ext cx="11807099" cy="14276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990"/>
                </a:lnSpc>
              </a:pPr>
              <a:r>
                <a:rPr lang="en-US" sz="6990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Classes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224727"/>
              <a:ext cx="11807099" cy="14276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990"/>
                </a:lnSpc>
              </a:pPr>
              <a:r>
                <a:rPr lang="en-US" sz="6990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Class Appointment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648946" y="2067088"/>
            <a:ext cx="5773505" cy="7134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1"/>
              </a:lnSpc>
            </a:pPr>
            <a:r>
              <a:rPr lang="en-US" sz="2241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The </a:t>
            </a:r>
            <a:r>
              <a:rPr lang="en-US" sz="2241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Appointment</a:t>
            </a:r>
            <a:r>
              <a:rPr lang="en-US" sz="2241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class, inheriting from </a:t>
            </a:r>
            <a:r>
              <a:rPr lang="en-US" sz="2241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Patient</a:t>
            </a:r>
            <a:r>
              <a:rPr lang="en-US" sz="2241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, manages appointment scheduling for patients and doctors. It includes methods to:</a:t>
            </a:r>
          </a:p>
          <a:p>
            <a:pPr algn="l">
              <a:lnSpc>
                <a:spcPts val="2241"/>
              </a:lnSpc>
            </a:pPr>
          </a:p>
          <a:p>
            <a:pPr algn="l" marL="483984" indent="-241992" lvl="1">
              <a:lnSpc>
                <a:spcPts val="2241"/>
              </a:lnSpc>
              <a:buFont typeface="Arial"/>
              <a:buChar char="•"/>
            </a:pPr>
            <a:r>
              <a:rPr lang="en-US" b="true" sz="224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Appointment Scheduling</a:t>
            </a:r>
            <a:r>
              <a:rPr lang="en-US" sz="2241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: Checks if an appointment with the same </a:t>
            </a:r>
            <a:r>
              <a:rPr lang="en-US" b="true" sz="224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AppoID </a:t>
            </a:r>
            <a:r>
              <a:rPr lang="en-US" sz="2241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,  </a:t>
            </a:r>
            <a:r>
              <a:rPr lang="en-US" b="true" sz="224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DocID</a:t>
            </a:r>
            <a:r>
              <a:rPr lang="en-US" sz="2241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, and date already exists in </a:t>
            </a:r>
            <a:r>
              <a:rPr lang="en-US" b="true" sz="224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appointments</a:t>
            </a:r>
            <a:r>
              <a:rPr lang="en-US" sz="2241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. If it does, it displays a message that the appointment is already set. Otherwise, it adds a new entry with the appointment details (date, time, patient name, doctor name, and doctor ID) to the </a:t>
            </a:r>
            <a:r>
              <a:rPr lang="en-US" b="true" sz="224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appointments</a:t>
            </a:r>
            <a:r>
              <a:rPr lang="en-US" sz="2241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dictionary and confirms the scheduling.</a:t>
            </a:r>
          </a:p>
          <a:p>
            <a:pPr algn="l">
              <a:lnSpc>
                <a:spcPts val="2241"/>
              </a:lnSpc>
            </a:pPr>
            <a:r>
              <a:rPr lang="en-US" sz="2241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 </a:t>
            </a:r>
          </a:p>
          <a:p>
            <a:pPr algn="l" marL="458193" indent="-229096" lvl="1">
              <a:lnSpc>
                <a:spcPts val="2122"/>
              </a:lnSpc>
              <a:buFont typeface="Arial"/>
              <a:buChar char="•"/>
            </a:pPr>
            <a:r>
              <a:rPr lang="en-US" b="true" sz="2122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Appointments Display</a:t>
            </a:r>
            <a:r>
              <a:rPr lang="en-US" sz="2122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: Lists all scheduled appointments. For each appointment, it displays the doctor ID, patient name, appointment date, and time. If there are no appointments, it displays a message indicating no appointments are scheduled.</a:t>
            </a:r>
          </a:p>
          <a:p>
            <a:pPr algn="l">
              <a:lnSpc>
                <a:spcPts val="2241"/>
              </a:lnSpc>
            </a:pPr>
          </a:p>
          <a:p>
            <a:pPr algn="l">
              <a:lnSpc>
                <a:spcPts val="2241"/>
              </a:lnSpc>
              <a:spcBef>
                <a:spcPct val="0"/>
              </a:spcBef>
            </a:pPr>
            <a:r>
              <a:rPr lang="en-US" sz="2241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The </a:t>
            </a:r>
            <a:r>
              <a:rPr lang="en-US" b="true" sz="224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appointments</a:t>
            </a:r>
            <a:r>
              <a:rPr lang="en-US" sz="2241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dictionary stores each appointment, with </a:t>
            </a:r>
            <a:r>
              <a:rPr lang="en-US" b="true" sz="224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AppoID</a:t>
            </a:r>
            <a:r>
              <a:rPr lang="en-US" sz="2241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as the key.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312" y="2028988"/>
            <a:ext cx="11220979" cy="3602782"/>
          </a:xfrm>
          <a:custGeom>
            <a:avLst/>
            <a:gdLst/>
            <a:ahLst/>
            <a:cxnLst/>
            <a:rect r="r" b="b" t="t" l="l"/>
            <a:pathLst>
              <a:path h="3602782" w="11220979">
                <a:moveTo>
                  <a:pt x="0" y="0"/>
                </a:moveTo>
                <a:lnTo>
                  <a:pt x="11220979" y="0"/>
                </a:lnTo>
                <a:lnTo>
                  <a:pt x="11220979" y="3602782"/>
                </a:lnTo>
                <a:lnTo>
                  <a:pt x="0" y="36027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518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47376" y="6120047"/>
            <a:ext cx="3593248" cy="2593672"/>
          </a:xfrm>
          <a:custGeom>
            <a:avLst/>
            <a:gdLst/>
            <a:ahLst/>
            <a:cxnLst/>
            <a:rect r="r" b="b" t="t" l="l"/>
            <a:pathLst>
              <a:path h="2593672" w="3593248">
                <a:moveTo>
                  <a:pt x="0" y="0"/>
                </a:moveTo>
                <a:lnTo>
                  <a:pt x="3593248" y="0"/>
                </a:lnTo>
                <a:lnTo>
                  <a:pt x="3593248" y="2593671"/>
                </a:lnTo>
                <a:lnTo>
                  <a:pt x="0" y="25936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465111" y="39688"/>
            <a:ext cx="1588378" cy="2036383"/>
          </a:xfrm>
          <a:custGeom>
            <a:avLst/>
            <a:gdLst/>
            <a:ahLst/>
            <a:cxnLst/>
            <a:rect r="r" b="b" t="t" l="l"/>
            <a:pathLst>
              <a:path h="2036383" w="1588378">
                <a:moveTo>
                  <a:pt x="0" y="0"/>
                </a:moveTo>
                <a:lnTo>
                  <a:pt x="1588378" y="0"/>
                </a:lnTo>
                <a:lnTo>
                  <a:pt x="1588378" y="2036382"/>
                </a:lnTo>
                <a:lnTo>
                  <a:pt x="0" y="20363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1312" y="39688"/>
            <a:ext cx="6112124" cy="1989300"/>
            <a:chOff x="0" y="0"/>
            <a:chExt cx="8149499" cy="265240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8149499" cy="14276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990"/>
                </a:lnSpc>
              </a:pPr>
              <a:r>
                <a:rPr lang="en-US" sz="6990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Classes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224727"/>
              <a:ext cx="8149499" cy="14276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990"/>
                </a:lnSpc>
              </a:pPr>
              <a:r>
                <a:rPr lang="en-US" sz="6990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Class Rooms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526966" y="2057563"/>
            <a:ext cx="6252049" cy="665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8"/>
              </a:lnSpc>
            </a:pPr>
            <a:r>
              <a:rPr lang="en-US" sz="217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The </a:t>
            </a:r>
            <a:r>
              <a:rPr lang="en-US" sz="2178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Room</a:t>
            </a:r>
            <a:r>
              <a:rPr lang="en-US" sz="217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class handles room assignments for patients. It includes the following:</a:t>
            </a:r>
          </a:p>
          <a:p>
            <a:pPr algn="l">
              <a:lnSpc>
                <a:spcPts val="2178"/>
              </a:lnSpc>
            </a:pPr>
          </a:p>
          <a:p>
            <a:pPr algn="l" marL="470308" indent="-235154" lvl="1">
              <a:lnSpc>
                <a:spcPts val="2178"/>
              </a:lnSpc>
              <a:buFont typeface="Arial"/>
              <a:buChar char="•"/>
            </a:pPr>
            <a:r>
              <a:rPr lang="en-US" sz="217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Attributes: Each room is assigned a </a:t>
            </a:r>
            <a:r>
              <a:rPr lang="en-US" b="true" sz="2178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RoomNumber</a:t>
            </a:r>
            <a:r>
              <a:rPr lang="en-US" sz="217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and a </a:t>
            </a:r>
            <a:r>
              <a:rPr lang="en-US" b="true" sz="2178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PatientID</a:t>
            </a:r>
            <a:r>
              <a:rPr lang="en-US" sz="217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  <a:p>
            <a:pPr algn="l">
              <a:lnSpc>
                <a:spcPts val="2178"/>
              </a:lnSpc>
            </a:pPr>
          </a:p>
          <a:p>
            <a:pPr algn="l" marL="470308" indent="-235154" lvl="1">
              <a:lnSpc>
                <a:spcPts val="2178"/>
              </a:lnSpc>
              <a:buFont typeface="Arial"/>
              <a:buChar char="•"/>
            </a:pPr>
            <a:r>
              <a:rPr lang="en-US" b="true" sz="2178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Static Dictionary</a:t>
            </a:r>
            <a:r>
              <a:rPr lang="en-US" sz="217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: </a:t>
            </a:r>
            <a:r>
              <a:rPr lang="en-US" b="true" sz="2178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room_records = {}</a:t>
            </a:r>
            <a:r>
              <a:rPr lang="en-US" sz="217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stores the room assignments, with each entry keyed by </a:t>
            </a:r>
            <a:r>
              <a:rPr lang="en-US" b="true" sz="2178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RoomNumber</a:t>
            </a:r>
            <a:r>
              <a:rPr lang="en-US" sz="217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  <a:p>
            <a:pPr algn="l">
              <a:lnSpc>
                <a:spcPts val="2178"/>
              </a:lnSpc>
            </a:pPr>
          </a:p>
          <a:p>
            <a:pPr algn="l">
              <a:lnSpc>
                <a:spcPts val="2178"/>
              </a:lnSpc>
            </a:pPr>
            <a:r>
              <a:rPr lang="en-US" sz="2178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Method</a:t>
            </a:r>
            <a:r>
              <a:rPr lang="en-US" sz="217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:</a:t>
            </a:r>
          </a:p>
          <a:p>
            <a:pPr algn="l" marL="470308" indent="-235154" lvl="1">
              <a:lnSpc>
                <a:spcPts val="2178"/>
              </a:lnSpc>
              <a:buFont typeface="Arial"/>
              <a:buChar char="•"/>
            </a:pPr>
            <a:r>
              <a:rPr lang="en-US" sz="217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 </a:t>
            </a:r>
            <a:r>
              <a:rPr lang="en-US" b="true" sz="2178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Assign Room</a:t>
            </a:r>
            <a:r>
              <a:rPr lang="en-US" sz="217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: Checks if a room (</a:t>
            </a:r>
            <a:r>
              <a:rPr lang="en-US" b="true" sz="2178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RoomNumber</a:t>
            </a:r>
            <a:r>
              <a:rPr lang="en-US" sz="217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) is already in </a:t>
            </a:r>
            <a:r>
              <a:rPr lang="en-US" b="true" sz="2178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room_records</a:t>
            </a:r>
            <a:r>
              <a:rPr lang="en-US" sz="217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:</a:t>
            </a:r>
          </a:p>
          <a:p>
            <a:pPr algn="l">
              <a:lnSpc>
                <a:spcPts val="2178"/>
              </a:lnSpc>
            </a:pPr>
          </a:p>
          <a:p>
            <a:pPr algn="l" marL="470308" indent="-235154" lvl="1">
              <a:lnSpc>
                <a:spcPts val="2178"/>
              </a:lnSpc>
              <a:buFont typeface="Arial"/>
              <a:buChar char="•"/>
            </a:pPr>
            <a:r>
              <a:rPr lang="en-US" sz="217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If the room is occupied, it displays a message indicating that.</a:t>
            </a:r>
          </a:p>
          <a:p>
            <a:pPr algn="l">
              <a:lnSpc>
                <a:spcPts val="2178"/>
              </a:lnSpc>
            </a:pPr>
          </a:p>
          <a:p>
            <a:pPr algn="l" marL="470308" indent="-235154" lvl="1">
              <a:lnSpc>
                <a:spcPts val="2178"/>
              </a:lnSpc>
              <a:buFont typeface="Arial"/>
              <a:buChar char="•"/>
            </a:pPr>
            <a:r>
              <a:rPr lang="en-US" sz="217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  If the room is available, it adds the room to </a:t>
            </a:r>
            <a:r>
              <a:rPr lang="en-US" b="true" sz="2178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room_records</a:t>
            </a:r>
            <a:r>
              <a:rPr lang="en-US" sz="217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with the assigned </a:t>
            </a:r>
            <a:r>
              <a:rPr lang="en-US" b="true" sz="2178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PatientID,</a:t>
            </a:r>
            <a:r>
              <a:rPr lang="en-US" sz="217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confirming the assignment.</a:t>
            </a:r>
          </a:p>
          <a:p>
            <a:pPr algn="l">
              <a:lnSpc>
                <a:spcPts val="2178"/>
              </a:lnSpc>
            </a:pPr>
          </a:p>
          <a:p>
            <a:pPr algn="l">
              <a:lnSpc>
                <a:spcPts val="2178"/>
              </a:lnSpc>
              <a:spcBef>
                <a:spcPct val="0"/>
              </a:spcBef>
            </a:pPr>
            <a:r>
              <a:rPr lang="en-US" sz="217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The </a:t>
            </a:r>
            <a:r>
              <a:rPr lang="en-US" b="true" sz="2178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room_records</a:t>
            </a:r>
            <a:r>
              <a:rPr lang="en-US" b="true" sz="2178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2178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dictionary keeps track of each room and its assigned patient, ensuring only one patient per room.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312" y="2028988"/>
            <a:ext cx="10563728" cy="5909390"/>
          </a:xfrm>
          <a:custGeom>
            <a:avLst/>
            <a:gdLst/>
            <a:ahLst/>
            <a:cxnLst/>
            <a:rect r="r" b="b" t="t" l="l"/>
            <a:pathLst>
              <a:path h="5909390" w="10563728">
                <a:moveTo>
                  <a:pt x="0" y="0"/>
                </a:moveTo>
                <a:lnTo>
                  <a:pt x="10563728" y="0"/>
                </a:lnTo>
                <a:lnTo>
                  <a:pt x="10563728" y="5909390"/>
                </a:lnTo>
                <a:lnTo>
                  <a:pt x="0" y="59093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4" t="0" r="-2234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3291" y="8083053"/>
            <a:ext cx="1490818" cy="2057400"/>
          </a:xfrm>
          <a:custGeom>
            <a:avLst/>
            <a:gdLst/>
            <a:ahLst/>
            <a:cxnLst/>
            <a:rect r="r" b="b" t="t" l="l"/>
            <a:pathLst>
              <a:path h="2057400" w="1490818">
                <a:moveTo>
                  <a:pt x="0" y="0"/>
                </a:moveTo>
                <a:lnTo>
                  <a:pt x="1490818" y="0"/>
                </a:lnTo>
                <a:lnTo>
                  <a:pt x="149081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18982" y="8083053"/>
            <a:ext cx="2255016" cy="2082815"/>
          </a:xfrm>
          <a:custGeom>
            <a:avLst/>
            <a:gdLst/>
            <a:ahLst/>
            <a:cxnLst/>
            <a:rect r="r" b="b" t="t" l="l"/>
            <a:pathLst>
              <a:path h="2082815" w="2255016">
                <a:moveTo>
                  <a:pt x="0" y="0"/>
                </a:moveTo>
                <a:lnTo>
                  <a:pt x="2255016" y="0"/>
                </a:lnTo>
                <a:lnTo>
                  <a:pt x="2255016" y="2082815"/>
                </a:lnTo>
                <a:lnTo>
                  <a:pt x="0" y="20828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1312" y="39688"/>
            <a:ext cx="6112124" cy="1989300"/>
            <a:chOff x="0" y="0"/>
            <a:chExt cx="8149499" cy="265240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8149499" cy="14276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990"/>
                </a:lnSpc>
              </a:pPr>
              <a:r>
                <a:rPr lang="en-US" sz="6990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Classes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224727"/>
              <a:ext cx="8149499" cy="14276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990"/>
                </a:lnSpc>
              </a:pPr>
              <a:r>
                <a:rPr lang="en-US" sz="6990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Class Bill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910302" y="2057563"/>
            <a:ext cx="7117926" cy="7541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54"/>
              </a:lnSpc>
            </a:pPr>
            <a:r>
              <a:rPr lang="en-US" sz="2154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The </a:t>
            </a:r>
            <a:r>
              <a:rPr lang="en-US" sz="2154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Bill</a:t>
            </a:r>
            <a:r>
              <a:rPr lang="en-US" sz="2154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class manages billing records for patients. Here’s a breakdown:</a:t>
            </a:r>
          </a:p>
          <a:p>
            <a:pPr algn="l">
              <a:lnSpc>
                <a:spcPts val="2154"/>
              </a:lnSpc>
            </a:pPr>
          </a:p>
          <a:p>
            <a:pPr algn="l" marL="465223" indent="-232612" lvl="1">
              <a:lnSpc>
                <a:spcPts val="2154"/>
              </a:lnSpc>
              <a:buFont typeface="Arial"/>
              <a:buChar char="•"/>
            </a:pPr>
            <a:r>
              <a:rPr lang="en-US" b="true" sz="2154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Attributes</a:t>
            </a:r>
            <a:r>
              <a:rPr lang="en-US" sz="2154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: Each bill includes a </a:t>
            </a:r>
            <a:r>
              <a:rPr lang="en-US" b="true" sz="2154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PatientName</a:t>
            </a:r>
            <a:r>
              <a:rPr lang="en-US" sz="2154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n-US" b="true" sz="2154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PatientID</a:t>
            </a:r>
            <a:r>
              <a:rPr lang="en-US" sz="2154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n-US" b="true" sz="2154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services</a:t>
            </a:r>
            <a:r>
              <a:rPr lang="en-US" sz="2154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(list of services rendered), and `TotalCharges` (total billing amount).</a:t>
            </a:r>
          </a:p>
          <a:p>
            <a:pPr algn="l">
              <a:lnSpc>
                <a:spcPts val="2154"/>
              </a:lnSpc>
            </a:pPr>
          </a:p>
          <a:p>
            <a:pPr algn="l" marL="465223" indent="-232612" lvl="1">
              <a:lnSpc>
                <a:spcPts val="2154"/>
              </a:lnSpc>
              <a:buFont typeface="Arial"/>
              <a:buChar char="•"/>
            </a:pPr>
            <a:r>
              <a:rPr lang="en-US" b="true" sz="2154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Static Dictionary</a:t>
            </a:r>
            <a:r>
              <a:rPr lang="en-US" sz="2154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: </a:t>
            </a:r>
            <a:r>
              <a:rPr lang="en-US" b="true" sz="2154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bill_records = {} </a:t>
            </a:r>
            <a:r>
              <a:rPr lang="en-US" sz="2154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stores billing information for each patient, with `</a:t>
            </a:r>
            <a:r>
              <a:rPr lang="en-US" b="true" sz="2154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PatientID</a:t>
            </a:r>
            <a:r>
              <a:rPr lang="en-US" sz="2154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` as the key.</a:t>
            </a:r>
          </a:p>
          <a:p>
            <a:pPr algn="l">
              <a:lnSpc>
                <a:spcPts val="2154"/>
              </a:lnSpc>
            </a:pPr>
          </a:p>
          <a:p>
            <a:pPr algn="l">
              <a:lnSpc>
                <a:spcPts val="2154"/>
              </a:lnSpc>
            </a:pPr>
            <a:r>
              <a:rPr lang="en-US" sz="2154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Method</a:t>
            </a:r>
            <a:r>
              <a:rPr lang="en-US" sz="2154" b="true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:</a:t>
            </a:r>
          </a:p>
          <a:p>
            <a:pPr algn="l">
              <a:lnSpc>
                <a:spcPts val="2154"/>
              </a:lnSpc>
            </a:pPr>
            <a:r>
              <a:rPr lang="en-US" sz="2154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Add to Records</a:t>
            </a:r>
            <a:r>
              <a:rPr lang="en-US" sz="2154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: Checks if the </a:t>
            </a:r>
            <a:r>
              <a:rPr lang="en-US" sz="2154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PatientID</a:t>
            </a:r>
            <a:r>
              <a:rPr lang="en-US" sz="2154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already exists in </a:t>
            </a:r>
            <a:r>
              <a:rPr lang="en-US" sz="2154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bill_records</a:t>
            </a:r>
            <a:r>
              <a:rPr lang="en-US" sz="2154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:</a:t>
            </a:r>
          </a:p>
          <a:p>
            <a:pPr algn="l">
              <a:lnSpc>
                <a:spcPts val="2154"/>
              </a:lnSpc>
            </a:pPr>
          </a:p>
          <a:p>
            <a:pPr algn="l" marL="465223" indent="-232612" lvl="1">
              <a:lnSpc>
                <a:spcPts val="2154"/>
              </a:lnSpc>
              <a:buFont typeface="Arial"/>
              <a:buChar char="•"/>
            </a:pPr>
            <a:r>
              <a:rPr lang="en-US" sz="2154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If the patient is already billed, it displays a message indicating this.</a:t>
            </a:r>
          </a:p>
          <a:p>
            <a:pPr algn="l">
              <a:lnSpc>
                <a:spcPts val="2154"/>
              </a:lnSpc>
            </a:pPr>
          </a:p>
          <a:p>
            <a:pPr algn="l" marL="465223" indent="-232612" lvl="1">
              <a:lnSpc>
                <a:spcPts val="2154"/>
              </a:lnSpc>
              <a:buFont typeface="Arial"/>
              <a:buChar char="•"/>
            </a:pPr>
            <a:r>
              <a:rPr lang="en-US" sz="2154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If not, it adds the patient’s billing information (name, services, and charges) to </a:t>
            </a:r>
            <a:r>
              <a:rPr lang="en-US" b="true" sz="2154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bill_records</a:t>
            </a:r>
            <a:r>
              <a:rPr lang="en-US" sz="2154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and confirms billing.</a:t>
            </a:r>
          </a:p>
          <a:p>
            <a:pPr algn="l">
              <a:lnSpc>
                <a:spcPts val="2154"/>
              </a:lnSpc>
            </a:pPr>
          </a:p>
          <a:p>
            <a:pPr algn="l">
              <a:lnSpc>
                <a:spcPts val="2154"/>
              </a:lnSpc>
            </a:pPr>
            <a:r>
              <a:rPr lang="en-US" sz="2154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The </a:t>
            </a:r>
            <a:r>
              <a:rPr lang="en-US" sz="2154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bill_records </a:t>
            </a:r>
            <a:r>
              <a:rPr lang="en-US" sz="2154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dictionary keeps track of each patient’s billing details, ensuring each patient is billed only once.</a:t>
            </a:r>
          </a:p>
          <a:p>
            <a:pPr algn="l">
              <a:lnSpc>
                <a:spcPts val="2486"/>
              </a:lnSpc>
            </a:pPr>
          </a:p>
          <a:p>
            <a:pPr algn="l">
              <a:lnSpc>
                <a:spcPts val="2150"/>
              </a:lnSpc>
              <a:spcBef>
                <a:spcPct val="0"/>
              </a:spcBef>
            </a:pPr>
            <a:r>
              <a:rPr lang="en-US" sz="215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The code ends with a welcome message for the hospital management system, which is printed to the consol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5048" y="1727619"/>
            <a:ext cx="16355015" cy="4449094"/>
            <a:chOff x="0" y="0"/>
            <a:chExt cx="21806686" cy="59321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76953" cy="5932125"/>
            </a:xfrm>
            <a:custGeom>
              <a:avLst/>
              <a:gdLst/>
              <a:ahLst/>
              <a:cxnLst/>
              <a:rect r="r" b="b" t="t" l="l"/>
              <a:pathLst>
                <a:path h="5932125" w="9476953">
                  <a:moveTo>
                    <a:pt x="0" y="0"/>
                  </a:moveTo>
                  <a:lnTo>
                    <a:pt x="9476953" y="0"/>
                  </a:lnTo>
                  <a:lnTo>
                    <a:pt x="9476953" y="5932125"/>
                  </a:lnTo>
                  <a:lnTo>
                    <a:pt x="0" y="59321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07" r="-41834" b="-207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9476953" y="0"/>
              <a:ext cx="12329733" cy="5932125"/>
            </a:xfrm>
            <a:custGeom>
              <a:avLst/>
              <a:gdLst/>
              <a:ahLst/>
              <a:cxnLst/>
              <a:rect r="r" b="b" t="t" l="l"/>
              <a:pathLst>
                <a:path h="5932125" w="12329733">
                  <a:moveTo>
                    <a:pt x="0" y="0"/>
                  </a:moveTo>
                  <a:lnTo>
                    <a:pt x="12329733" y="0"/>
                  </a:lnTo>
                  <a:lnTo>
                    <a:pt x="12329733" y="5932125"/>
                  </a:lnTo>
                  <a:lnTo>
                    <a:pt x="0" y="59321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68" t="0" r="-14273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85048" y="137714"/>
            <a:ext cx="11359146" cy="1589905"/>
            <a:chOff x="0" y="0"/>
            <a:chExt cx="15145528" cy="211987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15145528" cy="11983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51"/>
                </a:lnSpc>
              </a:pPr>
              <a:r>
                <a:rPr lang="en-US" sz="5851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HOW IT WORKS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921567"/>
              <a:ext cx="15145528" cy="11983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51"/>
                </a:lnSpc>
              </a:pPr>
              <a:r>
                <a:rPr lang="en-US" sz="5851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FOR CLASS PATIENT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5048" y="1727619"/>
            <a:ext cx="10262087" cy="4570194"/>
          </a:xfrm>
          <a:custGeom>
            <a:avLst/>
            <a:gdLst/>
            <a:ahLst/>
            <a:cxnLst/>
            <a:rect r="r" b="b" t="t" l="l"/>
            <a:pathLst>
              <a:path h="4570194" w="10262087">
                <a:moveTo>
                  <a:pt x="0" y="0"/>
                </a:moveTo>
                <a:lnTo>
                  <a:pt x="10262087" y="0"/>
                </a:lnTo>
                <a:lnTo>
                  <a:pt x="10262087" y="4570194"/>
                </a:lnTo>
                <a:lnTo>
                  <a:pt x="0" y="45701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49" t="-348" r="-34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5048" y="137714"/>
            <a:ext cx="11359146" cy="1589905"/>
            <a:chOff x="0" y="0"/>
            <a:chExt cx="15145528" cy="211987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5145528" cy="11983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51"/>
                </a:lnSpc>
              </a:pPr>
              <a:r>
                <a:rPr lang="en-US" sz="5851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HOW IT WORKS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921567"/>
              <a:ext cx="15145528" cy="11983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51"/>
                </a:lnSpc>
              </a:pPr>
              <a:r>
                <a:rPr lang="en-US" sz="5851">
                  <a:solidFill>
                    <a:srgbClr val="FFFFFF"/>
                  </a:solidFill>
                  <a:latin typeface="Retropix"/>
                  <a:ea typeface="Retropix"/>
                  <a:cs typeface="Retropix"/>
                  <a:sym typeface="Retropix"/>
                </a:rPr>
                <a:t>FOR CLASS Doctor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DAGWFqFA63k</dc:identifier>
  <dcterms:modified xsi:type="dcterms:W3CDTF">2011-08-01T06:04:30Z</dcterms:modified>
  <cp:revision>1</cp:revision>
  <dc:title>Hospital Management system</dc:title>
</cp:coreProperties>
</file>