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78" r:id="rId7"/>
    <p:sldId id="258" r:id="rId8"/>
    <p:sldId id="28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606C5-F71F-7394-FEF6-0B4C1DE9E6D3}" v="146" dt="2025-04-19T22:40:00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ner, Justin" userId="S::justin.turner12@snhu.edu::3ed27083-b755-4dac-976c-ee4c4b7c0962" providerId="AD" clId="Web-{DF8606C5-F71F-7394-FEF6-0B4C1DE9E6D3}"/>
    <pc:docChg chg="delSld modSld">
      <pc:chgData name="Turner, Justin" userId="S::justin.turner12@snhu.edu::3ed27083-b755-4dac-976c-ee4c4b7c0962" providerId="AD" clId="Web-{DF8606C5-F71F-7394-FEF6-0B4C1DE9E6D3}" dt="2025-04-19T22:40:00.780" v="149" actId="1076"/>
      <pc:docMkLst>
        <pc:docMk/>
      </pc:docMkLst>
      <pc:sldChg chg="modSp">
        <pc:chgData name="Turner, Justin" userId="S::justin.turner12@snhu.edu::3ed27083-b755-4dac-976c-ee4c4b7c0962" providerId="AD" clId="Web-{DF8606C5-F71F-7394-FEF6-0B4C1DE9E6D3}" dt="2025-04-19T22:40:00.780" v="149" actId="1076"/>
        <pc:sldMkLst>
          <pc:docMk/>
          <pc:sldMk cId="2586058810" sldId="256"/>
        </pc:sldMkLst>
        <pc:spChg chg="mod">
          <ac:chgData name="Turner, Justin" userId="S::justin.turner12@snhu.edu::3ed27083-b755-4dac-976c-ee4c4b7c0962" providerId="AD" clId="Web-{DF8606C5-F71F-7394-FEF6-0B4C1DE9E6D3}" dt="2025-04-19T22:40:00.780" v="149" actId="1076"/>
          <ac:spMkLst>
            <pc:docMk/>
            <pc:sldMk cId="2586058810" sldId="256"/>
            <ac:spMk id="2" creationId="{CFE75451-6A4B-484B-9ED1-353CCE25B0F4}"/>
          </ac:spMkLst>
        </pc:spChg>
      </pc:sldChg>
      <pc:sldChg chg="modSp">
        <pc:chgData name="Turner, Justin" userId="S::justin.turner12@snhu.edu::3ed27083-b755-4dac-976c-ee4c4b7c0962" providerId="AD" clId="Web-{DF8606C5-F71F-7394-FEF6-0B4C1DE9E6D3}" dt="2025-04-19T22:34:04.298" v="70" actId="1076"/>
        <pc:sldMkLst>
          <pc:docMk/>
          <pc:sldMk cId="1713219598" sldId="257"/>
        </pc:sldMkLst>
        <pc:spChg chg="mod">
          <ac:chgData name="Turner, Justin" userId="S::justin.turner12@snhu.edu::3ed27083-b755-4dac-976c-ee4c4b7c0962" providerId="AD" clId="Web-{DF8606C5-F71F-7394-FEF6-0B4C1DE9E6D3}" dt="2025-04-19T22:33:55.658" v="69" actId="20577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Turner, Justin" userId="S::justin.turner12@snhu.edu::3ed27083-b755-4dac-976c-ee4c4b7c0962" providerId="AD" clId="Web-{DF8606C5-F71F-7394-FEF6-0B4C1DE9E6D3}" dt="2025-04-19T22:34:04.298" v="70" actId="1076"/>
          <ac:spMkLst>
            <pc:docMk/>
            <pc:sldMk cId="1713219598" sldId="257"/>
            <ac:spMk id="3" creationId="{5671D7E5-EF66-4BCD-8DAA-E9061157F0BE}"/>
          </ac:spMkLst>
        </pc:spChg>
      </pc:sldChg>
      <pc:sldChg chg="modSp">
        <pc:chgData name="Turner, Justin" userId="S::justin.turner12@snhu.edu::3ed27083-b755-4dac-976c-ee4c4b7c0962" providerId="AD" clId="Web-{DF8606C5-F71F-7394-FEF6-0B4C1DE9E6D3}" dt="2025-04-19T22:35:24.614" v="96" actId="14100"/>
        <pc:sldMkLst>
          <pc:docMk/>
          <pc:sldMk cId="3571516367" sldId="258"/>
        </pc:sldMkLst>
        <pc:spChg chg="mod">
          <ac:chgData name="Turner, Justin" userId="S::justin.turner12@snhu.edu::3ed27083-b755-4dac-976c-ee4c4b7c0962" providerId="AD" clId="Web-{DF8606C5-F71F-7394-FEF6-0B4C1DE9E6D3}" dt="2025-04-19T22:35:20.457" v="94" actId="1076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Turner, Justin" userId="S::justin.turner12@snhu.edu::3ed27083-b755-4dac-976c-ee4c4b7c0962" providerId="AD" clId="Web-{DF8606C5-F71F-7394-FEF6-0B4C1DE9E6D3}" dt="2025-04-19T22:35:24.614" v="96" actId="14100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Turner, Justin" userId="S::justin.turner12@snhu.edu::3ed27083-b755-4dac-976c-ee4c4b7c0962" providerId="AD" clId="Web-{DF8606C5-F71F-7394-FEF6-0B4C1DE9E6D3}" dt="2025-04-19T22:37:52.494" v="122"/>
        <pc:sldMkLst>
          <pc:docMk/>
          <pc:sldMk cId="1742861620" sldId="266"/>
        </pc:sldMkLst>
      </pc:sldChg>
      <pc:sldChg chg="delSp modSp">
        <pc:chgData name="Turner, Justin" userId="S::justin.turner12@snhu.edu::3ed27083-b755-4dac-976c-ee4c4b7c0962" providerId="AD" clId="Web-{DF8606C5-F71F-7394-FEF6-0B4C1DE9E6D3}" dt="2025-04-19T22:39:00.450" v="143" actId="14100"/>
        <pc:sldMkLst>
          <pc:docMk/>
          <pc:sldMk cId="1969787568" sldId="271"/>
        </pc:sldMkLst>
        <pc:spChg chg="mod">
          <ac:chgData name="Turner, Justin" userId="S::justin.turner12@snhu.edu::3ed27083-b755-4dac-976c-ee4c4b7c0962" providerId="AD" clId="Web-{DF8606C5-F71F-7394-FEF6-0B4C1DE9E6D3}" dt="2025-04-19T22:39:00.450" v="143" actId="14100"/>
          <ac:spMkLst>
            <pc:docMk/>
            <pc:sldMk cId="1969787568" sldId="271"/>
            <ac:spMk id="2" creationId="{8BDF1EDE-5423-435C-B149-87AB1BC22B83}"/>
          </ac:spMkLst>
        </pc:spChg>
        <pc:spChg chg="del mod">
          <ac:chgData name="Turner, Justin" userId="S::justin.turner12@snhu.edu::3ed27083-b755-4dac-976c-ee4c4b7c0962" providerId="AD" clId="Web-{DF8606C5-F71F-7394-FEF6-0B4C1DE9E6D3}" dt="2025-04-19T22:38:10.870" v="127"/>
          <ac:spMkLst>
            <pc:docMk/>
            <pc:sldMk cId="1969787568" sldId="271"/>
            <ac:spMk id="3" creationId="{AF64C29E-DF30-4DC6-AB95-2016F9A703B6}"/>
          </ac:spMkLst>
        </pc:spChg>
      </pc:sldChg>
      <pc:sldChg chg="modSp">
        <pc:chgData name="Turner, Justin" userId="S::justin.turner12@snhu.edu::3ed27083-b755-4dac-976c-ee4c4b7c0962" providerId="AD" clId="Web-{DF8606C5-F71F-7394-FEF6-0B4C1DE9E6D3}" dt="2025-04-19T22:34:23.049" v="75" actId="20577"/>
        <pc:sldMkLst>
          <pc:docMk/>
          <pc:sldMk cId="608796113" sldId="278"/>
        </pc:sldMkLst>
        <pc:spChg chg="mod">
          <ac:chgData name="Turner, Justin" userId="S::justin.turner12@snhu.edu::3ed27083-b755-4dac-976c-ee4c4b7c0962" providerId="AD" clId="Web-{DF8606C5-F71F-7394-FEF6-0B4C1DE9E6D3}" dt="2025-04-19T22:34:23.049" v="75" actId="20577"/>
          <ac:spMkLst>
            <pc:docMk/>
            <pc:sldMk cId="608796113" sldId="278"/>
            <ac:spMk id="2" creationId="{9528DBD1-DB29-D44F-FD5A-3071BB37EF37}"/>
          </ac:spMkLst>
        </pc:spChg>
      </pc:sldChg>
      <pc:sldChg chg="del">
        <pc:chgData name="Turner, Justin" userId="S::justin.turner12@snhu.edu::3ed27083-b755-4dac-976c-ee4c4b7c0962" providerId="AD" clId="Web-{DF8606C5-F71F-7394-FEF6-0B4C1DE9E6D3}" dt="2025-04-19T22:34:31.581" v="76"/>
        <pc:sldMkLst>
          <pc:docMk/>
          <pc:sldMk cId="2241459136" sldId="279"/>
        </pc:sldMkLst>
      </pc:sldChg>
      <pc:sldChg chg="modSp">
        <pc:chgData name="Turner, Justin" userId="S::justin.turner12@snhu.edu::3ed27083-b755-4dac-976c-ee4c4b7c0962" providerId="AD" clId="Web-{DF8606C5-F71F-7394-FEF6-0B4C1DE9E6D3}" dt="2025-04-19T22:37:39.572" v="118" actId="20577"/>
        <pc:sldMkLst>
          <pc:docMk/>
          <pc:sldMk cId="334696707" sldId="280"/>
        </pc:sldMkLst>
        <pc:spChg chg="mod">
          <ac:chgData name="Turner, Justin" userId="S::justin.turner12@snhu.edu::3ed27083-b755-4dac-976c-ee4c4b7c0962" providerId="AD" clId="Web-{DF8606C5-F71F-7394-FEF6-0B4C1DE9E6D3}" dt="2025-04-19T22:37:39.572" v="118" actId="20577"/>
          <ac:spMkLst>
            <pc:docMk/>
            <pc:sldMk cId="334696707" sldId="280"/>
            <ac:spMk id="2" creationId="{566C97BE-403B-122E-90D1-2788978A0B6F}"/>
          </ac:spMkLst>
        </pc:spChg>
      </pc:sldChg>
      <pc:sldChg chg="del">
        <pc:chgData name="Turner, Justin" userId="S::justin.turner12@snhu.edu::3ed27083-b755-4dac-976c-ee4c4b7c0962" providerId="AD" clId="Web-{DF8606C5-F71F-7394-FEF6-0B4C1DE9E6D3}" dt="2025-04-19T22:37:56.150" v="124"/>
        <pc:sldMkLst>
          <pc:docMk/>
          <pc:sldMk cId="103458723" sldId="281"/>
        </pc:sldMkLst>
      </pc:sldChg>
      <pc:sldChg chg="del">
        <pc:chgData name="Turner, Justin" userId="S::justin.turner12@snhu.edu::3ed27083-b755-4dac-976c-ee4c4b7c0962" providerId="AD" clId="Web-{DF8606C5-F71F-7394-FEF6-0B4C1DE9E6D3}" dt="2025-04-19T22:37:53.354" v="123"/>
        <pc:sldMkLst>
          <pc:docMk/>
          <pc:sldMk cId="636929804" sldId="282"/>
        </pc:sldMkLst>
      </pc:sldChg>
      <pc:sldChg chg="del">
        <pc:chgData name="Turner, Justin" userId="S::justin.turner12@snhu.edu::3ed27083-b755-4dac-976c-ee4c4b7c0962" providerId="AD" clId="Web-{DF8606C5-F71F-7394-FEF6-0B4C1DE9E6D3}" dt="2025-04-19T22:37:51.369" v="121"/>
        <pc:sldMkLst>
          <pc:docMk/>
          <pc:sldMk cId="1658164610" sldId="283"/>
        </pc:sldMkLst>
      </pc:sldChg>
      <pc:sldChg chg="del">
        <pc:chgData name="Turner, Justin" userId="S::justin.turner12@snhu.edu::3ed27083-b755-4dac-976c-ee4c4b7c0962" providerId="AD" clId="Web-{DF8606C5-F71F-7394-FEF6-0B4C1DE9E6D3}" dt="2025-04-19T22:37:50.369" v="120"/>
        <pc:sldMkLst>
          <pc:docMk/>
          <pc:sldMk cId="2403577982" sldId="284"/>
        </pc:sldMkLst>
      </pc:sldChg>
      <pc:sldChg chg="del">
        <pc:chgData name="Turner, Justin" userId="S::justin.turner12@snhu.edu::3ed27083-b755-4dac-976c-ee4c4b7c0962" providerId="AD" clId="Web-{DF8606C5-F71F-7394-FEF6-0B4C1DE9E6D3}" dt="2025-04-19T22:37:49.291" v="119"/>
        <pc:sldMkLst>
          <pc:docMk/>
          <pc:sldMk cId="2791821786" sldId="2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9065" y="5513570"/>
            <a:ext cx="5006820" cy="1239645"/>
          </a:xfrm>
        </p:spPr>
        <p:txBody>
          <a:bodyPr anchor="ctr"/>
          <a:lstStyle/>
          <a:p>
            <a:r>
              <a:rPr lang="en-US" sz="1200" b="1" dirty="0">
                <a:latin typeface="Times New Roman"/>
                <a:cs typeface="Times New Roman"/>
              </a:rPr>
              <a:t>Agile vs Waterfall Development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47" y="-1751"/>
            <a:ext cx="5618356" cy="721539"/>
          </a:xfrm>
        </p:spPr>
        <p:txBody>
          <a:bodyPr>
            <a:norm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Understanding Scrum-Agile for Effective Software Development</a:t>
            </a: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938" y="871232"/>
            <a:ext cx="6110868" cy="54812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Scrum-Agile Roles</a:t>
            </a: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Times New Roman"/>
                <a:ea typeface="+mn-lt"/>
                <a:cs typeface="+mn-lt"/>
              </a:rPr>
              <a:t>Product Owner</a:t>
            </a:r>
            <a:r>
              <a:rPr lang="en-US" sz="1200" dirty="0">
                <a:latin typeface="Times New Roman"/>
                <a:ea typeface="+mn-lt"/>
                <a:cs typeface="+mn-lt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Represents stakeholders and customer interests</a:t>
            </a: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Defines product vision and prioritizes the product backlog</a:t>
            </a: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Makes final decisions on product features and release timing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Times New Roman"/>
                <a:ea typeface="+mn-lt"/>
                <a:cs typeface="+mn-lt"/>
              </a:rPr>
              <a:t>Scrum Master</a:t>
            </a:r>
            <a:r>
              <a:rPr lang="en-US" sz="1200" dirty="0">
                <a:latin typeface="Times New Roman"/>
                <a:ea typeface="+mn-lt"/>
                <a:cs typeface="+mn-lt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Facilitates the Scrum process and coaches the team</a:t>
            </a: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Removes impediments that block team progress</a:t>
            </a: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Ensures proper implementation of Scrum practices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latin typeface="Times New Roman"/>
                <a:ea typeface="+mn-lt"/>
                <a:cs typeface="+mn-lt"/>
              </a:rPr>
              <a:t>Development Team</a:t>
            </a:r>
            <a:r>
              <a:rPr lang="en-US" sz="1200" dirty="0">
                <a:latin typeface="Times New Roman"/>
                <a:ea typeface="+mn-lt"/>
                <a:cs typeface="+mn-lt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Cross-functional group of professionals</a:t>
            </a: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Self-organizing and collectively responsible for delivering product increments</a:t>
            </a:r>
            <a:endParaRPr lang="en-US" sz="1200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Typically 3-9 members with diverse skills (developers, testers, designers)</a:t>
            </a:r>
            <a:endParaRPr lang="en-US" sz="1200" dirty="0">
              <a:latin typeface="Times New Roman"/>
              <a:cs typeface="Times New Roman"/>
            </a:endParaRPr>
          </a:p>
          <a:p>
            <a:pPr lvl="1"/>
            <a:r>
              <a:rPr lang="en-US" sz="1200" i="1" dirty="0">
                <a:latin typeface="Times New Roman"/>
                <a:ea typeface="+mn-lt"/>
                <a:cs typeface="+mn-lt"/>
              </a:rPr>
              <a:t>The clear definition of these roles creates accountability and ensures efficient collaboration (Schwaber &amp; Sutherland, 2020).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7910" y="1165384"/>
            <a:ext cx="4746423" cy="4529646"/>
          </a:xfrm>
        </p:spPr>
        <p:txBody>
          <a:bodyPr/>
          <a:lstStyle/>
          <a:p>
            <a:r>
              <a:rPr lang="en-US" sz="1200" b="1" dirty="0">
                <a:latin typeface="Times New Roman"/>
                <a:cs typeface="Times New Roman"/>
              </a:rPr>
              <a:t>SDLC Phases in Agile</a:t>
            </a:r>
            <a:br>
              <a:rPr lang="en-US" sz="1200" b="1" dirty="0">
                <a:latin typeface="Times New Roman"/>
                <a:cs typeface="Times New Roman"/>
              </a:rPr>
            </a:br>
            <a:endParaRPr lang="en-US" sz="1200" b="1" dirty="0">
              <a:latin typeface="Times New Roman"/>
              <a:cs typeface="Times New Roman"/>
            </a:endParaRPr>
          </a:p>
          <a:p>
            <a:r>
              <a:rPr lang="en-US" sz="1200" b="1" dirty="0">
                <a:latin typeface="Times New Roman"/>
                <a:ea typeface="+mj-lt"/>
                <a:cs typeface="+mj-lt"/>
              </a:rPr>
              <a:t>Planning/Product Backlog Creation</a:t>
            </a:r>
            <a:r>
              <a:rPr lang="en-US" sz="1200" dirty="0">
                <a:latin typeface="Times New Roman"/>
                <a:ea typeface="+mj-lt"/>
                <a:cs typeface="+mj-lt"/>
              </a:rPr>
              <a:t> </a:t>
            </a:r>
          </a:p>
          <a:p>
            <a:pPr marL="2857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Continuous process of creating and refining user stories</a:t>
            </a:r>
            <a:endParaRPr lang="en-US" sz="1200"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Prioritization based on business value</a:t>
            </a:r>
            <a:endParaRPr lang="en-US" sz="1200"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Flexible to accommodate changing requirements</a:t>
            </a:r>
            <a:br>
              <a:rPr lang="en-US" sz="1200" dirty="0">
                <a:latin typeface="Times New Roman"/>
                <a:ea typeface="+mj-lt"/>
                <a:cs typeface="+mj-lt"/>
              </a:rPr>
            </a:br>
            <a:endParaRPr lang="en-US" sz="1200">
              <a:latin typeface="Times New Roman"/>
              <a:cs typeface="Times New Roman"/>
            </a:endParaRPr>
          </a:p>
          <a:p>
            <a:r>
              <a:rPr lang="en-US" sz="1200" b="1" dirty="0">
                <a:latin typeface="Times New Roman"/>
                <a:ea typeface="+mj-lt"/>
                <a:cs typeface="+mj-lt"/>
              </a:rPr>
              <a:t>Sprint Planning &amp; Execution</a:t>
            </a:r>
            <a:r>
              <a:rPr lang="en-US" sz="1200" dirty="0">
                <a:latin typeface="Times New Roman"/>
                <a:ea typeface="+mj-lt"/>
                <a:cs typeface="+mj-lt"/>
              </a:rPr>
              <a:t> 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Fixed time intervals (typically 2-4 weeks)</a:t>
            </a:r>
            <a:endParaRPr lang="en-US" sz="1200"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Team commits to deliverable functionality</a:t>
            </a:r>
            <a:endParaRPr lang="en-US" sz="1200"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Daily stand-ups to track progress and address obstacles</a:t>
            </a:r>
            <a:br>
              <a:rPr lang="en-US" sz="1200" dirty="0">
                <a:latin typeface="Times New Roman"/>
                <a:ea typeface="+mj-lt"/>
                <a:cs typeface="+mj-lt"/>
              </a:rPr>
            </a:br>
            <a:endParaRPr lang="en-US" sz="1200">
              <a:latin typeface="Times New Roman"/>
              <a:cs typeface="Times New Roman"/>
            </a:endParaRPr>
          </a:p>
          <a:p>
            <a:r>
              <a:rPr lang="en-US" sz="1200" b="1" dirty="0">
                <a:latin typeface="Times New Roman"/>
                <a:ea typeface="+mj-lt"/>
                <a:cs typeface="+mj-lt"/>
              </a:rPr>
              <a:t>Testing &amp; Quality Assurance</a:t>
            </a:r>
            <a:r>
              <a:rPr lang="en-US" sz="1200" dirty="0">
                <a:latin typeface="Times New Roman"/>
                <a:ea typeface="+mj-lt"/>
                <a:cs typeface="+mj-lt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Integrated throughout development cycle</a:t>
            </a:r>
            <a:endParaRPr lang="en-US" sz="1200"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Automated testing emphasized</a:t>
            </a:r>
            <a:endParaRPr lang="en-US" sz="1200"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Continuous integration and delivery</a:t>
            </a:r>
            <a:br>
              <a:rPr lang="en-US" sz="1200" dirty="0">
                <a:latin typeface="Times New Roman"/>
                <a:ea typeface="+mj-lt"/>
                <a:cs typeface="+mj-lt"/>
              </a:rPr>
            </a:br>
            <a:endParaRPr lang="en-US" sz="1200">
              <a:latin typeface="Times New Roman"/>
              <a:cs typeface="Times New Roman"/>
            </a:endParaRPr>
          </a:p>
          <a:p>
            <a:r>
              <a:rPr lang="en-US" sz="1200" b="1" dirty="0">
                <a:latin typeface="Times New Roman"/>
                <a:ea typeface="+mj-lt"/>
                <a:cs typeface="+mj-lt"/>
              </a:rPr>
              <a:t>Review &amp; Retrospective</a:t>
            </a:r>
            <a:r>
              <a:rPr lang="en-US" sz="1200" dirty="0">
                <a:latin typeface="Times New Roman"/>
                <a:ea typeface="+mj-lt"/>
                <a:cs typeface="+mj-lt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Sprint review demonstrates completed work</a:t>
            </a:r>
            <a:endParaRPr lang="en-US" sz="1200"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Retrospective identifies process improvements</a:t>
            </a:r>
            <a:endParaRPr lang="en-US" sz="1200"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Focus on continuous team improvement</a:t>
            </a:r>
            <a:br>
              <a:rPr lang="en-US" sz="1200" dirty="0">
                <a:latin typeface="Times New Roman"/>
                <a:ea typeface="+mj-lt"/>
                <a:cs typeface="+mj-lt"/>
              </a:rPr>
            </a:br>
            <a:endParaRPr lang="en-US" sz="1200">
              <a:latin typeface="Times New Roman"/>
              <a:cs typeface="Times New Roman"/>
            </a:endParaRPr>
          </a:p>
          <a:p>
            <a:pPr lvl="1"/>
            <a:r>
              <a:rPr lang="en-US" sz="1200" i="1" dirty="0">
                <a:latin typeface="Times New Roman"/>
                <a:ea typeface="+mj-lt"/>
                <a:cs typeface="+mj-lt"/>
              </a:rPr>
              <a:t>These iterative phases ensure early and continuous delivery of valuable software (Stellman &amp; Greene, 2021).</a:t>
            </a:r>
            <a:endParaRPr lang="en-US" sz="120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314823"/>
            <a:ext cx="3822112" cy="1108276"/>
          </a:xfrm>
        </p:spPr>
        <p:txBody>
          <a:bodyPr/>
          <a:lstStyle/>
          <a:p>
            <a:r>
              <a:rPr lang="en-US" sz="1200" b="1">
                <a:latin typeface="Times New Roman"/>
                <a:cs typeface="Times New Roman"/>
              </a:rPr>
              <a:t>Waterfall Development Approach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136858"/>
            <a:ext cx="7288212" cy="43456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Sequential, linear process:</a:t>
            </a:r>
            <a:r>
              <a:rPr lang="en-US" sz="1200" b="0" dirty="0">
                <a:latin typeface="Times New Roman"/>
                <a:ea typeface="+mn-lt"/>
                <a:cs typeface="+mn-lt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  <a:p>
            <a:pPr marL="568960" lvl="1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Requirements gathering</a:t>
            </a:r>
            <a:endParaRPr lang="en-US" sz="1200">
              <a:latin typeface="Times New Roman"/>
              <a:cs typeface="Times New Roman"/>
            </a:endParaRPr>
          </a:p>
          <a:p>
            <a:pPr marL="568960" lvl="1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System design</a:t>
            </a:r>
            <a:endParaRPr lang="en-US" sz="1200">
              <a:latin typeface="Times New Roman"/>
              <a:cs typeface="Times New Roman"/>
            </a:endParaRPr>
          </a:p>
          <a:p>
            <a:pPr marL="568960" lvl="1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Implementation</a:t>
            </a:r>
            <a:endParaRPr lang="en-US" sz="1200">
              <a:latin typeface="Times New Roman"/>
              <a:cs typeface="Times New Roman"/>
            </a:endParaRPr>
          </a:p>
          <a:p>
            <a:pPr marL="568960" lvl="1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Testing</a:t>
            </a:r>
            <a:endParaRPr lang="en-US" sz="1200">
              <a:latin typeface="Times New Roman"/>
              <a:cs typeface="Times New Roman"/>
            </a:endParaRPr>
          </a:p>
          <a:p>
            <a:pPr marL="568960" lvl="1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Deployment</a:t>
            </a:r>
            <a:endParaRPr lang="en-US" sz="1200">
              <a:latin typeface="Times New Roman"/>
              <a:cs typeface="Times New Roman"/>
            </a:endParaRPr>
          </a:p>
          <a:p>
            <a:pPr marL="568960" lvl="1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Maintenance</a:t>
            </a:r>
            <a:endParaRPr lang="en-US" sz="12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Key characteristics:</a:t>
            </a:r>
            <a:r>
              <a:rPr lang="en-US" sz="1200" b="0" dirty="0">
                <a:latin typeface="Times New Roman"/>
                <a:ea typeface="+mn-lt"/>
                <a:cs typeface="+mn-lt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  <a:p>
            <a:pPr marL="568960" lvl="1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Complete documentation before moving to next phase</a:t>
            </a:r>
            <a:endParaRPr lang="en-US" sz="1200">
              <a:latin typeface="Times New Roman"/>
              <a:cs typeface="Times New Roman"/>
            </a:endParaRPr>
          </a:p>
          <a:p>
            <a:pPr marL="568960" lvl="1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Limited client involvement after requirements phase</a:t>
            </a:r>
            <a:endParaRPr lang="en-US" sz="1200">
              <a:latin typeface="Times New Roman"/>
              <a:cs typeface="Times New Roman"/>
            </a:endParaRPr>
          </a:p>
          <a:p>
            <a:pPr marL="568960" lvl="1">
              <a:buFont typeface="Arial"/>
              <a:buChar char="•"/>
            </a:pPr>
            <a:r>
              <a:rPr lang="en-US" sz="1200" dirty="0">
                <a:latin typeface="Times New Roman"/>
                <a:ea typeface="+mn-lt"/>
                <a:cs typeface="+mn-lt"/>
              </a:rPr>
              <a:t>Testing occurs only after implementation is complete</a:t>
            </a:r>
            <a:endParaRPr lang="en-US" sz="1200">
              <a:latin typeface="Times New Roman"/>
              <a:cs typeface="Times New Roman"/>
            </a:endParaRPr>
          </a:p>
          <a:p>
            <a:pPr marL="283210" lvl="1"/>
            <a:r>
              <a:rPr lang="en-US" sz="1200" i="1" dirty="0">
                <a:latin typeface="Times New Roman"/>
                <a:ea typeface="+mn-lt"/>
                <a:cs typeface="+mn-lt"/>
              </a:rPr>
              <a:t>Example: A requirement change discovered during testing phase would require formal change requests, approval processes, and potentially restarting earlier phases (Radigan, 2022).</a:t>
            </a:r>
            <a:endParaRPr lang="en-US" sz="120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253" y="1121938"/>
            <a:ext cx="5517716" cy="3996946"/>
          </a:xfrm>
        </p:spPr>
        <p:txBody>
          <a:bodyPr/>
          <a:lstStyle/>
          <a:p>
            <a:r>
              <a:rPr lang="en-US" sz="1200" b="1" dirty="0">
                <a:latin typeface="Times New Roman"/>
                <a:cs typeface="Times New Roman"/>
              </a:rPr>
              <a:t>Choosing Between Approaches</a:t>
            </a:r>
            <a:br>
              <a:rPr lang="en-US" sz="1200" b="1" dirty="0">
                <a:latin typeface="Times New Roman"/>
                <a:cs typeface="Times New Roman"/>
              </a:rPr>
            </a:br>
            <a:endParaRPr lang="en-US" sz="1200" b="1" dirty="0">
              <a:latin typeface="Times New Roman"/>
              <a:cs typeface="Times New Roman"/>
            </a:endParaRPr>
          </a:p>
          <a:p>
            <a:r>
              <a:rPr lang="en-US" sz="1200" b="1" dirty="0">
                <a:latin typeface="Times New Roman"/>
                <a:ea typeface="+mj-lt"/>
                <a:cs typeface="+mj-lt"/>
              </a:rPr>
              <a:t>Consider Waterfall when:</a:t>
            </a:r>
            <a:br>
              <a:rPr lang="en-US" sz="1200" b="1" dirty="0">
                <a:latin typeface="Times New Roman"/>
                <a:ea typeface="+mj-lt"/>
                <a:cs typeface="+mj-lt"/>
              </a:rPr>
            </a:br>
            <a:endParaRPr lang="en-US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Requirements are well-understood and unlikely to change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Project scope is clearly defined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Regulatory compliance demands comprehensive documentation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Team composition is expected to change frequently</a:t>
            </a:r>
            <a:br>
              <a:rPr lang="en-US" sz="1200" dirty="0">
                <a:latin typeface="Times New Roman"/>
                <a:ea typeface="+mj-lt"/>
                <a:cs typeface="+mj-lt"/>
              </a:rPr>
            </a:b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b="1" dirty="0">
                <a:latin typeface="Times New Roman"/>
                <a:ea typeface="+mj-lt"/>
                <a:cs typeface="+mj-lt"/>
              </a:rPr>
              <a:t>Consider Agile when:</a:t>
            </a:r>
            <a:br>
              <a:rPr lang="en-US" sz="1200" b="1" dirty="0">
                <a:latin typeface="Times New Roman"/>
                <a:ea typeface="+mj-lt"/>
                <a:cs typeface="+mj-lt"/>
              </a:rPr>
            </a:br>
            <a:endParaRPr lang="en-US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Requirements are expected to evolve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Early delivery of business value is critical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Customer collaboration is readily available</a:t>
            </a:r>
            <a:endParaRPr lang="en-US" sz="12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Times New Roman"/>
                <a:ea typeface="+mj-lt"/>
                <a:cs typeface="+mj-lt"/>
              </a:rPr>
              <a:t>Complex projects benefit from incremental development</a:t>
            </a:r>
            <a:br>
              <a:rPr lang="en-US" sz="1200" dirty="0">
                <a:latin typeface="Times New Roman"/>
                <a:ea typeface="+mj-lt"/>
                <a:cs typeface="+mj-lt"/>
              </a:rPr>
            </a:b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i="1" dirty="0">
                <a:latin typeface="Times New Roman"/>
                <a:ea typeface="+mj-lt"/>
                <a:cs typeface="+mj-lt"/>
              </a:rPr>
              <a:t>Research shows Agile projects are 28% more successful than traditional projects, but context matters (Project Management Institute, 2021).</a:t>
            </a:r>
            <a:endParaRPr lang="en-US" sz="120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0542" y="1606444"/>
            <a:ext cx="4272496" cy="3002270"/>
          </a:xfrm>
        </p:spPr>
        <p:txBody>
          <a:bodyPr/>
          <a:lstStyle/>
          <a:p>
            <a:r>
              <a:rPr lang="en-US" sz="1200" dirty="0">
                <a:latin typeface="Times New Roman"/>
                <a:cs typeface="Times New Roman"/>
              </a:rPr>
              <a:t>References:</a:t>
            </a:r>
            <a:br>
              <a:rPr lang="en-US" sz="1200" dirty="0">
                <a:latin typeface="Times New Roman"/>
                <a:cs typeface="Times New Roman"/>
              </a:rPr>
            </a:b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j-lt"/>
                <a:cs typeface="+mj-lt"/>
              </a:rPr>
              <a:t>Radigan, D. (2022). Waterfall vs. Agile: Which is right for your team? </a:t>
            </a:r>
            <a:r>
              <a:rPr lang="en-US" sz="1200" i="1" dirty="0">
                <a:latin typeface="Times New Roman"/>
                <a:ea typeface="+mj-lt"/>
                <a:cs typeface="+mj-lt"/>
              </a:rPr>
              <a:t>Atlassian</a:t>
            </a:r>
            <a:r>
              <a:rPr lang="en-US" sz="1200" dirty="0">
                <a:latin typeface="Times New Roman"/>
                <a:ea typeface="+mj-lt"/>
                <a:cs typeface="+mj-lt"/>
              </a:rPr>
              <a:t>.</a:t>
            </a:r>
            <a:br>
              <a:rPr lang="en-US" sz="1200" dirty="0">
                <a:latin typeface="Times New Roman"/>
                <a:ea typeface="+mj-lt"/>
                <a:cs typeface="+mj-lt"/>
              </a:rPr>
            </a:b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j-lt"/>
                <a:cs typeface="+mj-lt"/>
              </a:rPr>
              <a:t>Project Management Institute. (2021). </a:t>
            </a:r>
            <a:r>
              <a:rPr lang="en-US" sz="1200" i="1" dirty="0">
                <a:latin typeface="Times New Roman"/>
                <a:ea typeface="+mj-lt"/>
                <a:cs typeface="+mj-lt"/>
              </a:rPr>
              <a:t>Pulse of the Profession 2021</a:t>
            </a:r>
            <a:r>
              <a:rPr lang="en-US" sz="1200" dirty="0">
                <a:latin typeface="Times New Roman"/>
                <a:ea typeface="+mj-lt"/>
                <a:cs typeface="+mj-lt"/>
              </a:rPr>
              <a:t>. PMI.</a:t>
            </a:r>
            <a:br>
              <a:rPr lang="en-US" sz="1200" dirty="0">
                <a:latin typeface="Times New Roman"/>
                <a:ea typeface="+mj-lt"/>
                <a:cs typeface="+mj-lt"/>
              </a:rPr>
            </a:b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j-lt"/>
                <a:cs typeface="+mj-lt"/>
              </a:rPr>
              <a:t>Schwaber, K., &amp; Sutherland, J. (2020). </a:t>
            </a:r>
            <a:r>
              <a:rPr lang="en-US" sz="1200" i="1" dirty="0">
                <a:latin typeface="Times New Roman"/>
                <a:ea typeface="+mj-lt"/>
                <a:cs typeface="+mj-lt"/>
              </a:rPr>
              <a:t>The Scrum Guide: The Definitive Guide to Scrum</a:t>
            </a:r>
            <a:r>
              <a:rPr lang="en-US" sz="1200" dirty="0">
                <a:latin typeface="Times New Roman"/>
                <a:ea typeface="+mj-lt"/>
                <a:cs typeface="+mj-lt"/>
              </a:rPr>
              <a:t>.</a:t>
            </a:r>
            <a:br>
              <a:rPr lang="en-US" sz="1200" dirty="0">
                <a:latin typeface="Times New Roman"/>
                <a:ea typeface="+mj-lt"/>
                <a:cs typeface="+mj-lt"/>
              </a:rPr>
            </a:br>
            <a:endParaRPr lang="en-US" sz="1200" dirty="0">
              <a:latin typeface="Times New Roman"/>
              <a:cs typeface="Times New Roman"/>
            </a:endParaRPr>
          </a:p>
          <a:p>
            <a:r>
              <a:rPr lang="en-US" sz="1200" dirty="0">
                <a:latin typeface="Times New Roman"/>
                <a:ea typeface="+mj-lt"/>
                <a:cs typeface="+mj-lt"/>
              </a:rPr>
              <a:t>Stellman, A., &amp; Greene, J. (2021). </a:t>
            </a:r>
            <a:r>
              <a:rPr lang="en-US" sz="1200" i="1" dirty="0">
                <a:latin typeface="Times New Roman"/>
                <a:ea typeface="+mj-lt"/>
                <a:cs typeface="+mj-lt"/>
              </a:rPr>
              <a:t>Learning Agile: Understanding Scrum, XP, Lean, and Kanban</a:t>
            </a:r>
            <a:r>
              <a:rPr lang="en-US" sz="1200" dirty="0">
                <a:latin typeface="Times New Roman"/>
                <a:ea typeface="+mj-lt"/>
                <a:cs typeface="+mj-lt"/>
              </a:rPr>
              <a:t>. O'Reilly Media.</a:t>
            </a:r>
            <a:endParaRPr lang="en-US" sz="1200" dirty="0">
              <a:latin typeface="Times New Roman"/>
              <a:cs typeface="Times New Roman"/>
            </a:endParaRPr>
          </a:p>
          <a:p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Widescreen</PresentationFormat>
  <Paragraphs>137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Custom</vt:lpstr>
      <vt:lpstr>Agile vs Waterfall Development Approaches </vt:lpstr>
      <vt:lpstr>Understanding Scrum-Agile for Effective Software Development </vt:lpstr>
      <vt:lpstr>SDLC Phases in Agile  Planning/Product Backlog Creation  Continuous process of creating and refining user stories Prioritization based on business value Flexible to accommodate changing requirements  Sprint Planning &amp; Execution  Fixed time intervals (typically 2-4 weeks) Team commits to deliverable functionality Daily stand-ups to track progress and address obstacles  Testing &amp; Quality Assurance  Integrated throughout development cycle Automated testing emphasized Continuous integration and delivery  Review &amp; Retrospective  Sprint review demonstrates completed work Retrospective identifies process improvements Focus on continuous team improvement  These iterative phases ensure early and continuous delivery of valuable software (Stellman &amp; Greene, 2021). </vt:lpstr>
      <vt:lpstr>Waterfall Development Approach  </vt:lpstr>
      <vt:lpstr>Choosing Between Approaches  Consider Waterfall when:  Requirements are well-understood and unlikely to change Project scope is clearly defined Regulatory compliance demands comprehensive documentation Team composition is expected to change frequently  Consider Agile when:  Requirements are expected to evolve Early delivery of business value is critical Customer collaboration is readily available Complex projects benefit from incremental development  Research shows Agile projects are 28% more successful than traditional projects, but context matters (Project Management Institute, 2021). </vt:lpstr>
      <vt:lpstr>References:  Radigan, D. (2022). Waterfall vs. Agile: Which is right for your team? Atlassian.  Project Management Institute. (2021). Pulse of the Profession 2021. PMI.  Schwaber, K., &amp; Sutherland, J. (2020). The Scrum Guide: The Definitive Guide to Scrum.  Stellman, A., &amp; Greene, J. (2021). Learning Agile: Understanding Scrum, XP, Lean, and Kanban. O'Reilly Media.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74</cp:revision>
  <dcterms:created xsi:type="dcterms:W3CDTF">2025-04-19T22:27:29Z</dcterms:created>
  <dcterms:modified xsi:type="dcterms:W3CDTF">2025-04-19T22:40:06Z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