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88" r:id="rId4"/>
    <p:sldId id="481" r:id="rId5"/>
    <p:sldId id="482" r:id="rId6"/>
    <p:sldId id="483" r:id="rId7"/>
    <p:sldId id="464" r:id="rId8"/>
    <p:sldId id="465" r:id="rId9"/>
    <p:sldId id="394" r:id="rId10"/>
    <p:sldId id="484" r:id="rId11"/>
    <p:sldId id="485" r:id="rId12"/>
    <p:sldId id="488" r:id="rId13"/>
    <p:sldId id="486" r:id="rId14"/>
    <p:sldId id="487" r:id="rId15"/>
    <p:sldId id="305" r:id="rId16"/>
    <p:sldId id="306" r:id="rId17"/>
    <p:sldId id="273" r:id="rId18"/>
    <p:sldId id="287" r:id="rId19"/>
    <p:sldId id="274" r:id="rId20"/>
    <p:sldId id="275" r:id="rId21"/>
    <p:sldId id="336" r:id="rId22"/>
    <p:sldId id="335" r:id="rId23"/>
    <p:sldId id="358" r:id="rId24"/>
    <p:sldId id="46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85" d="100"/>
          <a:sy n="85" d="100"/>
        </p:scale>
        <p:origin x="906" y="8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D8B30D35-D3C5-4BC2-8781-E83307F4A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4FD28-0BC8-4791-89BD-384C31403B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38FBB-4367-4BB3-BFD9-D84C14DDDB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5A4B1-D373-40D4-9F52-598A8562F9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083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833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787815-BBE9-4787-93E5-2FB40F2172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E107-7CBE-4420-B8A8-046F950C4F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E55A-102E-4B1F-B4B9-44296CC3B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E79B-AC07-4E9E-ABB6-3F65A68FB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ECD18-2692-46EB-AFBB-26EDEAD2BB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42B2-F0E5-4726-819D-E2324929C7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60098-0B5C-4B60-8013-B04E0E472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AC9-E5E0-414B-A18D-1B840B543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8D77-C6DB-4422-BAD0-70B218FAF2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/>
            </a:lvl1pPr>
          </a:lstStyle>
          <a:p>
            <a:fld id="{BEC3F92F-6BCA-489E-AF9E-3806E3C9180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3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/>
            <a:p>
              <a:r>
                <a:rPr lang="en-US" altLang="zh-CN" sz="2400" b="0"/>
                <a:t>                 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</p:txBody>
      </p:sp>
      <p:pic>
        <p:nvPicPr>
          <p:cNvPr id="4114" name="Picture 18" descr="bup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/>
          <p:nvPr/>
        </p:nvGrpSpPr>
        <p:grpSpPr bwMode="auto">
          <a:xfrm>
            <a:off x="1619250" y="1917700"/>
            <a:ext cx="5903913" cy="863600"/>
            <a:chOff x="1488" y="1152"/>
            <a:chExt cx="2736" cy="62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CF0E30">
                    <a:gamma/>
                    <a:shade val="29804"/>
                    <a:invGamma/>
                  </a:srgbClr>
                </a:gs>
                <a:gs pos="50000">
                  <a:srgbClr val="CF0E30"/>
                </a:gs>
                <a:gs pos="100000">
                  <a:srgbClr val="CF0E30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4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</a:rPr>
                <a:t>课程设计作业布置</a:t>
              </a:r>
            </a:p>
          </p:txBody>
        </p:sp>
      </p:grpSp>
      <p:pic>
        <p:nvPicPr>
          <p:cNvPr id="2055" name="Picture 7" descr="地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5066982"/>
          </a:xfrm>
        </p:spPr>
        <p:txBody>
          <a:bodyPr/>
          <a:lstStyle/>
          <a:p>
            <a:r>
              <a:rPr lang="zh-CN" altLang="en-US" b="1" dirty="0"/>
              <a:t>输出方式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所有指令执行完后要输出当前内存内</a:t>
            </a:r>
            <a:r>
              <a:rPr lang="zh-CN" altLang="en-US" b="1" dirty="0"/>
              <a:t>容</a:t>
            </a:r>
            <a:endParaRPr lang="en-US" altLang="zh-CN" b="1" dirty="0"/>
          </a:p>
          <a:p>
            <a:pPr lvl="1"/>
            <a:r>
              <a:rPr lang="zh-CN" altLang="en-US" b="1" dirty="0"/>
              <a:t>先输出代码段：</a:t>
            </a:r>
            <a:endParaRPr lang="en-US" altLang="zh-CN" b="1" dirty="0"/>
          </a:p>
          <a:p>
            <a:pPr lvl="2"/>
            <a:r>
              <a:rPr lang="zh-CN" altLang="en-US" b="1" dirty="0"/>
              <a:t>每四个字节一输出（也就是每条指令当成一个整数输出），每行输出</a:t>
            </a:r>
            <a:r>
              <a:rPr lang="en-US" altLang="zh-CN" b="1" dirty="0"/>
              <a:t>8</a:t>
            </a:r>
            <a:r>
              <a:rPr lang="zh-CN" altLang="en-US" b="1" dirty="0"/>
              <a:t>条指令，共输出</a:t>
            </a:r>
            <a:r>
              <a:rPr lang="en-US" altLang="zh-CN" b="1" dirty="0"/>
              <a:t>16</a:t>
            </a:r>
            <a:r>
              <a:rPr lang="zh-CN" altLang="en-US" b="1" dirty="0"/>
              <a:t>行</a:t>
            </a:r>
            <a:endParaRPr lang="en-US" altLang="zh-CN" b="1" dirty="0"/>
          </a:p>
          <a:p>
            <a:pPr lvl="1"/>
            <a:r>
              <a:rPr lang="zh-CN" altLang="en-US" b="1" dirty="0"/>
              <a:t>然后输出数据段：</a:t>
            </a:r>
            <a:endParaRPr lang="en-US" altLang="zh-CN" b="1" dirty="0"/>
          </a:p>
          <a:p>
            <a:pPr lvl="2"/>
            <a:r>
              <a:rPr lang="zh-CN" altLang="en-US" b="1" dirty="0"/>
              <a:t>每两个字节当成一个整数输出，每行输出</a:t>
            </a:r>
            <a:r>
              <a:rPr lang="en-US" altLang="zh-CN" b="1" dirty="0"/>
              <a:t>16</a:t>
            </a:r>
            <a:r>
              <a:rPr lang="zh-CN" altLang="en-US" b="1" dirty="0"/>
              <a:t>个整数，共输出</a:t>
            </a:r>
            <a:r>
              <a:rPr lang="en-US" altLang="zh-CN" b="1" dirty="0"/>
              <a:t>16</a:t>
            </a:r>
            <a:r>
              <a:rPr lang="zh-CN" altLang="en-US" b="1" dirty="0"/>
              <a:t>行。</a:t>
            </a:r>
            <a:endParaRPr lang="en-US" altLang="zh-CN" b="1" dirty="0"/>
          </a:p>
          <a:p>
            <a:pPr lvl="1"/>
            <a:r>
              <a:rPr lang="zh-CN" altLang="en-US" b="1" dirty="0"/>
              <a:t>具体格式见样例。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</p:spTree>
    <p:extLst>
      <p:ext uri="{BB962C8B-B14F-4D97-AF65-F5344CB8AC3E}">
        <p14:creationId xmlns:p14="http://schemas.microsoft.com/office/powerpoint/2010/main" val="36712233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1235278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输入指令：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zh-CN" altLang="en-US" b="1" dirty="0"/>
              <a:t>输出指令：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662810" y="2492896"/>
            <a:ext cx="6611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in:</a:t>
            </a:r>
            <a:r>
              <a:rPr lang="en-US" altLang="zh-CN" sz="2400" dirty="0">
                <a:solidFill>
                  <a:srgbClr val="FF0000"/>
                </a:solidFill>
              </a:rPr>
              <a:t>20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out:</a:t>
            </a:r>
            <a:r>
              <a:rPr lang="en-US" altLang="zh-CN" sz="2400" dirty="0">
                <a:solidFill>
                  <a:srgbClr val="FF0000"/>
                </a:solidFill>
              </a:rPr>
              <a:t>30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195" y="4916578"/>
            <a:ext cx="7011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其中</a:t>
            </a:r>
            <a:r>
              <a:rPr lang="en-US" altLang="zh-CN" sz="2400" dirty="0">
                <a:solidFill>
                  <a:srgbClr val="FF0000"/>
                </a:solidFill>
              </a:rPr>
              <a:t>20</a:t>
            </a:r>
            <a:r>
              <a:rPr lang="zh-CN" altLang="en-US" sz="2400" dirty="0"/>
              <a:t>为用户输入的数值，</a:t>
            </a:r>
            <a:r>
              <a:rPr lang="en-US" altLang="zh-CN" sz="2400" dirty="0">
                <a:solidFill>
                  <a:srgbClr val="FF0000"/>
                </a:solidFill>
              </a:rPr>
              <a:t>30</a:t>
            </a:r>
            <a:r>
              <a:rPr lang="zh-CN" altLang="en-US" sz="2400" dirty="0"/>
              <a:t>为需要输出的数值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542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寄存器状态：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2636912"/>
            <a:ext cx="6611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ip = 44</a:t>
            </a:r>
          </a:p>
          <a:p>
            <a:r>
              <a:rPr lang="zh-CN" altLang="en-US" sz="2400" dirty="0"/>
              <a:t>flag = -1</a:t>
            </a:r>
          </a:p>
          <a:p>
            <a:r>
              <a:rPr lang="zh-CN" altLang="en-US" sz="2400" dirty="0"/>
              <a:t>ir = 20316160</a:t>
            </a:r>
          </a:p>
          <a:p>
            <a:r>
              <a:rPr lang="zh-CN" altLang="en-US" sz="2400" dirty="0"/>
              <a:t>ax1 = 4 ax2 = 6 ax3 = 3 ax4 = 0</a:t>
            </a:r>
          </a:p>
          <a:p>
            <a:r>
              <a:rPr lang="zh-CN" altLang="en-US" sz="2400" dirty="0"/>
              <a:t>ax5 = 16384 ax6 = 16386 ax7 = 0 ax8 = 0</a:t>
            </a:r>
          </a:p>
        </p:txBody>
      </p:sp>
    </p:spTree>
    <p:extLst>
      <p:ext uri="{BB962C8B-B14F-4D97-AF65-F5344CB8AC3E}">
        <p14:creationId xmlns:p14="http://schemas.microsoft.com/office/powerpoint/2010/main" val="27990223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代码段内存：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049800" y="2275106"/>
            <a:ext cx="77768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600" dirty="0"/>
              <a:t>codeSegment :</a:t>
            </a:r>
          </a:p>
          <a:p>
            <a:r>
              <a:rPr lang="fr-FR" altLang="zh-CN" sz="1600" dirty="0"/>
              <a:t>185597952 22036480 22085632 23085058 17825792 23134208 152371200 167903260</a:t>
            </a:r>
          </a:p>
          <a:p>
            <a:r>
              <a:rPr lang="fr-FR" altLang="zh-CN" sz="1600" dirty="0"/>
              <a:t>36044800 34603009 20316160 36700161 23265280 167804956 203423744 0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4703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数据段内存：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049800" y="2275106"/>
            <a:ext cx="61864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1600" dirty="0"/>
              <a:t>dataSegment :</a:t>
            </a:r>
          </a:p>
          <a:p>
            <a:r>
              <a:rPr lang="es-ES" altLang="zh-CN" sz="1600" dirty="0"/>
              <a:t>5 6 0 0 0 0 0 0 0 0 0 0 0 0 0 0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86242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2F21-9599-4AF8-BEB5-C7035792276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实验任务说明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11560" y="1916832"/>
            <a:ext cx="5400675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39-711F-4F9E-B304-50DBE4B8BE0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进度要求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340485"/>
            <a:ext cx="8203565" cy="4705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周 提交概要设计书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周 验收单核版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周 </a:t>
            </a:r>
            <a:r>
              <a:rPr lang="zh-CN" altLang="en-US" sz="2400" b="1" dirty="0">
                <a:sym typeface="+mn-ea"/>
              </a:rPr>
              <a:t>验收双核版</a:t>
            </a: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2345" y="3760475"/>
            <a:ext cx="7772400" cy="950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kern="0" dirty="0">
                <a:solidFill>
                  <a:srgbClr val="FF0000"/>
                </a:solidFill>
              </a:rPr>
              <a:t>注：设计文档与程序实现要一致，开发时如果发现设计逻辑缺陷问题，需要修改完善。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2085-F4F2-4A6A-B8C3-7C26E7B480E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概要设计报告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1.1 </a:t>
            </a:r>
            <a:r>
              <a:rPr lang="zh-CN" altLang="en-US" sz="2400" b="1" dirty="0"/>
              <a:t>输入、输出设计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文件方式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命令行方式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动画方式（可在第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版本开发时再完善）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1.2 </a:t>
            </a:r>
            <a:r>
              <a:rPr lang="zh-CN" altLang="en-US" sz="2400" b="1" dirty="0"/>
              <a:t>算法设计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1.3 </a:t>
            </a:r>
            <a:r>
              <a:rPr lang="zh-CN" altLang="en-US" sz="2400" b="1" dirty="0"/>
              <a:t>高层数据结构定义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包括：全局常量定义、全局数据结构定义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1.4 </a:t>
            </a:r>
            <a:r>
              <a:rPr lang="zh-CN" altLang="en-US" sz="2400" b="1" dirty="0"/>
              <a:t>系统模块划分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画出系统模块的调用关系图；并详细说明各个模块的功能。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378E-8E7E-487A-A4B7-97B07FFF5DA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具体内容和结构参见实验指导书</a:t>
            </a:r>
            <a:r>
              <a:rPr lang="en-US" altLang="zh-CN" b="1" dirty="0"/>
              <a:t>【</a:t>
            </a:r>
            <a:r>
              <a:rPr lang="zh-CN" altLang="en-US" b="1" dirty="0"/>
              <a:t>模板：概要设计</a:t>
            </a:r>
            <a:r>
              <a:rPr lang="en-US" altLang="zh-CN" b="1" dirty="0"/>
              <a:t>】</a:t>
            </a:r>
            <a:r>
              <a:rPr lang="en-US" altLang="zh-CN" dirty="0"/>
              <a:t> </a:t>
            </a:r>
            <a:r>
              <a:rPr lang="en-US" altLang="zh-CN" b="1" dirty="0"/>
              <a:t> </a:t>
            </a:r>
          </a:p>
          <a:p>
            <a:r>
              <a:rPr lang="zh-CN" altLang="en-US" b="1" dirty="0"/>
              <a:t>要求：按照时间要求提交。</a:t>
            </a:r>
          </a:p>
          <a:p>
            <a:pPr>
              <a:buFontTx/>
              <a:buNone/>
            </a:pP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3300"/>
                </a:solidFill>
              </a:rPr>
              <a:t>班级</a:t>
            </a:r>
            <a:r>
              <a:rPr lang="en-US" altLang="zh-CN" b="1" dirty="0">
                <a:solidFill>
                  <a:srgbClr val="FF3300"/>
                </a:solidFill>
              </a:rPr>
              <a:t>_</a:t>
            </a:r>
            <a:r>
              <a:rPr lang="zh-CN" altLang="en-US" b="1" dirty="0">
                <a:solidFill>
                  <a:srgbClr val="FF3300"/>
                </a:solidFill>
              </a:rPr>
              <a:t>学号</a:t>
            </a:r>
            <a:r>
              <a:rPr lang="en-US" altLang="zh-CN" b="1" dirty="0">
                <a:solidFill>
                  <a:srgbClr val="FF3300"/>
                </a:solidFill>
              </a:rPr>
              <a:t>_</a:t>
            </a:r>
            <a:r>
              <a:rPr lang="zh-CN" altLang="en-US" b="1" dirty="0">
                <a:solidFill>
                  <a:srgbClr val="FF3300"/>
                </a:solidFill>
              </a:rPr>
              <a:t>概要设计</a:t>
            </a:r>
            <a:r>
              <a:rPr lang="en-US" altLang="zh-CN" b="1" dirty="0">
                <a:solidFill>
                  <a:srgbClr val="FF3300"/>
                </a:solidFill>
              </a:rPr>
              <a:t>.doc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注：概要设计双核版在单核版基础上补充完善即可，文件名称上不用再区分版本号。</a:t>
            </a:r>
            <a:endParaRPr lang="en-US" altLang="zh-CN" b="1" dirty="0"/>
          </a:p>
          <a:p>
            <a:pPr>
              <a:buFontTx/>
              <a:buNone/>
            </a:pPr>
            <a:r>
              <a:rPr lang="en-US" altLang="zh-CN" b="1" dirty="0"/>
              <a:t> 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7871-7269-426B-A7F6-8E6764DE08C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153400" cy="5206131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详细设计报告</a:t>
            </a:r>
          </a:p>
          <a:p>
            <a:pPr marL="990600" lvl="1" indent="-533400"/>
            <a:r>
              <a:rPr lang="zh-CN" altLang="en-US" sz="2400" b="1" dirty="0"/>
              <a:t>模块</a:t>
            </a:r>
            <a:r>
              <a:rPr lang="en-US" altLang="zh-CN" sz="2400" b="1" dirty="0"/>
              <a:t>1&lt;</a:t>
            </a:r>
            <a:r>
              <a:rPr lang="zh-CN" altLang="en-US" sz="2400" b="1" dirty="0"/>
              <a:t>模块名称</a:t>
            </a:r>
            <a:r>
              <a:rPr lang="en-US" altLang="zh-CN" sz="2400" b="1" dirty="0"/>
              <a:t>&gt;</a:t>
            </a:r>
          </a:p>
          <a:p>
            <a:pPr marL="1447800" lvl="2" indent="-533400"/>
            <a:r>
              <a:rPr lang="zh-CN" altLang="en-US" sz="2400" b="1" dirty="0"/>
              <a:t>局部数据结构设计</a:t>
            </a:r>
          </a:p>
          <a:p>
            <a:pPr marL="990600" lvl="1" indent="-533400">
              <a:buFontTx/>
              <a:buNone/>
            </a:pPr>
            <a:r>
              <a:rPr lang="zh-CN" altLang="en-US" sz="2400" b="1" dirty="0"/>
              <a:t>      当前模块的内部变量设计。要求给出数据的含义、变量的命名，以及类型定义。</a:t>
            </a:r>
          </a:p>
          <a:p>
            <a:pPr marL="1447800" lvl="2" indent="-533400"/>
            <a:r>
              <a:rPr lang="zh-CN" altLang="en-US" sz="2400" b="1" dirty="0"/>
              <a:t>算法设计（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图描述）</a:t>
            </a:r>
          </a:p>
          <a:p>
            <a:pPr marL="990600" lvl="1" indent="-533400"/>
            <a:r>
              <a:rPr lang="zh-CN" altLang="en-US" sz="2400" b="1" dirty="0"/>
              <a:t>模块</a:t>
            </a:r>
            <a:r>
              <a:rPr lang="en-US" altLang="zh-CN" sz="2400" b="1" dirty="0"/>
              <a:t>2&lt;</a:t>
            </a:r>
            <a:r>
              <a:rPr lang="zh-CN" altLang="en-US" sz="2400" b="1" dirty="0"/>
              <a:t>模块名称</a:t>
            </a:r>
            <a:r>
              <a:rPr lang="en-US" altLang="zh-CN" sz="2400" b="1" dirty="0"/>
              <a:t>&gt;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具体内容和结构参见实验指导书</a:t>
            </a:r>
            <a:r>
              <a:rPr lang="en-US" altLang="zh-CN" sz="2400" b="1" dirty="0"/>
              <a:t>【</a:t>
            </a:r>
            <a:r>
              <a:rPr lang="zh-CN" altLang="en-US" sz="2400" b="1" dirty="0"/>
              <a:t>模板：详细设计</a:t>
            </a:r>
            <a:r>
              <a:rPr lang="en-US" altLang="zh-CN" sz="2400" b="1" dirty="0"/>
              <a:t>】 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要求：按照时间要求提交。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文档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详细设计</a:t>
            </a:r>
            <a:r>
              <a:rPr lang="en-US" altLang="zh-CN" sz="2400" b="1" dirty="0">
                <a:solidFill>
                  <a:srgbClr val="FF3300"/>
                </a:solidFill>
              </a:rPr>
              <a:t>.doc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注：详细设计双核版在单核版基础上补充完善即可，文件名称上不用再区分版本号。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/>
              <a:t> </a:t>
            </a:r>
          </a:p>
          <a:p>
            <a:pPr marL="533400" indent="-533400">
              <a:buFontTx/>
              <a:buNone/>
            </a:pPr>
            <a:endParaRPr lang="en-US" altLang="zh-CN" sz="24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4032250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课题任务说明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C4D-9CC9-4AB0-97AE-95745F97103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2400" cy="525658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源程序清单</a:t>
            </a:r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版本</a:t>
            </a:r>
            <a:r>
              <a:rPr lang="en-US" altLang="zh-CN" sz="2400" b="1" dirty="0">
                <a:solidFill>
                  <a:srgbClr val="FF3300"/>
                </a:solidFill>
              </a:rPr>
              <a:t>n_</a:t>
            </a:r>
            <a:r>
              <a:rPr lang="zh-CN" altLang="en-US" sz="2400" b="1" dirty="0">
                <a:solidFill>
                  <a:srgbClr val="FF3300"/>
                </a:solidFill>
              </a:rPr>
              <a:t>源程序清单</a:t>
            </a:r>
            <a:r>
              <a:rPr lang="en-US" altLang="zh-CN" sz="2400" b="1" dirty="0">
                <a:solidFill>
                  <a:srgbClr val="FF3300"/>
                </a:solidFill>
              </a:rPr>
              <a:t>.</a:t>
            </a:r>
            <a:r>
              <a:rPr lang="en-US" altLang="zh-CN" sz="2400" b="1" dirty="0" err="1">
                <a:solidFill>
                  <a:srgbClr val="FF3300"/>
                </a:solidFill>
              </a:rPr>
              <a:t>rar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/>
              <a:t>4.</a:t>
            </a:r>
            <a:r>
              <a:rPr lang="zh-CN" altLang="en-US" sz="2400" b="1" dirty="0"/>
              <a:t>实验总结</a:t>
            </a:r>
            <a:r>
              <a:rPr lang="zh-CN" altLang="en-US" sz="2400" dirty="0"/>
              <a:t> </a:t>
            </a:r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4</a:t>
            </a:r>
            <a:r>
              <a:rPr lang="zh-CN" altLang="en-US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实验总结</a:t>
            </a:r>
            <a:r>
              <a:rPr lang="en-US" altLang="zh-CN" sz="2400" b="1" dirty="0">
                <a:solidFill>
                  <a:srgbClr val="FF3300"/>
                </a:solidFill>
              </a:rPr>
              <a:t>.doc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课题验收说明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67985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/>
              <a:t>验收时间：13周、</a:t>
            </a:r>
            <a:r>
              <a:rPr lang="en-US" altLang="zh-CN" b="1" dirty="0"/>
              <a:t>16</a:t>
            </a:r>
            <a:r>
              <a:rPr lang="zh-CN" altLang="en-US" b="1" dirty="0"/>
              <a:t>周周末。</a:t>
            </a:r>
          </a:p>
          <a:p>
            <a:pPr>
              <a:buFontTx/>
              <a:buNone/>
            </a:pPr>
            <a:r>
              <a:rPr lang="zh-CN" altLang="en-US" b="1" dirty="0"/>
              <a:t>验收方式：</a:t>
            </a:r>
          </a:p>
          <a:p>
            <a:pPr>
              <a:buFontTx/>
              <a:buNone/>
            </a:pPr>
            <a:r>
              <a:rPr lang="zh-CN" altLang="en-US" b="1" dirty="0"/>
              <a:t>	1. 单核版直接将代码提交到</a:t>
            </a:r>
            <a:r>
              <a:rPr lang="en-US" altLang="zh-CN" b="1" dirty="0"/>
              <a:t>OJ</a:t>
            </a:r>
            <a:r>
              <a:rPr lang="zh-CN" altLang="en-US" b="1" dirty="0"/>
              <a:t>上。</a:t>
            </a:r>
          </a:p>
          <a:p>
            <a:pPr>
              <a:buFontTx/>
              <a:buNone/>
            </a:pPr>
            <a:r>
              <a:rPr lang="zh-CN" altLang="en-US" b="1" dirty="0"/>
              <a:t>	2. 双核版现场验收。</a:t>
            </a:r>
            <a:endParaRPr lang="en-US" altLang="zh-CN" b="1" dirty="0"/>
          </a:p>
          <a:p>
            <a:pPr>
              <a:buFontTx/>
              <a:buNone/>
            </a:pPr>
            <a:r>
              <a:rPr lang="en-US" altLang="zh-CN" b="1" dirty="0"/>
              <a:t>    </a:t>
            </a: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5CBA-FC95-4C27-847C-E989A1E977B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实验任务说明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685801" y="2420888"/>
            <a:ext cx="3094112" cy="376237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接下去的工作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学习如何实现算法的并发执行</a:t>
            </a:r>
            <a:r>
              <a:rPr lang="en-US" altLang="zh-CN" b="1" dirty="0"/>
              <a:t>---</a:t>
            </a:r>
            <a:r>
              <a:rPr lang="zh-CN" altLang="en-US" b="1" dirty="0"/>
              <a:t>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>
                <a:spcBef>
                  <a:spcPct val="50000"/>
                </a:spcBef>
              </a:pPr>
              <a:t>24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916238" y="2638425"/>
          <a:ext cx="23764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2027" imgH="1054303" progId="">
                  <p:embed/>
                </p:oleObj>
              </mc:Choice>
              <mc:Fallback>
                <p:oleObj r:id="rId2" imgW="1132027" imgH="1054303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8425"/>
                        <a:ext cx="2376487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模拟一个简易的冯诺依曼式计算机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的工作。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字长为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位，共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个寄存器，其中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个系统寄存器，分别为程序计数器，指令寄存器，标志寄存器；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个通用寄存器，即寄存器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（数据寄存器），寄存器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（地址寄存器）。该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至多支持</a:t>
            </a:r>
            <a:r>
              <a:rPr lang="en-US" altLang="zh-CN" sz="2400" b="1" dirty="0"/>
              <a:t>32K</a:t>
            </a:r>
            <a:r>
              <a:rPr lang="zh-CN" altLang="en-US" sz="2400" b="1" dirty="0"/>
              <a:t>内存。内存分两部分，一部分为代码段，从地址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开始。另一部分为数据段，从地址</a:t>
            </a:r>
            <a:r>
              <a:rPr lang="en-US" altLang="zh-CN" sz="2400" b="1" dirty="0"/>
              <a:t>16384</a:t>
            </a:r>
            <a:r>
              <a:rPr lang="zh-CN" altLang="en-US" sz="2400" b="1" dirty="0"/>
              <a:t>开始。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课题任务概述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223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所支持的指令集见</a:t>
            </a:r>
            <a:r>
              <a:rPr lang="en-US" altLang="zh-CN" sz="2400" b="1" dirty="0"/>
              <a:t>word</a:t>
            </a:r>
            <a:r>
              <a:rPr lang="zh-CN" altLang="en-US" sz="2400" b="1" dirty="0"/>
              <a:t>文档。每条指令固定由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位（编号为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31</a:t>
            </a:r>
            <a:r>
              <a:rPr lang="zh-CN" altLang="en-US" sz="2400" b="1" dirty="0"/>
              <a:t>）二进制数组成，其中第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位为操作码，代表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要执行哪种操作；第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位为操作对象，如寄存器，内存地址等；第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31</a:t>
            </a:r>
            <a:r>
              <a:rPr lang="zh-CN" altLang="en-US" sz="2400" b="1" dirty="0"/>
              <a:t>位为立即数。该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有一个输入端口和一个输出端口。输入端口的数据由标准输入设备（键盘）输入，输出端口的数据输出到标准输出设备（显示器）上。</a:t>
            </a:r>
          </a:p>
          <a:p>
            <a:pPr>
              <a:lnSpc>
                <a:spcPct val="150000"/>
              </a:lnSpc>
            </a:pP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课题任务概述</a:t>
            </a:r>
          </a:p>
        </p:txBody>
      </p:sp>
    </p:spTree>
    <p:extLst>
      <p:ext uri="{BB962C8B-B14F-4D97-AF65-F5344CB8AC3E}">
        <p14:creationId xmlns:p14="http://schemas.microsoft.com/office/powerpoint/2010/main" val="16161958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367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程序开始时要从指定文件中读入一段用给定指令集写的程序至内存（从地址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开始顺序保存），程序计数器初始值也为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。此功能为指令加载。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指令加载完成后程序就开始不断重复取指令、分析指令和执行指令的过程。程序每执行一条指令就要输出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当前的状态，如各寄存器的值等。当执行到停机指令时，程序按要求输出后就结束了。</a:t>
            </a: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程序的大致步骤</a:t>
            </a:r>
          </a:p>
        </p:txBody>
      </p:sp>
    </p:spTree>
    <p:extLst>
      <p:ext uri="{BB962C8B-B14F-4D97-AF65-F5344CB8AC3E}">
        <p14:creationId xmlns:p14="http://schemas.microsoft.com/office/powerpoint/2010/main" val="20215237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920880" cy="4223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取指令：要求读取程序计数器</a:t>
            </a:r>
            <a:r>
              <a:rPr lang="en-US" altLang="zh-CN" sz="2400" b="1" dirty="0"/>
              <a:t>PC</a:t>
            </a:r>
            <a:r>
              <a:rPr lang="zh-CN" altLang="en-US" sz="2400" b="1" dirty="0"/>
              <a:t>内的指令地址，根据这个地址将指令从内存中读入，并保存在指令寄存器中，同时程序计数器内容加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，指向下一个条指令。（因为我们所有的指令长度固定为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个字节，所以加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分析指令：是指对指令寄存器中的指令进行解码，分析出指令的操作码，所需操作数的存放位置等信息等。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执行指令：完成相关计算并将结果写到相应位置。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程序的大致步骤</a:t>
            </a:r>
          </a:p>
        </p:txBody>
      </p:sp>
    </p:spTree>
    <p:extLst>
      <p:ext uri="{BB962C8B-B14F-4D97-AF65-F5344CB8AC3E}">
        <p14:creationId xmlns:p14="http://schemas.microsoft.com/office/powerpoint/2010/main" val="22544840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1319530"/>
            <a:ext cx="8447405" cy="4611370"/>
          </a:xfrm>
        </p:spPr>
        <p:txBody>
          <a:bodyPr/>
          <a:lstStyle/>
          <a:p>
            <a:pPr lvl="1"/>
            <a:r>
              <a:rPr lang="zh-CN" altLang="en-US" b="1" dirty="0"/>
              <a:t>初步要求开发两个版本：单核版本和双核版本。</a:t>
            </a:r>
          </a:p>
          <a:p>
            <a:pPr lvl="1"/>
            <a:r>
              <a:rPr lang="zh-CN" altLang="en-US" b="1" dirty="0"/>
              <a:t>单核版本：为必须完成的内容，程序的正确性可以通过</a:t>
            </a:r>
            <a:r>
              <a:rPr lang="en-US" altLang="zh-CN" b="1" dirty="0"/>
              <a:t>OJ</a:t>
            </a:r>
            <a:r>
              <a:rPr lang="zh-CN" altLang="en-US" b="1" dirty="0"/>
              <a:t>验证。</a:t>
            </a:r>
          </a:p>
          <a:p>
            <a:pPr lvl="1"/>
            <a:r>
              <a:rPr lang="zh-CN" altLang="en-US" b="1" dirty="0"/>
              <a:t>双核版本：或者叫多线程版本。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235075"/>
            <a:ext cx="8153400" cy="1617861"/>
          </a:xfrm>
        </p:spPr>
        <p:txBody>
          <a:bodyPr/>
          <a:lstStyle/>
          <a:p>
            <a:r>
              <a:rPr lang="zh-CN" altLang="en-US" b="1" dirty="0"/>
              <a:t>输入方式</a:t>
            </a:r>
          </a:p>
          <a:p>
            <a:pPr lvl="1"/>
            <a:r>
              <a:rPr lang="zh-CN" altLang="en-US" b="1" dirty="0"/>
              <a:t>以文件的方式输入，该文件为一个以停机指令为结尾的指令序列。如：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6" name="矩形 5"/>
          <p:cNvSpPr/>
          <p:nvPr/>
        </p:nvSpPr>
        <p:spPr>
          <a:xfrm>
            <a:off x="1277889" y="3068960"/>
            <a:ext cx="53965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00001011000100000000000000000000</a:t>
            </a:r>
          </a:p>
          <a:p>
            <a:r>
              <a:rPr lang="zh-CN" altLang="en-US" sz="2400" dirty="0"/>
              <a:t>00000001010100000100000000000000</a:t>
            </a:r>
          </a:p>
          <a:p>
            <a:r>
              <a:rPr lang="zh-CN" altLang="en-US" sz="2400" dirty="0"/>
              <a:t>00000001010100010000000000000000</a:t>
            </a:r>
          </a:p>
          <a:p>
            <a:r>
              <a:rPr lang="zh-CN" altLang="en-US" sz="2400" dirty="0"/>
              <a:t>00001011000100000000000000000000</a:t>
            </a:r>
          </a:p>
          <a:p>
            <a:r>
              <a:rPr lang="zh-CN" altLang="en-US" sz="2400" dirty="0"/>
              <a:t>00000010000101010000000000000000</a:t>
            </a:r>
          </a:p>
          <a:p>
            <a:r>
              <a:rPr lang="zh-CN" altLang="en-US" sz="2400" dirty="0"/>
              <a:t>00001100000100000000000000000000</a:t>
            </a:r>
            <a:endParaRPr lang="en-US" altLang="zh-CN" sz="2400" dirty="0"/>
          </a:p>
          <a:p>
            <a:r>
              <a:rPr lang="en-US" altLang="zh-CN" sz="2400" dirty="0"/>
              <a:t>00000000000000000000000000000000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5066982"/>
          </a:xfrm>
        </p:spPr>
        <p:txBody>
          <a:bodyPr/>
          <a:lstStyle/>
          <a:p>
            <a:r>
              <a:rPr lang="zh-CN" altLang="en-US" b="1" dirty="0"/>
              <a:t>输出方式</a:t>
            </a:r>
          </a:p>
          <a:p>
            <a:pPr lvl="1"/>
            <a:r>
              <a:rPr lang="zh-CN" altLang="en-US" b="1" dirty="0"/>
              <a:t>每执行一条指令后都要输出各寄存器状态，格式见样例</a:t>
            </a:r>
            <a:endParaRPr lang="en-US" altLang="zh-CN" b="1" dirty="0"/>
          </a:p>
          <a:p>
            <a:pPr lvl="1"/>
            <a:r>
              <a:rPr lang="zh-CN" altLang="en-US" b="1" dirty="0"/>
              <a:t>当执行到输入指令时</a:t>
            </a:r>
            <a:r>
              <a:rPr lang="zh-CN" altLang="en-US" b="1" dirty="0">
                <a:solidFill>
                  <a:srgbClr val="FF0000"/>
                </a:solidFill>
              </a:rPr>
              <a:t>在用户输入前要输出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2"/>
            <a:r>
              <a:rPr lang="en-US" altLang="zh-CN" b="1" dirty="0"/>
              <a:t>in :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当执行到输出时输出前要先输出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2"/>
            <a:r>
              <a:rPr lang="en-US" altLang="zh-CN" b="1" dirty="0"/>
              <a:t>out :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输出指令结束后要输出一个换行符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522</TotalTime>
  <Words>1601</Words>
  <Application>Microsoft Office PowerPoint</Application>
  <PresentationFormat>全屏显示(4:3)</PresentationFormat>
  <Paragraphs>191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微软雅黑</vt:lpstr>
      <vt:lpstr>Arial</vt:lpstr>
      <vt:lpstr>Times New Roman</vt:lpstr>
      <vt:lpstr>Wingdings</vt:lpstr>
      <vt:lpstr>经分互动规范介绍</vt:lpstr>
      <vt:lpstr>PowerPoint 演示文稿</vt:lpstr>
      <vt:lpstr>提纲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课题要求</vt:lpstr>
      <vt:lpstr>课题要求</vt:lpstr>
      <vt:lpstr>课题要求</vt:lpstr>
      <vt:lpstr>课题要求</vt:lpstr>
      <vt:lpstr>课题要求</vt:lpstr>
      <vt:lpstr>课题要求</vt:lpstr>
      <vt:lpstr>课题要求</vt:lpstr>
      <vt:lpstr>课题要求</vt:lpstr>
      <vt:lpstr>提纲</vt:lpstr>
      <vt:lpstr>3.进度要求</vt:lpstr>
      <vt:lpstr>3.课程设计提交内容</vt:lpstr>
      <vt:lpstr>3.课程设计提交内容</vt:lpstr>
      <vt:lpstr>3.课程设计提交内容</vt:lpstr>
      <vt:lpstr>3.课程设计提交内容</vt:lpstr>
      <vt:lpstr>课题验收说明</vt:lpstr>
      <vt:lpstr>提纲</vt:lpstr>
      <vt:lpstr>接下去的工作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zhouchunyan</dc:creator>
  <cp:lastModifiedBy> </cp:lastModifiedBy>
  <cp:revision>503</cp:revision>
  <dcterms:created xsi:type="dcterms:W3CDTF">2005-11-27T05:02:00Z</dcterms:created>
  <dcterms:modified xsi:type="dcterms:W3CDTF">2021-04-15T21:19:27Z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