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4" r:id="rId2"/>
    <p:sldId id="272" r:id="rId3"/>
    <p:sldId id="275" r:id="rId4"/>
    <p:sldId id="258" r:id="rId5"/>
    <p:sldId id="276" r:id="rId6"/>
    <p:sldId id="269" r:id="rId7"/>
    <p:sldId id="277" r:id="rId8"/>
    <p:sldId id="271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1D0C5"/>
    <a:srgbClr val="3CA793"/>
    <a:srgbClr val="359381"/>
    <a:srgbClr val="238791"/>
    <a:srgbClr val="FFFFFF"/>
    <a:srgbClr val="2898A3"/>
    <a:srgbClr val="ECEBF5"/>
    <a:srgbClr val="EFF0F7"/>
    <a:srgbClr val="FAFAFC"/>
    <a:srgbClr val="F2F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1784" autoAdjust="0"/>
  </p:normalViewPr>
  <p:slideViewPr>
    <p:cSldViewPr snapToGrid="0">
      <p:cViewPr>
        <p:scale>
          <a:sx n="75" d="100"/>
          <a:sy n="75" d="100"/>
        </p:scale>
        <p:origin x="169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1703F-9DAA-4D8B-B95A-43CC005852D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554C4-07F2-4767-8AE7-708C4747B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4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554C4-07F2-4767-8AE7-708C4747B2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6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B5B8A-E024-482D-AB74-5A4DF5498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715" y="115887"/>
            <a:ext cx="11502571" cy="4474773"/>
          </a:xfrm>
        </p:spPr>
        <p:txBody>
          <a:bodyPr anchor="b"/>
          <a:lstStyle>
            <a:lvl1pPr algn="l">
              <a:defRPr sz="6000">
                <a:solidFill>
                  <a:srgbClr val="238791"/>
                </a:solidFill>
                <a:latin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9BB777-822D-48DA-B340-CD2BA9EE0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715" y="5126912"/>
            <a:ext cx="5467738" cy="108557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59381"/>
                </a:solidFill>
                <a:latin typeface="Noto Sans" panose="020B0502040504020204" pitchFamily="34" charset="0"/>
                <a:cs typeface="Noto Sans" panose="020B050204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C92B8-0817-4EB0-94C7-57EACBCA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C6C-E94F-4085-8FEB-FF783DA1EED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59214-57CD-43B6-9A46-6B1E89BD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59388-8741-42F1-BB48-1AEBF5DE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0708-4034-44B4-BCDC-32F444B8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9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B662A-734E-460C-909D-E68EE0E2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2E087-C73A-42EE-995E-903BEA8B3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CE2AC-1DF9-467E-B9A9-A94E3D865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7789A-7F4B-461A-B84C-50510173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C6C-E94F-4085-8FEB-FF783DA1EED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55DD83-F21C-4CF2-95C8-441A5311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D9A3E-D779-45DA-80A8-3994C3B0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0708-4034-44B4-BCDC-32F444B8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7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FDBF6-61EB-4831-B4AF-B0D6EFF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E66F-14B0-439A-B3F9-9D91E85F7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2EA766-C89B-46FD-B1D5-1E949425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A5E4E9-D3B2-4A62-A1D1-3B5BB023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C6C-E94F-4085-8FEB-FF783DA1EED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935D7-D281-47AD-9487-03FA9FE7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37999-E205-4352-818A-944112B5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0708-4034-44B4-BCDC-32F444B8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08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1F658-6BD1-4A22-95DB-C6BF6121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3C3EE-2F2F-4C8D-B22C-6E2368F2D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27F8F-455B-4654-9F26-8E880210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C6C-E94F-4085-8FEB-FF783DA1EED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1883C-559E-4194-BDFB-41417F0B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79E70-6D65-4BD4-B730-ED447833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0708-4034-44B4-BCDC-32F444B8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08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0FE728-FFF0-4455-99AB-B8AE2444A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609F9F-6A5E-4CF2-9387-A1EDA7FD9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40985-BC1E-47DB-8CDC-B36AB01F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C6C-E94F-4085-8FEB-FF783DA1EED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BF3FB-F3A5-47C9-B34D-4BFD2801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60C53-026E-4C34-B131-AFCC852A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0708-4034-44B4-BCDC-32F444B8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5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89D9C-1CD0-41BE-85D6-3F7B4113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145449"/>
            <a:ext cx="11567160" cy="978502"/>
          </a:xfrm>
        </p:spPr>
        <p:txBody>
          <a:bodyPr/>
          <a:lstStyle>
            <a:lvl1pPr>
              <a:defRPr>
                <a:solidFill>
                  <a:srgbClr val="359381"/>
                </a:solidFill>
                <a:latin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C1B00-FC63-4BE3-BFB7-0F1B2BC5F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266826"/>
            <a:ext cx="11567160" cy="49101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D4B4F-5AE3-4776-88EC-2C66DBFF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C6C-E94F-4085-8FEB-FF783DA1EED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CA132-D4C8-4BC3-A537-CBAEECBE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F1EE5-C1CE-4FBA-A4EE-FD8707F8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0708-4034-44B4-BCDC-32F444B8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89D9C-1CD0-41BE-85D6-3F7B4113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26449"/>
            <a:ext cx="11567160" cy="978502"/>
          </a:xfrm>
        </p:spPr>
        <p:txBody>
          <a:bodyPr/>
          <a:lstStyle>
            <a:lvl1pPr>
              <a:defRPr>
                <a:solidFill>
                  <a:srgbClr val="359381"/>
                </a:solidFill>
                <a:latin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C1B00-FC63-4BE3-BFB7-0F1B2BC5F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76400"/>
            <a:ext cx="11567160" cy="450056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D4B4F-5AE3-4776-88EC-2C66DBFF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C6C-E94F-4085-8FEB-FF783DA1EED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CA132-D4C8-4BC3-A537-CBAEECBE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F1EE5-C1CE-4FBA-A4EE-FD8707F8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0708-4034-44B4-BCDC-32F444B8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4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B5B8A-E024-482D-AB74-5A4DF5498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715" y="2540000"/>
            <a:ext cx="11502571" cy="1277257"/>
          </a:xfrm>
        </p:spPr>
        <p:txBody>
          <a:bodyPr anchor="b"/>
          <a:lstStyle>
            <a:lvl1pPr algn="l">
              <a:defRPr sz="6000">
                <a:solidFill>
                  <a:srgbClr val="238791"/>
                </a:solidFill>
                <a:latin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9BB777-822D-48DA-B340-CD2BA9EE0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9548" y="4001229"/>
            <a:ext cx="5467738" cy="108557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59381"/>
                </a:solidFill>
                <a:latin typeface="Noto Sans" panose="020B0502040504020204" pitchFamily="34" charset="0"/>
                <a:cs typeface="Noto Sans" panose="020B050204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C92B8-0817-4EB0-94C7-57EACBCA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C6C-E94F-4085-8FEB-FF783DA1EED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59214-57CD-43B6-9A46-6B1E89BD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59388-8741-42F1-BB48-1AEBF5DE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0708-4034-44B4-BCDC-32F444B8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29E01-75E0-4033-A25E-0E703307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17F4A-55C7-496A-8343-12BF6D97A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A8493-F66F-4152-B043-79DEF2DC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C6C-E94F-4085-8FEB-FF783DA1EED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31B88-E2B8-4F2F-986C-8F9F5809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0109F-14B2-4E5C-AF12-B1A246D1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0708-4034-44B4-BCDC-32F444B8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4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2F398-D11B-4822-8E3E-2863936E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33F3F-6F0C-4FF8-A646-32C4A2F17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C3B5C-FAD6-480A-82B5-16C218D09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79715A-09DB-4EA3-9516-C10AB5A3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C6C-E94F-4085-8FEB-FF783DA1EED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A7EB28-DF17-44D3-B739-675A81B4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E02133-A62B-4C97-B4B6-7F1EA341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0708-4034-44B4-BCDC-32F444B8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5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04BE1-66C4-4237-9F83-C8684155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5EBA88-9B24-4470-A3B4-A68062795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AC5473-94B6-4460-8EEE-7EE53D5CB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A03C1A-512B-4CC6-B1A7-39E387E6E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79104D-762B-4D26-8A7C-630519ADA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909F78-812D-4179-BBB0-62DEBFC4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C6C-E94F-4085-8FEB-FF783DA1EED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5DBD2E-795A-49A4-ABBE-2FFC5B9E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3296D8-FC8E-4C40-A904-6FAFCA05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0708-4034-44B4-BCDC-32F444B8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5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A5DD5-2613-40EE-9F4F-34A08044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FBEEAD-3C51-4FE0-92ED-F35C1C20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C6C-E94F-4085-8FEB-FF783DA1EED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818FC4-8617-42F8-B570-EAB054C1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C1A25D-583A-403B-92B6-2A26D29B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0708-4034-44B4-BCDC-32F444B8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5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95BCBB-1B04-4A3A-A5BB-3F16F992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BC6C-E94F-4085-8FEB-FF783DA1EED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629350-AF13-41A7-B833-2368916D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217AE-7540-4868-B36E-550531CF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0708-4034-44B4-BCDC-32F444B8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9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DF50C-FD2E-4804-BD80-941CEBEE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234E5-AAD5-4EF2-807D-A0ECE0C4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E7449-FFFE-4E6A-924C-8029BEBA4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4BC6C-E94F-4085-8FEB-FF783DA1EED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D1357-036C-4C45-B2B7-203825EA3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C5B44-FB6E-4E22-BD64-04BBED92C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70708-4034-44B4-BCDC-32F444B8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6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540BB22-8048-4D44-A538-5A888B894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Calculating ground state using QITE and mitigating depolarizing noise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97F3E3E-46D5-4AD3-BC4D-6E589BED6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sz="1800" dirty="0">
                <a:solidFill>
                  <a:srgbClr val="359381"/>
                </a:solidFill>
                <a:ea typeface="Noto Sans" panose="020B0502040504020204" pitchFamily="34" charset="0"/>
              </a:rPr>
              <a:t>Team: </a:t>
            </a:r>
            <a:r>
              <a:rPr lang="en-US" altLang="ko-KR" sz="1800" dirty="0" err="1">
                <a:solidFill>
                  <a:srgbClr val="359381"/>
                </a:solidFill>
                <a:ea typeface="Noto Sans" panose="020B0502040504020204" pitchFamily="34" charset="0"/>
              </a:rPr>
              <a:t>Hosungland</a:t>
            </a:r>
            <a:endParaRPr lang="en-US" altLang="ko-KR" sz="1800" dirty="0">
              <a:solidFill>
                <a:srgbClr val="359381"/>
              </a:solidFill>
              <a:ea typeface="Noto Sans" panose="020B0502040504020204" pitchFamily="34" charset="0"/>
            </a:endParaRPr>
          </a:p>
          <a:p>
            <a:pPr algn="l"/>
            <a:r>
              <a:rPr lang="en-US" altLang="ko-KR" sz="1800" dirty="0">
                <a:solidFill>
                  <a:srgbClr val="359381"/>
                </a:solidFill>
                <a:ea typeface="Noto Sans" panose="020B0502040504020204" pitchFamily="34" charset="0"/>
              </a:rPr>
              <a:t>Presenter:  </a:t>
            </a:r>
            <a:r>
              <a:rPr lang="en-US" altLang="ko-KR" sz="1800" dirty="0" err="1">
                <a:solidFill>
                  <a:srgbClr val="359381"/>
                </a:solidFill>
                <a:ea typeface="Noto Sans" panose="020B0502040504020204" pitchFamily="34" charset="0"/>
              </a:rPr>
              <a:t>Hosung</a:t>
            </a:r>
            <a:r>
              <a:rPr lang="en-US" altLang="ko-KR" sz="1800" dirty="0">
                <a:solidFill>
                  <a:srgbClr val="359381"/>
                </a:solidFill>
                <a:ea typeface="Noto Sans" panose="020B0502040504020204" pitchFamily="34" charset="0"/>
              </a:rPr>
              <a:t> Lee</a:t>
            </a:r>
          </a:p>
          <a:p>
            <a:pPr algn="l"/>
            <a:r>
              <a:rPr lang="en-US" altLang="ko-KR" sz="1800" dirty="0">
                <a:solidFill>
                  <a:srgbClr val="359381"/>
                </a:solidFill>
                <a:ea typeface="Noto Sans" panose="020B0502040504020204" pitchFamily="34" charset="0"/>
              </a:rPr>
              <a:t>Team Members: </a:t>
            </a:r>
            <a:r>
              <a:rPr lang="en-US" altLang="ko-KR" sz="1800" dirty="0" err="1">
                <a:solidFill>
                  <a:srgbClr val="359381"/>
                </a:solidFill>
                <a:ea typeface="Noto Sans" panose="020B0502040504020204" pitchFamily="34" charset="0"/>
              </a:rPr>
              <a:t>Kihyeon</a:t>
            </a:r>
            <a:r>
              <a:rPr lang="en-US" altLang="ko-KR" sz="1800" dirty="0">
                <a:solidFill>
                  <a:srgbClr val="359381"/>
                </a:solidFill>
                <a:ea typeface="Noto Sans" panose="020B0502040504020204" pitchFamily="34" charset="0"/>
              </a:rPr>
              <a:t> Kim, </a:t>
            </a:r>
            <a:r>
              <a:rPr lang="en-US" altLang="ko-KR" sz="1800" dirty="0" err="1">
                <a:solidFill>
                  <a:srgbClr val="359381"/>
                </a:solidFill>
                <a:ea typeface="Noto Sans" panose="020B0502040504020204" pitchFamily="34" charset="0"/>
              </a:rPr>
              <a:t>Dohyun</a:t>
            </a:r>
            <a:r>
              <a:rPr lang="en-US" altLang="ko-KR" sz="1800" dirty="0">
                <a:solidFill>
                  <a:srgbClr val="359381"/>
                </a:solidFill>
                <a:ea typeface="Noto Sans" panose="020B0502040504020204" pitchFamily="34" charset="0"/>
              </a:rPr>
              <a:t> Song</a:t>
            </a:r>
            <a:endParaRPr lang="ko-KR" altLang="en-US" sz="1800" dirty="0">
              <a:solidFill>
                <a:srgbClr val="359381"/>
              </a:solidFill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4212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2CA19-FB74-47A0-AB5D-8E66616F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Possible Problems with QITE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0ED58-4C02-428D-B024-2BB94891C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 the beta increases, the circuit repeats more, so noise of hardware is increased.</a:t>
            </a:r>
          </a:p>
          <a:p>
            <a:r>
              <a:rPr lang="en-US" altLang="ko-KR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Also, the accuracy of </a:t>
            </a:r>
            <a:r>
              <a:rPr lang="en-US" altLang="ko-KR" sz="2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Trotterization</a:t>
            </a:r>
            <a:r>
              <a:rPr lang="en-US" altLang="ko-KR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decreases.</a:t>
            </a:r>
          </a:p>
          <a:p>
            <a:pPr marL="0" indent="0">
              <a:buNone/>
            </a:pP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5F3210-3597-4C9F-9708-2D92FE2C27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3786" y="2200461"/>
            <a:ext cx="7698867" cy="11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6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66397-928A-404A-A2AA-E7B38DBA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Importance of Selecting Parameter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D98DE-101C-45B5-9826-AF2AD5C9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600" dirty="0"/>
              <a:t>Due to the hardware noise, proper Δ</a:t>
            </a:r>
            <a:r>
              <a:rPr lang="ko-KR" altLang="en-US" sz="2600" dirty="0"/>
              <a:t>𝜏 </a:t>
            </a:r>
            <a:r>
              <a:rPr lang="en-US" altLang="ko-KR" sz="2600" dirty="0"/>
              <a:t>must be set.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C3314D-FEDF-4684-A5C4-F037F5CF6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54" y="1960320"/>
            <a:ext cx="5320635" cy="34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7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5BD78-F5EC-4D42-8D3A-5ED09925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Pulse Calibration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C3926-4CEC-4C68-84EE-007B8045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Additionally, to solve the basic problem of noise in hardware, we should apply an algorithm such as pulse-level QITE.</a:t>
            </a:r>
            <a:endParaRPr lang="ko-KR" altLang="en-US" sz="24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0F662-22CA-4875-9CA9-8EF37F20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1" y="3145473"/>
            <a:ext cx="8518208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11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D217E57-4E85-42F1-8510-76881FFE4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1CC5512-F0F7-4426-92E6-61E05901B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6100" y="4860114"/>
            <a:ext cx="4394200" cy="900972"/>
          </a:xfrm>
        </p:spPr>
        <p:txBody>
          <a:bodyPr>
            <a:normAutofit/>
          </a:bodyPr>
          <a:lstStyle/>
          <a:p>
            <a:r>
              <a:rPr lang="en-US" altLang="ko-KR" dirty="0"/>
              <a:t>Q&amp;A</a:t>
            </a:r>
          </a:p>
          <a:p>
            <a:r>
              <a:rPr lang="en-US" altLang="ko-KR" sz="1800" dirty="0"/>
              <a:t>Contact : hosung0404@snu.ac.kr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39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D63DB-E994-4F50-A27C-2FBFB7E8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2D4C52-4CED-44AC-BED7-41FEEB788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What is QITE?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QITE vs ITE in Transverse </a:t>
                </a:r>
                <a:r>
                  <a:rPr lang="en-US" altLang="ko-KR" sz="2800" dirty="0" err="1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Ising</a:t>
                </a:r>
                <a:r>
                  <a:rPr lang="en-US" altLang="ko-KR" sz="28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 Model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Why QITE ?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Error Mitigation –random compiling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Error Mitigation –zero noise extrapolation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Real time evolution result using Error Mitigation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Ground State Energy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>
                        <a:latin typeface="Cambria Math" panose="02040503050406030204" pitchFamily="18" charset="0"/>
                      </a:rPr>
                      <m:t>𝑢𝑠𝑖𝑛𝑔</m:t>
                    </m:r>
                    <m:r>
                      <a:rPr lang="en-US" altLang="ko-KR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>
                        <a:latin typeface="Cambria Math" panose="02040503050406030204" pitchFamily="18" charset="0"/>
                      </a:rPr>
                      <m:t>𝑄𝐼𝑇𝐸</m:t>
                    </m:r>
                    <m:r>
                      <a:rPr lang="en-US" altLang="ko-KR" sz="280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ko-KR" sz="2800">
                        <a:latin typeface="Cambria Math" panose="02040503050406030204" pitchFamily="18" charset="0"/>
                      </a:rPr>
                      <m:t>𝑉𝑄𝐸</m:t>
                    </m:r>
                  </m:oMath>
                </a14:m>
                <a:endParaRPr lang="en-US" altLang="ko-KR" sz="28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Possible Problems with QITE?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Importance of Selecting Parameter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Pulse Calibration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2D4C52-4CED-44AC-BED7-41FEEB788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26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3A054-AC54-4B47-BEFE-85D1685B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QITE?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4BEA4A-6D85-43B0-AB33-F7BB760EF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QITE = Quantum Imaginary Time Evolution</a:t>
                </a:r>
                <a:endParaRPr lang="ko-KR" altLang="en-US" sz="2000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  <a:p>
                <a:r>
                  <a:rPr lang="en-US" altLang="ko-KR" sz="1400" b="1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Idea:</a:t>
                </a:r>
                <a:r>
                  <a:rPr lang="en-US" altLang="ko-KR" sz="14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4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linearization</a:t>
                </a:r>
                <a:r>
                  <a:rPr lang="ko-KR" altLang="en-US" sz="14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4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to</a:t>
                </a:r>
                <a:r>
                  <a:rPr lang="ko-KR" altLang="en-US" sz="14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4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compute</a:t>
                </a:r>
                <a:r>
                  <a:rPr lang="ko-KR" altLang="en-US" sz="14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4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generators</a:t>
                </a:r>
                <a:r>
                  <a:rPr lang="ko-KR" altLang="en-US" sz="14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of </a:t>
                </a:r>
                <a:r>
                  <a:rPr lang="ko-KR" altLang="en-US" sz="14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unitary</a:t>
                </a:r>
                <a:r>
                  <a:rPr lang="ko-KR" altLang="en-US" sz="14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of </a:t>
                </a:r>
                <a:r>
                  <a:rPr lang="ko-KR" altLang="en-US" sz="14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step</a:t>
                </a:r>
                <a:r>
                  <a:rPr lang="ko-KR" altLang="en-US" sz="14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  <a:cs typeface="Noto Sans" panose="020B0502040504020204" pitchFamily="34" charset="0"/>
                      </a:rPr>
                      <m:t>𝑛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  <a:cs typeface="Noto Sans" panose="020B0502040504020204" pitchFamily="34" charset="0"/>
                      </a:rPr>
                      <m:t>+1</m:t>
                    </m:r>
                  </m:oMath>
                </a14:m>
                <a:r>
                  <a:rPr lang="ko-KR" altLang="en-US" sz="14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, </a:t>
                </a:r>
                <a:r>
                  <a:rPr lang="ko-KR" altLang="en-US" sz="14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from</a:t>
                </a:r>
                <a:r>
                  <a:rPr lang="ko-KR" altLang="en-US" sz="14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4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measured</a:t>
                </a:r>
                <a:r>
                  <a:rPr lang="ko-KR" altLang="en-US" sz="14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4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expectation</a:t>
                </a:r>
                <a:r>
                  <a:rPr lang="ko-KR" altLang="en-US" sz="14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4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values</a:t>
                </a:r>
                <a:r>
                  <a:rPr lang="ko-KR" altLang="en-US" sz="14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4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at</a:t>
                </a:r>
                <a:r>
                  <a:rPr lang="ko-KR" altLang="en-US" sz="14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4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step</a:t>
                </a:r>
                <a:r>
                  <a:rPr lang="ko-KR" altLang="en-US" sz="14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  <a:cs typeface="Noto Sans" panose="020B0502040504020204" pitchFamily="34" charset="0"/>
                      </a:rPr>
                      <m:t>𝑛</m:t>
                    </m:r>
                  </m:oMath>
                </a14:m>
                <a:r>
                  <a:rPr lang="en-US" altLang="ko-KR" sz="14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.</a:t>
                </a:r>
                <a:endParaRPr lang="ko-KR" altLang="en-US" sz="1400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4BEA4A-6D85-43B0-AB33-F7BB760EF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1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C75BF03-545E-427D-BD27-4BA2F0B9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3" y="3128020"/>
            <a:ext cx="3114675" cy="504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F78BCD-DB60-48A0-B90A-951179C26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48" y="3781183"/>
            <a:ext cx="3276600" cy="457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149CCE-81CA-4776-9B6C-570AF57EA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28" y="4265771"/>
            <a:ext cx="2933700" cy="933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D99AE6-FD3D-4BCC-80FF-7CFFED967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1" y="5240342"/>
            <a:ext cx="2266950" cy="390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15766E-F4F5-44A4-A67D-E7BB6094D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108" y="2192156"/>
            <a:ext cx="3600891" cy="36136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9F1B46-E2A2-4F03-9FDB-3F79D08008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104" y="5630867"/>
            <a:ext cx="2933699" cy="514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A43BCA-EE99-4D81-84E4-07CAAAB800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915" y="2022274"/>
            <a:ext cx="3810000" cy="4427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F4D384-F578-4B41-883B-62BF73D35A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9247" y="2553395"/>
            <a:ext cx="4032730" cy="504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FE3120-8ED0-4277-AD12-F533273B714F}"/>
              </a:ext>
            </a:extLst>
          </p:cNvPr>
          <p:cNvSpPr txBox="1"/>
          <p:nvPr/>
        </p:nvSpPr>
        <p:spPr>
          <a:xfrm>
            <a:off x="6858000" y="6404296"/>
            <a:ext cx="545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91D0C5"/>
                </a:solidFill>
              </a:rPr>
              <a:t>Motta et al. Nature Physics(2020): Determining eigenstates and thermal states on a quantum computer using quantum imaginary time evolution</a:t>
            </a:r>
            <a:endParaRPr lang="ko-KR" altLang="en-US" sz="800" b="1" dirty="0">
              <a:solidFill>
                <a:srgbClr val="91D0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5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9B19B-4342-4350-9F09-6C4B10A8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QITE vs ITE in Transverse </a:t>
            </a:r>
            <a:r>
              <a:rPr lang="en-US" altLang="ko-KR" dirty="0" err="1"/>
              <a:t>Ising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106B1-08C9-4971-8378-A4E0C740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3B005B-9774-4996-9BA7-8B86064D0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3314"/>
            <a:ext cx="5015873" cy="337777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F6640D7-C5FF-44C9-9D11-52EAE7903C28}"/>
              </a:ext>
            </a:extLst>
          </p:cNvPr>
          <p:cNvGrpSpPr/>
          <p:nvPr/>
        </p:nvGrpSpPr>
        <p:grpSpPr>
          <a:xfrm>
            <a:off x="1059340" y="2283314"/>
            <a:ext cx="5465153" cy="3377778"/>
            <a:chOff x="1071372" y="2283314"/>
            <a:chExt cx="5465153" cy="33777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5824A9C-EE8F-4D66-AC1C-28EE0895E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4"/>
            <a:stretch/>
          </p:blipFill>
          <p:spPr>
            <a:xfrm>
              <a:off x="1318260" y="2283314"/>
              <a:ext cx="5218265" cy="33777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5B499F9-419B-4820-B56A-ABD58EE10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" t="37258" r="94228" b="50741"/>
            <a:stretch/>
          </p:blipFill>
          <p:spPr>
            <a:xfrm>
              <a:off x="1071372" y="3663696"/>
              <a:ext cx="246888" cy="405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100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0DC93-99F0-4151-BEF4-CBE2AF55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QITE 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8EFB6-A18F-40BB-8825-718BC026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When using VQE algorithm, creating ansatz is a complicated problem, and the classical part of the algorithm also requires optimization.</a:t>
            </a:r>
          </a:p>
          <a:p>
            <a:endParaRPr lang="en-US" altLang="ko-KR" sz="2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QITE algorithm needs no ansatz.</a:t>
            </a:r>
          </a:p>
          <a:p>
            <a:endParaRPr lang="en-US" altLang="ko-KR" sz="2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ko-KR" altLang="en-US" sz="24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7520C3-3BCA-44DC-867F-9DB8C9B4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5213"/>
            <a:ext cx="2724150" cy="2190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5DB75C-78E7-4D74-8103-C9C19D976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021" y="3476418"/>
            <a:ext cx="3342807" cy="2028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686C4-DD90-488E-BFAF-2CFAA9AE93B6}"/>
              </a:ext>
            </a:extLst>
          </p:cNvPr>
          <p:cNvSpPr/>
          <p:nvPr/>
        </p:nvSpPr>
        <p:spPr>
          <a:xfrm>
            <a:off x="838200" y="5614988"/>
            <a:ext cx="3578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Estimate of the number of Pauli string expectation values (</a:t>
            </a:r>
            <a:r>
              <a:rPr lang="en-US" altLang="ko-KR" sz="800" b="1" dirty="0" err="1"/>
              <a:t>Ptotal</a:t>
            </a:r>
            <a:r>
              <a:rPr lang="en-US" altLang="ko-KR" sz="800" b="1" dirty="0"/>
              <a:t>) needed for QITE and VQE to converge within  1% of the exact energy for a 4-site (left) and 6-site (right) 1D Heisenberg model</a:t>
            </a:r>
            <a:endParaRPr lang="ko-KR" altLang="en-US" sz="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FD1DA-CDEE-4D0F-860E-972C944B802B}"/>
              </a:ext>
            </a:extLst>
          </p:cNvPr>
          <p:cNvSpPr txBox="1"/>
          <p:nvPr/>
        </p:nvSpPr>
        <p:spPr>
          <a:xfrm>
            <a:off x="5382546" y="5594490"/>
            <a:ext cx="357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Estimate of the number of Pauli string expectation values (</a:t>
            </a:r>
            <a:r>
              <a:rPr lang="en-US" altLang="ko-KR" sz="800" b="1" dirty="0" err="1"/>
              <a:t>Ptotal</a:t>
            </a:r>
            <a:r>
              <a:rPr lang="en-US" altLang="ko-KR" sz="800" b="1" dirty="0"/>
              <a:t>) needed for QITE and VQE to converge within 1% (2%) of the exact energy for a 4-site (6-site) 1D AFM transverse-field </a:t>
            </a:r>
            <a:r>
              <a:rPr lang="en-US" altLang="ko-KR" sz="800" b="1" dirty="0" err="1"/>
              <a:t>Ising</a:t>
            </a:r>
            <a:r>
              <a:rPr lang="en-US" altLang="ko-KR" sz="800" b="1" dirty="0"/>
              <a:t> model.</a:t>
            </a:r>
            <a:endParaRPr lang="ko-KR" altLang="en-US" sz="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4513F-0DAE-4324-BB3A-FDF3A5CBC717}"/>
              </a:ext>
            </a:extLst>
          </p:cNvPr>
          <p:cNvSpPr txBox="1"/>
          <p:nvPr/>
        </p:nvSpPr>
        <p:spPr>
          <a:xfrm>
            <a:off x="6906547" y="6519446"/>
            <a:ext cx="545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91D0C5"/>
                </a:solidFill>
              </a:rPr>
              <a:t>Motta et al. Nature Physics(2020): Determining eigenstates and thermal states on a quantum computer using quantum imaginary time evolution</a:t>
            </a:r>
            <a:endParaRPr lang="ko-KR" altLang="en-US" sz="800" b="1" dirty="0">
              <a:solidFill>
                <a:srgbClr val="91D0C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AA350-DFAD-43E0-B505-65055BD978F0}"/>
              </a:ext>
            </a:extLst>
          </p:cNvPr>
          <p:cNvSpPr txBox="1"/>
          <p:nvPr/>
        </p:nvSpPr>
        <p:spPr>
          <a:xfrm>
            <a:off x="5965832" y="5441764"/>
            <a:ext cx="27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127F6-A505-4941-9AE4-A41B66C0D7EA}"/>
              </a:ext>
            </a:extLst>
          </p:cNvPr>
          <p:cNvSpPr txBox="1"/>
          <p:nvPr/>
        </p:nvSpPr>
        <p:spPr>
          <a:xfrm>
            <a:off x="7171992" y="5470943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8986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1AE57-13D8-4249-B1A0-4D62A96E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Error mitigation - random compiling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D2AD08-4CAA-41EB-98E4-C419DBC71E5E}"/>
              </a:ext>
            </a:extLst>
          </p:cNvPr>
          <p:cNvGrpSpPr/>
          <p:nvPr/>
        </p:nvGrpSpPr>
        <p:grpSpPr>
          <a:xfrm>
            <a:off x="7595059" y="2958481"/>
            <a:ext cx="2324101" cy="1017238"/>
            <a:chOff x="8686799" y="3050113"/>
            <a:chExt cx="2324101" cy="101723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0ADA32B-89E0-4669-B4D1-3ED4789A2D9C}"/>
                </a:ext>
              </a:extLst>
            </p:cNvPr>
            <p:cNvCxnSpPr/>
            <p:nvPr/>
          </p:nvCxnSpPr>
          <p:spPr>
            <a:xfrm>
              <a:off x="8686800" y="3228975"/>
              <a:ext cx="2324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C6BDD34-680A-418D-A00C-B81A73C28DFA}"/>
                </a:ext>
              </a:extLst>
            </p:cNvPr>
            <p:cNvCxnSpPr/>
            <p:nvPr/>
          </p:nvCxnSpPr>
          <p:spPr>
            <a:xfrm>
              <a:off x="8686799" y="3879809"/>
              <a:ext cx="2324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EC34BEA-34B5-42C1-85ED-2830FF2413F9}"/>
                </a:ext>
              </a:extLst>
            </p:cNvPr>
            <p:cNvSpPr/>
            <p:nvPr/>
          </p:nvSpPr>
          <p:spPr>
            <a:xfrm>
              <a:off x="9758362" y="3146518"/>
              <a:ext cx="180975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C46AE64-6957-4A64-AD0F-FBDAE09D1EAA}"/>
                </a:ext>
              </a:extLst>
            </p:cNvPr>
            <p:cNvSpPr/>
            <p:nvPr/>
          </p:nvSpPr>
          <p:spPr>
            <a:xfrm>
              <a:off x="9758362" y="3789809"/>
              <a:ext cx="180975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1E9854-CEF3-41D8-83D9-FC3C6E184FD6}"/>
                </a:ext>
              </a:extLst>
            </p:cNvPr>
            <p:cNvCxnSpPr>
              <a:cxnSpLocks/>
              <a:stCxn id="14" idx="4"/>
              <a:endCxn id="15" idx="4"/>
            </p:cNvCxnSpPr>
            <p:nvPr/>
          </p:nvCxnSpPr>
          <p:spPr>
            <a:xfrm>
              <a:off x="9848850" y="3326518"/>
              <a:ext cx="0" cy="6432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1406502-6375-4C5A-819A-48CF3BE43FEA}"/>
                </a:ext>
              </a:extLst>
            </p:cNvPr>
            <p:cNvSpPr/>
            <p:nvPr/>
          </p:nvSpPr>
          <p:spPr>
            <a:xfrm>
              <a:off x="9048750" y="3050113"/>
              <a:ext cx="352425" cy="35772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lang="ko-KR" altLang="en-US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F0E4E7-4BCB-4103-BDA2-E4C132511F0E}"/>
                </a:ext>
              </a:extLst>
            </p:cNvPr>
            <p:cNvSpPr/>
            <p:nvPr/>
          </p:nvSpPr>
          <p:spPr>
            <a:xfrm>
              <a:off x="10296524" y="3050113"/>
              <a:ext cx="352425" cy="35772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endParaRPr lang="ko-KR" altLang="en-US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E19A10D-B867-4CE1-9A6F-436ECB340E9A}"/>
                </a:ext>
              </a:extLst>
            </p:cNvPr>
            <p:cNvSpPr/>
            <p:nvPr/>
          </p:nvSpPr>
          <p:spPr>
            <a:xfrm>
              <a:off x="9048750" y="3709628"/>
              <a:ext cx="352425" cy="35772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ko-KR" altLang="en-US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BB23CC3-78FB-4028-8D85-550B02DE5ED1}"/>
                </a:ext>
              </a:extLst>
            </p:cNvPr>
            <p:cNvSpPr/>
            <p:nvPr/>
          </p:nvSpPr>
          <p:spPr>
            <a:xfrm>
              <a:off x="10296524" y="3709628"/>
              <a:ext cx="352425" cy="35772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ko-KR" altLang="en-US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97E9A52-3262-4250-8CE0-DC5866038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93663"/>
              </p:ext>
            </p:extLst>
          </p:nvPr>
        </p:nvGraphicFramePr>
        <p:xfrm>
          <a:off x="1066466" y="3014426"/>
          <a:ext cx="4826000" cy="10477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405075102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39365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5903313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5454632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555059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4382993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1176862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4545377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2569532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53762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87867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158506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8052808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3623576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435167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344959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86476061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8118140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7726021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12464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971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527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42462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380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474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27FA7-8A64-4CD9-B38E-182DC60F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Error mitigation - </a:t>
            </a:r>
            <a:r>
              <a:rPr lang="fr-FR" altLang="ko-KR" dirty="0"/>
              <a:t>zero noise extrapolation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F02395-7F19-4B65-BBEB-6C964980E503}"/>
              </a:ext>
            </a:extLst>
          </p:cNvPr>
          <p:cNvGrpSpPr/>
          <p:nvPr/>
        </p:nvGrpSpPr>
        <p:grpSpPr>
          <a:xfrm>
            <a:off x="2989184" y="2369673"/>
            <a:ext cx="4791232" cy="3362204"/>
            <a:chOff x="2747884" y="1988673"/>
            <a:chExt cx="4791232" cy="33622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7D1F4F0-76AD-4FA2-87C0-3A514B247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7884" y="1988673"/>
              <a:ext cx="4791232" cy="288065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8BD69C0-C651-4B16-AB19-A5C8D2CA2EFE}"/>
                    </a:ext>
                  </a:extLst>
                </p:cNvPr>
                <p:cNvSpPr txBox="1"/>
                <p:nvPr/>
              </p:nvSpPr>
              <p:spPr>
                <a:xfrm>
                  <a:off x="2747884" y="5012323"/>
                  <a:ext cx="479123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800" b="1" dirty="0"/>
                    <a:t>Fig. </a:t>
                  </a:r>
                  <a:r>
                    <a:rPr lang="ko-KR" altLang="en-US" sz="800" b="1" dirty="0" err="1"/>
                    <a:t>An</a:t>
                  </a:r>
                  <a:r>
                    <a:rPr lang="ko-KR" altLang="en-US" sz="800" b="1" dirty="0"/>
                    <a:t> </a:t>
                  </a:r>
                  <a:r>
                    <a:rPr lang="ko-KR" altLang="en-US" sz="800" b="1" dirty="0" err="1"/>
                    <a:t>illustration</a:t>
                  </a:r>
                  <a:r>
                    <a:rPr lang="ko-KR" altLang="en-US" sz="800" b="1" dirty="0"/>
                    <a:t> of </a:t>
                  </a:r>
                  <a:r>
                    <a:rPr lang="ko-KR" altLang="en-US" sz="800" b="1" dirty="0" err="1"/>
                    <a:t>identity</a:t>
                  </a:r>
                  <a:r>
                    <a:rPr lang="ko-KR" altLang="en-US" sz="800" b="1" dirty="0"/>
                    <a:t> </a:t>
                  </a:r>
                  <a:r>
                    <a:rPr lang="ko-KR" altLang="en-US" sz="800" b="1" dirty="0" err="1"/>
                    <a:t>insertion</a:t>
                  </a:r>
                  <a:r>
                    <a:rPr lang="ko-KR" altLang="en-US" sz="800" b="1" dirty="0"/>
                    <a:t> </a:t>
                  </a:r>
                  <a:r>
                    <a:rPr lang="ko-KR" altLang="en-US" sz="800" b="1" dirty="0" err="1"/>
                    <a:t>for</a:t>
                  </a:r>
                  <a:r>
                    <a:rPr lang="ko-KR" altLang="en-US" sz="800" b="1" dirty="0"/>
                    <a:t> </a:t>
                  </a:r>
                  <a:r>
                    <a:rPr lang="ko-KR" altLang="en-US" sz="800" b="1" dirty="0" err="1"/>
                    <a:t>a</a:t>
                  </a:r>
                  <a:r>
                    <a:rPr lang="ko-KR" altLang="en-US" sz="800" b="1" dirty="0"/>
                    <a:t> </a:t>
                  </a:r>
                  <a:r>
                    <a:rPr lang="ko-KR" altLang="en-US" sz="800" b="1" dirty="0" err="1"/>
                    <a:t>generic</a:t>
                  </a:r>
                  <a:r>
                    <a:rPr lang="ko-KR" altLang="en-US" sz="800" b="1" dirty="0"/>
                    <a:t> </a:t>
                  </a:r>
                  <a:r>
                    <a:rPr lang="ko-KR" altLang="en-US" sz="800" b="1" dirty="0" err="1"/>
                    <a:t>controlled</a:t>
                  </a:r>
                  <a:r>
                    <a:rPr lang="ko-KR" altLang="en-US" sz="800" b="1" dirty="0"/>
                    <a:t> </a:t>
                  </a:r>
                  <a:r>
                    <a:rPr lang="ko-KR" altLang="en-US" sz="800" b="1" dirty="0" err="1"/>
                    <a:t>unitary</a:t>
                  </a:r>
                  <a:r>
                    <a:rPr lang="ko-KR" altLang="en-US" sz="800" b="1" dirty="0"/>
                    <a:t> </a:t>
                  </a:r>
                  <a:r>
                    <a:rPr lang="ko-KR" altLang="en-US" sz="800" b="1" dirty="0" err="1"/>
                    <a:t>operation</a:t>
                  </a:r>
                  <a:r>
                    <a:rPr lang="ko-KR" altLang="en-US" sz="800" b="1" dirty="0"/>
                    <a:t> </a:t>
                  </a:r>
                  <a:r>
                    <a:rPr lang="ko-KR" altLang="en-US" sz="800" b="1" dirty="0" err="1"/>
                    <a:t>with</a:t>
                  </a:r>
                  <a:r>
                    <a:rPr lang="ko-KR" altLang="en-US" sz="800" b="1" dirty="0"/>
                    <a:t> </a:t>
                  </a:r>
                  <a:r>
                    <a:rPr lang="ko-KR" altLang="en-US" sz="800" b="1" dirty="0" err="1"/>
                    <a:t>two</a:t>
                  </a:r>
                  <a:r>
                    <a:rPr lang="ko-KR" altLang="en-US" sz="800" b="1" dirty="0"/>
                    <a:t> </a:t>
                  </a:r>
                  <a:r>
                    <a:rPr lang="ko-KR" altLang="en-US" sz="800" b="1" dirty="0" err="1"/>
                    <a:t>qubits</a:t>
                  </a:r>
                  <a:r>
                    <a:rPr lang="ko-KR" altLang="en-US" sz="800" b="1" dirty="0"/>
                    <a:t>. The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1" i="1" dirty="0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8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ko-KR" altLang="en-US" sz="800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800" b="1" dirty="0" err="1"/>
                    <a:t>represent</a:t>
                  </a:r>
                  <a:r>
                    <a:rPr lang="ko-KR" altLang="en-US" sz="800" b="1" dirty="0"/>
                    <a:t> </a:t>
                  </a:r>
                  <a:r>
                    <a:rPr lang="ko-KR" altLang="en-US" sz="800" b="1" dirty="0" err="1"/>
                    <a:t>unitary</a:t>
                  </a:r>
                  <a:r>
                    <a:rPr lang="ko-KR" altLang="en-US" sz="800" b="1" dirty="0"/>
                    <a:t> </a:t>
                  </a:r>
                  <a:r>
                    <a:rPr lang="ko-KR" altLang="en-US" sz="800" b="1" dirty="0" err="1"/>
                    <a:t>matrices</a:t>
                  </a:r>
                  <a:r>
                    <a:rPr lang="ko-KR" altLang="en-US" sz="800" b="1" dirty="0"/>
                    <a:t> and </a:t>
                  </a:r>
                  <a:r>
                    <a:rPr lang="ko-KR" altLang="en-US" sz="800" b="1" dirty="0" err="1"/>
                    <a:t>the</a:t>
                  </a:r>
                  <a:r>
                    <a:rPr lang="ko-KR" altLang="en-US" sz="8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ko-KR" sz="8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ko-KR" altLang="en-US" sz="800" b="1" dirty="0"/>
                    <a:t> </a:t>
                  </a:r>
                  <a:r>
                    <a:rPr lang="ko-KR" altLang="en-US" sz="800" b="1" dirty="0" err="1"/>
                    <a:t>are</a:t>
                  </a:r>
                  <a:r>
                    <a:rPr lang="ko-KR" altLang="en-US" sz="800" b="1" dirty="0"/>
                    <a:t> </a:t>
                  </a:r>
                  <a:r>
                    <a:rPr lang="ko-KR" altLang="en-US" sz="800" b="1" dirty="0" err="1"/>
                    <a:t>non-negative</a:t>
                  </a:r>
                  <a:r>
                    <a:rPr lang="ko-KR" altLang="en-US" sz="800" b="1" dirty="0"/>
                    <a:t> </a:t>
                  </a:r>
                  <a:r>
                    <a:rPr lang="ko-KR" altLang="en-US" sz="800" b="1" dirty="0" err="1"/>
                    <a:t>integers</a:t>
                  </a:r>
                  <a:r>
                    <a:rPr lang="ko-KR" altLang="en-US" sz="800" b="1" dirty="0"/>
                    <a:t>.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8BD69C0-C651-4B16-AB19-A5C8D2CA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884" y="5012323"/>
                  <a:ext cx="4791232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205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1AE57-13D8-4249-B1A0-4D62A96E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Real time evolution result using Error Mitigation</a:t>
            </a:r>
            <a:endParaRPr lang="ko-KR" altLang="en-US" sz="3600" dirty="0"/>
          </a:p>
        </p:txBody>
      </p:sp>
      <p:pic>
        <p:nvPicPr>
          <p:cNvPr id="13" name="내용 개체 틀 27">
            <a:extLst>
              <a:ext uri="{FF2B5EF4-FFF2-40B4-BE49-F238E27FC236}">
                <a16:creationId xmlns:a16="http://schemas.microsoft.com/office/drawing/2014/main" id="{A7FAE589-47D8-4040-BA69-A37174303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112" y="2223887"/>
            <a:ext cx="5117460" cy="33777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255B3FF-48B5-4A87-9518-33527616F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24" y="3062058"/>
            <a:ext cx="5687658" cy="170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85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id="{AA3AEFB4-F8AD-4225-92A4-D7A5DE3AA1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4000" dirty="0"/>
                  <a:t>Ground State Energy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/>
                        </m:ctrlPr>
                      </m:sSubPr>
                      <m:e>
                        <m:r>
                          <a:rPr lang="en-US" altLang="ko-KR" sz="4000"/>
                          <m:t>𝐻</m:t>
                        </m:r>
                      </m:e>
                      <m:sub>
                        <m:r>
                          <a:rPr lang="en-US" altLang="ko-KR" sz="4000"/>
                          <m:t>2</m:t>
                        </m:r>
                      </m:sub>
                    </m:sSub>
                  </m:oMath>
                </a14:m>
                <a:r>
                  <a:rPr lang="ko-KR" altLang="en-US" sz="4000" dirty="0"/>
                  <a:t> </a:t>
                </a:r>
                <a:r>
                  <a:rPr lang="en-US" altLang="ko-KR" sz="4000" dirty="0"/>
                  <a:t>using QITE&amp;VQE</a:t>
                </a:r>
                <a:endParaRPr lang="ko-KR" altLang="en-US" sz="4000" dirty="0"/>
              </a:p>
            </p:txBody>
          </p:sp>
        </mc:Choice>
        <mc:Fallback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id="{AA3AEFB4-F8AD-4225-92A4-D7A5DE3AA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44" b="-9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7324087F-7DB0-4E76-BCAD-7D683AEA5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7" y="2254209"/>
            <a:ext cx="4016389" cy="3005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009CF8-2042-4771-A2E1-98B76A71D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9441" y="2516621"/>
            <a:ext cx="3678186" cy="24802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D6C09B-A40D-4926-8D82-CBAFA7BC3F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47" y="2493442"/>
            <a:ext cx="3746934" cy="25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3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503</Words>
  <Application>Microsoft Office PowerPoint</Application>
  <PresentationFormat>와이드스크린</PresentationFormat>
  <Paragraphs>145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Noto Sans</vt:lpstr>
      <vt:lpstr>Office 테마</vt:lpstr>
      <vt:lpstr>Calculating ground state using QITE and mitigating depolarizing noise </vt:lpstr>
      <vt:lpstr>Contents</vt:lpstr>
      <vt:lpstr>What is QITE?</vt:lpstr>
      <vt:lpstr>QITE vs ITE in Transverse Ising Model</vt:lpstr>
      <vt:lpstr>Why QITE ? </vt:lpstr>
      <vt:lpstr>Error mitigation - random compiling</vt:lpstr>
      <vt:lpstr>Error mitigation - zero noise extrapolation</vt:lpstr>
      <vt:lpstr>Real time evolution result using Error Mitigation</vt:lpstr>
      <vt:lpstr>Ground State Energy of H_2 using QITE&amp;VQE</vt:lpstr>
      <vt:lpstr>Possible Problems with QITE</vt:lpstr>
      <vt:lpstr>Importance of Selecting Parameter</vt:lpstr>
      <vt:lpstr>Pulse Calibration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QITE in Qiskit</dc:title>
  <dc:creator>afjwiejf awvmimvi</dc:creator>
  <cp:lastModifiedBy>(학생) 김기현 (컴퓨터공학과)</cp:lastModifiedBy>
  <cp:revision>37</cp:revision>
  <dcterms:created xsi:type="dcterms:W3CDTF">2022-02-09T14:56:42Z</dcterms:created>
  <dcterms:modified xsi:type="dcterms:W3CDTF">2022-02-25T18:52:37Z</dcterms:modified>
</cp:coreProperties>
</file>