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9" r:id="rId1"/>
  </p:sldMasterIdLst>
  <p:notesMasterIdLst>
    <p:notesMasterId r:id="rId36"/>
  </p:notesMasterIdLst>
  <p:sldIdLst>
    <p:sldId id="256" r:id="rId2"/>
    <p:sldId id="262" r:id="rId3"/>
    <p:sldId id="258" r:id="rId4"/>
    <p:sldId id="264" r:id="rId5"/>
    <p:sldId id="265" r:id="rId6"/>
    <p:sldId id="297" r:id="rId7"/>
    <p:sldId id="298" r:id="rId8"/>
    <p:sldId id="299" r:id="rId9"/>
    <p:sldId id="259" r:id="rId10"/>
    <p:sldId id="269" r:id="rId11"/>
    <p:sldId id="260" r:id="rId12"/>
    <p:sldId id="272" r:id="rId13"/>
    <p:sldId id="277" r:id="rId14"/>
    <p:sldId id="302" r:id="rId15"/>
    <p:sldId id="300" r:id="rId16"/>
    <p:sldId id="291" r:id="rId17"/>
    <p:sldId id="301" r:id="rId18"/>
    <p:sldId id="305" r:id="rId19"/>
    <p:sldId id="287" r:id="rId20"/>
    <p:sldId id="311" r:id="rId21"/>
    <p:sldId id="283" r:id="rId22"/>
    <p:sldId id="281" r:id="rId23"/>
    <p:sldId id="286" r:id="rId24"/>
    <p:sldId id="290" r:id="rId25"/>
    <p:sldId id="292" r:id="rId26"/>
    <p:sldId id="293" r:id="rId27"/>
    <p:sldId id="294" r:id="rId28"/>
    <p:sldId id="295" r:id="rId29"/>
    <p:sldId id="296" r:id="rId30"/>
    <p:sldId id="306" r:id="rId31"/>
    <p:sldId id="307" r:id="rId32"/>
    <p:sldId id="308" r:id="rId33"/>
    <p:sldId id="263" r:id="rId34"/>
    <p:sldId id="30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shrivastav" initials="Vs" lastIdx="2" clrIdx="0">
    <p:extLst>
      <p:ext uri="{19B8F6BF-5375-455C-9EA6-DF929625EA0E}">
        <p15:presenceInfo xmlns:p15="http://schemas.microsoft.com/office/powerpoint/2012/main" userId="886c584b5a2bb7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2771" autoAdjust="0"/>
  </p:normalViewPr>
  <p:slideViewPr>
    <p:cSldViewPr snapToGrid="0">
      <p:cViewPr varScale="1">
        <p:scale>
          <a:sx n="62" d="100"/>
          <a:sy n="62" d="100"/>
        </p:scale>
        <p:origin x="7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Probability</a:t>
            </a:r>
            <a:r>
              <a:rPr lang="en-US" baseline="0" dirty="0"/>
              <a:t> Distribution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896765765649791E-2"/>
          <c:y val="0.11820334095104"/>
          <c:w val="0.93041352725294546"/>
          <c:h val="0.7396149300228803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(1,0)</c:v>
                </c:pt>
                <c:pt idx="1">
                  <c:v>(1,1)</c:v>
                </c:pt>
                <c:pt idx="2">
                  <c:v>(2,0)</c:v>
                </c:pt>
                <c:pt idx="3">
                  <c:v>(2,1)</c:v>
                </c:pt>
                <c:pt idx="4">
                  <c:v>(2,2)</c:v>
                </c:pt>
              </c:strCache>
            </c:strRef>
          </c:cat>
          <c:val>
            <c:numRef>
              <c:f>Sheet1!$B$2:$B$6</c:f>
              <c:numCache>
                <c:formatCode>General</c:formatCode>
                <c:ptCount val="5"/>
                <c:pt idx="0">
                  <c:v>0.2</c:v>
                </c:pt>
                <c:pt idx="1">
                  <c:v>0.2</c:v>
                </c:pt>
                <c:pt idx="2">
                  <c:v>0.2</c:v>
                </c:pt>
                <c:pt idx="3">
                  <c:v>0.2</c:v>
                </c:pt>
                <c:pt idx="4">
                  <c:v>0.2</c:v>
                </c:pt>
              </c:numCache>
            </c:numRef>
          </c:val>
          <c:extLst>
            <c:ext xmlns:c16="http://schemas.microsoft.com/office/drawing/2014/chart" uri="{C3380CC4-5D6E-409C-BE32-E72D297353CC}">
              <c16:uniqueId val="{00000000-DD10-4D13-B959-6571BA8F480D}"/>
            </c:ext>
          </c:extLst>
        </c:ser>
        <c:dLbls>
          <c:dLblPos val="outEnd"/>
          <c:showLegendKey val="0"/>
          <c:showVal val="1"/>
          <c:showCatName val="0"/>
          <c:showSerName val="0"/>
          <c:showPercent val="0"/>
          <c:showBubbleSize val="0"/>
        </c:dLbls>
        <c:gapWidth val="219"/>
        <c:overlap val="-27"/>
        <c:axId val="1921033455"/>
        <c:axId val="1921031055"/>
      </c:barChart>
      <c:catAx>
        <c:axId val="1921033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031055"/>
        <c:crosses val="autoZero"/>
        <c:auto val="1"/>
        <c:lblAlgn val="ctr"/>
        <c:lblOffset val="100"/>
        <c:noMultiLvlLbl val="0"/>
      </c:catAx>
      <c:valAx>
        <c:axId val="1921031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033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Probability</a:t>
            </a:r>
            <a:r>
              <a:rPr lang="en-US" baseline="0" dirty="0"/>
              <a:t> Distribution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896765765649791E-2"/>
          <c:y val="0.11820334095104"/>
          <c:w val="0.93041352725294546"/>
          <c:h val="0.7396149300228803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(1,0)</c:v>
                </c:pt>
                <c:pt idx="1">
                  <c:v>(1,1)</c:v>
                </c:pt>
                <c:pt idx="2">
                  <c:v>(2,0)</c:v>
                </c:pt>
                <c:pt idx="3">
                  <c:v>(2,1)</c:v>
                </c:pt>
                <c:pt idx="4">
                  <c:v>(2,2)</c:v>
                </c:pt>
              </c:strCache>
            </c:strRef>
          </c:cat>
          <c:val>
            <c:numRef>
              <c:f>Sheet1!$B$2:$B$6</c:f>
              <c:numCache>
                <c:formatCode>General</c:formatCode>
                <c:ptCount val="5"/>
                <c:pt idx="0">
                  <c:v>9.9999999999999995E-8</c:v>
                </c:pt>
                <c:pt idx="1">
                  <c:v>0.99999959999999999</c:v>
                </c:pt>
                <c:pt idx="2">
                  <c:v>9.9999999999999995E-8</c:v>
                </c:pt>
                <c:pt idx="3">
                  <c:v>9.9999999999999995E-8</c:v>
                </c:pt>
                <c:pt idx="4">
                  <c:v>9.9999999999999995E-8</c:v>
                </c:pt>
              </c:numCache>
            </c:numRef>
          </c:val>
          <c:extLst>
            <c:ext xmlns:c16="http://schemas.microsoft.com/office/drawing/2014/chart" uri="{C3380CC4-5D6E-409C-BE32-E72D297353CC}">
              <c16:uniqueId val="{00000000-D400-4395-A4A6-DD03AE04138C}"/>
            </c:ext>
          </c:extLst>
        </c:ser>
        <c:dLbls>
          <c:dLblPos val="outEnd"/>
          <c:showLegendKey val="0"/>
          <c:showVal val="1"/>
          <c:showCatName val="0"/>
          <c:showSerName val="0"/>
          <c:showPercent val="0"/>
          <c:showBubbleSize val="0"/>
        </c:dLbls>
        <c:gapWidth val="219"/>
        <c:overlap val="-27"/>
        <c:axId val="1921033455"/>
        <c:axId val="1921031055"/>
      </c:barChart>
      <c:catAx>
        <c:axId val="1921033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031055"/>
        <c:crosses val="autoZero"/>
        <c:auto val="1"/>
        <c:lblAlgn val="ctr"/>
        <c:lblOffset val="100"/>
        <c:noMultiLvlLbl val="0"/>
      </c:catAx>
      <c:valAx>
        <c:axId val="1921031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033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Probability</a:t>
            </a:r>
            <a:r>
              <a:rPr lang="en-US" baseline="0" dirty="0"/>
              <a:t> Distribution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896765765649791E-2"/>
          <c:y val="0.11820334095104"/>
          <c:w val="0.93041352725294546"/>
          <c:h val="0.7396149300228803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(1,0)</c:v>
                </c:pt>
                <c:pt idx="1">
                  <c:v>(1,1)</c:v>
                </c:pt>
                <c:pt idx="2">
                  <c:v>(2,0)</c:v>
                </c:pt>
                <c:pt idx="3">
                  <c:v>(2,1)</c:v>
                </c:pt>
                <c:pt idx="4">
                  <c:v>(2,2)</c:v>
                </c:pt>
              </c:strCache>
            </c:strRef>
          </c:cat>
          <c:val>
            <c:numRef>
              <c:f>Sheet1!$B$2:$B$6</c:f>
              <c:numCache>
                <c:formatCode>General</c:formatCode>
                <c:ptCount val="5"/>
                <c:pt idx="0">
                  <c:v>9.9999999999999995E-8</c:v>
                </c:pt>
                <c:pt idx="1">
                  <c:v>0.49999979999999999</c:v>
                </c:pt>
                <c:pt idx="2">
                  <c:v>0.49999979999999999</c:v>
                </c:pt>
                <c:pt idx="3">
                  <c:v>9.9999999999999995E-8</c:v>
                </c:pt>
                <c:pt idx="4">
                  <c:v>9.9999999999999995E-8</c:v>
                </c:pt>
              </c:numCache>
            </c:numRef>
          </c:val>
          <c:extLst>
            <c:ext xmlns:c16="http://schemas.microsoft.com/office/drawing/2014/chart" uri="{C3380CC4-5D6E-409C-BE32-E72D297353CC}">
              <c16:uniqueId val="{00000000-B802-473A-9F9F-A0D63963699B}"/>
            </c:ext>
          </c:extLst>
        </c:ser>
        <c:dLbls>
          <c:dLblPos val="outEnd"/>
          <c:showLegendKey val="0"/>
          <c:showVal val="1"/>
          <c:showCatName val="0"/>
          <c:showSerName val="0"/>
          <c:showPercent val="0"/>
          <c:showBubbleSize val="0"/>
        </c:dLbls>
        <c:gapWidth val="219"/>
        <c:overlap val="-27"/>
        <c:axId val="1921033455"/>
        <c:axId val="1921031055"/>
      </c:barChart>
      <c:catAx>
        <c:axId val="1921033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031055"/>
        <c:crosses val="autoZero"/>
        <c:auto val="1"/>
        <c:lblAlgn val="ctr"/>
        <c:lblOffset val="100"/>
        <c:noMultiLvlLbl val="0"/>
      </c:catAx>
      <c:valAx>
        <c:axId val="1921031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033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Probability</a:t>
            </a:r>
            <a:r>
              <a:rPr lang="en-US" baseline="0" dirty="0"/>
              <a:t> Distribution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896765765649791E-2"/>
          <c:y val="0.11820334095104"/>
          <c:w val="0.93041352725294546"/>
          <c:h val="0.7396149300228803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(1,0)</c:v>
                </c:pt>
                <c:pt idx="1">
                  <c:v>(1,1)</c:v>
                </c:pt>
                <c:pt idx="2">
                  <c:v>(2,0)</c:v>
                </c:pt>
                <c:pt idx="3">
                  <c:v>(2,1)</c:v>
                </c:pt>
                <c:pt idx="4">
                  <c:v>(2,2)</c:v>
                </c:pt>
              </c:strCache>
            </c:strRef>
          </c:cat>
          <c:val>
            <c:numRef>
              <c:f>Sheet1!$B$2:$B$6</c:f>
              <c:numCache>
                <c:formatCode>General</c:formatCode>
                <c:ptCount val="5"/>
                <c:pt idx="0">
                  <c:v>0.2</c:v>
                </c:pt>
                <c:pt idx="1">
                  <c:v>0.2</c:v>
                </c:pt>
                <c:pt idx="2">
                  <c:v>0.2</c:v>
                </c:pt>
                <c:pt idx="3">
                  <c:v>0.2</c:v>
                </c:pt>
                <c:pt idx="4">
                  <c:v>0.2</c:v>
                </c:pt>
              </c:numCache>
            </c:numRef>
          </c:val>
          <c:extLst>
            <c:ext xmlns:c16="http://schemas.microsoft.com/office/drawing/2014/chart" uri="{C3380CC4-5D6E-409C-BE32-E72D297353CC}">
              <c16:uniqueId val="{00000000-8964-49C2-AF42-A09C657270C8}"/>
            </c:ext>
          </c:extLst>
        </c:ser>
        <c:dLbls>
          <c:dLblPos val="outEnd"/>
          <c:showLegendKey val="0"/>
          <c:showVal val="1"/>
          <c:showCatName val="0"/>
          <c:showSerName val="0"/>
          <c:showPercent val="0"/>
          <c:showBubbleSize val="0"/>
        </c:dLbls>
        <c:gapWidth val="219"/>
        <c:overlap val="-27"/>
        <c:axId val="1921033455"/>
        <c:axId val="1921031055"/>
      </c:barChart>
      <c:catAx>
        <c:axId val="1921033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031055"/>
        <c:crosses val="autoZero"/>
        <c:auto val="1"/>
        <c:lblAlgn val="ctr"/>
        <c:lblOffset val="100"/>
        <c:noMultiLvlLbl val="0"/>
      </c:catAx>
      <c:valAx>
        <c:axId val="1921031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033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A1B082-66FE-42F1-AEBA-060BA7EE12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2642EBF-0DE7-4B30-A476-3D234BAEF878}">
      <dgm:prSet custT="1"/>
      <dgm:spPr/>
      <dgm:t>
        <a:bodyPr/>
        <a:lstStyle/>
        <a:p>
          <a:r>
            <a:rPr lang="en-US" sz="2400" dirty="0"/>
            <a:t>Introduction to Machine Learning</a:t>
          </a:r>
          <a:endParaRPr lang="en-IN" sz="2400" dirty="0"/>
        </a:p>
      </dgm:t>
    </dgm:pt>
    <dgm:pt modelId="{A03BC102-3EA0-42E5-A940-38A6284494AC}" type="parTrans" cxnId="{64576A58-96EF-4094-9C06-1AB322E4C336}">
      <dgm:prSet/>
      <dgm:spPr/>
      <dgm:t>
        <a:bodyPr/>
        <a:lstStyle/>
        <a:p>
          <a:endParaRPr lang="en-IN" sz="2400"/>
        </a:p>
      </dgm:t>
    </dgm:pt>
    <dgm:pt modelId="{F82D5CE0-AEF7-4A8D-B3E1-6877F3464952}" type="sibTrans" cxnId="{64576A58-96EF-4094-9C06-1AB322E4C336}">
      <dgm:prSet/>
      <dgm:spPr/>
      <dgm:t>
        <a:bodyPr/>
        <a:lstStyle/>
        <a:p>
          <a:endParaRPr lang="en-IN" sz="2400"/>
        </a:p>
      </dgm:t>
    </dgm:pt>
    <dgm:pt modelId="{85053CD8-4503-4DF3-AE74-56A35AC44221}">
      <dgm:prSet custT="1"/>
      <dgm:spPr/>
      <dgm:t>
        <a:bodyPr/>
        <a:lstStyle/>
        <a:p>
          <a:r>
            <a:rPr lang="en-IN" sz="2400" dirty="0"/>
            <a:t>Software used in this Project</a:t>
          </a:r>
        </a:p>
      </dgm:t>
    </dgm:pt>
    <dgm:pt modelId="{9197C87B-4029-42E0-8EAC-13775E44311A}" type="parTrans" cxnId="{5C8ABE7D-9AAF-45F6-8CFD-7477A785B8ED}">
      <dgm:prSet/>
      <dgm:spPr/>
      <dgm:t>
        <a:bodyPr/>
        <a:lstStyle/>
        <a:p>
          <a:endParaRPr lang="en-IN" sz="2400"/>
        </a:p>
      </dgm:t>
    </dgm:pt>
    <dgm:pt modelId="{9E1E99FF-F2E1-4415-A893-BC3D8531752C}" type="sibTrans" cxnId="{5C8ABE7D-9AAF-45F6-8CFD-7477A785B8ED}">
      <dgm:prSet/>
      <dgm:spPr/>
      <dgm:t>
        <a:bodyPr/>
        <a:lstStyle/>
        <a:p>
          <a:endParaRPr lang="en-IN" sz="2400"/>
        </a:p>
      </dgm:t>
    </dgm:pt>
    <dgm:pt modelId="{1EC0D633-993F-4B02-86A3-B670EB816793}">
      <dgm:prSet custT="1"/>
      <dgm:spPr/>
      <dgm:t>
        <a:bodyPr/>
        <a:lstStyle/>
        <a:p>
          <a:r>
            <a:rPr lang="en-US" sz="2400" dirty="0"/>
            <a:t>Algorithm used in this Project</a:t>
          </a:r>
          <a:endParaRPr lang="en-IN" sz="2400" dirty="0"/>
        </a:p>
      </dgm:t>
    </dgm:pt>
    <dgm:pt modelId="{D1CFE22B-ABAF-430A-BE05-E1D2850671B6}" type="parTrans" cxnId="{044D41C2-DC50-4234-9257-5B3CC015574E}">
      <dgm:prSet/>
      <dgm:spPr/>
      <dgm:t>
        <a:bodyPr/>
        <a:lstStyle/>
        <a:p>
          <a:endParaRPr lang="en-IN" sz="2400"/>
        </a:p>
      </dgm:t>
    </dgm:pt>
    <dgm:pt modelId="{CEB88D05-55CF-4F68-BBF0-4627DA33BA3F}" type="sibTrans" cxnId="{044D41C2-DC50-4234-9257-5B3CC015574E}">
      <dgm:prSet/>
      <dgm:spPr/>
      <dgm:t>
        <a:bodyPr/>
        <a:lstStyle/>
        <a:p>
          <a:endParaRPr lang="en-IN" sz="2400"/>
        </a:p>
      </dgm:t>
    </dgm:pt>
    <dgm:pt modelId="{9FAEE14D-BBDC-4BE0-A86C-857D4C1F2E3D}">
      <dgm:prSet custT="1"/>
      <dgm:spPr/>
      <dgm:t>
        <a:bodyPr/>
        <a:lstStyle/>
        <a:p>
          <a:r>
            <a:rPr lang="en-US" sz="2400" dirty="0"/>
            <a:t>Conclusion</a:t>
          </a:r>
          <a:endParaRPr lang="en-IN" sz="2400" dirty="0"/>
        </a:p>
      </dgm:t>
    </dgm:pt>
    <dgm:pt modelId="{996A3CFB-67EF-4911-A9E5-508CF18F26E1}" type="parTrans" cxnId="{E4C3654E-C9DB-46A9-A9EE-0A3F1F4AA8F4}">
      <dgm:prSet/>
      <dgm:spPr/>
      <dgm:t>
        <a:bodyPr/>
        <a:lstStyle/>
        <a:p>
          <a:endParaRPr lang="en-IN" sz="2400"/>
        </a:p>
      </dgm:t>
    </dgm:pt>
    <dgm:pt modelId="{5A04485D-0139-48CA-8109-7DF0AC0661B8}" type="sibTrans" cxnId="{E4C3654E-C9DB-46A9-A9EE-0A3F1F4AA8F4}">
      <dgm:prSet/>
      <dgm:spPr/>
      <dgm:t>
        <a:bodyPr/>
        <a:lstStyle/>
        <a:p>
          <a:endParaRPr lang="en-IN" sz="2400"/>
        </a:p>
      </dgm:t>
    </dgm:pt>
    <dgm:pt modelId="{F7C0BCC6-4CBB-49C7-9CEA-431533E1F9CC}" type="pres">
      <dgm:prSet presAssocID="{C1A1B082-66FE-42F1-AEBA-060BA7EE122D}" presName="linear" presStyleCnt="0">
        <dgm:presLayoutVars>
          <dgm:animLvl val="lvl"/>
          <dgm:resizeHandles val="exact"/>
        </dgm:presLayoutVars>
      </dgm:prSet>
      <dgm:spPr/>
    </dgm:pt>
    <dgm:pt modelId="{10372046-5F49-4126-BA55-B847A6885E16}" type="pres">
      <dgm:prSet presAssocID="{02642EBF-0DE7-4B30-A476-3D234BAEF878}" presName="parentText" presStyleLbl="node1" presStyleIdx="0" presStyleCnt="4" custLinFactNeighborY="-28647">
        <dgm:presLayoutVars>
          <dgm:chMax val="0"/>
          <dgm:bulletEnabled val="1"/>
        </dgm:presLayoutVars>
      </dgm:prSet>
      <dgm:spPr/>
    </dgm:pt>
    <dgm:pt modelId="{68C4DFC2-0B40-4B9D-87BA-D8AF19D65222}" type="pres">
      <dgm:prSet presAssocID="{F82D5CE0-AEF7-4A8D-B3E1-6877F3464952}" presName="spacer" presStyleCnt="0"/>
      <dgm:spPr/>
    </dgm:pt>
    <dgm:pt modelId="{05CEF334-7192-42B8-9A69-3FE95A148170}" type="pres">
      <dgm:prSet presAssocID="{85053CD8-4503-4DF3-AE74-56A35AC44221}" presName="parentText" presStyleLbl="node1" presStyleIdx="1" presStyleCnt="4">
        <dgm:presLayoutVars>
          <dgm:chMax val="0"/>
          <dgm:bulletEnabled val="1"/>
        </dgm:presLayoutVars>
      </dgm:prSet>
      <dgm:spPr/>
    </dgm:pt>
    <dgm:pt modelId="{B90C4EE3-2608-418C-B7BE-1CD353892704}" type="pres">
      <dgm:prSet presAssocID="{9E1E99FF-F2E1-4415-A893-BC3D8531752C}" presName="spacer" presStyleCnt="0"/>
      <dgm:spPr/>
    </dgm:pt>
    <dgm:pt modelId="{40E0D7CD-49F7-460E-A1D4-975323DAE2E7}" type="pres">
      <dgm:prSet presAssocID="{1EC0D633-993F-4B02-86A3-B670EB816793}" presName="parentText" presStyleLbl="node1" presStyleIdx="2" presStyleCnt="4">
        <dgm:presLayoutVars>
          <dgm:chMax val="0"/>
          <dgm:bulletEnabled val="1"/>
        </dgm:presLayoutVars>
      </dgm:prSet>
      <dgm:spPr/>
    </dgm:pt>
    <dgm:pt modelId="{255F9C79-B6B7-4AC9-834A-0D0F35E6C1C2}" type="pres">
      <dgm:prSet presAssocID="{CEB88D05-55CF-4F68-BBF0-4627DA33BA3F}" presName="spacer" presStyleCnt="0"/>
      <dgm:spPr/>
    </dgm:pt>
    <dgm:pt modelId="{918DBC3E-A9F1-4028-81DC-F7914C5D72AD}" type="pres">
      <dgm:prSet presAssocID="{9FAEE14D-BBDC-4BE0-A86C-857D4C1F2E3D}" presName="parentText" presStyleLbl="node1" presStyleIdx="3" presStyleCnt="4" custLinFactNeighborY="74941">
        <dgm:presLayoutVars>
          <dgm:chMax val="0"/>
          <dgm:bulletEnabled val="1"/>
        </dgm:presLayoutVars>
      </dgm:prSet>
      <dgm:spPr/>
    </dgm:pt>
  </dgm:ptLst>
  <dgm:cxnLst>
    <dgm:cxn modelId="{9113E003-ADAE-4DF7-922C-C00D678D5D53}" type="presOf" srcId="{02642EBF-0DE7-4B30-A476-3D234BAEF878}" destId="{10372046-5F49-4126-BA55-B847A6885E16}" srcOrd="0" destOrd="0" presId="urn:microsoft.com/office/officeart/2005/8/layout/vList2"/>
    <dgm:cxn modelId="{EB13F931-FF5D-4F03-992A-B1078DADB933}" type="presOf" srcId="{9FAEE14D-BBDC-4BE0-A86C-857D4C1F2E3D}" destId="{918DBC3E-A9F1-4028-81DC-F7914C5D72AD}" srcOrd="0" destOrd="0" presId="urn:microsoft.com/office/officeart/2005/8/layout/vList2"/>
    <dgm:cxn modelId="{E4C3654E-C9DB-46A9-A9EE-0A3F1F4AA8F4}" srcId="{C1A1B082-66FE-42F1-AEBA-060BA7EE122D}" destId="{9FAEE14D-BBDC-4BE0-A86C-857D4C1F2E3D}" srcOrd="3" destOrd="0" parTransId="{996A3CFB-67EF-4911-A9E5-508CF18F26E1}" sibTransId="{5A04485D-0139-48CA-8109-7DF0AC0661B8}"/>
    <dgm:cxn modelId="{64576A58-96EF-4094-9C06-1AB322E4C336}" srcId="{C1A1B082-66FE-42F1-AEBA-060BA7EE122D}" destId="{02642EBF-0DE7-4B30-A476-3D234BAEF878}" srcOrd="0" destOrd="0" parTransId="{A03BC102-3EA0-42E5-A940-38A6284494AC}" sibTransId="{F82D5CE0-AEF7-4A8D-B3E1-6877F3464952}"/>
    <dgm:cxn modelId="{5C8ABE7D-9AAF-45F6-8CFD-7477A785B8ED}" srcId="{C1A1B082-66FE-42F1-AEBA-060BA7EE122D}" destId="{85053CD8-4503-4DF3-AE74-56A35AC44221}" srcOrd="1" destOrd="0" parTransId="{9197C87B-4029-42E0-8EAC-13775E44311A}" sibTransId="{9E1E99FF-F2E1-4415-A893-BC3D8531752C}"/>
    <dgm:cxn modelId="{872A64B2-9E42-4CD6-BF20-12B78FCB7AF6}" type="presOf" srcId="{85053CD8-4503-4DF3-AE74-56A35AC44221}" destId="{05CEF334-7192-42B8-9A69-3FE95A148170}" srcOrd="0" destOrd="0" presId="urn:microsoft.com/office/officeart/2005/8/layout/vList2"/>
    <dgm:cxn modelId="{6C7FD8C1-D2A4-4685-912E-05C3E3B28AE0}" type="presOf" srcId="{1EC0D633-993F-4B02-86A3-B670EB816793}" destId="{40E0D7CD-49F7-460E-A1D4-975323DAE2E7}" srcOrd="0" destOrd="0" presId="urn:microsoft.com/office/officeart/2005/8/layout/vList2"/>
    <dgm:cxn modelId="{044D41C2-DC50-4234-9257-5B3CC015574E}" srcId="{C1A1B082-66FE-42F1-AEBA-060BA7EE122D}" destId="{1EC0D633-993F-4B02-86A3-B670EB816793}" srcOrd="2" destOrd="0" parTransId="{D1CFE22B-ABAF-430A-BE05-E1D2850671B6}" sibTransId="{CEB88D05-55CF-4F68-BBF0-4627DA33BA3F}"/>
    <dgm:cxn modelId="{16E945D9-607E-43FB-93B5-0011C0B09253}" type="presOf" srcId="{C1A1B082-66FE-42F1-AEBA-060BA7EE122D}" destId="{F7C0BCC6-4CBB-49C7-9CEA-431533E1F9CC}" srcOrd="0" destOrd="0" presId="urn:microsoft.com/office/officeart/2005/8/layout/vList2"/>
    <dgm:cxn modelId="{F5855D77-CC41-4171-9519-101B57D87FC9}" type="presParOf" srcId="{F7C0BCC6-4CBB-49C7-9CEA-431533E1F9CC}" destId="{10372046-5F49-4126-BA55-B847A6885E16}" srcOrd="0" destOrd="0" presId="urn:microsoft.com/office/officeart/2005/8/layout/vList2"/>
    <dgm:cxn modelId="{0066CFD2-B66C-4914-8093-5018BD9A59BE}" type="presParOf" srcId="{F7C0BCC6-4CBB-49C7-9CEA-431533E1F9CC}" destId="{68C4DFC2-0B40-4B9D-87BA-D8AF19D65222}" srcOrd="1" destOrd="0" presId="urn:microsoft.com/office/officeart/2005/8/layout/vList2"/>
    <dgm:cxn modelId="{FD057543-2811-4F36-9D40-0E7CFE3199CA}" type="presParOf" srcId="{F7C0BCC6-4CBB-49C7-9CEA-431533E1F9CC}" destId="{05CEF334-7192-42B8-9A69-3FE95A148170}" srcOrd="2" destOrd="0" presId="urn:microsoft.com/office/officeart/2005/8/layout/vList2"/>
    <dgm:cxn modelId="{6F40F63C-FF3F-4A4F-B82A-C303E533B93F}" type="presParOf" srcId="{F7C0BCC6-4CBB-49C7-9CEA-431533E1F9CC}" destId="{B90C4EE3-2608-418C-B7BE-1CD353892704}" srcOrd="3" destOrd="0" presId="urn:microsoft.com/office/officeart/2005/8/layout/vList2"/>
    <dgm:cxn modelId="{70F078F7-52EE-4232-B5D1-2B13FBC5FFE4}" type="presParOf" srcId="{F7C0BCC6-4CBB-49C7-9CEA-431533E1F9CC}" destId="{40E0D7CD-49F7-460E-A1D4-975323DAE2E7}" srcOrd="4" destOrd="0" presId="urn:microsoft.com/office/officeart/2005/8/layout/vList2"/>
    <dgm:cxn modelId="{4130BE89-025E-4054-971B-0565A38CC598}" type="presParOf" srcId="{F7C0BCC6-4CBB-49C7-9CEA-431533E1F9CC}" destId="{255F9C79-B6B7-4AC9-834A-0D0F35E6C1C2}" srcOrd="5" destOrd="0" presId="urn:microsoft.com/office/officeart/2005/8/layout/vList2"/>
    <dgm:cxn modelId="{30B0975D-DA93-45D4-A2E3-2D54C773FED9}" type="presParOf" srcId="{F7C0BCC6-4CBB-49C7-9CEA-431533E1F9CC}" destId="{918DBC3E-A9F1-4028-81DC-F7914C5D72A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606FB4-7ADB-4794-9A7E-FB7714AE1C2F}" type="doc">
      <dgm:prSet loTypeId="urn:microsoft.com/office/officeart/2005/8/layout/process1" loCatId="process" qsTypeId="urn:microsoft.com/office/officeart/2005/8/quickstyle/simple1" qsCatId="simple" csTypeId="urn:microsoft.com/office/officeart/2005/8/colors/accent1_2" csCatId="accent1" phldr="1"/>
      <dgm:spPr/>
    </dgm:pt>
    <dgm:pt modelId="{FD34BA49-95FB-4C1D-875E-4894626BF011}">
      <dgm:prSet phldrT="[Text]" custT="1"/>
      <dgm:spPr/>
      <dgm:t>
        <a:bodyPr/>
        <a:lstStyle/>
        <a:p>
          <a:r>
            <a:rPr lang="en-US" sz="2400" dirty="0"/>
            <a:t>“100010022”</a:t>
          </a:r>
          <a:endParaRPr lang="en-IN" sz="2400" dirty="0"/>
        </a:p>
      </dgm:t>
    </dgm:pt>
    <dgm:pt modelId="{175CA34F-3656-42DB-8E9C-3A12A63E2489}" type="parTrans" cxnId="{DFEF4615-CCD2-4861-B9DC-D178CF923327}">
      <dgm:prSet/>
      <dgm:spPr/>
      <dgm:t>
        <a:bodyPr/>
        <a:lstStyle/>
        <a:p>
          <a:endParaRPr lang="en-IN"/>
        </a:p>
      </dgm:t>
    </dgm:pt>
    <dgm:pt modelId="{91658F40-F890-4A75-9132-281372EEC50D}" type="sibTrans" cxnId="{DFEF4615-CCD2-4861-B9DC-D178CF923327}">
      <dgm:prSet custT="1"/>
      <dgm:spPr/>
      <dgm:t>
        <a:bodyPr/>
        <a:lstStyle/>
        <a:p>
          <a:endParaRPr lang="en-IN" sz="2400"/>
        </a:p>
      </dgm:t>
    </dgm:pt>
    <dgm:pt modelId="{9BC13B01-B830-4748-A5F9-66D8E171BD65}">
      <dgm:prSet phldrT="[Text]" custT="1"/>
      <dgm:spPr/>
      <dgm:t>
        <a:bodyPr/>
        <a:lstStyle/>
        <a:p>
          <a:r>
            <a:rPr lang="en-US" sz="2400" dirty="0"/>
            <a:t>[[1,0,0], </a:t>
          </a:r>
        </a:p>
        <a:p>
          <a:r>
            <a:rPr lang="en-US" sz="2400" dirty="0"/>
            <a:t>[0,1,0], </a:t>
          </a:r>
        </a:p>
        <a:p>
          <a:r>
            <a:rPr lang="en-US" sz="2400" dirty="0"/>
            <a:t>[0,2,2]]</a:t>
          </a:r>
          <a:endParaRPr lang="en-IN" sz="2400" dirty="0"/>
        </a:p>
      </dgm:t>
    </dgm:pt>
    <dgm:pt modelId="{CB94C874-BB08-4D66-BFC0-8DEC2793B8DF}" type="sibTrans" cxnId="{FCBC786D-5375-48E4-9507-6C0F29420A1C}">
      <dgm:prSet custT="1"/>
      <dgm:spPr/>
      <dgm:t>
        <a:bodyPr/>
        <a:lstStyle/>
        <a:p>
          <a:endParaRPr lang="en-IN" sz="2400"/>
        </a:p>
      </dgm:t>
    </dgm:pt>
    <dgm:pt modelId="{C0B1EF5F-7C38-43D5-A9B6-03CD2DE191E4}" type="parTrans" cxnId="{FCBC786D-5375-48E4-9507-6C0F29420A1C}">
      <dgm:prSet/>
      <dgm:spPr/>
      <dgm:t>
        <a:bodyPr/>
        <a:lstStyle/>
        <a:p>
          <a:endParaRPr lang="en-IN"/>
        </a:p>
      </dgm:t>
    </dgm:pt>
    <dgm:pt modelId="{25B9D68B-9D1F-4A32-9D40-F2638220CD8E}" type="pres">
      <dgm:prSet presAssocID="{CA606FB4-7ADB-4794-9A7E-FB7714AE1C2F}" presName="Name0" presStyleCnt="0">
        <dgm:presLayoutVars>
          <dgm:dir/>
          <dgm:resizeHandles val="exact"/>
        </dgm:presLayoutVars>
      </dgm:prSet>
      <dgm:spPr/>
    </dgm:pt>
    <dgm:pt modelId="{C22D8726-D224-4DDC-8D2E-26A9BCBE11CA}" type="pres">
      <dgm:prSet presAssocID="{9BC13B01-B830-4748-A5F9-66D8E171BD65}" presName="node" presStyleLbl="node1" presStyleIdx="0" presStyleCnt="2" custLinFactNeighborX="-1631" custLinFactNeighborY="-6238">
        <dgm:presLayoutVars>
          <dgm:bulletEnabled val="1"/>
        </dgm:presLayoutVars>
      </dgm:prSet>
      <dgm:spPr/>
    </dgm:pt>
    <dgm:pt modelId="{5F1494AC-8E20-45B4-B7B7-3F5A6E68786D}" type="pres">
      <dgm:prSet presAssocID="{CB94C874-BB08-4D66-BFC0-8DEC2793B8DF}" presName="sibTrans" presStyleLbl="sibTrans2D1" presStyleIdx="0" presStyleCnt="1" custLinFactNeighborX="4351" custLinFactNeighborY="4385"/>
      <dgm:spPr/>
    </dgm:pt>
    <dgm:pt modelId="{32A35B9A-711A-447C-BE25-ED9DB47C2ACC}" type="pres">
      <dgm:prSet presAssocID="{CB94C874-BB08-4D66-BFC0-8DEC2793B8DF}" presName="connectorText" presStyleLbl="sibTrans2D1" presStyleIdx="0" presStyleCnt="1"/>
      <dgm:spPr/>
    </dgm:pt>
    <dgm:pt modelId="{D70F812B-5E20-4464-80D7-60CF328B606D}" type="pres">
      <dgm:prSet presAssocID="{FD34BA49-95FB-4C1D-875E-4894626BF011}" presName="node" presStyleLbl="node1" presStyleIdx="1" presStyleCnt="2" custLinFactNeighborX="91340" custLinFactNeighborY="13069">
        <dgm:presLayoutVars>
          <dgm:bulletEnabled val="1"/>
        </dgm:presLayoutVars>
      </dgm:prSet>
      <dgm:spPr/>
    </dgm:pt>
  </dgm:ptLst>
  <dgm:cxnLst>
    <dgm:cxn modelId="{DFEF4615-CCD2-4861-B9DC-D178CF923327}" srcId="{CA606FB4-7ADB-4794-9A7E-FB7714AE1C2F}" destId="{FD34BA49-95FB-4C1D-875E-4894626BF011}" srcOrd="1" destOrd="0" parTransId="{175CA34F-3656-42DB-8E9C-3A12A63E2489}" sibTransId="{91658F40-F890-4A75-9132-281372EEC50D}"/>
    <dgm:cxn modelId="{99DB2F4C-C07A-48D7-B2EC-7BE36C56AE96}" type="presOf" srcId="{9BC13B01-B830-4748-A5F9-66D8E171BD65}" destId="{C22D8726-D224-4DDC-8D2E-26A9BCBE11CA}" srcOrd="0" destOrd="0" presId="urn:microsoft.com/office/officeart/2005/8/layout/process1"/>
    <dgm:cxn modelId="{FCBC786D-5375-48E4-9507-6C0F29420A1C}" srcId="{CA606FB4-7ADB-4794-9A7E-FB7714AE1C2F}" destId="{9BC13B01-B830-4748-A5F9-66D8E171BD65}" srcOrd="0" destOrd="0" parTransId="{C0B1EF5F-7C38-43D5-A9B6-03CD2DE191E4}" sibTransId="{CB94C874-BB08-4D66-BFC0-8DEC2793B8DF}"/>
    <dgm:cxn modelId="{5DA40C58-2195-4715-BE5E-C8A736AAAADD}" type="presOf" srcId="{CB94C874-BB08-4D66-BFC0-8DEC2793B8DF}" destId="{5F1494AC-8E20-45B4-B7B7-3F5A6E68786D}" srcOrd="0" destOrd="0" presId="urn:microsoft.com/office/officeart/2005/8/layout/process1"/>
    <dgm:cxn modelId="{02D72B80-976C-4F76-853B-BD4167D73DA4}" type="presOf" srcId="{FD34BA49-95FB-4C1D-875E-4894626BF011}" destId="{D70F812B-5E20-4464-80D7-60CF328B606D}" srcOrd="0" destOrd="0" presId="urn:microsoft.com/office/officeart/2005/8/layout/process1"/>
    <dgm:cxn modelId="{B6FD7E99-591E-41C1-8DC9-810CA9C7919C}" type="presOf" srcId="{CB94C874-BB08-4D66-BFC0-8DEC2793B8DF}" destId="{32A35B9A-711A-447C-BE25-ED9DB47C2ACC}" srcOrd="1" destOrd="0" presId="urn:microsoft.com/office/officeart/2005/8/layout/process1"/>
    <dgm:cxn modelId="{CC6EBA9F-7DBE-4D89-A4BB-338602D39E1D}" type="presOf" srcId="{CA606FB4-7ADB-4794-9A7E-FB7714AE1C2F}" destId="{25B9D68B-9D1F-4A32-9D40-F2638220CD8E}" srcOrd="0" destOrd="0" presId="urn:microsoft.com/office/officeart/2005/8/layout/process1"/>
    <dgm:cxn modelId="{633F20D4-C344-425F-A3E2-5D330D7CA268}" type="presParOf" srcId="{25B9D68B-9D1F-4A32-9D40-F2638220CD8E}" destId="{C22D8726-D224-4DDC-8D2E-26A9BCBE11CA}" srcOrd="0" destOrd="0" presId="urn:microsoft.com/office/officeart/2005/8/layout/process1"/>
    <dgm:cxn modelId="{9202FE0B-B91B-4E4D-99BC-BE2ACEA651C5}" type="presParOf" srcId="{25B9D68B-9D1F-4A32-9D40-F2638220CD8E}" destId="{5F1494AC-8E20-45B4-B7B7-3F5A6E68786D}" srcOrd="1" destOrd="0" presId="urn:microsoft.com/office/officeart/2005/8/layout/process1"/>
    <dgm:cxn modelId="{D993D88E-4068-43BE-9D40-7EF2C873E134}" type="presParOf" srcId="{5F1494AC-8E20-45B4-B7B7-3F5A6E68786D}" destId="{32A35B9A-711A-447C-BE25-ED9DB47C2ACC}" srcOrd="0" destOrd="0" presId="urn:microsoft.com/office/officeart/2005/8/layout/process1"/>
    <dgm:cxn modelId="{9E917505-9A87-4622-B3E3-C051C223D23F}" type="presParOf" srcId="{25B9D68B-9D1F-4A32-9D40-F2638220CD8E}" destId="{D70F812B-5E20-4464-80D7-60CF328B606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606FB4-7ADB-4794-9A7E-FB7714AE1C2F}" type="doc">
      <dgm:prSet loTypeId="urn:microsoft.com/office/officeart/2005/8/layout/process1" loCatId="process" qsTypeId="urn:microsoft.com/office/officeart/2005/8/quickstyle/simple1" qsCatId="simple" csTypeId="urn:microsoft.com/office/officeart/2005/8/colors/accent1_2" csCatId="accent1" phldr="1"/>
      <dgm:spPr/>
    </dgm:pt>
    <dgm:pt modelId="{FD34BA49-95FB-4C1D-875E-4894626BF011}">
      <dgm:prSet phldrT="[Text]" custT="1"/>
      <dgm:spPr/>
      <dgm:t>
        <a:bodyPr/>
        <a:lstStyle/>
        <a:p>
          <a:r>
            <a:rPr lang="en-US" sz="2400" dirty="0"/>
            <a:t>“100000000”</a:t>
          </a:r>
          <a:endParaRPr lang="en-IN" sz="2400" dirty="0"/>
        </a:p>
      </dgm:t>
    </dgm:pt>
    <dgm:pt modelId="{175CA34F-3656-42DB-8E9C-3A12A63E2489}" type="parTrans" cxnId="{DFEF4615-CCD2-4861-B9DC-D178CF923327}">
      <dgm:prSet/>
      <dgm:spPr/>
      <dgm:t>
        <a:bodyPr/>
        <a:lstStyle/>
        <a:p>
          <a:endParaRPr lang="en-IN"/>
        </a:p>
      </dgm:t>
    </dgm:pt>
    <dgm:pt modelId="{91658F40-F890-4A75-9132-281372EEC50D}" type="sibTrans" cxnId="{DFEF4615-CCD2-4861-B9DC-D178CF923327}">
      <dgm:prSet custT="1"/>
      <dgm:spPr/>
      <dgm:t>
        <a:bodyPr/>
        <a:lstStyle/>
        <a:p>
          <a:endParaRPr lang="en-IN" sz="2400"/>
        </a:p>
      </dgm:t>
    </dgm:pt>
    <dgm:pt modelId="{9BC13B01-B830-4748-A5F9-66D8E171BD65}">
      <dgm:prSet phldrT="[Text]" custT="1"/>
      <dgm:spPr/>
      <dgm:t>
        <a:bodyPr/>
        <a:lstStyle/>
        <a:p>
          <a:r>
            <a:rPr lang="en-US" sz="2400" dirty="0"/>
            <a:t>[[1,0,0], </a:t>
          </a:r>
        </a:p>
        <a:p>
          <a:r>
            <a:rPr lang="en-US" sz="2400" dirty="0"/>
            <a:t>[0,0,0], </a:t>
          </a:r>
        </a:p>
        <a:p>
          <a:r>
            <a:rPr lang="en-US" sz="2400" dirty="0"/>
            <a:t>[0,0,0]]</a:t>
          </a:r>
          <a:endParaRPr lang="en-IN" sz="2400" dirty="0"/>
        </a:p>
      </dgm:t>
    </dgm:pt>
    <dgm:pt modelId="{CB94C874-BB08-4D66-BFC0-8DEC2793B8DF}" type="sibTrans" cxnId="{FCBC786D-5375-48E4-9507-6C0F29420A1C}">
      <dgm:prSet custT="1"/>
      <dgm:spPr/>
      <dgm:t>
        <a:bodyPr/>
        <a:lstStyle/>
        <a:p>
          <a:endParaRPr lang="en-IN" sz="2400"/>
        </a:p>
      </dgm:t>
    </dgm:pt>
    <dgm:pt modelId="{C0B1EF5F-7C38-43D5-A9B6-03CD2DE191E4}" type="parTrans" cxnId="{FCBC786D-5375-48E4-9507-6C0F29420A1C}">
      <dgm:prSet/>
      <dgm:spPr/>
      <dgm:t>
        <a:bodyPr/>
        <a:lstStyle/>
        <a:p>
          <a:endParaRPr lang="en-IN"/>
        </a:p>
      </dgm:t>
    </dgm:pt>
    <dgm:pt modelId="{25B9D68B-9D1F-4A32-9D40-F2638220CD8E}" type="pres">
      <dgm:prSet presAssocID="{CA606FB4-7ADB-4794-9A7E-FB7714AE1C2F}" presName="Name0" presStyleCnt="0">
        <dgm:presLayoutVars>
          <dgm:dir/>
          <dgm:resizeHandles val="exact"/>
        </dgm:presLayoutVars>
      </dgm:prSet>
      <dgm:spPr/>
    </dgm:pt>
    <dgm:pt modelId="{C22D8726-D224-4DDC-8D2E-26A9BCBE11CA}" type="pres">
      <dgm:prSet presAssocID="{9BC13B01-B830-4748-A5F9-66D8E171BD65}" presName="node" presStyleLbl="node1" presStyleIdx="0" presStyleCnt="2" custLinFactNeighborX="-1822">
        <dgm:presLayoutVars>
          <dgm:bulletEnabled val="1"/>
        </dgm:presLayoutVars>
      </dgm:prSet>
      <dgm:spPr/>
    </dgm:pt>
    <dgm:pt modelId="{5F1494AC-8E20-45B4-B7B7-3F5A6E68786D}" type="pres">
      <dgm:prSet presAssocID="{CB94C874-BB08-4D66-BFC0-8DEC2793B8DF}" presName="sibTrans" presStyleLbl="sibTrans2D1" presStyleIdx="0" presStyleCnt="1" custLinFactNeighborX="4351" custLinFactNeighborY="4385"/>
      <dgm:spPr/>
    </dgm:pt>
    <dgm:pt modelId="{32A35B9A-711A-447C-BE25-ED9DB47C2ACC}" type="pres">
      <dgm:prSet presAssocID="{CB94C874-BB08-4D66-BFC0-8DEC2793B8DF}" presName="connectorText" presStyleLbl="sibTrans2D1" presStyleIdx="0" presStyleCnt="1"/>
      <dgm:spPr/>
    </dgm:pt>
    <dgm:pt modelId="{D70F812B-5E20-4464-80D7-60CF328B606D}" type="pres">
      <dgm:prSet presAssocID="{FD34BA49-95FB-4C1D-875E-4894626BF011}" presName="node" presStyleLbl="node1" presStyleIdx="1" presStyleCnt="2" custLinFactNeighborX="-652" custLinFactNeighborY="2069">
        <dgm:presLayoutVars>
          <dgm:bulletEnabled val="1"/>
        </dgm:presLayoutVars>
      </dgm:prSet>
      <dgm:spPr/>
    </dgm:pt>
  </dgm:ptLst>
  <dgm:cxnLst>
    <dgm:cxn modelId="{DFEF4615-CCD2-4861-B9DC-D178CF923327}" srcId="{CA606FB4-7ADB-4794-9A7E-FB7714AE1C2F}" destId="{FD34BA49-95FB-4C1D-875E-4894626BF011}" srcOrd="1" destOrd="0" parTransId="{175CA34F-3656-42DB-8E9C-3A12A63E2489}" sibTransId="{91658F40-F890-4A75-9132-281372EEC50D}"/>
    <dgm:cxn modelId="{99DB2F4C-C07A-48D7-B2EC-7BE36C56AE96}" type="presOf" srcId="{9BC13B01-B830-4748-A5F9-66D8E171BD65}" destId="{C22D8726-D224-4DDC-8D2E-26A9BCBE11CA}" srcOrd="0" destOrd="0" presId="urn:microsoft.com/office/officeart/2005/8/layout/process1"/>
    <dgm:cxn modelId="{FCBC786D-5375-48E4-9507-6C0F29420A1C}" srcId="{CA606FB4-7ADB-4794-9A7E-FB7714AE1C2F}" destId="{9BC13B01-B830-4748-A5F9-66D8E171BD65}" srcOrd="0" destOrd="0" parTransId="{C0B1EF5F-7C38-43D5-A9B6-03CD2DE191E4}" sibTransId="{CB94C874-BB08-4D66-BFC0-8DEC2793B8DF}"/>
    <dgm:cxn modelId="{5DA40C58-2195-4715-BE5E-C8A736AAAADD}" type="presOf" srcId="{CB94C874-BB08-4D66-BFC0-8DEC2793B8DF}" destId="{5F1494AC-8E20-45B4-B7B7-3F5A6E68786D}" srcOrd="0" destOrd="0" presId="urn:microsoft.com/office/officeart/2005/8/layout/process1"/>
    <dgm:cxn modelId="{02D72B80-976C-4F76-853B-BD4167D73DA4}" type="presOf" srcId="{FD34BA49-95FB-4C1D-875E-4894626BF011}" destId="{D70F812B-5E20-4464-80D7-60CF328B606D}" srcOrd="0" destOrd="0" presId="urn:microsoft.com/office/officeart/2005/8/layout/process1"/>
    <dgm:cxn modelId="{B6FD7E99-591E-41C1-8DC9-810CA9C7919C}" type="presOf" srcId="{CB94C874-BB08-4D66-BFC0-8DEC2793B8DF}" destId="{32A35B9A-711A-447C-BE25-ED9DB47C2ACC}" srcOrd="1" destOrd="0" presId="urn:microsoft.com/office/officeart/2005/8/layout/process1"/>
    <dgm:cxn modelId="{CC6EBA9F-7DBE-4D89-A4BB-338602D39E1D}" type="presOf" srcId="{CA606FB4-7ADB-4794-9A7E-FB7714AE1C2F}" destId="{25B9D68B-9D1F-4A32-9D40-F2638220CD8E}" srcOrd="0" destOrd="0" presId="urn:microsoft.com/office/officeart/2005/8/layout/process1"/>
    <dgm:cxn modelId="{633F20D4-C344-425F-A3E2-5D330D7CA268}" type="presParOf" srcId="{25B9D68B-9D1F-4A32-9D40-F2638220CD8E}" destId="{C22D8726-D224-4DDC-8D2E-26A9BCBE11CA}" srcOrd="0" destOrd="0" presId="urn:microsoft.com/office/officeart/2005/8/layout/process1"/>
    <dgm:cxn modelId="{9202FE0B-B91B-4E4D-99BC-BE2ACEA651C5}" type="presParOf" srcId="{25B9D68B-9D1F-4A32-9D40-F2638220CD8E}" destId="{5F1494AC-8E20-45B4-B7B7-3F5A6E68786D}" srcOrd="1" destOrd="0" presId="urn:microsoft.com/office/officeart/2005/8/layout/process1"/>
    <dgm:cxn modelId="{D993D88E-4068-43BE-9D40-7EF2C873E134}" type="presParOf" srcId="{5F1494AC-8E20-45B4-B7B7-3F5A6E68786D}" destId="{32A35B9A-711A-447C-BE25-ED9DB47C2ACC}" srcOrd="0" destOrd="0" presId="urn:microsoft.com/office/officeart/2005/8/layout/process1"/>
    <dgm:cxn modelId="{9E917505-9A87-4622-B3E3-C051C223D23F}" type="presParOf" srcId="{25B9D68B-9D1F-4A32-9D40-F2638220CD8E}" destId="{D70F812B-5E20-4464-80D7-60CF328B606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72046-5F49-4126-BA55-B847A6885E16}">
      <dsp:nvSpPr>
        <dsp:cNvPr id="0" name=""/>
        <dsp:cNvSpPr/>
      </dsp:nvSpPr>
      <dsp:spPr>
        <a:xfrm>
          <a:off x="0" y="0"/>
          <a:ext cx="57150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Introduction to Machine Learning</a:t>
          </a:r>
          <a:endParaRPr lang="en-IN" sz="2400" kern="1200" dirty="0"/>
        </a:p>
      </dsp:txBody>
      <dsp:txXfrm>
        <a:off x="39295" y="39295"/>
        <a:ext cx="5636410" cy="726370"/>
      </dsp:txXfrm>
    </dsp:sp>
    <dsp:sp modelId="{05CEF334-7192-42B8-9A69-3FE95A148170}">
      <dsp:nvSpPr>
        <dsp:cNvPr id="0" name=""/>
        <dsp:cNvSpPr/>
      </dsp:nvSpPr>
      <dsp:spPr>
        <a:xfrm>
          <a:off x="0" y="957157"/>
          <a:ext cx="57150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Software used in this Project</a:t>
          </a:r>
        </a:p>
      </dsp:txBody>
      <dsp:txXfrm>
        <a:off x="39295" y="996452"/>
        <a:ext cx="5636410" cy="726370"/>
      </dsp:txXfrm>
    </dsp:sp>
    <dsp:sp modelId="{40E0D7CD-49F7-460E-A1D4-975323DAE2E7}">
      <dsp:nvSpPr>
        <dsp:cNvPr id="0" name=""/>
        <dsp:cNvSpPr/>
      </dsp:nvSpPr>
      <dsp:spPr>
        <a:xfrm>
          <a:off x="0" y="1885957"/>
          <a:ext cx="57150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Algorithm used in this Project</a:t>
          </a:r>
          <a:endParaRPr lang="en-IN" sz="2400" kern="1200" dirty="0"/>
        </a:p>
      </dsp:txBody>
      <dsp:txXfrm>
        <a:off x="39295" y="1925252"/>
        <a:ext cx="5636410" cy="726370"/>
      </dsp:txXfrm>
    </dsp:sp>
    <dsp:sp modelId="{918DBC3E-A9F1-4028-81DC-F7914C5D72AD}">
      <dsp:nvSpPr>
        <dsp:cNvPr id="0" name=""/>
        <dsp:cNvSpPr/>
      </dsp:nvSpPr>
      <dsp:spPr>
        <a:xfrm>
          <a:off x="0" y="2843114"/>
          <a:ext cx="57150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Conclusion</a:t>
          </a:r>
          <a:endParaRPr lang="en-IN" sz="2400" kern="1200" dirty="0"/>
        </a:p>
      </dsp:txBody>
      <dsp:txXfrm>
        <a:off x="39295" y="2882409"/>
        <a:ext cx="5636410" cy="726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D8726-D224-4DDC-8D2E-26A9BCBE11CA}">
      <dsp:nvSpPr>
        <dsp:cNvPr id="0" name=""/>
        <dsp:cNvSpPr/>
      </dsp:nvSpPr>
      <dsp:spPr>
        <a:xfrm>
          <a:off x="0" y="0"/>
          <a:ext cx="4379788" cy="16033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[[1,0,0], </a:t>
          </a:r>
        </a:p>
        <a:p>
          <a:pPr marL="0" lvl="0" indent="0" algn="ctr" defTabSz="1066800">
            <a:lnSpc>
              <a:spcPct val="90000"/>
            </a:lnSpc>
            <a:spcBef>
              <a:spcPct val="0"/>
            </a:spcBef>
            <a:spcAft>
              <a:spcPct val="35000"/>
            </a:spcAft>
            <a:buNone/>
          </a:pPr>
          <a:r>
            <a:rPr lang="en-US" sz="2400" kern="1200" dirty="0"/>
            <a:t>[0,1,0], </a:t>
          </a:r>
        </a:p>
        <a:p>
          <a:pPr marL="0" lvl="0" indent="0" algn="ctr" defTabSz="1066800">
            <a:lnSpc>
              <a:spcPct val="90000"/>
            </a:lnSpc>
            <a:spcBef>
              <a:spcPct val="0"/>
            </a:spcBef>
            <a:spcAft>
              <a:spcPct val="35000"/>
            </a:spcAft>
            <a:buNone/>
          </a:pPr>
          <a:r>
            <a:rPr lang="en-US" sz="2400" kern="1200" dirty="0"/>
            <a:t>[0,2,2]]</a:t>
          </a:r>
          <a:endParaRPr lang="en-IN" sz="2400" kern="1200" dirty="0"/>
        </a:p>
      </dsp:txBody>
      <dsp:txXfrm>
        <a:off x="46961" y="46961"/>
        <a:ext cx="4285866" cy="1509453"/>
      </dsp:txXfrm>
    </dsp:sp>
    <dsp:sp modelId="{5F1494AC-8E20-45B4-B7B7-3F5A6E68786D}">
      <dsp:nvSpPr>
        <dsp:cNvPr id="0" name=""/>
        <dsp:cNvSpPr/>
      </dsp:nvSpPr>
      <dsp:spPr>
        <a:xfrm>
          <a:off x="4859288" y="306223"/>
          <a:ext cx="930692" cy="1086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4859288" y="523460"/>
        <a:ext cx="651484" cy="651713"/>
      </dsp:txXfrm>
    </dsp:sp>
    <dsp:sp modelId="{D70F812B-5E20-4464-80D7-60CF328B606D}">
      <dsp:nvSpPr>
        <dsp:cNvPr id="0" name=""/>
        <dsp:cNvSpPr/>
      </dsp:nvSpPr>
      <dsp:spPr>
        <a:xfrm>
          <a:off x="6135811" y="0"/>
          <a:ext cx="4379788" cy="16033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“100010022”</a:t>
          </a:r>
          <a:endParaRPr lang="en-IN" sz="2400" kern="1200" dirty="0"/>
        </a:p>
      </dsp:txBody>
      <dsp:txXfrm>
        <a:off x="6182772" y="46961"/>
        <a:ext cx="4285866" cy="1509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D8726-D224-4DDC-8D2E-26A9BCBE11CA}">
      <dsp:nvSpPr>
        <dsp:cNvPr id="0" name=""/>
        <dsp:cNvSpPr/>
      </dsp:nvSpPr>
      <dsp:spPr>
        <a:xfrm>
          <a:off x="0" y="0"/>
          <a:ext cx="2792908" cy="1619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[[1,0,0], </a:t>
          </a:r>
        </a:p>
        <a:p>
          <a:pPr marL="0" lvl="0" indent="0" algn="ctr" defTabSz="1066800">
            <a:lnSpc>
              <a:spcPct val="90000"/>
            </a:lnSpc>
            <a:spcBef>
              <a:spcPct val="0"/>
            </a:spcBef>
            <a:spcAft>
              <a:spcPct val="35000"/>
            </a:spcAft>
            <a:buNone/>
          </a:pPr>
          <a:r>
            <a:rPr lang="en-US" sz="2400" kern="1200" dirty="0"/>
            <a:t>[0,0,0], </a:t>
          </a:r>
        </a:p>
        <a:p>
          <a:pPr marL="0" lvl="0" indent="0" algn="ctr" defTabSz="1066800">
            <a:lnSpc>
              <a:spcPct val="90000"/>
            </a:lnSpc>
            <a:spcBef>
              <a:spcPct val="0"/>
            </a:spcBef>
            <a:spcAft>
              <a:spcPct val="35000"/>
            </a:spcAft>
            <a:buNone/>
          </a:pPr>
          <a:r>
            <a:rPr lang="en-US" sz="2400" kern="1200" dirty="0"/>
            <a:t>[0,0,0]]</a:t>
          </a:r>
          <a:endParaRPr lang="en-IN" sz="2400" kern="1200" dirty="0"/>
        </a:p>
      </dsp:txBody>
      <dsp:txXfrm>
        <a:off x="47426" y="47426"/>
        <a:ext cx="2698056" cy="1524399"/>
      </dsp:txXfrm>
    </dsp:sp>
    <dsp:sp modelId="{5F1494AC-8E20-45B4-B7B7-3F5A6E68786D}">
      <dsp:nvSpPr>
        <dsp:cNvPr id="0" name=""/>
        <dsp:cNvSpPr/>
      </dsp:nvSpPr>
      <dsp:spPr>
        <a:xfrm>
          <a:off x="3096330" y="493677"/>
          <a:ext cx="588930" cy="6926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3096330" y="632205"/>
        <a:ext cx="412251" cy="415585"/>
      </dsp:txXfrm>
    </dsp:sp>
    <dsp:sp modelId="{D70F812B-5E20-4464-80D7-60CF328B606D}">
      <dsp:nvSpPr>
        <dsp:cNvPr id="0" name=""/>
        <dsp:cNvSpPr/>
      </dsp:nvSpPr>
      <dsp:spPr>
        <a:xfrm>
          <a:off x="3904097" y="0"/>
          <a:ext cx="2792908" cy="1619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“100000000”</a:t>
          </a:r>
          <a:endParaRPr lang="en-IN" sz="2400" kern="1200" dirty="0"/>
        </a:p>
      </dsp:txBody>
      <dsp:txXfrm>
        <a:off x="3951523" y="47426"/>
        <a:ext cx="2698056" cy="15243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EB908-D251-4F7A-8557-965AFA9F865D}"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4FE77-CBF0-4316-B5BC-72BFB3B90BB8}" type="slidenum">
              <a:rPr lang="en-IN" smtClean="0"/>
              <a:t>‹#›</a:t>
            </a:fld>
            <a:endParaRPr lang="en-IN"/>
          </a:p>
        </p:txBody>
      </p:sp>
    </p:spTree>
    <p:extLst>
      <p:ext uri="{BB962C8B-B14F-4D97-AF65-F5344CB8AC3E}">
        <p14:creationId xmlns:p14="http://schemas.microsoft.com/office/powerpoint/2010/main" val="4163540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A4FE77-CBF0-4316-B5BC-72BFB3B90BB8}" type="slidenum">
              <a:rPr lang="en-IN" smtClean="0"/>
              <a:t>1</a:t>
            </a:fld>
            <a:endParaRPr lang="en-IN"/>
          </a:p>
        </p:txBody>
      </p:sp>
    </p:spTree>
    <p:extLst>
      <p:ext uri="{BB962C8B-B14F-4D97-AF65-F5344CB8AC3E}">
        <p14:creationId xmlns:p14="http://schemas.microsoft.com/office/powerpoint/2010/main" val="2652522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A4FE77-CBF0-4316-B5BC-72BFB3B90BB8}" type="slidenum">
              <a:rPr lang="en-IN" smtClean="0"/>
              <a:t>15</a:t>
            </a:fld>
            <a:endParaRPr lang="en-IN"/>
          </a:p>
        </p:txBody>
      </p:sp>
    </p:spTree>
    <p:extLst>
      <p:ext uri="{BB962C8B-B14F-4D97-AF65-F5344CB8AC3E}">
        <p14:creationId xmlns:p14="http://schemas.microsoft.com/office/powerpoint/2010/main" val="133087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A4FE77-CBF0-4316-B5BC-72BFB3B90BB8}" type="slidenum">
              <a:rPr lang="en-IN" smtClean="0"/>
              <a:t>16</a:t>
            </a:fld>
            <a:endParaRPr lang="en-IN"/>
          </a:p>
        </p:txBody>
      </p:sp>
    </p:spTree>
    <p:extLst>
      <p:ext uri="{BB962C8B-B14F-4D97-AF65-F5344CB8AC3E}">
        <p14:creationId xmlns:p14="http://schemas.microsoft.com/office/powerpoint/2010/main" val="3934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A4FE77-CBF0-4316-B5BC-72BFB3B90BB8}" type="slidenum">
              <a:rPr lang="en-IN" smtClean="0"/>
              <a:t>17</a:t>
            </a:fld>
            <a:endParaRPr lang="en-IN"/>
          </a:p>
        </p:txBody>
      </p:sp>
    </p:spTree>
    <p:extLst>
      <p:ext uri="{BB962C8B-B14F-4D97-AF65-F5344CB8AC3E}">
        <p14:creationId xmlns:p14="http://schemas.microsoft.com/office/powerpoint/2010/main" val="152752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A4FE77-CBF0-4316-B5BC-72BFB3B90BB8}" type="slidenum">
              <a:rPr lang="en-IN" smtClean="0"/>
              <a:t>19</a:t>
            </a:fld>
            <a:endParaRPr lang="en-IN"/>
          </a:p>
        </p:txBody>
      </p:sp>
    </p:spTree>
    <p:extLst>
      <p:ext uri="{BB962C8B-B14F-4D97-AF65-F5344CB8AC3E}">
        <p14:creationId xmlns:p14="http://schemas.microsoft.com/office/powerpoint/2010/main" val="3902075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A4FE77-CBF0-4316-B5BC-72BFB3B90BB8}" type="slidenum">
              <a:rPr lang="en-IN" smtClean="0"/>
              <a:t>20</a:t>
            </a:fld>
            <a:endParaRPr lang="en-IN"/>
          </a:p>
        </p:txBody>
      </p:sp>
    </p:spTree>
    <p:extLst>
      <p:ext uri="{BB962C8B-B14F-4D97-AF65-F5344CB8AC3E}">
        <p14:creationId xmlns:p14="http://schemas.microsoft.com/office/powerpoint/2010/main" val="259581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D850-0B1B-5213-564E-966E1ED18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FEAB17-8175-0CB4-61C7-5B60578A6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A6443D-BC20-2368-FAE2-A710EA39CF1F}"/>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5" name="Footer Placeholder 4">
            <a:extLst>
              <a:ext uri="{FF2B5EF4-FFF2-40B4-BE49-F238E27FC236}">
                <a16:creationId xmlns:a16="http://schemas.microsoft.com/office/drawing/2014/main" id="{64CE3308-A286-9D96-C91F-5BE7A09DF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09FEF-7A0E-23D1-A51E-5DE93993A86F}"/>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395425406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7E2E-B75B-AE5D-7328-9E5B940875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B7F960-7BA3-BE89-52BC-C4E5CD893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55D73-CFD9-A161-0DA3-B4D813F60412}"/>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5" name="Footer Placeholder 4">
            <a:extLst>
              <a:ext uri="{FF2B5EF4-FFF2-40B4-BE49-F238E27FC236}">
                <a16:creationId xmlns:a16="http://schemas.microsoft.com/office/drawing/2014/main" id="{B855C76B-3086-060E-CAE2-29C889B5D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6066D-555A-EADA-338C-C461B77DD035}"/>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16255740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F5058-3D34-F202-67DC-F6DABFD1B0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0A8CD-2B47-4B89-8A72-EA9C56701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C49AA7-8877-22A8-FBF1-AD85205F016C}"/>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5" name="Footer Placeholder 4">
            <a:extLst>
              <a:ext uri="{FF2B5EF4-FFF2-40B4-BE49-F238E27FC236}">
                <a16:creationId xmlns:a16="http://schemas.microsoft.com/office/drawing/2014/main" id="{CC0F3E30-D623-76F4-5AE5-385073832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F5492-56F9-3D3A-398C-C53DE7602A17}"/>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13560605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0118-2AB2-2BEF-2961-DC23C04C1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56FE78-FAFF-8D0F-5B01-E3CBF00C4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F435F-346A-061B-9DB1-3B5FD76FE50C}"/>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5" name="Footer Placeholder 4">
            <a:extLst>
              <a:ext uri="{FF2B5EF4-FFF2-40B4-BE49-F238E27FC236}">
                <a16:creationId xmlns:a16="http://schemas.microsoft.com/office/drawing/2014/main" id="{C9033FE1-1758-C6B2-113C-58C4ED32DD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F63D76-9BC0-B49F-E107-5EFEEB345736}"/>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29693280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9737-1D42-6316-B1E3-210243560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5E0D7F-B08C-FC06-CA84-146029C20E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557FF7-62D2-6573-C7CC-23BDDB74281D}"/>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5" name="Footer Placeholder 4">
            <a:extLst>
              <a:ext uri="{FF2B5EF4-FFF2-40B4-BE49-F238E27FC236}">
                <a16:creationId xmlns:a16="http://schemas.microsoft.com/office/drawing/2014/main" id="{9F26D603-50C9-B65D-FD5D-ED11F5D969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C80373-BA88-927A-1AF9-78DA20F304F5}"/>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24652624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21BE-C717-7BFA-3AE9-8C99EB5D56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429C5B-0057-7A5D-03E8-3AE30169E4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E15912-4526-60C0-8C33-B94CC56CA4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3CCEED-2E35-3793-D048-C292DDA56E4D}"/>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6" name="Footer Placeholder 5">
            <a:extLst>
              <a:ext uri="{FF2B5EF4-FFF2-40B4-BE49-F238E27FC236}">
                <a16:creationId xmlns:a16="http://schemas.microsoft.com/office/drawing/2014/main" id="{57DB3A88-63A4-1889-895D-BC60A0E0A3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78897-6922-F1D1-1ACC-4E8206593CDF}"/>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27100471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C82F-CAB3-20A4-5961-C5C989B95E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201ECD-FE45-007B-B47F-F3F059D8C7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BD339-1815-3F17-AE8B-2DF0389A1E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6149E5-02B8-21C8-5609-DC65FF104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AC4D9D-80E6-413F-8D5F-9D95CF1668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260472-7058-2A7C-ECC3-1CBB8D5F0F30}"/>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8" name="Footer Placeholder 7">
            <a:extLst>
              <a:ext uri="{FF2B5EF4-FFF2-40B4-BE49-F238E27FC236}">
                <a16:creationId xmlns:a16="http://schemas.microsoft.com/office/drawing/2014/main" id="{FFE4AE44-4850-D3AE-EDFE-1CA6ED215F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90FFEA-ED90-78E1-AF78-FEE98A19FC12}"/>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10424275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AE13-9508-C675-93D7-950952E3CE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55C9B9-2D2D-40CC-E44C-6F86CBF5D1F9}"/>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4" name="Footer Placeholder 3">
            <a:extLst>
              <a:ext uri="{FF2B5EF4-FFF2-40B4-BE49-F238E27FC236}">
                <a16:creationId xmlns:a16="http://schemas.microsoft.com/office/drawing/2014/main" id="{A42B198E-B6B5-2821-6CC4-CD808EA440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E670ED-D552-7C5E-97F7-21FCB1AB9411}"/>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28490810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C9326-88CC-D4D8-E54C-D941C83F4393}"/>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3" name="Footer Placeholder 2">
            <a:extLst>
              <a:ext uri="{FF2B5EF4-FFF2-40B4-BE49-F238E27FC236}">
                <a16:creationId xmlns:a16="http://schemas.microsoft.com/office/drawing/2014/main" id="{C12A1306-6D84-1822-4FCF-E23D7FA8FA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5342B7-0E92-D875-D203-2571ABBC9F5D}"/>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2014372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FF9B-AE16-9271-8B59-44CF03261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E703D0-72FD-6046-B187-2553B0EA7E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8F945F-371C-30C3-C25E-A8BF4EAFB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38997-A53A-D028-66C4-E98E8D73E1ED}"/>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6" name="Footer Placeholder 5">
            <a:extLst>
              <a:ext uri="{FF2B5EF4-FFF2-40B4-BE49-F238E27FC236}">
                <a16:creationId xmlns:a16="http://schemas.microsoft.com/office/drawing/2014/main" id="{842E4998-2B77-FAC0-BC13-5BC8420BBE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7990F-129C-CD9A-80A1-6B2B701F02EB}"/>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12000516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2082-A403-19D7-0883-4E4F07DED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3C33A7-0678-5F9E-CB87-2820771B0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F7411E-278A-56F4-EDC1-65B963E3A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50EFEB-A865-BC71-559B-CED083F9C9D6}"/>
              </a:ext>
            </a:extLst>
          </p:cNvPr>
          <p:cNvSpPr>
            <a:spLocks noGrp="1"/>
          </p:cNvSpPr>
          <p:nvPr>
            <p:ph type="dt" sz="half" idx="10"/>
          </p:nvPr>
        </p:nvSpPr>
        <p:spPr/>
        <p:txBody>
          <a:bodyPr/>
          <a:lstStyle/>
          <a:p>
            <a:fld id="{C454A38F-AEC6-4D0D-8FFC-BD982250E8AC}" type="datetimeFigureOut">
              <a:rPr lang="en-IN" smtClean="0"/>
              <a:t>10-08-2023</a:t>
            </a:fld>
            <a:endParaRPr lang="en-IN"/>
          </a:p>
        </p:txBody>
      </p:sp>
      <p:sp>
        <p:nvSpPr>
          <p:cNvPr id="6" name="Footer Placeholder 5">
            <a:extLst>
              <a:ext uri="{FF2B5EF4-FFF2-40B4-BE49-F238E27FC236}">
                <a16:creationId xmlns:a16="http://schemas.microsoft.com/office/drawing/2014/main" id="{329ED39B-C779-DD9D-EA9A-B2945B332D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D1DF56-5B6A-95B0-9219-75353499AC5E}"/>
              </a:ext>
            </a:extLst>
          </p:cNvPr>
          <p:cNvSpPr>
            <a:spLocks noGrp="1"/>
          </p:cNvSpPr>
          <p:nvPr>
            <p:ph type="sldNum" sz="quarter" idx="12"/>
          </p:nvPr>
        </p:nvSpPr>
        <p:spPr/>
        <p:txBody>
          <a:bodyPr/>
          <a:lstStyle/>
          <a:p>
            <a:fld id="{40992C39-D8BA-43FE-AB96-EAD5BD5AD59B}" type="slidenum">
              <a:rPr lang="en-IN" smtClean="0"/>
              <a:t>‹#›</a:t>
            </a:fld>
            <a:endParaRPr lang="en-IN"/>
          </a:p>
        </p:txBody>
      </p:sp>
    </p:spTree>
    <p:extLst>
      <p:ext uri="{BB962C8B-B14F-4D97-AF65-F5344CB8AC3E}">
        <p14:creationId xmlns:p14="http://schemas.microsoft.com/office/powerpoint/2010/main" val="495519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416D8-0080-43EB-972F-E37D65CDF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8B70EF-784C-D58D-2C61-BF0C33116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3DD6C-37C0-2C25-9DCD-F2BF08BB5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4A38F-AEC6-4D0D-8FFC-BD982250E8AC}" type="datetimeFigureOut">
              <a:rPr lang="en-IN" smtClean="0"/>
              <a:t>10-08-2023</a:t>
            </a:fld>
            <a:endParaRPr lang="en-IN"/>
          </a:p>
        </p:txBody>
      </p:sp>
      <p:sp>
        <p:nvSpPr>
          <p:cNvPr id="5" name="Footer Placeholder 4">
            <a:extLst>
              <a:ext uri="{FF2B5EF4-FFF2-40B4-BE49-F238E27FC236}">
                <a16:creationId xmlns:a16="http://schemas.microsoft.com/office/drawing/2014/main" id="{9789C411-EF56-26FD-B42B-AA27C4A776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070B44-4C42-9252-2C43-083008FE4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92C39-D8BA-43FE-AB96-EAD5BD5AD59B}" type="slidenum">
              <a:rPr lang="en-IN" smtClean="0"/>
              <a:t>‹#›</a:t>
            </a:fld>
            <a:endParaRPr lang="en-IN"/>
          </a:p>
        </p:txBody>
      </p:sp>
    </p:spTree>
    <p:extLst>
      <p:ext uri="{BB962C8B-B14F-4D97-AF65-F5344CB8AC3E}">
        <p14:creationId xmlns:p14="http://schemas.microsoft.com/office/powerpoint/2010/main" val="1706525085"/>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3d2.de/news/event-20170824-pydd.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9.png"/><Relationship Id="rId5" Type="http://schemas.openxmlformats.org/officeDocument/2006/relationships/image" Target="../media/image18.png"/><Relationship Id="rId15" Type="http://schemas.openxmlformats.org/officeDocument/2006/relationships/image" Target="../media/image27.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embedded-software-engineering.de/einfuehrung-in-machine-learning-wozu-ist-es-nuetzlich-und-fuer-wen-a-806903/" TargetMode="External"/><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4C18-64A5-A59A-FDBA-EEA0F3995B3C}"/>
              </a:ext>
            </a:extLst>
          </p:cNvPr>
          <p:cNvSpPr>
            <a:spLocks noGrp="1"/>
          </p:cNvSpPr>
          <p:nvPr>
            <p:ph type="ctrTitle"/>
          </p:nvPr>
        </p:nvSpPr>
        <p:spPr>
          <a:xfrm>
            <a:off x="-101600" y="447040"/>
            <a:ext cx="12395200" cy="2067560"/>
          </a:xfrm>
        </p:spPr>
        <p:txBody>
          <a:bodyPr>
            <a:noAutofit/>
          </a:bodyPr>
          <a:lstStyle/>
          <a:p>
            <a:r>
              <a:rPr lang="en-US" sz="5000" b="1" dirty="0"/>
              <a:t>An Overview of Reinforcement Learning </a:t>
            </a:r>
            <a:br>
              <a:rPr lang="en-US" sz="5000" b="1" dirty="0"/>
            </a:br>
            <a:r>
              <a:rPr lang="en-US" sz="5000" b="1" dirty="0"/>
              <a:t>with Tic-Tac-Toe and Python</a:t>
            </a:r>
            <a:endParaRPr lang="en-IN" sz="5000" b="1" dirty="0"/>
          </a:p>
        </p:txBody>
      </p:sp>
      <p:sp>
        <p:nvSpPr>
          <p:cNvPr id="4" name="AutoShape 2" descr="tic tac toe machine learning for Sale,Up To OFF 78%">
            <a:extLst>
              <a:ext uri="{FF2B5EF4-FFF2-40B4-BE49-F238E27FC236}">
                <a16:creationId xmlns:a16="http://schemas.microsoft.com/office/drawing/2014/main" id="{6DABA550-772D-96C5-7FF4-5943E4AF8E0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24F244D9-90EF-1062-5CD6-CA0CA3C37FF1}"/>
              </a:ext>
            </a:extLst>
          </p:cNvPr>
          <p:cNvSpPr>
            <a:spLocks noChangeAspect="1" noChangeArrowheads="1"/>
          </p:cNvSpPr>
          <p:nvPr/>
        </p:nvSpPr>
        <p:spPr bwMode="auto">
          <a:xfrm>
            <a:off x="5438775" y="41155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Machine learning | artificial intelligence | Britannica">
            <a:extLst>
              <a:ext uri="{FF2B5EF4-FFF2-40B4-BE49-F238E27FC236}">
                <a16:creationId xmlns:a16="http://schemas.microsoft.com/office/drawing/2014/main" id="{BD8E69DE-3D21-BCAD-A76D-ECD037A5236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a:extLst>
              <a:ext uri="{FF2B5EF4-FFF2-40B4-BE49-F238E27FC236}">
                <a16:creationId xmlns:a16="http://schemas.microsoft.com/office/drawing/2014/main" id="{FEA5B5A8-8E1D-31A4-A4F9-8790F9ADB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436" y="2890520"/>
            <a:ext cx="5843128" cy="328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7181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A3BA-C46D-347B-559F-E304EAB43FE4}"/>
              </a:ext>
            </a:extLst>
          </p:cNvPr>
          <p:cNvSpPr>
            <a:spLocks noGrp="1"/>
          </p:cNvSpPr>
          <p:nvPr>
            <p:ph type="title"/>
          </p:nvPr>
        </p:nvSpPr>
        <p:spPr/>
        <p:txBody>
          <a:bodyPr/>
          <a:lstStyle/>
          <a:p>
            <a:r>
              <a:rPr lang="en-US" dirty="0"/>
              <a:t>Python Programming Language</a:t>
            </a:r>
            <a:endParaRPr lang="en-IN" dirty="0"/>
          </a:p>
        </p:txBody>
      </p:sp>
      <p:sp>
        <p:nvSpPr>
          <p:cNvPr id="3" name="Content Placeholder 2">
            <a:extLst>
              <a:ext uri="{FF2B5EF4-FFF2-40B4-BE49-F238E27FC236}">
                <a16:creationId xmlns:a16="http://schemas.microsoft.com/office/drawing/2014/main" id="{9C093D85-A0FF-59D7-CDDE-5CD68F252492}"/>
              </a:ext>
            </a:extLst>
          </p:cNvPr>
          <p:cNvSpPr>
            <a:spLocks noGrp="1"/>
          </p:cNvSpPr>
          <p:nvPr>
            <p:ph idx="1"/>
          </p:nvPr>
        </p:nvSpPr>
        <p:spPr>
          <a:xfrm>
            <a:off x="838200" y="1300480"/>
            <a:ext cx="10515600" cy="4876483"/>
          </a:xfrm>
        </p:spPr>
        <p:txBody>
          <a:bodyPr>
            <a:normAutofit/>
          </a:bodyPr>
          <a:lstStyle/>
          <a:p>
            <a:pPr algn="just"/>
            <a:endParaRPr lang="en-US" b="0" i="0" dirty="0">
              <a:effectLst/>
              <a:latin typeface="Nunito" panose="020B0604020202020204" pitchFamily="2" charset="0"/>
            </a:endParaRPr>
          </a:p>
          <a:p>
            <a:pPr algn="just"/>
            <a:r>
              <a:rPr lang="en-US" b="0" i="0" dirty="0">
                <a:effectLst/>
                <a:latin typeface="Nunito" panose="020B0604020202020204" pitchFamily="2" charset="0"/>
              </a:rPr>
              <a:t>Python is a high-level, general-purpose, and very popular programming language. Python programming language (latest Python 3) is being used in web development, Machine Learning applications.</a:t>
            </a:r>
          </a:p>
          <a:p>
            <a:pPr algn="just"/>
            <a:r>
              <a:rPr lang="en-US" dirty="0"/>
              <a:t>Python was used to code this project because of its simplicity and available modules that makes it very easy to develop this project</a:t>
            </a:r>
            <a:endParaRPr lang="en-US" dirty="0">
              <a:solidFill>
                <a:srgbClr val="FFFFFF"/>
              </a:solidFill>
              <a:latin typeface="Nunito" panose="020B0604020202020204" pitchFamily="2" charset="0"/>
            </a:endParaRPr>
          </a:p>
          <a:p>
            <a:pPr algn="just"/>
            <a:r>
              <a:rPr lang="en-US" b="0" i="0" dirty="0" err="1">
                <a:effectLst/>
                <a:latin typeface="Nunito" panose="020B0604020202020204" pitchFamily="2" charset="0"/>
              </a:rPr>
              <a:t>Numpy</a:t>
            </a:r>
            <a:r>
              <a:rPr lang="en-US" b="0" i="0" dirty="0">
                <a:effectLst/>
                <a:latin typeface="Nunito" panose="020B0604020202020204" pitchFamily="2" charset="0"/>
              </a:rPr>
              <a:t> </a:t>
            </a:r>
            <a:r>
              <a:rPr lang="en-US" dirty="0">
                <a:latin typeface="Nunito" panose="020B0604020202020204" pitchFamily="2" charset="0"/>
              </a:rPr>
              <a:t>module is used for matrix transformations</a:t>
            </a:r>
          </a:p>
          <a:p>
            <a:pPr algn="just"/>
            <a:r>
              <a:rPr lang="en-US" dirty="0" err="1">
                <a:latin typeface="Nunito" panose="020B0604020202020204" pitchFamily="2" charset="0"/>
              </a:rPr>
              <a:t>Pygame</a:t>
            </a:r>
            <a:r>
              <a:rPr lang="en-US" b="0" i="0" dirty="0">
                <a:effectLst/>
                <a:latin typeface="Nunito" panose="020B0604020202020204" pitchFamily="2" charset="0"/>
              </a:rPr>
              <a:t> </a:t>
            </a:r>
            <a:r>
              <a:rPr lang="en-US" dirty="0">
                <a:latin typeface="Nunito" panose="020B0604020202020204" pitchFamily="2" charset="0"/>
              </a:rPr>
              <a:t>module is used to make user interface</a:t>
            </a:r>
            <a:endParaRPr lang="en-US" b="0" i="0" dirty="0">
              <a:effectLst/>
              <a:latin typeface="Nunito" panose="020B0604020202020204" pitchFamily="2" charset="0"/>
            </a:endParaRPr>
          </a:p>
        </p:txBody>
      </p:sp>
      <p:pic>
        <p:nvPicPr>
          <p:cNvPr id="5" name="Picture 4">
            <a:extLst>
              <a:ext uri="{FF2B5EF4-FFF2-40B4-BE49-F238E27FC236}">
                <a16:creationId xmlns:a16="http://schemas.microsoft.com/office/drawing/2014/main" id="{49223455-651C-74DD-5E14-B1F5832ABA7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835356" y="172244"/>
            <a:ext cx="1518444" cy="1518444"/>
          </a:xfrm>
          <a:prstGeom prst="rect">
            <a:avLst/>
          </a:prstGeom>
        </p:spPr>
      </p:pic>
    </p:spTree>
    <p:extLst>
      <p:ext uri="{BB962C8B-B14F-4D97-AF65-F5344CB8AC3E}">
        <p14:creationId xmlns:p14="http://schemas.microsoft.com/office/powerpoint/2010/main" val="26989402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781C-930A-E9C5-FEFD-27C3D92D009F}"/>
              </a:ext>
            </a:extLst>
          </p:cNvPr>
          <p:cNvSpPr>
            <a:spLocks noGrp="1"/>
          </p:cNvSpPr>
          <p:nvPr>
            <p:ph type="title"/>
          </p:nvPr>
        </p:nvSpPr>
        <p:spPr/>
        <p:txBody>
          <a:bodyPr/>
          <a:lstStyle/>
          <a:p>
            <a:r>
              <a:rPr lang="en-US" dirty="0"/>
              <a:t>Algorithm used in this Project</a:t>
            </a:r>
            <a:endParaRPr lang="en-IN" dirty="0"/>
          </a:p>
        </p:txBody>
      </p:sp>
      <p:sp>
        <p:nvSpPr>
          <p:cNvPr id="3" name="Text Placeholder 2">
            <a:extLst>
              <a:ext uri="{FF2B5EF4-FFF2-40B4-BE49-F238E27FC236}">
                <a16:creationId xmlns:a16="http://schemas.microsoft.com/office/drawing/2014/main" id="{F94B8F4B-C20C-6967-2BCD-F4F1670DF6B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264475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7DF0-01FE-1D8A-B329-079EC87B5236}"/>
              </a:ext>
            </a:extLst>
          </p:cNvPr>
          <p:cNvSpPr>
            <a:spLocks noGrp="1"/>
          </p:cNvSpPr>
          <p:nvPr>
            <p:ph type="title"/>
          </p:nvPr>
        </p:nvSpPr>
        <p:spPr/>
        <p:txBody>
          <a:bodyPr/>
          <a:lstStyle/>
          <a:p>
            <a:r>
              <a:rPr lang="en-US" dirty="0"/>
              <a:t>Representing The Game State Squares as a Matrix and a hash</a:t>
            </a:r>
            <a:endParaRPr lang="en-IN" dirty="0"/>
          </a:p>
        </p:txBody>
      </p:sp>
      <p:sp>
        <p:nvSpPr>
          <p:cNvPr id="3" name="Content Placeholder 2">
            <a:extLst>
              <a:ext uri="{FF2B5EF4-FFF2-40B4-BE49-F238E27FC236}">
                <a16:creationId xmlns:a16="http://schemas.microsoft.com/office/drawing/2014/main" id="{5A295620-4960-F2FB-52F0-D620C85C96BB}"/>
              </a:ext>
            </a:extLst>
          </p:cNvPr>
          <p:cNvSpPr>
            <a:spLocks noGrp="1"/>
          </p:cNvSpPr>
          <p:nvPr>
            <p:ph idx="1"/>
          </p:nvPr>
        </p:nvSpPr>
        <p:spPr>
          <a:xfrm>
            <a:off x="680321" y="2336872"/>
            <a:ext cx="9892429" cy="1080939"/>
          </a:xfrm>
        </p:spPr>
        <p:txBody>
          <a:bodyPr>
            <a:normAutofit fontScale="92500" lnSpcReduction="10000"/>
          </a:bodyPr>
          <a:lstStyle/>
          <a:p>
            <a:pPr algn="just"/>
            <a:r>
              <a:rPr lang="en-US" dirty="0"/>
              <a:t>A game state like shown in figure below is represented in the matrix as [[ 1,0,0 ], [ 0,1,0 ], [ 0,2,2 ] ]. So this 2d array is an instance of our game state.</a:t>
            </a:r>
            <a:endParaRPr lang="en-IN" dirty="0"/>
          </a:p>
        </p:txBody>
      </p:sp>
      <p:sp>
        <p:nvSpPr>
          <p:cNvPr id="7" name="Content Placeholder 2">
            <a:extLst>
              <a:ext uri="{FF2B5EF4-FFF2-40B4-BE49-F238E27FC236}">
                <a16:creationId xmlns:a16="http://schemas.microsoft.com/office/drawing/2014/main" id="{40B24113-CBC6-5690-5759-E7A3A2356F30}"/>
              </a:ext>
            </a:extLst>
          </p:cNvPr>
          <p:cNvSpPr txBox="1">
            <a:spLocks/>
          </p:cNvSpPr>
          <p:nvPr/>
        </p:nvSpPr>
        <p:spPr>
          <a:xfrm>
            <a:off x="680320" y="3440190"/>
            <a:ext cx="7958855" cy="2301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r>
              <a:rPr lang="en-US" dirty="0"/>
              <a:t>Here X is presented by 1, O is presented by 2 and empty square is presented by 0 in our 2d array</a:t>
            </a:r>
          </a:p>
          <a:p>
            <a:pPr algn="just"/>
            <a:r>
              <a:rPr lang="en-US" dirty="0"/>
              <a:t>Now state matrix is iterated and values are added to a python string is formed as hash for this current state, the hash for the shown image will be “100010022”</a:t>
            </a:r>
            <a:endParaRPr lang="en-IN" dirty="0"/>
          </a:p>
        </p:txBody>
      </p:sp>
      <p:pic>
        <p:nvPicPr>
          <p:cNvPr id="9" name="Picture 8">
            <a:extLst>
              <a:ext uri="{FF2B5EF4-FFF2-40B4-BE49-F238E27FC236}">
                <a16:creationId xmlns:a16="http://schemas.microsoft.com/office/drawing/2014/main" id="{11027647-0681-BB32-2E99-E5BD14C60E7D}"/>
              </a:ext>
            </a:extLst>
          </p:cNvPr>
          <p:cNvPicPr>
            <a:picLocks noChangeAspect="1"/>
          </p:cNvPicPr>
          <p:nvPr/>
        </p:nvPicPr>
        <p:blipFill>
          <a:blip r:embed="rId2"/>
          <a:stretch>
            <a:fillRect/>
          </a:stretch>
        </p:blipFill>
        <p:spPr>
          <a:xfrm>
            <a:off x="8794225" y="3440190"/>
            <a:ext cx="2559575" cy="2638425"/>
          </a:xfrm>
          <a:prstGeom prst="rect">
            <a:avLst/>
          </a:prstGeom>
        </p:spPr>
      </p:pic>
    </p:spTree>
    <p:extLst>
      <p:ext uri="{BB962C8B-B14F-4D97-AF65-F5344CB8AC3E}">
        <p14:creationId xmlns:p14="http://schemas.microsoft.com/office/powerpoint/2010/main" val="29841922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DAF28EB6-046E-B7CA-2694-64D27A9545E8}"/>
              </a:ext>
            </a:extLst>
          </p:cNvPr>
          <p:cNvGraphicFramePr>
            <a:graphicFrameLocks noGrp="1"/>
          </p:cNvGraphicFramePr>
          <p:nvPr>
            <p:ph idx="1"/>
            <p:extLst>
              <p:ext uri="{D42A27DB-BD31-4B8C-83A1-F6EECF244321}">
                <p14:modId xmlns:p14="http://schemas.microsoft.com/office/powerpoint/2010/main" val="4085011988"/>
              </p:ext>
            </p:extLst>
          </p:nvPr>
        </p:nvGraphicFramePr>
        <p:xfrm>
          <a:off x="762000" y="779706"/>
          <a:ext cx="10515600" cy="160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03B58188-F991-23AC-D37E-D8DEA1547DFE}"/>
              </a:ext>
            </a:extLst>
          </p:cNvPr>
          <p:cNvSpPr txBox="1"/>
          <p:nvPr/>
        </p:nvSpPr>
        <p:spPr>
          <a:xfrm>
            <a:off x="5851838" y="2558050"/>
            <a:ext cx="305965" cy="369332"/>
          </a:xfrm>
          <a:prstGeom prst="rect">
            <a:avLst/>
          </a:prstGeom>
          <a:noFill/>
        </p:spPr>
        <p:txBody>
          <a:bodyPr wrap="square" rtlCol="0">
            <a:spAutoFit/>
          </a:bodyPr>
          <a:lstStyle/>
          <a:p>
            <a:r>
              <a:rPr lang="en-US" dirty="0"/>
              <a:t>1</a:t>
            </a:r>
            <a:endParaRPr lang="en-IN" dirty="0"/>
          </a:p>
        </p:txBody>
      </p:sp>
      <p:sp>
        <p:nvSpPr>
          <p:cNvPr id="9" name="TextBox 8">
            <a:extLst>
              <a:ext uri="{FF2B5EF4-FFF2-40B4-BE49-F238E27FC236}">
                <a16:creationId xmlns:a16="http://schemas.microsoft.com/office/drawing/2014/main" id="{279154EF-FDC2-2610-9E6B-D0AD2CBD264D}"/>
              </a:ext>
            </a:extLst>
          </p:cNvPr>
          <p:cNvSpPr txBox="1"/>
          <p:nvPr/>
        </p:nvSpPr>
        <p:spPr>
          <a:xfrm>
            <a:off x="4763316" y="2578877"/>
            <a:ext cx="305965" cy="369332"/>
          </a:xfrm>
          <a:prstGeom prst="rect">
            <a:avLst/>
          </a:prstGeom>
          <a:noFill/>
        </p:spPr>
        <p:txBody>
          <a:bodyPr wrap="square" rtlCol="0">
            <a:spAutoFit/>
          </a:bodyPr>
          <a:lstStyle/>
          <a:p>
            <a:r>
              <a:rPr lang="en-US" dirty="0"/>
              <a:t>0</a:t>
            </a:r>
            <a:endParaRPr lang="en-IN" dirty="0"/>
          </a:p>
        </p:txBody>
      </p:sp>
      <p:sp>
        <p:nvSpPr>
          <p:cNvPr id="10" name="TextBox 9">
            <a:extLst>
              <a:ext uri="{FF2B5EF4-FFF2-40B4-BE49-F238E27FC236}">
                <a16:creationId xmlns:a16="http://schemas.microsoft.com/office/drawing/2014/main" id="{A9F8F39E-9373-6679-A1F5-9CA55CC90C22}"/>
              </a:ext>
            </a:extLst>
          </p:cNvPr>
          <p:cNvSpPr txBox="1"/>
          <p:nvPr/>
        </p:nvSpPr>
        <p:spPr>
          <a:xfrm>
            <a:off x="6977878" y="2587815"/>
            <a:ext cx="305965" cy="369332"/>
          </a:xfrm>
          <a:prstGeom prst="rect">
            <a:avLst/>
          </a:prstGeom>
          <a:noFill/>
        </p:spPr>
        <p:txBody>
          <a:bodyPr wrap="square" rtlCol="0">
            <a:spAutoFit/>
          </a:bodyPr>
          <a:lstStyle/>
          <a:p>
            <a:r>
              <a:rPr lang="en-US" dirty="0"/>
              <a:t>2</a:t>
            </a:r>
            <a:endParaRPr lang="en-IN" dirty="0"/>
          </a:p>
        </p:txBody>
      </p:sp>
      <p:sp>
        <p:nvSpPr>
          <p:cNvPr id="11" name="TextBox 10">
            <a:extLst>
              <a:ext uri="{FF2B5EF4-FFF2-40B4-BE49-F238E27FC236}">
                <a16:creationId xmlns:a16="http://schemas.microsoft.com/office/drawing/2014/main" id="{E589F7A3-2748-1720-32AF-5C4D4E234D6E}"/>
              </a:ext>
            </a:extLst>
          </p:cNvPr>
          <p:cNvSpPr txBox="1"/>
          <p:nvPr/>
        </p:nvSpPr>
        <p:spPr>
          <a:xfrm>
            <a:off x="3783389" y="3503430"/>
            <a:ext cx="228017" cy="372998"/>
          </a:xfrm>
          <a:prstGeom prst="rect">
            <a:avLst/>
          </a:prstGeom>
          <a:noFill/>
        </p:spPr>
        <p:txBody>
          <a:bodyPr wrap="square" rtlCol="0">
            <a:spAutoFit/>
          </a:bodyPr>
          <a:lstStyle/>
          <a:p>
            <a:r>
              <a:rPr lang="en-US" dirty="0"/>
              <a:t>0</a:t>
            </a:r>
            <a:endParaRPr lang="en-IN" dirty="0"/>
          </a:p>
        </p:txBody>
      </p:sp>
      <p:sp>
        <p:nvSpPr>
          <p:cNvPr id="12" name="TextBox 11">
            <a:extLst>
              <a:ext uri="{FF2B5EF4-FFF2-40B4-BE49-F238E27FC236}">
                <a16:creationId xmlns:a16="http://schemas.microsoft.com/office/drawing/2014/main" id="{B24C9738-6C51-C537-7BB4-434B154E8578}"/>
              </a:ext>
            </a:extLst>
          </p:cNvPr>
          <p:cNvSpPr txBox="1"/>
          <p:nvPr/>
        </p:nvSpPr>
        <p:spPr>
          <a:xfrm>
            <a:off x="3783389" y="5544737"/>
            <a:ext cx="305965" cy="369332"/>
          </a:xfrm>
          <a:prstGeom prst="rect">
            <a:avLst/>
          </a:prstGeom>
          <a:noFill/>
        </p:spPr>
        <p:txBody>
          <a:bodyPr wrap="square" rtlCol="0">
            <a:spAutoFit/>
          </a:bodyPr>
          <a:lstStyle/>
          <a:p>
            <a:r>
              <a:rPr lang="en-US" dirty="0"/>
              <a:t>2</a:t>
            </a:r>
            <a:endParaRPr lang="en-IN" dirty="0"/>
          </a:p>
        </p:txBody>
      </p:sp>
      <p:sp>
        <p:nvSpPr>
          <p:cNvPr id="13" name="TextBox 12">
            <a:extLst>
              <a:ext uri="{FF2B5EF4-FFF2-40B4-BE49-F238E27FC236}">
                <a16:creationId xmlns:a16="http://schemas.microsoft.com/office/drawing/2014/main" id="{4A728CDC-4B10-D60D-1494-798B3FF80366}"/>
              </a:ext>
            </a:extLst>
          </p:cNvPr>
          <p:cNvSpPr txBox="1"/>
          <p:nvPr/>
        </p:nvSpPr>
        <p:spPr>
          <a:xfrm>
            <a:off x="3773864" y="4500515"/>
            <a:ext cx="305965" cy="369332"/>
          </a:xfrm>
          <a:prstGeom prst="rect">
            <a:avLst/>
          </a:prstGeom>
          <a:noFill/>
        </p:spPr>
        <p:txBody>
          <a:bodyPr wrap="square" rtlCol="0">
            <a:spAutoFit/>
          </a:bodyPr>
          <a:lstStyle/>
          <a:p>
            <a:r>
              <a:rPr lang="en-US" dirty="0"/>
              <a:t>1</a:t>
            </a:r>
            <a:endParaRPr lang="en-IN" dirty="0"/>
          </a:p>
        </p:txBody>
      </p:sp>
      <p:pic>
        <p:nvPicPr>
          <p:cNvPr id="15" name="Picture 14">
            <a:extLst>
              <a:ext uri="{FF2B5EF4-FFF2-40B4-BE49-F238E27FC236}">
                <a16:creationId xmlns:a16="http://schemas.microsoft.com/office/drawing/2014/main" id="{8D336F3C-05FF-2D2C-8CDD-73F60C2A219D}"/>
              </a:ext>
            </a:extLst>
          </p:cNvPr>
          <p:cNvPicPr>
            <a:picLocks noChangeAspect="1"/>
          </p:cNvPicPr>
          <p:nvPr/>
        </p:nvPicPr>
        <p:blipFill>
          <a:blip r:embed="rId7"/>
          <a:stretch>
            <a:fillRect/>
          </a:stretch>
        </p:blipFill>
        <p:spPr>
          <a:xfrm>
            <a:off x="4299300" y="2957147"/>
            <a:ext cx="3440999" cy="3547002"/>
          </a:xfrm>
          <a:prstGeom prst="rect">
            <a:avLst/>
          </a:prstGeom>
        </p:spPr>
      </p:pic>
    </p:spTree>
    <p:extLst>
      <p:ext uri="{BB962C8B-B14F-4D97-AF65-F5344CB8AC3E}">
        <p14:creationId xmlns:p14="http://schemas.microsoft.com/office/powerpoint/2010/main" val="25028835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90A7366-2E92-4E92-F9B6-497BD2B54EFF}"/>
              </a:ext>
            </a:extLst>
          </p:cNvPr>
          <p:cNvSpPr txBox="1"/>
          <p:nvPr/>
        </p:nvSpPr>
        <p:spPr>
          <a:xfrm flipH="1">
            <a:off x="642415" y="6093747"/>
            <a:ext cx="11031424" cy="369332"/>
          </a:xfrm>
          <a:prstGeom prst="rect">
            <a:avLst/>
          </a:prstGeom>
          <a:noFill/>
        </p:spPr>
        <p:txBody>
          <a:bodyPr wrap="square" rtlCol="0">
            <a:spAutoFit/>
          </a:bodyPr>
          <a:lstStyle/>
          <a:p>
            <a:r>
              <a:rPr lang="en-US" dirty="0"/>
              <a:t>s=0                            s=1                          s=2                           s=3                           s=4                            s=5                          s=6</a:t>
            </a:r>
            <a:endParaRPr lang="en-IN" dirty="0"/>
          </a:p>
        </p:txBody>
      </p:sp>
      <p:sp>
        <p:nvSpPr>
          <p:cNvPr id="16" name="Arrow: Down 15">
            <a:extLst>
              <a:ext uri="{FF2B5EF4-FFF2-40B4-BE49-F238E27FC236}">
                <a16:creationId xmlns:a16="http://schemas.microsoft.com/office/drawing/2014/main" id="{C344001D-4F4B-4217-D5F3-25F76AEA049E}"/>
              </a:ext>
            </a:extLst>
          </p:cNvPr>
          <p:cNvSpPr/>
          <p:nvPr/>
        </p:nvSpPr>
        <p:spPr>
          <a:xfrm>
            <a:off x="5965116" y="3764736"/>
            <a:ext cx="426150" cy="4425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C9E9375-BF16-BAEB-0E3F-DDFFF8D6A4BD}"/>
              </a:ext>
            </a:extLst>
          </p:cNvPr>
          <p:cNvSpPr txBox="1"/>
          <p:nvPr/>
        </p:nvSpPr>
        <p:spPr>
          <a:xfrm flipH="1">
            <a:off x="6512274" y="3824621"/>
            <a:ext cx="3242238" cy="369332"/>
          </a:xfrm>
          <a:prstGeom prst="rect">
            <a:avLst/>
          </a:prstGeom>
          <a:noFill/>
        </p:spPr>
        <p:txBody>
          <a:bodyPr wrap="square" rtlCol="0">
            <a:spAutoFit/>
          </a:bodyPr>
          <a:lstStyle/>
          <a:p>
            <a:r>
              <a:rPr lang="en-US" dirty="0"/>
              <a:t>Generating Symmetrical States</a:t>
            </a:r>
            <a:endParaRPr lang="en-IN" dirty="0"/>
          </a:p>
        </p:txBody>
      </p:sp>
      <p:sp>
        <p:nvSpPr>
          <p:cNvPr id="18" name="Title 1">
            <a:extLst>
              <a:ext uri="{FF2B5EF4-FFF2-40B4-BE49-F238E27FC236}">
                <a16:creationId xmlns:a16="http://schemas.microsoft.com/office/drawing/2014/main" id="{A69DDEE6-9ED6-66A1-B746-196417D5183F}"/>
              </a:ext>
            </a:extLst>
          </p:cNvPr>
          <p:cNvSpPr txBox="1">
            <a:spLocks/>
          </p:cNvSpPr>
          <p:nvPr/>
        </p:nvSpPr>
        <p:spPr>
          <a:xfrm>
            <a:off x="838199" y="75475"/>
            <a:ext cx="10515600" cy="7463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Symmetrical States</a:t>
            </a:r>
            <a:endParaRPr lang="en-IN" dirty="0"/>
          </a:p>
        </p:txBody>
      </p:sp>
      <p:pic>
        <p:nvPicPr>
          <p:cNvPr id="22" name="Picture 21">
            <a:extLst>
              <a:ext uri="{FF2B5EF4-FFF2-40B4-BE49-F238E27FC236}">
                <a16:creationId xmlns:a16="http://schemas.microsoft.com/office/drawing/2014/main" id="{DBBF9EB6-6893-8933-409A-C059928FA601}"/>
              </a:ext>
            </a:extLst>
          </p:cNvPr>
          <p:cNvPicPr>
            <a:picLocks noChangeAspect="1"/>
          </p:cNvPicPr>
          <p:nvPr/>
        </p:nvPicPr>
        <p:blipFill>
          <a:blip r:embed="rId2"/>
          <a:stretch>
            <a:fillRect/>
          </a:stretch>
        </p:blipFill>
        <p:spPr>
          <a:xfrm>
            <a:off x="5066746" y="1334466"/>
            <a:ext cx="2222889" cy="2251455"/>
          </a:xfrm>
          <a:prstGeom prst="rect">
            <a:avLst/>
          </a:prstGeom>
        </p:spPr>
      </p:pic>
      <p:pic>
        <p:nvPicPr>
          <p:cNvPr id="24" name="Picture 23">
            <a:extLst>
              <a:ext uri="{FF2B5EF4-FFF2-40B4-BE49-F238E27FC236}">
                <a16:creationId xmlns:a16="http://schemas.microsoft.com/office/drawing/2014/main" id="{152EEA27-B3C5-12F1-B559-E27F88AC782B}"/>
              </a:ext>
            </a:extLst>
          </p:cNvPr>
          <p:cNvPicPr>
            <a:picLocks noChangeAspect="1"/>
          </p:cNvPicPr>
          <p:nvPr/>
        </p:nvPicPr>
        <p:blipFill>
          <a:blip r:embed="rId2"/>
          <a:stretch>
            <a:fillRect/>
          </a:stretch>
        </p:blipFill>
        <p:spPr>
          <a:xfrm rot="16200000">
            <a:off x="162210" y="4423639"/>
            <a:ext cx="1564251" cy="1584352"/>
          </a:xfrm>
          <a:prstGeom prst="rect">
            <a:avLst/>
          </a:prstGeom>
        </p:spPr>
      </p:pic>
      <p:pic>
        <p:nvPicPr>
          <p:cNvPr id="26" name="Picture 25">
            <a:extLst>
              <a:ext uri="{FF2B5EF4-FFF2-40B4-BE49-F238E27FC236}">
                <a16:creationId xmlns:a16="http://schemas.microsoft.com/office/drawing/2014/main" id="{E97CB2C8-2248-33BD-CF7E-5B7B3B5BD01B}"/>
              </a:ext>
            </a:extLst>
          </p:cNvPr>
          <p:cNvPicPr>
            <a:picLocks noChangeAspect="1"/>
          </p:cNvPicPr>
          <p:nvPr/>
        </p:nvPicPr>
        <p:blipFill>
          <a:blip r:embed="rId2"/>
          <a:stretch>
            <a:fillRect/>
          </a:stretch>
        </p:blipFill>
        <p:spPr>
          <a:xfrm rot="10800000">
            <a:off x="1918774" y="4440575"/>
            <a:ext cx="1544405" cy="1564252"/>
          </a:xfrm>
          <a:prstGeom prst="rect">
            <a:avLst/>
          </a:prstGeom>
        </p:spPr>
      </p:pic>
      <p:pic>
        <p:nvPicPr>
          <p:cNvPr id="28" name="Picture 27">
            <a:extLst>
              <a:ext uri="{FF2B5EF4-FFF2-40B4-BE49-F238E27FC236}">
                <a16:creationId xmlns:a16="http://schemas.microsoft.com/office/drawing/2014/main" id="{0FA1B67C-814C-60EC-24A6-B229A7E1E447}"/>
              </a:ext>
            </a:extLst>
          </p:cNvPr>
          <p:cNvPicPr>
            <a:picLocks noChangeAspect="1"/>
          </p:cNvPicPr>
          <p:nvPr/>
        </p:nvPicPr>
        <p:blipFill>
          <a:blip r:embed="rId2"/>
          <a:stretch>
            <a:fillRect/>
          </a:stretch>
        </p:blipFill>
        <p:spPr>
          <a:xfrm rot="5400000">
            <a:off x="3632526" y="4423829"/>
            <a:ext cx="1534635" cy="1554356"/>
          </a:xfrm>
          <a:prstGeom prst="rect">
            <a:avLst/>
          </a:prstGeom>
        </p:spPr>
      </p:pic>
      <p:pic>
        <p:nvPicPr>
          <p:cNvPr id="29" name="Picture 28">
            <a:extLst>
              <a:ext uri="{FF2B5EF4-FFF2-40B4-BE49-F238E27FC236}">
                <a16:creationId xmlns:a16="http://schemas.microsoft.com/office/drawing/2014/main" id="{CC2F3FAC-4449-FCDC-D12C-56CE158C48C9}"/>
              </a:ext>
            </a:extLst>
          </p:cNvPr>
          <p:cNvPicPr>
            <a:picLocks noChangeAspect="1"/>
          </p:cNvPicPr>
          <p:nvPr/>
        </p:nvPicPr>
        <p:blipFill>
          <a:blip r:embed="rId2"/>
          <a:stretch>
            <a:fillRect/>
          </a:stretch>
        </p:blipFill>
        <p:spPr>
          <a:xfrm rot="10800000">
            <a:off x="5379615" y="4432653"/>
            <a:ext cx="1544405" cy="1564252"/>
          </a:xfrm>
          <a:prstGeom prst="rect">
            <a:avLst/>
          </a:prstGeom>
        </p:spPr>
      </p:pic>
      <p:pic>
        <p:nvPicPr>
          <p:cNvPr id="30" name="Picture 29">
            <a:extLst>
              <a:ext uri="{FF2B5EF4-FFF2-40B4-BE49-F238E27FC236}">
                <a16:creationId xmlns:a16="http://schemas.microsoft.com/office/drawing/2014/main" id="{8685B62A-38C1-A028-CA3E-9BF13FD18AEB}"/>
              </a:ext>
            </a:extLst>
          </p:cNvPr>
          <p:cNvPicPr>
            <a:picLocks noChangeAspect="1"/>
          </p:cNvPicPr>
          <p:nvPr/>
        </p:nvPicPr>
        <p:blipFill>
          <a:blip r:embed="rId2"/>
          <a:stretch>
            <a:fillRect/>
          </a:stretch>
        </p:blipFill>
        <p:spPr>
          <a:xfrm>
            <a:off x="7106282" y="4447462"/>
            <a:ext cx="1544406" cy="1564253"/>
          </a:xfrm>
          <a:prstGeom prst="rect">
            <a:avLst/>
          </a:prstGeom>
        </p:spPr>
      </p:pic>
      <p:pic>
        <p:nvPicPr>
          <p:cNvPr id="31" name="Picture 30">
            <a:extLst>
              <a:ext uri="{FF2B5EF4-FFF2-40B4-BE49-F238E27FC236}">
                <a16:creationId xmlns:a16="http://schemas.microsoft.com/office/drawing/2014/main" id="{22CE74CB-5899-2800-D4E6-9F519344BB16}"/>
              </a:ext>
            </a:extLst>
          </p:cNvPr>
          <p:cNvPicPr>
            <a:picLocks noChangeAspect="1"/>
          </p:cNvPicPr>
          <p:nvPr/>
        </p:nvPicPr>
        <p:blipFill>
          <a:blip r:embed="rId2"/>
          <a:stretch>
            <a:fillRect/>
          </a:stretch>
        </p:blipFill>
        <p:spPr>
          <a:xfrm rot="16200000">
            <a:off x="8787085" y="4445333"/>
            <a:ext cx="1564251" cy="1584352"/>
          </a:xfrm>
          <a:prstGeom prst="rect">
            <a:avLst/>
          </a:prstGeom>
        </p:spPr>
      </p:pic>
      <p:pic>
        <p:nvPicPr>
          <p:cNvPr id="32" name="Picture 31">
            <a:extLst>
              <a:ext uri="{FF2B5EF4-FFF2-40B4-BE49-F238E27FC236}">
                <a16:creationId xmlns:a16="http://schemas.microsoft.com/office/drawing/2014/main" id="{7319FA8E-4196-DBE8-A3D5-4947DBF7DAEC}"/>
              </a:ext>
            </a:extLst>
          </p:cNvPr>
          <p:cNvPicPr>
            <a:picLocks noChangeAspect="1"/>
          </p:cNvPicPr>
          <p:nvPr/>
        </p:nvPicPr>
        <p:blipFill>
          <a:blip r:embed="rId2"/>
          <a:stretch>
            <a:fillRect/>
          </a:stretch>
        </p:blipFill>
        <p:spPr>
          <a:xfrm rot="5400000">
            <a:off x="10497593" y="4452410"/>
            <a:ext cx="1534635" cy="1554356"/>
          </a:xfrm>
          <a:prstGeom prst="rect">
            <a:avLst/>
          </a:prstGeom>
        </p:spPr>
      </p:pic>
    </p:spTree>
    <p:extLst>
      <p:ext uri="{BB962C8B-B14F-4D97-AF65-F5344CB8AC3E}">
        <p14:creationId xmlns:p14="http://schemas.microsoft.com/office/powerpoint/2010/main" val="1212859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8BDBF7-A5C8-E5F9-913E-B74749E1788F}"/>
              </a:ext>
            </a:extLst>
          </p:cNvPr>
          <p:cNvPicPr>
            <a:picLocks noChangeAspect="1"/>
          </p:cNvPicPr>
          <p:nvPr/>
        </p:nvPicPr>
        <p:blipFill>
          <a:blip r:embed="rId3"/>
          <a:stretch>
            <a:fillRect/>
          </a:stretch>
        </p:blipFill>
        <p:spPr>
          <a:xfrm>
            <a:off x="436021" y="729698"/>
            <a:ext cx="2213963" cy="2206399"/>
          </a:xfrm>
          <a:prstGeom prst="rect">
            <a:avLst/>
          </a:prstGeom>
        </p:spPr>
      </p:pic>
      <p:pic>
        <p:nvPicPr>
          <p:cNvPr id="5" name="Picture 4">
            <a:extLst>
              <a:ext uri="{FF2B5EF4-FFF2-40B4-BE49-F238E27FC236}">
                <a16:creationId xmlns:a16="http://schemas.microsoft.com/office/drawing/2014/main" id="{84308E00-66A3-0AA6-4441-87BC2BE03E91}"/>
              </a:ext>
            </a:extLst>
          </p:cNvPr>
          <p:cNvPicPr>
            <a:picLocks noChangeAspect="1"/>
          </p:cNvPicPr>
          <p:nvPr/>
        </p:nvPicPr>
        <p:blipFill>
          <a:blip r:embed="rId4"/>
          <a:stretch>
            <a:fillRect/>
          </a:stretch>
        </p:blipFill>
        <p:spPr>
          <a:xfrm>
            <a:off x="3493161" y="729696"/>
            <a:ext cx="2186205" cy="2206399"/>
          </a:xfrm>
          <a:prstGeom prst="rect">
            <a:avLst/>
          </a:prstGeom>
        </p:spPr>
      </p:pic>
      <p:pic>
        <p:nvPicPr>
          <p:cNvPr id="7" name="Picture 6">
            <a:extLst>
              <a:ext uri="{FF2B5EF4-FFF2-40B4-BE49-F238E27FC236}">
                <a16:creationId xmlns:a16="http://schemas.microsoft.com/office/drawing/2014/main" id="{2F917145-9564-D76E-64B9-F75F3566BA2F}"/>
              </a:ext>
            </a:extLst>
          </p:cNvPr>
          <p:cNvPicPr>
            <a:picLocks noChangeAspect="1"/>
          </p:cNvPicPr>
          <p:nvPr/>
        </p:nvPicPr>
        <p:blipFill>
          <a:blip r:embed="rId5"/>
          <a:stretch>
            <a:fillRect/>
          </a:stretch>
        </p:blipFill>
        <p:spPr>
          <a:xfrm>
            <a:off x="6522543" y="729696"/>
            <a:ext cx="2196254" cy="2206398"/>
          </a:xfrm>
          <a:prstGeom prst="rect">
            <a:avLst/>
          </a:prstGeom>
        </p:spPr>
      </p:pic>
      <p:pic>
        <p:nvPicPr>
          <p:cNvPr id="9" name="Picture 8">
            <a:extLst>
              <a:ext uri="{FF2B5EF4-FFF2-40B4-BE49-F238E27FC236}">
                <a16:creationId xmlns:a16="http://schemas.microsoft.com/office/drawing/2014/main" id="{7CC4CC49-1CDE-59D7-D715-2D2A02370EAA}"/>
              </a:ext>
            </a:extLst>
          </p:cNvPr>
          <p:cNvPicPr>
            <a:picLocks noChangeAspect="1"/>
          </p:cNvPicPr>
          <p:nvPr/>
        </p:nvPicPr>
        <p:blipFill>
          <a:blip r:embed="rId6"/>
          <a:stretch>
            <a:fillRect/>
          </a:stretch>
        </p:blipFill>
        <p:spPr>
          <a:xfrm>
            <a:off x="9561974" y="729696"/>
            <a:ext cx="2196334" cy="2206398"/>
          </a:xfrm>
          <a:prstGeom prst="rect">
            <a:avLst/>
          </a:prstGeom>
        </p:spPr>
      </p:pic>
      <p:pic>
        <p:nvPicPr>
          <p:cNvPr id="2" name="Picture 1">
            <a:extLst>
              <a:ext uri="{FF2B5EF4-FFF2-40B4-BE49-F238E27FC236}">
                <a16:creationId xmlns:a16="http://schemas.microsoft.com/office/drawing/2014/main" id="{06F2AA3B-9255-3E81-5796-BAFD295A6E93}"/>
              </a:ext>
            </a:extLst>
          </p:cNvPr>
          <p:cNvPicPr>
            <a:picLocks noChangeAspect="1"/>
          </p:cNvPicPr>
          <p:nvPr/>
        </p:nvPicPr>
        <p:blipFill>
          <a:blip r:embed="rId3"/>
          <a:stretch>
            <a:fillRect/>
          </a:stretch>
        </p:blipFill>
        <p:spPr>
          <a:xfrm flipH="1">
            <a:off x="614138" y="3397565"/>
            <a:ext cx="1860552" cy="1854197"/>
          </a:xfrm>
          <a:prstGeom prst="rect">
            <a:avLst/>
          </a:prstGeom>
        </p:spPr>
      </p:pic>
      <p:pic>
        <p:nvPicPr>
          <p:cNvPr id="4" name="Picture 3">
            <a:extLst>
              <a:ext uri="{FF2B5EF4-FFF2-40B4-BE49-F238E27FC236}">
                <a16:creationId xmlns:a16="http://schemas.microsoft.com/office/drawing/2014/main" id="{F03032A1-2A2A-0544-982E-219ECEF789BE}"/>
              </a:ext>
            </a:extLst>
          </p:cNvPr>
          <p:cNvPicPr>
            <a:picLocks noChangeAspect="1"/>
          </p:cNvPicPr>
          <p:nvPr/>
        </p:nvPicPr>
        <p:blipFill>
          <a:blip r:embed="rId4"/>
          <a:stretch>
            <a:fillRect/>
          </a:stretch>
        </p:blipFill>
        <p:spPr>
          <a:xfrm flipH="1">
            <a:off x="9735660" y="3397561"/>
            <a:ext cx="1837227" cy="1854197"/>
          </a:xfrm>
          <a:prstGeom prst="rect">
            <a:avLst/>
          </a:prstGeom>
        </p:spPr>
      </p:pic>
      <p:pic>
        <p:nvPicPr>
          <p:cNvPr id="6" name="Picture 5">
            <a:extLst>
              <a:ext uri="{FF2B5EF4-FFF2-40B4-BE49-F238E27FC236}">
                <a16:creationId xmlns:a16="http://schemas.microsoft.com/office/drawing/2014/main" id="{9012ECC6-B4E4-C6A4-AC1F-E7755F8D881C}"/>
              </a:ext>
            </a:extLst>
          </p:cNvPr>
          <p:cNvPicPr>
            <a:picLocks noChangeAspect="1"/>
          </p:cNvPicPr>
          <p:nvPr/>
        </p:nvPicPr>
        <p:blipFill>
          <a:blip r:embed="rId5"/>
          <a:stretch>
            <a:fillRect/>
          </a:stretch>
        </p:blipFill>
        <p:spPr>
          <a:xfrm flipH="1">
            <a:off x="5457481" y="3397561"/>
            <a:ext cx="1845673" cy="1854197"/>
          </a:xfrm>
          <a:prstGeom prst="rect">
            <a:avLst/>
          </a:prstGeom>
        </p:spPr>
      </p:pic>
      <p:pic>
        <p:nvPicPr>
          <p:cNvPr id="8" name="Picture 7">
            <a:extLst>
              <a:ext uri="{FF2B5EF4-FFF2-40B4-BE49-F238E27FC236}">
                <a16:creationId xmlns:a16="http://schemas.microsoft.com/office/drawing/2014/main" id="{515FEF82-32DF-373D-8F07-ACBCC2DDB724}"/>
              </a:ext>
            </a:extLst>
          </p:cNvPr>
          <p:cNvPicPr>
            <a:picLocks noChangeAspect="1"/>
          </p:cNvPicPr>
          <p:nvPr/>
        </p:nvPicPr>
        <p:blipFill>
          <a:blip r:embed="rId6"/>
          <a:stretch>
            <a:fillRect/>
          </a:stretch>
        </p:blipFill>
        <p:spPr>
          <a:xfrm flipH="1">
            <a:off x="3043222" y="3397561"/>
            <a:ext cx="1845739" cy="1854197"/>
          </a:xfrm>
          <a:prstGeom prst="rect">
            <a:avLst/>
          </a:prstGeom>
        </p:spPr>
      </p:pic>
      <p:sp>
        <p:nvSpPr>
          <p:cNvPr id="20" name="Arrow: Left-Right 19">
            <a:extLst>
              <a:ext uri="{FF2B5EF4-FFF2-40B4-BE49-F238E27FC236}">
                <a16:creationId xmlns:a16="http://schemas.microsoft.com/office/drawing/2014/main" id="{EFAF8429-7D9D-B4E7-F06E-304261033F43}"/>
              </a:ext>
            </a:extLst>
          </p:cNvPr>
          <p:cNvSpPr/>
          <p:nvPr/>
        </p:nvSpPr>
        <p:spPr>
          <a:xfrm>
            <a:off x="8861022" y="1652973"/>
            <a:ext cx="536854" cy="3598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Left-Right 20">
            <a:extLst>
              <a:ext uri="{FF2B5EF4-FFF2-40B4-BE49-F238E27FC236}">
                <a16:creationId xmlns:a16="http://schemas.microsoft.com/office/drawing/2014/main" id="{3EA653FE-4EFA-FC9F-9AC1-6B4C774BB1A6}"/>
              </a:ext>
            </a:extLst>
          </p:cNvPr>
          <p:cNvSpPr/>
          <p:nvPr/>
        </p:nvSpPr>
        <p:spPr>
          <a:xfrm>
            <a:off x="2790868" y="1652973"/>
            <a:ext cx="536854" cy="3598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Left-Right 21">
            <a:extLst>
              <a:ext uri="{FF2B5EF4-FFF2-40B4-BE49-F238E27FC236}">
                <a16:creationId xmlns:a16="http://schemas.microsoft.com/office/drawing/2014/main" id="{B9191B67-13CC-BC6B-EA5D-627175B59CF2}"/>
              </a:ext>
            </a:extLst>
          </p:cNvPr>
          <p:cNvSpPr/>
          <p:nvPr/>
        </p:nvSpPr>
        <p:spPr>
          <a:xfrm>
            <a:off x="5843464" y="1652973"/>
            <a:ext cx="536854" cy="3598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Chevron 22">
            <a:extLst>
              <a:ext uri="{FF2B5EF4-FFF2-40B4-BE49-F238E27FC236}">
                <a16:creationId xmlns:a16="http://schemas.microsoft.com/office/drawing/2014/main" id="{32413597-2A38-55F3-43CF-FAE485647E7C}"/>
              </a:ext>
            </a:extLst>
          </p:cNvPr>
          <p:cNvSpPr/>
          <p:nvPr/>
        </p:nvSpPr>
        <p:spPr>
          <a:xfrm>
            <a:off x="8061739" y="4018428"/>
            <a:ext cx="718536" cy="81067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374E11D9-641F-40B4-8EFB-1B478CB9FB4D}"/>
              </a:ext>
            </a:extLst>
          </p:cNvPr>
          <p:cNvSpPr txBox="1"/>
          <p:nvPr/>
        </p:nvSpPr>
        <p:spPr>
          <a:xfrm>
            <a:off x="614138" y="5495941"/>
            <a:ext cx="11435622" cy="830997"/>
          </a:xfrm>
          <a:prstGeom prst="rect">
            <a:avLst/>
          </a:prstGeom>
          <a:noFill/>
        </p:spPr>
        <p:txBody>
          <a:bodyPr wrap="square" rtlCol="0">
            <a:spAutoFit/>
          </a:bodyPr>
          <a:lstStyle/>
          <a:p>
            <a:r>
              <a:rPr lang="en-US" sz="2400" dirty="0"/>
              <a:t>“001000000”            “000000100”            “000000001”                                      “100000000”</a:t>
            </a:r>
            <a:endParaRPr lang="en-IN" sz="2400" dirty="0"/>
          </a:p>
          <a:p>
            <a:endParaRPr lang="en-IN" sz="2400" dirty="0"/>
          </a:p>
        </p:txBody>
      </p:sp>
      <p:sp>
        <p:nvSpPr>
          <p:cNvPr id="12" name="TextBox 11">
            <a:extLst>
              <a:ext uri="{FF2B5EF4-FFF2-40B4-BE49-F238E27FC236}">
                <a16:creationId xmlns:a16="http://schemas.microsoft.com/office/drawing/2014/main" id="{9EBB6A5D-E55D-DF56-761C-0932BFD7CB76}"/>
              </a:ext>
            </a:extLst>
          </p:cNvPr>
          <p:cNvSpPr txBox="1"/>
          <p:nvPr/>
        </p:nvSpPr>
        <p:spPr>
          <a:xfrm>
            <a:off x="614138" y="5865273"/>
            <a:ext cx="11435622" cy="461665"/>
          </a:xfrm>
          <a:prstGeom prst="rect">
            <a:avLst/>
          </a:prstGeom>
          <a:noFill/>
        </p:spPr>
        <p:txBody>
          <a:bodyPr wrap="square" rtlCol="0">
            <a:spAutoFit/>
          </a:bodyPr>
          <a:lstStyle/>
          <a:p>
            <a:r>
              <a:rPr lang="en-US" sz="2400" dirty="0"/>
              <a:t>        s:0                               s:2                                s:1</a:t>
            </a:r>
            <a:endParaRPr lang="en-IN" sz="2400" dirty="0"/>
          </a:p>
        </p:txBody>
      </p:sp>
    </p:spTree>
    <p:extLst>
      <p:ext uri="{BB962C8B-B14F-4D97-AF65-F5344CB8AC3E}">
        <p14:creationId xmlns:p14="http://schemas.microsoft.com/office/powerpoint/2010/main" val="1013559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par>
                                <p:cTn id="39" presetID="10"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par>
                                <p:cTn id="42" presetID="10"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3B3E55-042F-F88A-11F7-7A21F4AC2CAC}"/>
              </a:ext>
            </a:extLst>
          </p:cNvPr>
          <p:cNvPicPr>
            <a:picLocks noChangeAspect="1"/>
          </p:cNvPicPr>
          <p:nvPr/>
        </p:nvPicPr>
        <p:blipFill>
          <a:blip r:embed="rId3"/>
          <a:stretch>
            <a:fillRect/>
          </a:stretch>
        </p:blipFill>
        <p:spPr>
          <a:xfrm>
            <a:off x="276281" y="1516147"/>
            <a:ext cx="3006332" cy="3059260"/>
          </a:xfrm>
          <a:prstGeom prst="rect">
            <a:avLst/>
          </a:prstGeom>
        </p:spPr>
      </p:pic>
      <p:pic>
        <p:nvPicPr>
          <p:cNvPr id="9" name="Picture 8">
            <a:extLst>
              <a:ext uri="{FF2B5EF4-FFF2-40B4-BE49-F238E27FC236}">
                <a16:creationId xmlns:a16="http://schemas.microsoft.com/office/drawing/2014/main" id="{880FCA2D-2DB0-3025-93E4-343BF2F39E4D}"/>
              </a:ext>
            </a:extLst>
          </p:cNvPr>
          <p:cNvPicPr>
            <a:picLocks noChangeAspect="1"/>
          </p:cNvPicPr>
          <p:nvPr/>
        </p:nvPicPr>
        <p:blipFill>
          <a:blip r:embed="rId4"/>
          <a:stretch>
            <a:fillRect/>
          </a:stretch>
        </p:blipFill>
        <p:spPr>
          <a:xfrm rot="10800000">
            <a:off x="9019282" y="1580223"/>
            <a:ext cx="3006332" cy="3103194"/>
          </a:xfrm>
          <a:prstGeom prst="rect">
            <a:avLst/>
          </a:prstGeom>
        </p:spPr>
      </p:pic>
      <p:sp>
        <p:nvSpPr>
          <p:cNvPr id="12" name="Oval 11">
            <a:extLst>
              <a:ext uri="{FF2B5EF4-FFF2-40B4-BE49-F238E27FC236}">
                <a16:creationId xmlns:a16="http://schemas.microsoft.com/office/drawing/2014/main" id="{DA0C6BAC-D4E7-5575-3C23-71DD895889C2}"/>
              </a:ext>
            </a:extLst>
          </p:cNvPr>
          <p:cNvSpPr/>
          <p:nvPr/>
        </p:nvSpPr>
        <p:spPr>
          <a:xfrm>
            <a:off x="2185932" y="3558638"/>
            <a:ext cx="1247851" cy="1124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D170649F-BC86-4F60-FF68-18D81C1FA199}"/>
              </a:ext>
            </a:extLst>
          </p:cNvPr>
          <p:cNvPicPr>
            <a:picLocks noChangeAspect="1"/>
          </p:cNvPicPr>
          <p:nvPr/>
        </p:nvPicPr>
        <p:blipFill>
          <a:blip r:embed="rId5"/>
          <a:stretch>
            <a:fillRect/>
          </a:stretch>
        </p:blipFill>
        <p:spPr>
          <a:xfrm>
            <a:off x="4573632" y="1548030"/>
            <a:ext cx="3044736" cy="3058880"/>
          </a:xfrm>
          <a:prstGeom prst="rect">
            <a:avLst/>
          </a:prstGeom>
        </p:spPr>
      </p:pic>
      <p:sp>
        <p:nvSpPr>
          <p:cNvPr id="13" name="Oval 12">
            <a:extLst>
              <a:ext uri="{FF2B5EF4-FFF2-40B4-BE49-F238E27FC236}">
                <a16:creationId xmlns:a16="http://schemas.microsoft.com/office/drawing/2014/main" id="{F418E1D0-7766-8B64-F95F-E60396ED55DD}"/>
              </a:ext>
            </a:extLst>
          </p:cNvPr>
          <p:cNvSpPr/>
          <p:nvPr/>
        </p:nvSpPr>
        <p:spPr>
          <a:xfrm>
            <a:off x="6525014" y="3587478"/>
            <a:ext cx="1247851" cy="1029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FFD2DBA9-D82D-1E23-A8FE-59DE1F035FB4}"/>
              </a:ext>
            </a:extLst>
          </p:cNvPr>
          <p:cNvSpPr/>
          <p:nvPr/>
        </p:nvSpPr>
        <p:spPr>
          <a:xfrm>
            <a:off x="8867098" y="1548030"/>
            <a:ext cx="1247851" cy="1124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C5B43A8A-4796-C489-A4CA-01E4DC6D5C56}"/>
              </a:ext>
            </a:extLst>
          </p:cNvPr>
          <p:cNvSpPr txBox="1"/>
          <p:nvPr/>
        </p:nvSpPr>
        <p:spPr>
          <a:xfrm>
            <a:off x="7474765" y="6882250"/>
            <a:ext cx="1323002" cy="646331"/>
          </a:xfrm>
          <a:prstGeom prst="rect">
            <a:avLst/>
          </a:prstGeom>
          <a:noFill/>
        </p:spPr>
        <p:txBody>
          <a:bodyPr wrap="square" rtlCol="0">
            <a:spAutoFit/>
          </a:bodyPr>
          <a:lstStyle/>
          <a:p>
            <a:r>
              <a:rPr lang="en-US" dirty="0"/>
              <a:t>      s:1  (rotation)</a:t>
            </a:r>
            <a:endParaRPr lang="en-IN" dirty="0"/>
          </a:p>
        </p:txBody>
      </p:sp>
      <p:sp>
        <p:nvSpPr>
          <p:cNvPr id="2" name="TextBox 1">
            <a:extLst>
              <a:ext uri="{FF2B5EF4-FFF2-40B4-BE49-F238E27FC236}">
                <a16:creationId xmlns:a16="http://schemas.microsoft.com/office/drawing/2014/main" id="{5A1A4041-7261-4755-5667-48F9599F38A4}"/>
              </a:ext>
            </a:extLst>
          </p:cNvPr>
          <p:cNvSpPr txBox="1"/>
          <p:nvPr/>
        </p:nvSpPr>
        <p:spPr>
          <a:xfrm>
            <a:off x="1545582" y="1141308"/>
            <a:ext cx="368369" cy="369332"/>
          </a:xfrm>
          <a:prstGeom prst="rect">
            <a:avLst/>
          </a:prstGeom>
          <a:noFill/>
        </p:spPr>
        <p:txBody>
          <a:bodyPr wrap="square" rtlCol="0">
            <a:spAutoFit/>
          </a:bodyPr>
          <a:lstStyle/>
          <a:p>
            <a:r>
              <a:rPr lang="en-US" dirty="0"/>
              <a:t>1</a:t>
            </a:r>
            <a:endParaRPr lang="en-IN" dirty="0"/>
          </a:p>
        </p:txBody>
      </p:sp>
      <p:sp>
        <p:nvSpPr>
          <p:cNvPr id="3" name="TextBox 2">
            <a:extLst>
              <a:ext uri="{FF2B5EF4-FFF2-40B4-BE49-F238E27FC236}">
                <a16:creationId xmlns:a16="http://schemas.microsoft.com/office/drawing/2014/main" id="{DBF89E0F-F462-DE3B-51A8-C3304F6AD528}"/>
              </a:ext>
            </a:extLst>
          </p:cNvPr>
          <p:cNvSpPr txBox="1"/>
          <p:nvPr/>
        </p:nvSpPr>
        <p:spPr>
          <a:xfrm>
            <a:off x="457060" y="1162135"/>
            <a:ext cx="368369" cy="369332"/>
          </a:xfrm>
          <a:prstGeom prst="rect">
            <a:avLst/>
          </a:prstGeom>
          <a:noFill/>
        </p:spPr>
        <p:txBody>
          <a:bodyPr wrap="square" rtlCol="0">
            <a:spAutoFit/>
          </a:bodyPr>
          <a:lstStyle/>
          <a:p>
            <a:r>
              <a:rPr lang="en-US" dirty="0"/>
              <a:t>0</a:t>
            </a:r>
            <a:endParaRPr lang="en-IN" dirty="0"/>
          </a:p>
        </p:txBody>
      </p:sp>
      <p:sp>
        <p:nvSpPr>
          <p:cNvPr id="4" name="TextBox 3">
            <a:extLst>
              <a:ext uri="{FF2B5EF4-FFF2-40B4-BE49-F238E27FC236}">
                <a16:creationId xmlns:a16="http://schemas.microsoft.com/office/drawing/2014/main" id="{36F2D7BE-EF90-1D5B-0B73-3A43ED9C8ECF}"/>
              </a:ext>
            </a:extLst>
          </p:cNvPr>
          <p:cNvSpPr txBox="1"/>
          <p:nvPr/>
        </p:nvSpPr>
        <p:spPr>
          <a:xfrm>
            <a:off x="2671622" y="1171073"/>
            <a:ext cx="368369" cy="369332"/>
          </a:xfrm>
          <a:prstGeom prst="rect">
            <a:avLst/>
          </a:prstGeom>
          <a:noFill/>
        </p:spPr>
        <p:txBody>
          <a:bodyPr wrap="square" rtlCol="0">
            <a:spAutoFit/>
          </a:bodyPr>
          <a:lstStyle/>
          <a:p>
            <a:r>
              <a:rPr lang="en-US" dirty="0"/>
              <a:t>2</a:t>
            </a:r>
            <a:endParaRPr lang="en-IN" dirty="0"/>
          </a:p>
        </p:txBody>
      </p:sp>
      <p:sp>
        <p:nvSpPr>
          <p:cNvPr id="6" name="TextBox 5">
            <a:extLst>
              <a:ext uri="{FF2B5EF4-FFF2-40B4-BE49-F238E27FC236}">
                <a16:creationId xmlns:a16="http://schemas.microsoft.com/office/drawing/2014/main" id="{F4B55372-4659-5AFA-8975-5974111A79A5}"/>
              </a:ext>
            </a:extLst>
          </p:cNvPr>
          <p:cNvSpPr txBox="1"/>
          <p:nvPr/>
        </p:nvSpPr>
        <p:spPr>
          <a:xfrm>
            <a:off x="-16878" y="1861722"/>
            <a:ext cx="274523" cy="369332"/>
          </a:xfrm>
          <a:prstGeom prst="rect">
            <a:avLst/>
          </a:prstGeom>
          <a:noFill/>
        </p:spPr>
        <p:txBody>
          <a:bodyPr wrap="square" rtlCol="0">
            <a:spAutoFit/>
          </a:bodyPr>
          <a:lstStyle/>
          <a:p>
            <a:r>
              <a:rPr lang="en-US" dirty="0"/>
              <a:t>0</a:t>
            </a:r>
            <a:endParaRPr lang="en-IN" dirty="0"/>
          </a:p>
        </p:txBody>
      </p:sp>
      <p:sp>
        <p:nvSpPr>
          <p:cNvPr id="7" name="TextBox 6">
            <a:extLst>
              <a:ext uri="{FF2B5EF4-FFF2-40B4-BE49-F238E27FC236}">
                <a16:creationId xmlns:a16="http://schemas.microsoft.com/office/drawing/2014/main" id="{4C6EFCDA-BCB6-C11C-8681-34B93F6C9AB2}"/>
              </a:ext>
            </a:extLst>
          </p:cNvPr>
          <p:cNvSpPr txBox="1"/>
          <p:nvPr/>
        </p:nvSpPr>
        <p:spPr>
          <a:xfrm>
            <a:off x="-16878" y="3903029"/>
            <a:ext cx="368369" cy="369332"/>
          </a:xfrm>
          <a:prstGeom prst="rect">
            <a:avLst/>
          </a:prstGeom>
          <a:noFill/>
        </p:spPr>
        <p:txBody>
          <a:bodyPr wrap="square" rtlCol="0">
            <a:spAutoFit/>
          </a:bodyPr>
          <a:lstStyle/>
          <a:p>
            <a:r>
              <a:rPr lang="en-US" dirty="0"/>
              <a:t>2</a:t>
            </a:r>
            <a:endParaRPr lang="en-IN" dirty="0"/>
          </a:p>
        </p:txBody>
      </p:sp>
      <p:sp>
        <p:nvSpPr>
          <p:cNvPr id="8" name="TextBox 7">
            <a:extLst>
              <a:ext uri="{FF2B5EF4-FFF2-40B4-BE49-F238E27FC236}">
                <a16:creationId xmlns:a16="http://schemas.microsoft.com/office/drawing/2014/main" id="{B47A33D1-D49F-3BB5-4C35-F1594365B359}"/>
              </a:ext>
            </a:extLst>
          </p:cNvPr>
          <p:cNvSpPr txBox="1"/>
          <p:nvPr/>
        </p:nvSpPr>
        <p:spPr>
          <a:xfrm>
            <a:off x="-26403" y="2858807"/>
            <a:ext cx="368369" cy="369332"/>
          </a:xfrm>
          <a:prstGeom prst="rect">
            <a:avLst/>
          </a:prstGeom>
          <a:noFill/>
        </p:spPr>
        <p:txBody>
          <a:bodyPr wrap="square" rtlCol="0">
            <a:spAutoFit/>
          </a:bodyPr>
          <a:lstStyle/>
          <a:p>
            <a:r>
              <a:rPr lang="en-US" dirty="0"/>
              <a:t>1</a:t>
            </a:r>
            <a:endParaRPr lang="en-IN" dirty="0"/>
          </a:p>
        </p:txBody>
      </p:sp>
      <p:sp>
        <p:nvSpPr>
          <p:cNvPr id="10" name="TextBox 9">
            <a:extLst>
              <a:ext uri="{FF2B5EF4-FFF2-40B4-BE49-F238E27FC236}">
                <a16:creationId xmlns:a16="http://schemas.microsoft.com/office/drawing/2014/main" id="{99B013BB-8A9B-6647-05C3-F33ED808FE98}"/>
              </a:ext>
            </a:extLst>
          </p:cNvPr>
          <p:cNvSpPr txBox="1"/>
          <p:nvPr/>
        </p:nvSpPr>
        <p:spPr>
          <a:xfrm>
            <a:off x="4317273" y="1850587"/>
            <a:ext cx="274523" cy="369332"/>
          </a:xfrm>
          <a:prstGeom prst="rect">
            <a:avLst/>
          </a:prstGeom>
          <a:noFill/>
        </p:spPr>
        <p:txBody>
          <a:bodyPr wrap="square" rtlCol="0">
            <a:spAutoFit/>
          </a:bodyPr>
          <a:lstStyle/>
          <a:p>
            <a:r>
              <a:rPr lang="en-US" dirty="0"/>
              <a:t>0</a:t>
            </a:r>
            <a:endParaRPr lang="en-IN" dirty="0"/>
          </a:p>
        </p:txBody>
      </p:sp>
      <p:sp>
        <p:nvSpPr>
          <p:cNvPr id="11" name="TextBox 10">
            <a:extLst>
              <a:ext uri="{FF2B5EF4-FFF2-40B4-BE49-F238E27FC236}">
                <a16:creationId xmlns:a16="http://schemas.microsoft.com/office/drawing/2014/main" id="{A1102A27-B9DE-0325-F2D2-A06BF8345C17}"/>
              </a:ext>
            </a:extLst>
          </p:cNvPr>
          <p:cNvSpPr txBox="1"/>
          <p:nvPr/>
        </p:nvSpPr>
        <p:spPr>
          <a:xfrm>
            <a:off x="4317273" y="3891894"/>
            <a:ext cx="368369" cy="369332"/>
          </a:xfrm>
          <a:prstGeom prst="rect">
            <a:avLst/>
          </a:prstGeom>
          <a:noFill/>
        </p:spPr>
        <p:txBody>
          <a:bodyPr wrap="square" rtlCol="0">
            <a:spAutoFit/>
          </a:bodyPr>
          <a:lstStyle/>
          <a:p>
            <a:r>
              <a:rPr lang="en-US" dirty="0"/>
              <a:t>2</a:t>
            </a:r>
            <a:endParaRPr lang="en-IN" dirty="0"/>
          </a:p>
        </p:txBody>
      </p:sp>
      <p:sp>
        <p:nvSpPr>
          <p:cNvPr id="14" name="TextBox 13">
            <a:extLst>
              <a:ext uri="{FF2B5EF4-FFF2-40B4-BE49-F238E27FC236}">
                <a16:creationId xmlns:a16="http://schemas.microsoft.com/office/drawing/2014/main" id="{53DE2800-DF2F-F18E-E383-5E582077D324}"/>
              </a:ext>
            </a:extLst>
          </p:cNvPr>
          <p:cNvSpPr txBox="1"/>
          <p:nvPr/>
        </p:nvSpPr>
        <p:spPr>
          <a:xfrm>
            <a:off x="4307748" y="2847672"/>
            <a:ext cx="368369" cy="369332"/>
          </a:xfrm>
          <a:prstGeom prst="rect">
            <a:avLst/>
          </a:prstGeom>
          <a:noFill/>
        </p:spPr>
        <p:txBody>
          <a:bodyPr wrap="square" rtlCol="0">
            <a:spAutoFit/>
          </a:bodyPr>
          <a:lstStyle/>
          <a:p>
            <a:r>
              <a:rPr lang="en-US" dirty="0"/>
              <a:t>1</a:t>
            </a:r>
            <a:endParaRPr lang="en-IN" dirty="0"/>
          </a:p>
        </p:txBody>
      </p:sp>
      <p:sp>
        <p:nvSpPr>
          <p:cNvPr id="19" name="TextBox 18">
            <a:extLst>
              <a:ext uri="{FF2B5EF4-FFF2-40B4-BE49-F238E27FC236}">
                <a16:creationId xmlns:a16="http://schemas.microsoft.com/office/drawing/2014/main" id="{EB67CF0A-6701-B412-06C4-9D4E17D72566}"/>
              </a:ext>
            </a:extLst>
          </p:cNvPr>
          <p:cNvSpPr txBox="1"/>
          <p:nvPr/>
        </p:nvSpPr>
        <p:spPr>
          <a:xfrm>
            <a:off x="5881790" y="1178411"/>
            <a:ext cx="368369" cy="369332"/>
          </a:xfrm>
          <a:prstGeom prst="rect">
            <a:avLst/>
          </a:prstGeom>
          <a:noFill/>
        </p:spPr>
        <p:txBody>
          <a:bodyPr wrap="square" rtlCol="0">
            <a:spAutoFit/>
          </a:bodyPr>
          <a:lstStyle/>
          <a:p>
            <a:r>
              <a:rPr lang="en-US" dirty="0"/>
              <a:t>1</a:t>
            </a:r>
            <a:endParaRPr lang="en-IN" dirty="0"/>
          </a:p>
        </p:txBody>
      </p:sp>
      <p:sp>
        <p:nvSpPr>
          <p:cNvPr id="20" name="TextBox 19">
            <a:extLst>
              <a:ext uri="{FF2B5EF4-FFF2-40B4-BE49-F238E27FC236}">
                <a16:creationId xmlns:a16="http://schemas.microsoft.com/office/drawing/2014/main" id="{29C010E6-3E2D-21C5-752D-FAC969DBAE67}"/>
              </a:ext>
            </a:extLst>
          </p:cNvPr>
          <p:cNvSpPr txBox="1"/>
          <p:nvPr/>
        </p:nvSpPr>
        <p:spPr>
          <a:xfrm>
            <a:off x="4793268" y="1199238"/>
            <a:ext cx="368369"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FC301B7A-72CF-5FFB-110E-338C03099690}"/>
              </a:ext>
            </a:extLst>
          </p:cNvPr>
          <p:cNvSpPr txBox="1"/>
          <p:nvPr/>
        </p:nvSpPr>
        <p:spPr>
          <a:xfrm>
            <a:off x="7007830" y="1208176"/>
            <a:ext cx="368369" cy="369332"/>
          </a:xfrm>
          <a:prstGeom prst="rect">
            <a:avLst/>
          </a:prstGeom>
          <a:noFill/>
        </p:spPr>
        <p:txBody>
          <a:bodyPr wrap="square" rtlCol="0">
            <a:spAutoFit/>
          </a:bodyPr>
          <a:lstStyle/>
          <a:p>
            <a:r>
              <a:rPr lang="en-US" dirty="0"/>
              <a:t>2</a:t>
            </a:r>
            <a:endParaRPr lang="en-IN" dirty="0"/>
          </a:p>
        </p:txBody>
      </p:sp>
      <p:sp>
        <p:nvSpPr>
          <p:cNvPr id="25" name="TextBox 24">
            <a:extLst>
              <a:ext uri="{FF2B5EF4-FFF2-40B4-BE49-F238E27FC236}">
                <a16:creationId xmlns:a16="http://schemas.microsoft.com/office/drawing/2014/main" id="{1E8FA332-BDCE-F1EF-1E78-F6F1F02F65AF}"/>
              </a:ext>
            </a:extLst>
          </p:cNvPr>
          <p:cNvSpPr txBox="1"/>
          <p:nvPr/>
        </p:nvSpPr>
        <p:spPr>
          <a:xfrm>
            <a:off x="10323077" y="1211914"/>
            <a:ext cx="368369" cy="369332"/>
          </a:xfrm>
          <a:prstGeom prst="rect">
            <a:avLst/>
          </a:prstGeom>
          <a:noFill/>
        </p:spPr>
        <p:txBody>
          <a:bodyPr wrap="square" rtlCol="0">
            <a:spAutoFit/>
          </a:bodyPr>
          <a:lstStyle/>
          <a:p>
            <a:r>
              <a:rPr lang="en-US" dirty="0"/>
              <a:t>1</a:t>
            </a:r>
            <a:endParaRPr lang="en-IN" dirty="0"/>
          </a:p>
        </p:txBody>
      </p:sp>
      <p:sp>
        <p:nvSpPr>
          <p:cNvPr id="26" name="TextBox 25">
            <a:extLst>
              <a:ext uri="{FF2B5EF4-FFF2-40B4-BE49-F238E27FC236}">
                <a16:creationId xmlns:a16="http://schemas.microsoft.com/office/drawing/2014/main" id="{9F34EE5E-9651-66FF-C5AD-6A70A47E1557}"/>
              </a:ext>
            </a:extLst>
          </p:cNvPr>
          <p:cNvSpPr txBox="1"/>
          <p:nvPr/>
        </p:nvSpPr>
        <p:spPr>
          <a:xfrm>
            <a:off x="9234555" y="1232741"/>
            <a:ext cx="368369" cy="369332"/>
          </a:xfrm>
          <a:prstGeom prst="rect">
            <a:avLst/>
          </a:prstGeom>
          <a:noFill/>
        </p:spPr>
        <p:txBody>
          <a:bodyPr wrap="square" rtlCol="0">
            <a:spAutoFit/>
          </a:bodyPr>
          <a:lstStyle/>
          <a:p>
            <a:r>
              <a:rPr lang="en-US" dirty="0"/>
              <a:t>0</a:t>
            </a:r>
            <a:endParaRPr lang="en-IN" dirty="0"/>
          </a:p>
        </p:txBody>
      </p:sp>
      <p:sp>
        <p:nvSpPr>
          <p:cNvPr id="27" name="TextBox 26">
            <a:extLst>
              <a:ext uri="{FF2B5EF4-FFF2-40B4-BE49-F238E27FC236}">
                <a16:creationId xmlns:a16="http://schemas.microsoft.com/office/drawing/2014/main" id="{83DD226C-D95D-68F1-C098-E90DDF95DC79}"/>
              </a:ext>
            </a:extLst>
          </p:cNvPr>
          <p:cNvSpPr txBox="1"/>
          <p:nvPr/>
        </p:nvSpPr>
        <p:spPr>
          <a:xfrm>
            <a:off x="11449117" y="1241679"/>
            <a:ext cx="368369" cy="369332"/>
          </a:xfrm>
          <a:prstGeom prst="rect">
            <a:avLst/>
          </a:prstGeom>
          <a:noFill/>
        </p:spPr>
        <p:txBody>
          <a:bodyPr wrap="square" rtlCol="0">
            <a:spAutoFit/>
          </a:bodyPr>
          <a:lstStyle/>
          <a:p>
            <a:r>
              <a:rPr lang="en-US" dirty="0"/>
              <a:t>2</a:t>
            </a:r>
            <a:endParaRPr lang="en-IN" dirty="0"/>
          </a:p>
        </p:txBody>
      </p:sp>
      <p:sp>
        <p:nvSpPr>
          <p:cNvPr id="28" name="TextBox 27">
            <a:extLst>
              <a:ext uri="{FF2B5EF4-FFF2-40B4-BE49-F238E27FC236}">
                <a16:creationId xmlns:a16="http://schemas.microsoft.com/office/drawing/2014/main" id="{096F0C4C-38F6-6467-8E19-039F4541C3A6}"/>
              </a:ext>
            </a:extLst>
          </p:cNvPr>
          <p:cNvSpPr txBox="1"/>
          <p:nvPr/>
        </p:nvSpPr>
        <p:spPr>
          <a:xfrm>
            <a:off x="8712817" y="1901539"/>
            <a:ext cx="274523" cy="369332"/>
          </a:xfrm>
          <a:prstGeom prst="rect">
            <a:avLst/>
          </a:prstGeom>
          <a:noFill/>
        </p:spPr>
        <p:txBody>
          <a:bodyPr wrap="square" rtlCol="0">
            <a:spAutoFit/>
          </a:bodyPr>
          <a:lstStyle/>
          <a:p>
            <a:r>
              <a:rPr lang="en-US" dirty="0"/>
              <a:t>0</a:t>
            </a:r>
            <a:endParaRPr lang="en-IN" dirty="0"/>
          </a:p>
        </p:txBody>
      </p:sp>
      <p:sp>
        <p:nvSpPr>
          <p:cNvPr id="29" name="TextBox 28">
            <a:extLst>
              <a:ext uri="{FF2B5EF4-FFF2-40B4-BE49-F238E27FC236}">
                <a16:creationId xmlns:a16="http://schemas.microsoft.com/office/drawing/2014/main" id="{5D1EF81D-45F4-7B0B-0541-20310AFABB9C}"/>
              </a:ext>
            </a:extLst>
          </p:cNvPr>
          <p:cNvSpPr txBox="1"/>
          <p:nvPr/>
        </p:nvSpPr>
        <p:spPr>
          <a:xfrm>
            <a:off x="8712817" y="3942846"/>
            <a:ext cx="368369" cy="369332"/>
          </a:xfrm>
          <a:prstGeom prst="rect">
            <a:avLst/>
          </a:prstGeom>
          <a:noFill/>
        </p:spPr>
        <p:txBody>
          <a:bodyPr wrap="square" rtlCol="0">
            <a:spAutoFit/>
          </a:bodyPr>
          <a:lstStyle/>
          <a:p>
            <a:r>
              <a:rPr lang="en-US" dirty="0"/>
              <a:t>2</a:t>
            </a:r>
            <a:endParaRPr lang="en-IN" dirty="0"/>
          </a:p>
        </p:txBody>
      </p:sp>
      <p:sp>
        <p:nvSpPr>
          <p:cNvPr id="30" name="TextBox 29">
            <a:extLst>
              <a:ext uri="{FF2B5EF4-FFF2-40B4-BE49-F238E27FC236}">
                <a16:creationId xmlns:a16="http://schemas.microsoft.com/office/drawing/2014/main" id="{CFBA2575-2C30-6899-B003-79BD27EE0BE7}"/>
              </a:ext>
            </a:extLst>
          </p:cNvPr>
          <p:cNvSpPr txBox="1"/>
          <p:nvPr/>
        </p:nvSpPr>
        <p:spPr>
          <a:xfrm>
            <a:off x="8703292" y="2898624"/>
            <a:ext cx="368369" cy="369332"/>
          </a:xfrm>
          <a:prstGeom prst="rect">
            <a:avLst/>
          </a:prstGeom>
          <a:noFill/>
        </p:spPr>
        <p:txBody>
          <a:bodyPr wrap="square" rtlCol="0">
            <a:spAutoFit/>
          </a:bodyPr>
          <a:lstStyle/>
          <a:p>
            <a:r>
              <a:rPr lang="en-US" dirty="0"/>
              <a:t>1</a:t>
            </a:r>
            <a:endParaRPr lang="en-IN" dirty="0"/>
          </a:p>
        </p:txBody>
      </p:sp>
      <p:sp>
        <p:nvSpPr>
          <p:cNvPr id="31" name="TextBox 30">
            <a:extLst>
              <a:ext uri="{FF2B5EF4-FFF2-40B4-BE49-F238E27FC236}">
                <a16:creationId xmlns:a16="http://schemas.microsoft.com/office/drawing/2014/main" id="{0AB9A210-2AB9-36A0-2D05-C54FE348D257}"/>
              </a:ext>
            </a:extLst>
          </p:cNvPr>
          <p:cNvSpPr txBox="1"/>
          <p:nvPr/>
        </p:nvSpPr>
        <p:spPr>
          <a:xfrm>
            <a:off x="875097" y="4621966"/>
            <a:ext cx="2077707" cy="369332"/>
          </a:xfrm>
          <a:prstGeom prst="rect">
            <a:avLst/>
          </a:prstGeom>
          <a:noFill/>
        </p:spPr>
        <p:txBody>
          <a:bodyPr wrap="square" rtlCol="0">
            <a:spAutoFit/>
          </a:bodyPr>
          <a:lstStyle/>
          <a:p>
            <a:r>
              <a:rPr lang="en-US" dirty="0"/>
              <a:t>Best Move: (2,2)</a:t>
            </a:r>
            <a:endParaRPr lang="en-IN" dirty="0"/>
          </a:p>
        </p:txBody>
      </p:sp>
      <p:sp>
        <p:nvSpPr>
          <p:cNvPr id="33" name="TextBox 32">
            <a:extLst>
              <a:ext uri="{FF2B5EF4-FFF2-40B4-BE49-F238E27FC236}">
                <a16:creationId xmlns:a16="http://schemas.microsoft.com/office/drawing/2014/main" id="{1504297A-4E26-F17D-913B-7ADAADC08AB3}"/>
              </a:ext>
            </a:extLst>
          </p:cNvPr>
          <p:cNvSpPr txBox="1"/>
          <p:nvPr/>
        </p:nvSpPr>
        <p:spPr>
          <a:xfrm>
            <a:off x="5198229" y="4621966"/>
            <a:ext cx="2077707" cy="369332"/>
          </a:xfrm>
          <a:prstGeom prst="rect">
            <a:avLst/>
          </a:prstGeom>
          <a:noFill/>
        </p:spPr>
        <p:txBody>
          <a:bodyPr wrap="square" rtlCol="0">
            <a:spAutoFit/>
          </a:bodyPr>
          <a:lstStyle/>
          <a:p>
            <a:r>
              <a:rPr lang="en-US" dirty="0"/>
              <a:t>Best Move: (0,0)</a:t>
            </a:r>
            <a:endParaRPr lang="en-IN" dirty="0"/>
          </a:p>
        </p:txBody>
      </p:sp>
      <p:sp>
        <p:nvSpPr>
          <p:cNvPr id="34" name="Arrow: Right 33">
            <a:extLst>
              <a:ext uri="{FF2B5EF4-FFF2-40B4-BE49-F238E27FC236}">
                <a16:creationId xmlns:a16="http://schemas.microsoft.com/office/drawing/2014/main" id="{20885AA5-5558-193E-C0EF-4E2D751D3331}"/>
              </a:ext>
            </a:extLst>
          </p:cNvPr>
          <p:cNvSpPr/>
          <p:nvPr/>
        </p:nvSpPr>
        <p:spPr>
          <a:xfrm>
            <a:off x="3434032" y="2482616"/>
            <a:ext cx="897433" cy="1318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New Game</a:t>
            </a:r>
            <a:endParaRPr lang="en-IN" sz="1000" dirty="0"/>
          </a:p>
        </p:txBody>
      </p:sp>
      <p:sp>
        <p:nvSpPr>
          <p:cNvPr id="35" name="Arrow: Right 34">
            <a:extLst>
              <a:ext uri="{FF2B5EF4-FFF2-40B4-BE49-F238E27FC236}">
                <a16:creationId xmlns:a16="http://schemas.microsoft.com/office/drawing/2014/main" id="{0FFC5DD5-7F5E-6366-4135-32393765479C}"/>
              </a:ext>
            </a:extLst>
          </p:cNvPr>
          <p:cNvSpPr/>
          <p:nvPr/>
        </p:nvSpPr>
        <p:spPr>
          <a:xfrm>
            <a:off x="7819636" y="2543566"/>
            <a:ext cx="897433" cy="1318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S:1 Rotation</a:t>
            </a:r>
            <a:endParaRPr lang="en-IN" sz="1000" dirty="0"/>
          </a:p>
        </p:txBody>
      </p:sp>
      <p:sp>
        <p:nvSpPr>
          <p:cNvPr id="36" name="TextBox 35">
            <a:extLst>
              <a:ext uri="{FF2B5EF4-FFF2-40B4-BE49-F238E27FC236}">
                <a16:creationId xmlns:a16="http://schemas.microsoft.com/office/drawing/2014/main" id="{F4A37F46-0B79-DD82-3082-CECBC87E9340}"/>
              </a:ext>
            </a:extLst>
          </p:cNvPr>
          <p:cNvSpPr txBox="1"/>
          <p:nvPr/>
        </p:nvSpPr>
        <p:spPr>
          <a:xfrm>
            <a:off x="3414278" y="5440153"/>
            <a:ext cx="5657383" cy="461665"/>
          </a:xfrm>
          <a:prstGeom prst="rect">
            <a:avLst/>
          </a:prstGeom>
          <a:noFill/>
        </p:spPr>
        <p:txBody>
          <a:bodyPr wrap="none" rtlCol="0">
            <a:spAutoFit/>
          </a:bodyPr>
          <a:lstStyle/>
          <a:p>
            <a:r>
              <a:rPr lang="en-US" sz="2400" dirty="0"/>
              <a:t>{“000000001”: { “hash”:”100000000”, “s”:1}</a:t>
            </a:r>
            <a:endParaRPr lang="en-IN" sz="2400" dirty="0"/>
          </a:p>
        </p:txBody>
      </p:sp>
    </p:spTree>
    <p:extLst>
      <p:ext uri="{BB962C8B-B14F-4D97-AF65-F5344CB8AC3E}">
        <p14:creationId xmlns:p14="http://schemas.microsoft.com/office/powerpoint/2010/main" val="173983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fade">
                                      <p:cBhvr>
                                        <p:cTn id="9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2" grpId="0"/>
      <p:bldP spid="3" grpId="0"/>
      <p:bldP spid="4" grpId="0"/>
      <p:bldP spid="6" grpId="0"/>
      <p:bldP spid="7" grpId="0"/>
      <p:bldP spid="8" grpId="0"/>
      <p:bldP spid="10" grpId="0"/>
      <p:bldP spid="11" grpId="0"/>
      <p:bldP spid="14" grpId="0"/>
      <p:bldP spid="19" grpId="0"/>
      <p:bldP spid="20" grpId="0"/>
      <p:bldP spid="21" grpId="0"/>
      <p:bldP spid="25" grpId="0"/>
      <p:bldP spid="26" grpId="0"/>
      <p:bldP spid="27" grpId="0"/>
      <p:bldP spid="28" grpId="0"/>
      <p:bldP spid="29" grpId="0"/>
      <p:bldP spid="30" grpId="0"/>
      <p:bldP spid="31" grpId="0"/>
      <p:bldP spid="33" grpId="0"/>
      <p:bldP spid="34" grpId="0" animBg="1"/>
      <p:bldP spid="35" grpId="0" animBg="1"/>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2608F4-5DBB-5169-0A59-0B24A3CC2220}"/>
              </a:ext>
            </a:extLst>
          </p:cNvPr>
          <p:cNvPicPr>
            <a:picLocks noChangeAspect="1"/>
          </p:cNvPicPr>
          <p:nvPr/>
        </p:nvPicPr>
        <p:blipFill>
          <a:blip r:embed="rId3"/>
          <a:stretch>
            <a:fillRect/>
          </a:stretch>
        </p:blipFill>
        <p:spPr>
          <a:xfrm>
            <a:off x="273978" y="2532923"/>
            <a:ext cx="1280319" cy="1284705"/>
          </a:xfrm>
          <a:prstGeom prst="rect">
            <a:avLst/>
          </a:prstGeom>
        </p:spPr>
      </p:pic>
      <p:pic>
        <p:nvPicPr>
          <p:cNvPr id="7" name="Picture 6">
            <a:extLst>
              <a:ext uri="{FF2B5EF4-FFF2-40B4-BE49-F238E27FC236}">
                <a16:creationId xmlns:a16="http://schemas.microsoft.com/office/drawing/2014/main" id="{5B7DD548-D26C-1951-8B26-EBC4A983A0D2}"/>
              </a:ext>
            </a:extLst>
          </p:cNvPr>
          <p:cNvPicPr>
            <a:picLocks noChangeAspect="1"/>
          </p:cNvPicPr>
          <p:nvPr/>
        </p:nvPicPr>
        <p:blipFill>
          <a:blip r:embed="rId4"/>
          <a:stretch>
            <a:fillRect/>
          </a:stretch>
        </p:blipFill>
        <p:spPr>
          <a:xfrm>
            <a:off x="1788566" y="2532925"/>
            <a:ext cx="1267043" cy="1284703"/>
          </a:xfrm>
          <a:prstGeom prst="rect">
            <a:avLst/>
          </a:prstGeom>
        </p:spPr>
      </p:pic>
      <p:pic>
        <p:nvPicPr>
          <p:cNvPr id="13" name="Picture 12">
            <a:extLst>
              <a:ext uri="{FF2B5EF4-FFF2-40B4-BE49-F238E27FC236}">
                <a16:creationId xmlns:a16="http://schemas.microsoft.com/office/drawing/2014/main" id="{F26F40E0-5A0B-15FE-58CD-1C47D2AED299}"/>
              </a:ext>
            </a:extLst>
          </p:cNvPr>
          <p:cNvPicPr>
            <a:picLocks noChangeAspect="1"/>
          </p:cNvPicPr>
          <p:nvPr/>
        </p:nvPicPr>
        <p:blipFill>
          <a:blip r:embed="rId5"/>
          <a:stretch>
            <a:fillRect/>
          </a:stretch>
        </p:blipFill>
        <p:spPr>
          <a:xfrm>
            <a:off x="3256071" y="2532923"/>
            <a:ext cx="1275995" cy="1284705"/>
          </a:xfrm>
          <a:prstGeom prst="rect">
            <a:avLst/>
          </a:prstGeom>
        </p:spPr>
      </p:pic>
      <p:pic>
        <p:nvPicPr>
          <p:cNvPr id="15" name="Picture 14">
            <a:extLst>
              <a:ext uri="{FF2B5EF4-FFF2-40B4-BE49-F238E27FC236}">
                <a16:creationId xmlns:a16="http://schemas.microsoft.com/office/drawing/2014/main" id="{40E81313-9BDA-93A4-1B11-EE34CFC2C911}"/>
              </a:ext>
            </a:extLst>
          </p:cNvPr>
          <p:cNvPicPr>
            <a:picLocks noChangeAspect="1"/>
          </p:cNvPicPr>
          <p:nvPr/>
        </p:nvPicPr>
        <p:blipFill>
          <a:blip r:embed="rId6"/>
          <a:stretch>
            <a:fillRect/>
          </a:stretch>
        </p:blipFill>
        <p:spPr>
          <a:xfrm>
            <a:off x="4715364" y="2538816"/>
            <a:ext cx="1306838" cy="1284704"/>
          </a:xfrm>
          <a:prstGeom prst="rect">
            <a:avLst/>
          </a:prstGeom>
        </p:spPr>
      </p:pic>
      <p:pic>
        <p:nvPicPr>
          <p:cNvPr id="17" name="Picture 16">
            <a:extLst>
              <a:ext uri="{FF2B5EF4-FFF2-40B4-BE49-F238E27FC236}">
                <a16:creationId xmlns:a16="http://schemas.microsoft.com/office/drawing/2014/main" id="{324D90B8-9509-3284-4E10-3F6B2C1C86F0}"/>
              </a:ext>
            </a:extLst>
          </p:cNvPr>
          <p:cNvPicPr>
            <a:picLocks noChangeAspect="1"/>
          </p:cNvPicPr>
          <p:nvPr/>
        </p:nvPicPr>
        <p:blipFill>
          <a:blip r:embed="rId7"/>
          <a:stretch>
            <a:fillRect/>
          </a:stretch>
        </p:blipFill>
        <p:spPr>
          <a:xfrm>
            <a:off x="6211029" y="2532922"/>
            <a:ext cx="1280319" cy="1280319"/>
          </a:xfrm>
          <a:prstGeom prst="rect">
            <a:avLst/>
          </a:prstGeom>
        </p:spPr>
      </p:pic>
      <p:pic>
        <p:nvPicPr>
          <p:cNvPr id="19" name="Picture 18">
            <a:extLst>
              <a:ext uri="{FF2B5EF4-FFF2-40B4-BE49-F238E27FC236}">
                <a16:creationId xmlns:a16="http://schemas.microsoft.com/office/drawing/2014/main" id="{7ED7D2DB-BBE4-0D46-3830-AC50A59BC537}"/>
              </a:ext>
            </a:extLst>
          </p:cNvPr>
          <p:cNvPicPr>
            <a:picLocks noChangeAspect="1"/>
          </p:cNvPicPr>
          <p:nvPr/>
        </p:nvPicPr>
        <p:blipFill>
          <a:blip r:embed="rId8"/>
          <a:stretch>
            <a:fillRect/>
          </a:stretch>
        </p:blipFill>
        <p:spPr>
          <a:xfrm>
            <a:off x="7731063" y="2531415"/>
            <a:ext cx="1267043" cy="1280318"/>
          </a:xfrm>
          <a:prstGeom prst="rect">
            <a:avLst/>
          </a:prstGeom>
        </p:spPr>
      </p:pic>
      <p:pic>
        <p:nvPicPr>
          <p:cNvPr id="21" name="Picture 20">
            <a:extLst>
              <a:ext uri="{FF2B5EF4-FFF2-40B4-BE49-F238E27FC236}">
                <a16:creationId xmlns:a16="http://schemas.microsoft.com/office/drawing/2014/main" id="{D1C9809B-16FC-4754-96F2-20C07B8558D8}"/>
              </a:ext>
            </a:extLst>
          </p:cNvPr>
          <p:cNvPicPr>
            <a:picLocks noChangeAspect="1"/>
          </p:cNvPicPr>
          <p:nvPr/>
        </p:nvPicPr>
        <p:blipFill>
          <a:blip r:embed="rId9"/>
          <a:stretch>
            <a:fillRect/>
          </a:stretch>
        </p:blipFill>
        <p:spPr>
          <a:xfrm>
            <a:off x="9188798" y="2531415"/>
            <a:ext cx="1282066" cy="1281826"/>
          </a:xfrm>
          <a:prstGeom prst="rect">
            <a:avLst/>
          </a:prstGeom>
        </p:spPr>
      </p:pic>
      <p:pic>
        <p:nvPicPr>
          <p:cNvPr id="23" name="Picture 22">
            <a:extLst>
              <a:ext uri="{FF2B5EF4-FFF2-40B4-BE49-F238E27FC236}">
                <a16:creationId xmlns:a16="http://schemas.microsoft.com/office/drawing/2014/main" id="{C8AB4757-4DAC-3434-8F4F-A24FA5EFF337}"/>
              </a:ext>
            </a:extLst>
          </p:cNvPr>
          <p:cNvPicPr>
            <a:picLocks noChangeAspect="1"/>
          </p:cNvPicPr>
          <p:nvPr/>
        </p:nvPicPr>
        <p:blipFill>
          <a:blip r:embed="rId10"/>
          <a:stretch>
            <a:fillRect/>
          </a:stretch>
        </p:blipFill>
        <p:spPr>
          <a:xfrm>
            <a:off x="10661556" y="2531415"/>
            <a:ext cx="1275995" cy="1280319"/>
          </a:xfrm>
          <a:prstGeom prst="rect">
            <a:avLst/>
          </a:prstGeom>
        </p:spPr>
      </p:pic>
      <p:pic>
        <p:nvPicPr>
          <p:cNvPr id="24" name="Picture 23">
            <a:extLst>
              <a:ext uri="{FF2B5EF4-FFF2-40B4-BE49-F238E27FC236}">
                <a16:creationId xmlns:a16="http://schemas.microsoft.com/office/drawing/2014/main" id="{EC61D095-1A99-26A3-E3CE-D015E74D3D9B}"/>
              </a:ext>
            </a:extLst>
          </p:cNvPr>
          <p:cNvPicPr>
            <a:picLocks noChangeAspect="1"/>
          </p:cNvPicPr>
          <p:nvPr/>
        </p:nvPicPr>
        <p:blipFill>
          <a:blip r:embed="rId11"/>
          <a:stretch>
            <a:fillRect/>
          </a:stretch>
        </p:blipFill>
        <p:spPr>
          <a:xfrm>
            <a:off x="5218204" y="304636"/>
            <a:ext cx="1755592" cy="1749594"/>
          </a:xfrm>
          <a:prstGeom prst="rect">
            <a:avLst/>
          </a:prstGeom>
        </p:spPr>
      </p:pic>
      <p:sp>
        <p:nvSpPr>
          <p:cNvPr id="25" name="Arrow: Down 24">
            <a:extLst>
              <a:ext uri="{FF2B5EF4-FFF2-40B4-BE49-F238E27FC236}">
                <a16:creationId xmlns:a16="http://schemas.microsoft.com/office/drawing/2014/main" id="{DA91BC30-9E8F-5F5C-F4DE-95FA1D33C4F6}"/>
              </a:ext>
            </a:extLst>
          </p:cNvPr>
          <p:cNvSpPr/>
          <p:nvPr/>
        </p:nvSpPr>
        <p:spPr>
          <a:xfrm>
            <a:off x="5897089" y="2103352"/>
            <a:ext cx="426150" cy="4425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76197122-8E60-B48A-1C3A-D333768FA903}"/>
              </a:ext>
            </a:extLst>
          </p:cNvPr>
          <p:cNvPicPr>
            <a:picLocks noChangeAspect="1"/>
          </p:cNvPicPr>
          <p:nvPr/>
        </p:nvPicPr>
        <p:blipFill>
          <a:blip r:embed="rId3"/>
          <a:stretch>
            <a:fillRect/>
          </a:stretch>
        </p:blipFill>
        <p:spPr>
          <a:xfrm rot="16200000">
            <a:off x="1318505" y="4480352"/>
            <a:ext cx="1229156" cy="1233367"/>
          </a:xfrm>
          <a:prstGeom prst="rect">
            <a:avLst/>
          </a:prstGeom>
        </p:spPr>
      </p:pic>
      <p:pic>
        <p:nvPicPr>
          <p:cNvPr id="28" name="Picture 27">
            <a:extLst>
              <a:ext uri="{FF2B5EF4-FFF2-40B4-BE49-F238E27FC236}">
                <a16:creationId xmlns:a16="http://schemas.microsoft.com/office/drawing/2014/main" id="{623404E1-17F5-EAF7-F6B0-0BB33F713B39}"/>
              </a:ext>
            </a:extLst>
          </p:cNvPr>
          <p:cNvPicPr>
            <a:picLocks noChangeAspect="1"/>
          </p:cNvPicPr>
          <p:nvPr/>
        </p:nvPicPr>
        <p:blipFill>
          <a:blip r:embed="rId3"/>
          <a:stretch>
            <a:fillRect/>
          </a:stretch>
        </p:blipFill>
        <p:spPr>
          <a:xfrm rot="10800000">
            <a:off x="2692806" y="4482458"/>
            <a:ext cx="1233366" cy="1237591"/>
          </a:xfrm>
          <a:prstGeom prst="rect">
            <a:avLst/>
          </a:prstGeom>
        </p:spPr>
      </p:pic>
      <p:pic>
        <p:nvPicPr>
          <p:cNvPr id="29" name="Picture 28">
            <a:extLst>
              <a:ext uri="{FF2B5EF4-FFF2-40B4-BE49-F238E27FC236}">
                <a16:creationId xmlns:a16="http://schemas.microsoft.com/office/drawing/2014/main" id="{8DD66EE5-A7B5-4C00-E1E4-245ED8B7807A}"/>
              </a:ext>
            </a:extLst>
          </p:cNvPr>
          <p:cNvPicPr>
            <a:picLocks noChangeAspect="1"/>
          </p:cNvPicPr>
          <p:nvPr/>
        </p:nvPicPr>
        <p:blipFill>
          <a:blip r:embed="rId3"/>
          <a:stretch>
            <a:fillRect/>
          </a:stretch>
        </p:blipFill>
        <p:spPr>
          <a:xfrm rot="5400000">
            <a:off x="4071324" y="4483498"/>
            <a:ext cx="1233368" cy="1237593"/>
          </a:xfrm>
          <a:prstGeom prst="rect">
            <a:avLst/>
          </a:prstGeom>
        </p:spPr>
      </p:pic>
      <p:pic>
        <p:nvPicPr>
          <p:cNvPr id="32" name="Picture 31">
            <a:extLst>
              <a:ext uri="{FF2B5EF4-FFF2-40B4-BE49-F238E27FC236}">
                <a16:creationId xmlns:a16="http://schemas.microsoft.com/office/drawing/2014/main" id="{D65D0B5A-4427-05D2-9E52-A55BD06781FC}"/>
              </a:ext>
            </a:extLst>
          </p:cNvPr>
          <p:cNvPicPr>
            <a:picLocks noChangeAspect="1"/>
          </p:cNvPicPr>
          <p:nvPr/>
        </p:nvPicPr>
        <p:blipFill>
          <a:blip r:embed="rId12"/>
          <a:stretch>
            <a:fillRect/>
          </a:stretch>
        </p:blipFill>
        <p:spPr>
          <a:xfrm>
            <a:off x="5483521" y="4482457"/>
            <a:ext cx="1230572" cy="1229157"/>
          </a:xfrm>
          <a:prstGeom prst="rect">
            <a:avLst/>
          </a:prstGeom>
        </p:spPr>
      </p:pic>
      <p:pic>
        <p:nvPicPr>
          <p:cNvPr id="34" name="Picture 33">
            <a:extLst>
              <a:ext uri="{FF2B5EF4-FFF2-40B4-BE49-F238E27FC236}">
                <a16:creationId xmlns:a16="http://schemas.microsoft.com/office/drawing/2014/main" id="{419064A5-547A-2797-073A-A0DA0EAC3355}"/>
              </a:ext>
            </a:extLst>
          </p:cNvPr>
          <p:cNvPicPr>
            <a:picLocks noChangeAspect="1"/>
          </p:cNvPicPr>
          <p:nvPr/>
        </p:nvPicPr>
        <p:blipFill>
          <a:blip r:embed="rId13"/>
          <a:stretch>
            <a:fillRect/>
          </a:stretch>
        </p:blipFill>
        <p:spPr>
          <a:xfrm>
            <a:off x="6851189" y="4481060"/>
            <a:ext cx="1230573" cy="1243258"/>
          </a:xfrm>
          <a:prstGeom prst="rect">
            <a:avLst/>
          </a:prstGeom>
        </p:spPr>
      </p:pic>
      <p:pic>
        <p:nvPicPr>
          <p:cNvPr id="36" name="Picture 35">
            <a:extLst>
              <a:ext uri="{FF2B5EF4-FFF2-40B4-BE49-F238E27FC236}">
                <a16:creationId xmlns:a16="http://schemas.microsoft.com/office/drawing/2014/main" id="{19F0F287-F0CB-6A18-970A-E6E69ED5103E}"/>
              </a:ext>
            </a:extLst>
          </p:cNvPr>
          <p:cNvPicPr>
            <a:picLocks noChangeAspect="1"/>
          </p:cNvPicPr>
          <p:nvPr/>
        </p:nvPicPr>
        <p:blipFill>
          <a:blip r:embed="rId14"/>
          <a:stretch>
            <a:fillRect/>
          </a:stretch>
        </p:blipFill>
        <p:spPr>
          <a:xfrm>
            <a:off x="8286210" y="4481060"/>
            <a:ext cx="1223481" cy="1230554"/>
          </a:xfrm>
          <a:prstGeom prst="rect">
            <a:avLst/>
          </a:prstGeom>
        </p:spPr>
      </p:pic>
      <p:pic>
        <p:nvPicPr>
          <p:cNvPr id="38" name="Picture 37">
            <a:extLst>
              <a:ext uri="{FF2B5EF4-FFF2-40B4-BE49-F238E27FC236}">
                <a16:creationId xmlns:a16="http://schemas.microsoft.com/office/drawing/2014/main" id="{F49A2C4C-026D-2C1F-F198-2C2CBF3CF4CE}"/>
              </a:ext>
            </a:extLst>
          </p:cNvPr>
          <p:cNvPicPr>
            <a:picLocks noChangeAspect="1"/>
          </p:cNvPicPr>
          <p:nvPr/>
        </p:nvPicPr>
        <p:blipFill>
          <a:blip r:embed="rId15"/>
          <a:stretch>
            <a:fillRect/>
          </a:stretch>
        </p:blipFill>
        <p:spPr>
          <a:xfrm>
            <a:off x="9705371" y="4481060"/>
            <a:ext cx="1223538" cy="1230554"/>
          </a:xfrm>
          <a:prstGeom prst="rect">
            <a:avLst/>
          </a:prstGeom>
        </p:spPr>
      </p:pic>
      <p:cxnSp>
        <p:nvCxnSpPr>
          <p:cNvPr id="42" name="Straight Arrow Connector 41">
            <a:extLst>
              <a:ext uri="{FF2B5EF4-FFF2-40B4-BE49-F238E27FC236}">
                <a16:creationId xmlns:a16="http://schemas.microsoft.com/office/drawing/2014/main" id="{B748A33F-18E2-6FB7-2AF7-FE41305B9BFF}"/>
              </a:ext>
            </a:extLst>
          </p:cNvPr>
          <p:cNvCxnSpPr>
            <a:cxnSpLocks/>
            <a:stCxn id="3" idx="2"/>
            <a:endCxn id="27" idx="3"/>
          </p:cNvCxnSpPr>
          <p:nvPr/>
        </p:nvCxnSpPr>
        <p:spPr>
          <a:xfrm>
            <a:off x="914138" y="3817628"/>
            <a:ext cx="1018945" cy="66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DE887C-5FBB-582F-5668-9251E5789AF1}"/>
              </a:ext>
            </a:extLst>
          </p:cNvPr>
          <p:cNvCxnSpPr>
            <a:cxnSpLocks/>
            <a:stCxn id="3" idx="2"/>
            <a:endCxn id="28" idx="2"/>
          </p:cNvCxnSpPr>
          <p:nvPr/>
        </p:nvCxnSpPr>
        <p:spPr>
          <a:xfrm>
            <a:off x="914138" y="3817628"/>
            <a:ext cx="2395351" cy="66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63E2EAC-89A0-5616-E7C6-86D6F67E5AC2}"/>
              </a:ext>
            </a:extLst>
          </p:cNvPr>
          <p:cNvCxnSpPr>
            <a:cxnSpLocks/>
            <a:stCxn id="3" idx="2"/>
            <a:endCxn id="29" idx="1"/>
          </p:cNvCxnSpPr>
          <p:nvPr/>
        </p:nvCxnSpPr>
        <p:spPr>
          <a:xfrm>
            <a:off x="914138" y="3817628"/>
            <a:ext cx="3773870" cy="667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2BCBE88-FC65-EB27-7C70-96AF812E99EE}"/>
              </a:ext>
            </a:extLst>
          </p:cNvPr>
          <p:cNvCxnSpPr>
            <a:cxnSpLocks/>
            <a:stCxn id="3" idx="2"/>
            <a:endCxn id="32" idx="0"/>
          </p:cNvCxnSpPr>
          <p:nvPr/>
        </p:nvCxnSpPr>
        <p:spPr>
          <a:xfrm>
            <a:off x="914138" y="3817628"/>
            <a:ext cx="5184669" cy="66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62F3E71-4951-75E2-C79B-AEFB27332E9C}"/>
              </a:ext>
            </a:extLst>
          </p:cNvPr>
          <p:cNvCxnSpPr>
            <a:cxnSpLocks/>
            <a:stCxn id="3" idx="2"/>
            <a:endCxn id="34" idx="0"/>
          </p:cNvCxnSpPr>
          <p:nvPr/>
        </p:nvCxnSpPr>
        <p:spPr>
          <a:xfrm>
            <a:off x="914138" y="3817628"/>
            <a:ext cx="6552338" cy="66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ABB1265-033F-339D-A703-3B1F89D2F7B2}"/>
              </a:ext>
            </a:extLst>
          </p:cNvPr>
          <p:cNvCxnSpPr>
            <a:cxnSpLocks/>
            <a:stCxn id="3" idx="2"/>
            <a:endCxn id="36" idx="0"/>
          </p:cNvCxnSpPr>
          <p:nvPr/>
        </p:nvCxnSpPr>
        <p:spPr>
          <a:xfrm>
            <a:off x="914138" y="3817628"/>
            <a:ext cx="7983813" cy="66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C4BB7B-F0A0-8F10-B442-D2BFE354B594}"/>
              </a:ext>
            </a:extLst>
          </p:cNvPr>
          <p:cNvCxnSpPr>
            <a:cxnSpLocks/>
            <a:stCxn id="3" idx="2"/>
            <a:endCxn id="38" idx="0"/>
          </p:cNvCxnSpPr>
          <p:nvPr/>
        </p:nvCxnSpPr>
        <p:spPr>
          <a:xfrm>
            <a:off x="914138" y="3817628"/>
            <a:ext cx="9403002" cy="66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6F1A2C3-00E7-79AA-9F3E-799307E8DB05}"/>
              </a:ext>
            </a:extLst>
          </p:cNvPr>
          <p:cNvSpPr txBox="1"/>
          <p:nvPr/>
        </p:nvSpPr>
        <p:spPr>
          <a:xfrm flipH="1">
            <a:off x="1664945" y="5641585"/>
            <a:ext cx="9015320" cy="376958"/>
          </a:xfrm>
          <a:prstGeom prst="rect">
            <a:avLst/>
          </a:prstGeom>
          <a:noFill/>
        </p:spPr>
        <p:txBody>
          <a:bodyPr wrap="square" rtlCol="0">
            <a:spAutoFit/>
          </a:bodyPr>
          <a:lstStyle/>
          <a:p>
            <a:r>
              <a:rPr lang="en-US" dirty="0"/>
              <a:t>s=0                    s=1                    s=2                     s=3                    s=4                     s=5                     s=6</a:t>
            </a:r>
            <a:endParaRPr lang="en-IN" dirty="0"/>
          </a:p>
        </p:txBody>
      </p:sp>
      <p:sp>
        <p:nvSpPr>
          <p:cNvPr id="72" name="Oval 71">
            <a:extLst>
              <a:ext uri="{FF2B5EF4-FFF2-40B4-BE49-F238E27FC236}">
                <a16:creationId xmlns:a16="http://schemas.microsoft.com/office/drawing/2014/main" id="{F7FC2726-58AC-376A-BEE9-A4A6385B29EC}"/>
              </a:ext>
            </a:extLst>
          </p:cNvPr>
          <p:cNvSpPr/>
          <p:nvPr/>
        </p:nvSpPr>
        <p:spPr>
          <a:xfrm>
            <a:off x="8037062" y="4317826"/>
            <a:ext cx="1672694" cy="1605280"/>
          </a:xfrm>
          <a:prstGeom prst="ellipse">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93B584BA-F73D-6395-4299-9FD51A1BBC18}"/>
              </a:ext>
            </a:extLst>
          </p:cNvPr>
          <p:cNvSpPr/>
          <p:nvPr/>
        </p:nvSpPr>
        <p:spPr>
          <a:xfrm>
            <a:off x="3111534" y="2379333"/>
            <a:ext cx="1672694" cy="1605280"/>
          </a:xfrm>
          <a:prstGeom prst="ellipse">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a:extLst>
              <a:ext uri="{FF2B5EF4-FFF2-40B4-BE49-F238E27FC236}">
                <a16:creationId xmlns:a16="http://schemas.microsoft.com/office/drawing/2014/main" id="{1A8A970C-39D6-A484-27E6-CD5EA60CB1C5}"/>
              </a:ext>
            </a:extLst>
          </p:cNvPr>
          <p:cNvSpPr txBox="1"/>
          <p:nvPr/>
        </p:nvSpPr>
        <p:spPr>
          <a:xfrm>
            <a:off x="2344991" y="6176320"/>
            <a:ext cx="7799797" cy="461665"/>
          </a:xfrm>
          <a:prstGeom prst="rect">
            <a:avLst/>
          </a:prstGeom>
          <a:noFill/>
        </p:spPr>
        <p:txBody>
          <a:bodyPr wrap="square" rtlCol="0">
            <a:spAutoFit/>
          </a:bodyPr>
          <a:lstStyle/>
          <a:p>
            <a:r>
              <a:rPr lang="en-US" sz="2400" dirty="0"/>
              <a:t>{ “100000000” : { (1,0):1, (1,1):1, (2,0):1, (2,1): 1, (2,2):1 } }</a:t>
            </a:r>
            <a:endParaRPr lang="en-IN" sz="2400" dirty="0"/>
          </a:p>
        </p:txBody>
      </p:sp>
      <p:sp>
        <p:nvSpPr>
          <p:cNvPr id="118" name="TextBox 117">
            <a:extLst>
              <a:ext uri="{FF2B5EF4-FFF2-40B4-BE49-F238E27FC236}">
                <a16:creationId xmlns:a16="http://schemas.microsoft.com/office/drawing/2014/main" id="{3F8508C5-481E-0DBB-A3E9-5489EBFC2E6C}"/>
              </a:ext>
            </a:extLst>
          </p:cNvPr>
          <p:cNvSpPr txBox="1"/>
          <p:nvPr/>
        </p:nvSpPr>
        <p:spPr>
          <a:xfrm>
            <a:off x="5986876" y="5285"/>
            <a:ext cx="88082" cy="369332"/>
          </a:xfrm>
          <a:prstGeom prst="rect">
            <a:avLst/>
          </a:prstGeom>
          <a:noFill/>
        </p:spPr>
        <p:txBody>
          <a:bodyPr wrap="square" rtlCol="0">
            <a:spAutoFit/>
          </a:bodyPr>
          <a:lstStyle/>
          <a:p>
            <a:r>
              <a:rPr lang="en-US" dirty="0"/>
              <a:t>1</a:t>
            </a:r>
            <a:endParaRPr lang="en-IN" dirty="0"/>
          </a:p>
        </p:txBody>
      </p:sp>
      <p:sp>
        <p:nvSpPr>
          <p:cNvPr id="119" name="TextBox 118">
            <a:extLst>
              <a:ext uri="{FF2B5EF4-FFF2-40B4-BE49-F238E27FC236}">
                <a16:creationId xmlns:a16="http://schemas.microsoft.com/office/drawing/2014/main" id="{7B8E5E23-8F48-80C8-6514-4FF6693FE9DE}"/>
              </a:ext>
            </a:extLst>
          </p:cNvPr>
          <p:cNvSpPr txBox="1"/>
          <p:nvPr/>
        </p:nvSpPr>
        <p:spPr>
          <a:xfrm>
            <a:off x="5368783" y="10779"/>
            <a:ext cx="88082" cy="369332"/>
          </a:xfrm>
          <a:prstGeom prst="rect">
            <a:avLst/>
          </a:prstGeom>
          <a:noFill/>
        </p:spPr>
        <p:txBody>
          <a:bodyPr wrap="square" rtlCol="0">
            <a:spAutoFit/>
          </a:bodyPr>
          <a:lstStyle/>
          <a:p>
            <a:r>
              <a:rPr lang="en-US" dirty="0"/>
              <a:t>0</a:t>
            </a:r>
            <a:endParaRPr lang="en-IN" dirty="0"/>
          </a:p>
        </p:txBody>
      </p:sp>
      <p:sp>
        <p:nvSpPr>
          <p:cNvPr id="120" name="TextBox 119">
            <a:extLst>
              <a:ext uri="{FF2B5EF4-FFF2-40B4-BE49-F238E27FC236}">
                <a16:creationId xmlns:a16="http://schemas.microsoft.com/office/drawing/2014/main" id="{4D017B23-8E94-3AC7-370F-89A554F1DF00}"/>
              </a:ext>
            </a:extLst>
          </p:cNvPr>
          <p:cNvSpPr txBox="1"/>
          <p:nvPr/>
        </p:nvSpPr>
        <p:spPr>
          <a:xfrm>
            <a:off x="6604969" y="0"/>
            <a:ext cx="88082" cy="369332"/>
          </a:xfrm>
          <a:prstGeom prst="rect">
            <a:avLst/>
          </a:prstGeom>
          <a:noFill/>
        </p:spPr>
        <p:txBody>
          <a:bodyPr wrap="square" rtlCol="0">
            <a:spAutoFit/>
          </a:bodyPr>
          <a:lstStyle/>
          <a:p>
            <a:r>
              <a:rPr lang="en-US" dirty="0"/>
              <a:t>2</a:t>
            </a:r>
            <a:endParaRPr lang="en-IN" dirty="0"/>
          </a:p>
        </p:txBody>
      </p:sp>
      <p:sp>
        <p:nvSpPr>
          <p:cNvPr id="121" name="TextBox 120">
            <a:extLst>
              <a:ext uri="{FF2B5EF4-FFF2-40B4-BE49-F238E27FC236}">
                <a16:creationId xmlns:a16="http://schemas.microsoft.com/office/drawing/2014/main" id="{73ACA4E0-07C5-31DB-D687-F42629D253EE}"/>
              </a:ext>
            </a:extLst>
          </p:cNvPr>
          <p:cNvSpPr txBox="1"/>
          <p:nvPr/>
        </p:nvSpPr>
        <p:spPr>
          <a:xfrm>
            <a:off x="4920761" y="349607"/>
            <a:ext cx="283400" cy="369332"/>
          </a:xfrm>
          <a:prstGeom prst="rect">
            <a:avLst/>
          </a:prstGeom>
          <a:noFill/>
        </p:spPr>
        <p:txBody>
          <a:bodyPr wrap="square" rtlCol="0">
            <a:spAutoFit/>
          </a:bodyPr>
          <a:lstStyle/>
          <a:p>
            <a:r>
              <a:rPr lang="en-US" dirty="0"/>
              <a:t>0</a:t>
            </a:r>
            <a:endParaRPr lang="en-IN" dirty="0"/>
          </a:p>
        </p:txBody>
      </p:sp>
      <p:sp>
        <p:nvSpPr>
          <p:cNvPr id="122" name="TextBox 121">
            <a:extLst>
              <a:ext uri="{FF2B5EF4-FFF2-40B4-BE49-F238E27FC236}">
                <a16:creationId xmlns:a16="http://schemas.microsoft.com/office/drawing/2014/main" id="{2EC628A3-5575-D433-63EA-275A33F52F18}"/>
              </a:ext>
            </a:extLst>
          </p:cNvPr>
          <p:cNvSpPr txBox="1"/>
          <p:nvPr/>
        </p:nvSpPr>
        <p:spPr>
          <a:xfrm>
            <a:off x="4906044" y="1535796"/>
            <a:ext cx="380280" cy="369332"/>
          </a:xfrm>
          <a:prstGeom prst="rect">
            <a:avLst/>
          </a:prstGeom>
          <a:noFill/>
        </p:spPr>
        <p:txBody>
          <a:bodyPr wrap="square" rtlCol="0">
            <a:spAutoFit/>
          </a:bodyPr>
          <a:lstStyle/>
          <a:p>
            <a:r>
              <a:rPr lang="en-US" dirty="0"/>
              <a:t>2</a:t>
            </a:r>
            <a:endParaRPr lang="en-IN" dirty="0"/>
          </a:p>
        </p:txBody>
      </p:sp>
      <p:sp>
        <p:nvSpPr>
          <p:cNvPr id="123" name="TextBox 122">
            <a:extLst>
              <a:ext uri="{FF2B5EF4-FFF2-40B4-BE49-F238E27FC236}">
                <a16:creationId xmlns:a16="http://schemas.microsoft.com/office/drawing/2014/main" id="{76FAF90C-8971-54AD-D616-C6AE3F9E89FD}"/>
              </a:ext>
            </a:extLst>
          </p:cNvPr>
          <p:cNvSpPr txBox="1"/>
          <p:nvPr/>
        </p:nvSpPr>
        <p:spPr>
          <a:xfrm>
            <a:off x="4920761" y="952277"/>
            <a:ext cx="380280"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30388752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fade">
                                      <p:cBhvr>
                                        <p:cTn id="69" dur="500"/>
                                        <p:tgtEl>
                                          <p:spTgt spid="59"/>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0" presetClass="entr" presetSubtype="0" fill="hold" nodeType="with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fade">
                                      <p:cBhvr>
                                        <p:cTn id="75" dur="500"/>
                                        <p:tgtEl>
                                          <p:spTgt spid="6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fade">
                                      <p:cBhvr>
                                        <p:cTn id="80" dur="500"/>
                                        <p:tgtEl>
                                          <p:spTgt spid="6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73"/>
                                        </p:tgtEl>
                                        <p:attrNameLst>
                                          <p:attrName>style.visibility</p:attrName>
                                        </p:attrNameLst>
                                      </p:cBhvr>
                                      <p:to>
                                        <p:strVal val="visible"/>
                                      </p:to>
                                    </p:set>
                                    <p:animEffect transition="in" filter="fade">
                                      <p:cBhvr>
                                        <p:cTn id="85" dur="500"/>
                                        <p:tgtEl>
                                          <p:spTgt spid="7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2"/>
                                        </p:tgtEl>
                                        <p:attrNameLst>
                                          <p:attrName>style.visibility</p:attrName>
                                        </p:attrNameLst>
                                      </p:cBhvr>
                                      <p:to>
                                        <p:strVal val="visible"/>
                                      </p:to>
                                    </p:set>
                                    <p:animEffect transition="in" filter="fade">
                                      <p:cBhvr>
                                        <p:cTn id="88" dur="500"/>
                                        <p:tgtEl>
                                          <p:spTgt spid="7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fade">
                                      <p:cBhvr>
                                        <p:cTn id="93"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4" grpId="0"/>
      <p:bldP spid="72" grpId="0" animBg="1"/>
      <p:bldP spid="73" grpId="0" animBg="1"/>
      <p:bldP spid="1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FBECE-67C1-4ED2-FA9C-BE10D91F0ED1}"/>
              </a:ext>
            </a:extLst>
          </p:cNvPr>
          <p:cNvSpPr txBox="1"/>
          <p:nvPr/>
        </p:nvSpPr>
        <p:spPr>
          <a:xfrm>
            <a:off x="2196100" y="422791"/>
            <a:ext cx="7799797" cy="461665"/>
          </a:xfrm>
          <a:prstGeom prst="rect">
            <a:avLst/>
          </a:prstGeom>
          <a:noFill/>
        </p:spPr>
        <p:txBody>
          <a:bodyPr wrap="square" rtlCol="0">
            <a:spAutoFit/>
          </a:bodyPr>
          <a:lstStyle/>
          <a:p>
            <a:r>
              <a:rPr lang="en-US" sz="2400" dirty="0"/>
              <a:t>{ “100000000” : { (1,0):1, (1,1):1, (2,0):1, (2,1): 1, (2,2):1 } }</a:t>
            </a:r>
            <a:endParaRPr lang="en-IN" sz="2400" dirty="0"/>
          </a:p>
        </p:txBody>
      </p:sp>
      <p:graphicFrame>
        <p:nvGraphicFramePr>
          <p:cNvPr id="6" name="Chart 5">
            <a:extLst>
              <a:ext uri="{FF2B5EF4-FFF2-40B4-BE49-F238E27FC236}">
                <a16:creationId xmlns:a16="http://schemas.microsoft.com/office/drawing/2014/main" id="{63BD8CEA-DB06-D475-FA36-0B3EBE26D131}"/>
              </a:ext>
            </a:extLst>
          </p:cNvPr>
          <p:cNvGraphicFramePr/>
          <p:nvPr>
            <p:extLst>
              <p:ext uri="{D42A27DB-BD31-4B8C-83A1-F6EECF244321}">
                <p14:modId xmlns:p14="http://schemas.microsoft.com/office/powerpoint/2010/main" val="1110886340"/>
              </p:ext>
            </p:extLst>
          </p:nvPr>
        </p:nvGraphicFramePr>
        <p:xfrm>
          <a:off x="1473868" y="1019947"/>
          <a:ext cx="9244259" cy="55966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07529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460A-5CB5-AD53-B7D0-E047094984AE}"/>
              </a:ext>
            </a:extLst>
          </p:cNvPr>
          <p:cNvSpPr>
            <a:spLocks noGrp="1"/>
          </p:cNvSpPr>
          <p:nvPr>
            <p:ph type="title"/>
          </p:nvPr>
        </p:nvSpPr>
        <p:spPr>
          <a:xfrm>
            <a:off x="756919" y="397022"/>
            <a:ext cx="10515600" cy="901425"/>
          </a:xfrm>
        </p:spPr>
        <p:txBody>
          <a:bodyPr/>
          <a:lstStyle/>
          <a:p>
            <a:r>
              <a:rPr lang="en-US" dirty="0"/>
              <a:t>How is game data stored</a:t>
            </a:r>
            <a:endParaRPr lang="en-IN" dirty="0"/>
          </a:p>
        </p:txBody>
      </p:sp>
      <p:sp>
        <p:nvSpPr>
          <p:cNvPr id="25" name="Flowchart: Process 24">
            <a:extLst>
              <a:ext uri="{FF2B5EF4-FFF2-40B4-BE49-F238E27FC236}">
                <a16:creationId xmlns:a16="http://schemas.microsoft.com/office/drawing/2014/main" id="{A762BC12-5BE7-A5E1-EEF8-58DD5377E4FA}"/>
              </a:ext>
            </a:extLst>
          </p:cNvPr>
          <p:cNvSpPr/>
          <p:nvPr/>
        </p:nvSpPr>
        <p:spPr>
          <a:xfrm>
            <a:off x="756919" y="1496725"/>
            <a:ext cx="10322562" cy="414207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6" name="Flowchart: Process 25">
            <a:extLst>
              <a:ext uri="{FF2B5EF4-FFF2-40B4-BE49-F238E27FC236}">
                <a16:creationId xmlns:a16="http://schemas.microsoft.com/office/drawing/2014/main" id="{FA23F88B-B771-B416-566B-0AFE2B162313}"/>
              </a:ext>
            </a:extLst>
          </p:cNvPr>
          <p:cNvSpPr/>
          <p:nvPr/>
        </p:nvSpPr>
        <p:spPr>
          <a:xfrm>
            <a:off x="1163856" y="4263345"/>
            <a:ext cx="4886426" cy="12340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a:p>
            <a:pPr algn="ctr"/>
            <a:endParaRPr lang="en-US" dirty="0"/>
          </a:p>
          <a:p>
            <a:pPr algn="ctr"/>
            <a:endParaRPr lang="en-US" dirty="0"/>
          </a:p>
          <a:p>
            <a:pPr algn="ctr"/>
            <a:r>
              <a:rPr lang="en-US" dirty="0"/>
              <a:t>“001000000”: { “hash”:”100000000” , ”s”:0 },</a:t>
            </a:r>
          </a:p>
          <a:p>
            <a:pPr algn="ctr"/>
            <a:r>
              <a:rPr lang="en-US" dirty="0"/>
              <a:t>“000000001”: { “hash”:”100000000” , ”s”:1 },</a:t>
            </a:r>
          </a:p>
          <a:p>
            <a:pPr algn="ctr"/>
            <a:r>
              <a:rPr lang="en-US" dirty="0"/>
              <a:t>“000000100”: { “hash”:”100000000” , ”s”:2 },</a:t>
            </a:r>
          </a:p>
          <a:p>
            <a:pPr algn="ctr"/>
            <a:endParaRPr lang="en-US" dirty="0"/>
          </a:p>
          <a:p>
            <a:pPr algn="ctr"/>
            <a:endParaRPr lang="en-US" dirty="0"/>
          </a:p>
          <a:p>
            <a:pPr algn="ctr"/>
            <a:endParaRPr lang="en-IN" dirty="0"/>
          </a:p>
        </p:txBody>
      </p:sp>
      <p:sp>
        <p:nvSpPr>
          <p:cNvPr id="27" name="Flowchart: Process 26">
            <a:extLst>
              <a:ext uri="{FF2B5EF4-FFF2-40B4-BE49-F238E27FC236}">
                <a16:creationId xmlns:a16="http://schemas.microsoft.com/office/drawing/2014/main" id="{699A3A5C-D79E-3BF3-0FB3-4C94920C48DC}"/>
              </a:ext>
            </a:extLst>
          </p:cNvPr>
          <p:cNvSpPr/>
          <p:nvPr/>
        </p:nvSpPr>
        <p:spPr>
          <a:xfrm>
            <a:off x="1163856" y="2534301"/>
            <a:ext cx="5893869" cy="14710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endParaRPr lang="en-US" dirty="0"/>
          </a:p>
          <a:p>
            <a:r>
              <a:rPr lang="en-US" dirty="0"/>
              <a:t>“100000000”:{ (0,1):1, (1,1):1, (1,2):1, (2,1):1, (2,2):1 },</a:t>
            </a:r>
          </a:p>
          <a:p>
            <a:r>
              <a:rPr lang="en-US" dirty="0"/>
              <a:t>“100020001”:{(1,0):1, (2,0):1, (2,1):1 },</a:t>
            </a:r>
          </a:p>
          <a:p>
            <a:r>
              <a:rPr lang="en-US" dirty="0"/>
              <a:t>“120000100”:{…}</a:t>
            </a:r>
            <a:endParaRPr lang="en-IN" dirty="0"/>
          </a:p>
          <a:p>
            <a:pPr algn="ctr"/>
            <a:endParaRPr lang="en-IN" dirty="0"/>
          </a:p>
          <a:p>
            <a:pPr algn="ctr"/>
            <a:endParaRPr lang="en-IN" dirty="0"/>
          </a:p>
        </p:txBody>
      </p:sp>
      <p:sp>
        <p:nvSpPr>
          <p:cNvPr id="28" name="Flowchart: Process 27">
            <a:extLst>
              <a:ext uri="{FF2B5EF4-FFF2-40B4-BE49-F238E27FC236}">
                <a16:creationId xmlns:a16="http://schemas.microsoft.com/office/drawing/2014/main" id="{FCD107BA-044A-B7AC-93F4-BE01B95E33BE}"/>
              </a:ext>
            </a:extLst>
          </p:cNvPr>
          <p:cNvSpPr/>
          <p:nvPr/>
        </p:nvSpPr>
        <p:spPr>
          <a:xfrm>
            <a:off x="1163856" y="1693122"/>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sp>
        <p:nvSpPr>
          <p:cNvPr id="30" name="TextBox 29">
            <a:extLst>
              <a:ext uri="{FF2B5EF4-FFF2-40B4-BE49-F238E27FC236}">
                <a16:creationId xmlns:a16="http://schemas.microsoft.com/office/drawing/2014/main" id="{CE0E93CD-07F8-E6CE-36FE-3C54E6F0A29A}"/>
              </a:ext>
            </a:extLst>
          </p:cNvPr>
          <p:cNvSpPr txBox="1"/>
          <p:nvPr/>
        </p:nvSpPr>
        <p:spPr>
          <a:xfrm>
            <a:off x="2078256" y="1830847"/>
            <a:ext cx="2194832" cy="369332"/>
          </a:xfrm>
          <a:prstGeom prst="rect">
            <a:avLst/>
          </a:prstGeom>
          <a:noFill/>
        </p:spPr>
        <p:txBody>
          <a:bodyPr wrap="square" rtlCol="0">
            <a:spAutoFit/>
          </a:bodyPr>
          <a:lstStyle/>
          <a:p>
            <a:r>
              <a:rPr lang="en-IN" dirty="0"/>
              <a:t>“</a:t>
            </a:r>
            <a:r>
              <a:rPr lang="en-IN" dirty="0" err="1"/>
              <a:t>no_of_games</a:t>
            </a:r>
            <a:r>
              <a:rPr lang="en-IN" dirty="0"/>
              <a:t>”</a:t>
            </a:r>
            <a:r>
              <a:rPr lang="en-US" dirty="0"/>
              <a:t> ( int )</a:t>
            </a:r>
            <a:endParaRPr lang="en-IN" dirty="0"/>
          </a:p>
        </p:txBody>
      </p:sp>
      <p:sp>
        <p:nvSpPr>
          <p:cNvPr id="31" name="TextBox 30">
            <a:extLst>
              <a:ext uri="{FF2B5EF4-FFF2-40B4-BE49-F238E27FC236}">
                <a16:creationId xmlns:a16="http://schemas.microsoft.com/office/drawing/2014/main" id="{55E4D1B5-EF6F-82F2-640E-2D33E80A7F51}"/>
              </a:ext>
            </a:extLst>
          </p:cNvPr>
          <p:cNvSpPr txBox="1"/>
          <p:nvPr/>
        </p:nvSpPr>
        <p:spPr>
          <a:xfrm>
            <a:off x="6050280" y="4631314"/>
            <a:ext cx="2630144" cy="369332"/>
          </a:xfrm>
          <a:prstGeom prst="rect">
            <a:avLst/>
          </a:prstGeom>
          <a:noFill/>
        </p:spPr>
        <p:txBody>
          <a:bodyPr wrap="square" rtlCol="0">
            <a:spAutoFit/>
          </a:bodyPr>
          <a:lstStyle/>
          <a:p>
            <a:r>
              <a:rPr lang="en-IN" dirty="0"/>
              <a:t>“</a:t>
            </a:r>
            <a:r>
              <a:rPr lang="en-IN" dirty="0" err="1"/>
              <a:t>game_space_link</a:t>
            </a:r>
            <a:r>
              <a:rPr lang="en-IN" dirty="0"/>
              <a:t>”</a:t>
            </a:r>
            <a:r>
              <a:rPr lang="en-US" dirty="0"/>
              <a:t> ( </a:t>
            </a:r>
            <a:r>
              <a:rPr lang="en-US" dirty="0" err="1"/>
              <a:t>dict</a:t>
            </a:r>
            <a:r>
              <a:rPr lang="en-US" dirty="0"/>
              <a:t> )</a:t>
            </a:r>
            <a:endParaRPr lang="en-IN" dirty="0"/>
          </a:p>
        </p:txBody>
      </p:sp>
      <p:sp>
        <p:nvSpPr>
          <p:cNvPr id="32" name="TextBox 31">
            <a:extLst>
              <a:ext uri="{FF2B5EF4-FFF2-40B4-BE49-F238E27FC236}">
                <a16:creationId xmlns:a16="http://schemas.microsoft.com/office/drawing/2014/main" id="{42169DB9-3E54-14C9-DB49-AECA766E8E07}"/>
              </a:ext>
            </a:extLst>
          </p:cNvPr>
          <p:cNvSpPr txBox="1"/>
          <p:nvPr/>
        </p:nvSpPr>
        <p:spPr>
          <a:xfrm>
            <a:off x="7057725" y="3085138"/>
            <a:ext cx="2194832" cy="369332"/>
          </a:xfrm>
          <a:prstGeom prst="rect">
            <a:avLst/>
          </a:prstGeom>
          <a:noFill/>
        </p:spPr>
        <p:txBody>
          <a:bodyPr wrap="square" rtlCol="0">
            <a:spAutoFit/>
          </a:bodyPr>
          <a:lstStyle/>
          <a:p>
            <a:r>
              <a:rPr lang="en-IN" dirty="0"/>
              <a:t>“</a:t>
            </a:r>
            <a:r>
              <a:rPr lang="en-IN" dirty="0" err="1"/>
              <a:t>game_space</a:t>
            </a:r>
            <a:r>
              <a:rPr lang="en-IN" dirty="0"/>
              <a:t>”</a:t>
            </a:r>
            <a:r>
              <a:rPr lang="en-US" dirty="0"/>
              <a:t> ( </a:t>
            </a:r>
            <a:r>
              <a:rPr lang="en-US" dirty="0" err="1"/>
              <a:t>dict</a:t>
            </a:r>
            <a:r>
              <a:rPr lang="en-US" dirty="0"/>
              <a:t> )</a:t>
            </a:r>
            <a:endParaRPr lang="en-IN" dirty="0"/>
          </a:p>
        </p:txBody>
      </p:sp>
      <p:sp>
        <p:nvSpPr>
          <p:cNvPr id="33" name="TextBox 32">
            <a:extLst>
              <a:ext uri="{FF2B5EF4-FFF2-40B4-BE49-F238E27FC236}">
                <a16:creationId xmlns:a16="http://schemas.microsoft.com/office/drawing/2014/main" id="{5CC1B1A3-1CBA-CB92-73E3-436C72B283B4}"/>
              </a:ext>
            </a:extLst>
          </p:cNvPr>
          <p:cNvSpPr txBox="1"/>
          <p:nvPr/>
        </p:nvSpPr>
        <p:spPr>
          <a:xfrm>
            <a:off x="9296575" y="5312725"/>
            <a:ext cx="1879425" cy="369332"/>
          </a:xfrm>
          <a:prstGeom prst="rect">
            <a:avLst/>
          </a:prstGeom>
          <a:noFill/>
        </p:spPr>
        <p:txBody>
          <a:bodyPr wrap="square" rtlCol="0">
            <a:spAutoFit/>
          </a:bodyPr>
          <a:lstStyle/>
          <a:p>
            <a:r>
              <a:rPr lang="en-IN" dirty="0" err="1"/>
              <a:t>game_data</a:t>
            </a:r>
            <a:r>
              <a:rPr lang="en-US" dirty="0"/>
              <a:t> ( </a:t>
            </a:r>
            <a:r>
              <a:rPr lang="en-US" dirty="0" err="1"/>
              <a:t>dict</a:t>
            </a:r>
            <a:r>
              <a:rPr lang="en-US" dirty="0"/>
              <a:t> )</a:t>
            </a:r>
            <a:endParaRPr lang="en-IN" dirty="0"/>
          </a:p>
        </p:txBody>
      </p:sp>
      <p:sp>
        <p:nvSpPr>
          <p:cNvPr id="3" name="Rectangle 2">
            <a:extLst>
              <a:ext uri="{FF2B5EF4-FFF2-40B4-BE49-F238E27FC236}">
                <a16:creationId xmlns:a16="http://schemas.microsoft.com/office/drawing/2014/main" id="{FD81C1D5-99B3-94AA-2D8B-F27B11FF76D9}"/>
              </a:ext>
            </a:extLst>
          </p:cNvPr>
          <p:cNvSpPr/>
          <p:nvPr/>
        </p:nvSpPr>
        <p:spPr>
          <a:xfrm>
            <a:off x="756919" y="5835197"/>
            <a:ext cx="2199641" cy="484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Empty</a:t>
            </a:r>
            <a:endParaRPr lang="en-IN" dirty="0"/>
          </a:p>
        </p:txBody>
      </p:sp>
      <p:sp>
        <p:nvSpPr>
          <p:cNvPr id="4" name="TextBox 3">
            <a:extLst>
              <a:ext uri="{FF2B5EF4-FFF2-40B4-BE49-F238E27FC236}">
                <a16:creationId xmlns:a16="http://schemas.microsoft.com/office/drawing/2014/main" id="{597895EE-096E-5C46-9635-67B5C238C5DC}"/>
              </a:ext>
            </a:extLst>
          </p:cNvPr>
          <p:cNvSpPr txBox="1"/>
          <p:nvPr/>
        </p:nvSpPr>
        <p:spPr>
          <a:xfrm>
            <a:off x="3088183" y="5867331"/>
            <a:ext cx="1752980" cy="369332"/>
          </a:xfrm>
          <a:prstGeom prst="rect">
            <a:avLst/>
          </a:prstGeom>
          <a:noFill/>
        </p:spPr>
        <p:txBody>
          <a:bodyPr wrap="none" rtlCol="0">
            <a:spAutoFit/>
          </a:bodyPr>
          <a:lstStyle/>
          <a:p>
            <a:r>
              <a:rPr lang="en-US" dirty="0" err="1"/>
              <a:t>game_stack</a:t>
            </a:r>
            <a:r>
              <a:rPr lang="en-US" dirty="0"/>
              <a:t> (list)</a:t>
            </a:r>
            <a:endParaRPr lang="en-IN" dirty="0"/>
          </a:p>
        </p:txBody>
      </p:sp>
    </p:spTree>
    <p:extLst>
      <p:ext uri="{BB962C8B-B14F-4D97-AF65-F5344CB8AC3E}">
        <p14:creationId xmlns:p14="http://schemas.microsoft.com/office/powerpoint/2010/main" val="26195400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13D5-D338-7AC2-DF1E-FD8050048772}"/>
              </a:ext>
            </a:extLst>
          </p:cNvPr>
          <p:cNvSpPr>
            <a:spLocks noGrp="1"/>
          </p:cNvSpPr>
          <p:nvPr>
            <p:ph type="title"/>
          </p:nvPr>
        </p:nvSpPr>
        <p:spPr/>
        <p:txBody>
          <a:bodyPr/>
          <a:lstStyle/>
          <a:p>
            <a:r>
              <a:rPr lang="en-US" dirty="0"/>
              <a:t>Contents</a:t>
            </a:r>
            <a:endParaRPr lang="en-IN" dirty="0"/>
          </a:p>
        </p:txBody>
      </p:sp>
      <p:graphicFrame>
        <p:nvGraphicFramePr>
          <p:cNvPr id="4" name="Content Placeholder 3">
            <a:extLst>
              <a:ext uri="{FF2B5EF4-FFF2-40B4-BE49-F238E27FC236}">
                <a16:creationId xmlns:a16="http://schemas.microsoft.com/office/drawing/2014/main" id="{57639DE1-F3E9-80FB-E7B0-FF82E609A7C1}"/>
              </a:ext>
            </a:extLst>
          </p:cNvPr>
          <p:cNvGraphicFramePr>
            <a:graphicFrameLocks noGrp="1"/>
          </p:cNvGraphicFramePr>
          <p:nvPr>
            <p:ph idx="1"/>
            <p:extLst>
              <p:ext uri="{D42A27DB-BD31-4B8C-83A1-F6EECF244321}">
                <p14:modId xmlns:p14="http://schemas.microsoft.com/office/powerpoint/2010/main" val="1318410528"/>
              </p:ext>
            </p:extLst>
          </p:nvPr>
        </p:nvGraphicFramePr>
        <p:xfrm>
          <a:off x="838200" y="1981200"/>
          <a:ext cx="5715000" cy="3648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7D4D0FC8-239B-EE8E-3CD9-99AF9596A3F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972300" y="1614487"/>
            <a:ext cx="4381500" cy="4381500"/>
          </a:xfrm>
          <a:prstGeom prst="rect">
            <a:avLst/>
          </a:prstGeom>
        </p:spPr>
      </p:pic>
    </p:spTree>
    <p:extLst>
      <p:ext uri="{BB962C8B-B14F-4D97-AF65-F5344CB8AC3E}">
        <p14:creationId xmlns:p14="http://schemas.microsoft.com/office/powerpoint/2010/main" val="287630179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3B3E55-042F-F88A-11F7-7A21F4AC2CAC}"/>
              </a:ext>
            </a:extLst>
          </p:cNvPr>
          <p:cNvPicPr>
            <a:picLocks noChangeAspect="1"/>
          </p:cNvPicPr>
          <p:nvPr/>
        </p:nvPicPr>
        <p:blipFill>
          <a:blip r:embed="rId3"/>
          <a:stretch>
            <a:fillRect/>
          </a:stretch>
        </p:blipFill>
        <p:spPr>
          <a:xfrm>
            <a:off x="276281" y="1516147"/>
            <a:ext cx="3006332" cy="3059260"/>
          </a:xfrm>
          <a:prstGeom prst="rect">
            <a:avLst/>
          </a:prstGeom>
        </p:spPr>
      </p:pic>
      <p:pic>
        <p:nvPicPr>
          <p:cNvPr id="9" name="Picture 8">
            <a:extLst>
              <a:ext uri="{FF2B5EF4-FFF2-40B4-BE49-F238E27FC236}">
                <a16:creationId xmlns:a16="http://schemas.microsoft.com/office/drawing/2014/main" id="{880FCA2D-2DB0-3025-93E4-343BF2F39E4D}"/>
              </a:ext>
            </a:extLst>
          </p:cNvPr>
          <p:cNvPicPr>
            <a:picLocks noChangeAspect="1"/>
          </p:cNvPicPr>
          <p:nvPr/>
        </p:nvPicPr>
        <p:blipFill>
          <a:blip r:embed="rId4"/>
          <a:stretch>
            <a:fillRect/>
          </a:stretch>
        </p:blipFill>
        <p:spPr>
          <a:xfrm rot="10800000">
            <a:off x="9019282" y="1580223"/>
            <a:ext cx="3006332" cy="3103194"/>
          </a:xfrm>
          <a:prstGeom prst="rect">
            <a:avLst/>
          </a:prstGeom>
        </p:spPr>
      </p:pic>
      <p:sp>
        <p:nvSpPr>
          <p:cNvPr id="12" name="Oval 11">
            <a:extLst>
              <a:ext uri="{FF2B5EF4-FFF2-40B4-BE49-F238E27FC236}">
                <a16:creationId xmlns:a16="http://schemas.microsoft.com/office/drawing/2014/main" id="{DA0C6BAC-D4E7-5575-3C23-71DD895889C2}"/>
              </a:ext>
            </a:extLst>
          </p:cNvPr>
          <p:cNvSpPr/>
          <p:nvPr/>
        </p:nvSpPr>
        <p:spPr>
          <a:xfrm>
            <a:off x="2185932" y="3558638"/>
            <a:ext cx="1247851" cy="1124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D170649F-BC86-4F60-FF68-18D81C1FA199}"/>
              </a:ext>
            </a:extLst>
          </p:cNvPr>
          <p:cNvPicPr>
            <a:picLocks noChangeAspect="1"/>
          </p:cNvPicPr>
          <p:nvPr/>
        </p:nvPicPr>
        <p:blipFill>
          <a:blip r:embed="rId5"/>
          <a:stretch>
            <a:fillRect/>
          </a:stretch>
        </p:blipFill>
        <p:spPr>
          <a:xfrm>
            <a:off x="4573632" y="1548030"/>
            <a:ext cx="3044736" cy="3058880"/>
          </a:xfrm>
          <a:prstGeom prst="rect">
            <a:avLst/>
          </a:prstGeom>
        </p:spPr>
      </p:pic>
      <p:sp>
        <p:nvSpPr>
          <p:cNvPr id="13" name="Oval 12">
            <a:extLst>
              <a:ext uri="{FF2B5EF4-FFF2-40B4-BE49-F238E27FC236}">
                <a16:creationId xmlns:a16="http://schemas.microsoft.com/office/drawing/2014/main" id="{F418E1D0-7766-8B64-F95F-E60396ED55DD}"/>
              </a:ext>
            </a:extLst>
          </p:cNvPr>
          <p:cNvSpPr/>
          <p:nvPr/>
        </p:nvSpPr>
        <p:spPr>
          <a:xfrm>
            <a:off x="6525014" y="3587478"/>
            <a:ext cx="1247851" cy="10292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FFD2DBA9-D82D-1E23-A8FE-59DE1F035FB4}"/>
              </a:ext>
            </a:extLst>
          </p:cNvPr>
          <p:cNvSpPr/>
          <p:nvPr/>
        </p:nvSpPr>
        <p:spPr>
          <a:xfrm>
            <a:off x="8867098" y="1548030"/>
            <a:ext cx="1247851" cy="11247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C5B43A8A-4796-C489-A4CA-01E4DC6D5C56}"/>
              </a:ext>
            </a:extLst>
          </p:cNvPr>
          <p:cNvSpPr txBox="1"/>
          <p:nvPr/>
        </p:nvSpPr>
        <p:spPr>
          <a:xfrm>
            <a:off x="7474765" y="6882250"/>
            <a:ext cx="1323002" cy="646331"/>
          </a:xfrm>
          <a:prstGeom prst="rect">
            <a:avLst/>
          </a:prstGeom>
          <a:noFill/>
        </p:spPr>
        <p:txBody>
          <a:bodyPr wrap="square" rtlCol="0">
            <a:spAutoFit/>
          </a:bodyPr>
          <a:lstStyle/>
          <a:p>
            <a:r>
              <a:rPr lang="en-US" dirty="0"/>
              <a:t>      s:1  (rotation)</a:t>
            </a:r>
            <a:endParaRPr lang="en-IN" dirty="0"/>
          </a:p>
        </p:txBody>
      </p:sp>
      <p:sp>
        <p:nvSpPr>
          <p:cNvPr id="2" name="TextBox 1">
            <a:extLst>
              <a:ext uri="{FF2B5EF4-FFF2-40B4-BE49-F238E27FC236}">
                <a16:creationId xmlns:a16="http://schemas.microsoft.com/office/drawing/2014/main" id="{5A1A4041-7261-4755-5667-48F9599F38A4}"/>
              </a:ext>
            </a:extLst>
          </p:cNvPr>
          <p:cNvSpPr txBox="1"/>
          <p:nvPr/>
        </p:nvSpPr>
        <p:spPr>
          <a:xfrm>
            <a:off x="1545582" y="1141308"/>
            <a:ext cx="368369" cy="369332"/>
          </a:xfrm>
          <a:prstGeom prst="rect">
            <a:avLst/>
          </a:prstGeom>
          <a:noFill/>
        </p:spPr>
        <p:txBody>
          <a:bodyPr wrap="square" rtlCol="0">
            <a:spAutoFit/>
          </a:bodyPr>
          <a:lstStyle/>
          <a:p>
            <a:r>
              <a:rPr lang="en-US" dirty="0"/>
              <a:t>1</a:t>
            </a:r>
            <a:endParaRPr lang="en-IN" dirty="0"/>
          </a:p>
        </p:txBody>
      </p:sp>
      <p:sp>
        <p:nvSpPr>
          <p:cNvPr id="3" name="TextBox 2">
            <a:extLst>
              <a:ext uri="{FF2B5EF4-FFF2-40B4-BE49-F238E27FC236}">
                <a16:creationId xmlns:a16="http://schemas.microsoft.com/office/drawing/2014/main" id="{DBF89E0F-F462-DE3B-51A8-C3304F6AD528}"/>
              </a:ext>
            </a:extLst>
          </p:cNvPr>
          <p:cNvSpPr txBox="1"/>
          <p:nvPr/>
        </p:nvSpPr>
        <p:spPr>
          <a:xfrm>
            <a:off x="457060" y="1162135"/>
            <a:ext cx="368369" cy="369332"/>
          </a:xfrm>
          <a:prstGeom prst="rect">
            <a:avLst/>
          </a:prstGeom>
          <a:noFill/>
        </p:spPr>
        <p:txBody>
          <a:bodyPr wrap="square" rtlCol="0">
            <a:spAutoFit/>
          </a:bodyPr>
          <a:lstStyle/>
          <a:p>
            <a:r>
              <a:rPr lang="en-US" dirty="0"/>
              <a:t>0</a:t>
            </a:r>
            <a:endParaRPr lang="en-IN" dirty="0"/>
          </a:p>
        </p:txBody>
      </p:sp>
      <p:sp>
        <p:nvSpPr>
          <p:cNvPr id="4" name="TextBox 3">
            <a:extLst>
              <a:ext uri="{FF2B5EF4-FFF2-40B4-BE49-F238E27FC236}">
                <a16:creationId xmlns:a16="http://schemas.microsoft.com/office/drawing/2014/main" id="{36F2D7BE-EF90-1D5B-0B73-3A43ED9C8ECF}"/>
              </a:ext>
            </a:extLst>
          </p:cNvPr>
          <p:cNvSpPr txBox="1"/>
          <p:nvPr/>
        </p:nvSpPr>
        <p:spPr>
          <a:xfrm>
            <a:off x="2671622" y="1171073"/>
            <a:ext cx="368369" cy="369332"/>
          </a:xfrm>
          <a:prstGeom prst="rect">
            <a:avLst/>
          </a:prstGeom>
          <a:noFill/>
        </p:spPr>
        <p:txBody>
          <a:bodyPr wrap="square" rtlCol="0">
            <a:spAutoFit/>
          </a:bodyPr>
          <a:lstStyle/>
          <a:p>
            <a:r>
              <a:rPr lang="en-US" dirty="0"/>
              <a:t>2</a:t>
            </a:r>
            <a:endParaRPr lang="en-IN" dirty="0"/>
          </a:p>
        </p:txBody>
      </p:sp>
      <p:sp>
        <p:nvSpPr>
          <p:cNvPr id="6" name="TextBox 5">
            <a:extLst>
              <a:ext uri="{FF2B5EF4-FFF2-40B4-BE49-F238E27FC236}">
                <a16:creationId xmlns:a16="http://schemas.microsoft.com/office/drawing/2014/main" id="{F4B55372-4659-5AFA-8975-5974111A79A5}"/>
              </a:ext>
            </a:extLst>
          </p:cNvPr>
          <p:cNvSpPr txBox="1"/>
          <p:nvPr/>
        </p:nvSpPr>
        <p:spPr>
          <a:xfrm>
            <a:off x="-16878" y="1861722"/>
            <a:ext cx="274523" cy="369332"/>
          </a:xfrm>
          <a:prstGeom prst="rect">
            <a:avLst/>
          </a:prstGeom>
          <a:noFill/>
        </p:spPr>
        <p:txBody>
          <a:bodyPr wrap="square" rtlCol="0">
            <a:spAutoFit/>
          </a:bodyPr>
          <a:lstStyle/>
          <a:p>
            <a:r>
              <a:rPr lang="en-US" dirty="0"/>
              <a:t>0</a:t>
            </a:r>
            <a:endParaRPr lang="en-IN" dirty="0"/>
          </a:p>
        </p:txBody>
      </p:sp>
      <p:sp>
        <p:nvSpPr>
          <p:cNvPr id="7" name="TextBox 6">
            <a:extLst>
              <a:ext uri="{FF2B5EF4-FFF2-40B4-BE49-F238E27FC236}">
                <a16:creationId xmlns:a16="http://schemas.microsoft.com/office/drawing/2014/main" id="{4C6EFCDA-BCB6-C11C-8681-34B93F6C9AB2}"/>
              </a:ext>
            </a:extLst>
          </p:cNvPr>
          <p:cNvSpPr txBox="1"/>
          <p:nvPr/>
        </p:nvSpPr>
        <p:spPr>
          <a:xfrm>
            <a:off x="-16878" y="3903029"/>
            <a:ext cx="368369" cy="369332"/>
          </a:xfrm>
          <a:prstGeom prst="rect">
            <a:avLst/>
          </a:prstGeom>
          <a:noFill/>
        </p:spPr>
        <p:txBody>
          <a:bodyPr wrap="square" rtlCol="0">
            <a:spAutoFit/>
          </a:bodyPr>
          <a:lstStyle/>
          <a:p>
            <a:r>
              <a:rPr lang="en-US" dirty="0"/>
              <a:t>2</a:t>
            </a:r>
            <a:endParaRPr lang="en-IN" dirty="0"/>
          </a:p>
        </p:txBody>
      </p:sp>
      <p:sp>
        <p:nvSpPr>
          <p:cNvPr id="8" name="TextBox 7">
            <a:extLst>
              <a:ext uri="{FF2B5EF4-FFF2-40B4-BE49-F238E27FC236}">
                <a16:creationId xmlns:a16="http://schemas.microsoft.com/office/drawing/2014/main" id="{B47A33D1-D49F-3BB5-4C35-F1594365B359}"/>
              </a:ext>
            </a:extLst>
          </p:cNvPr>
          <p:cNvSpPr txBox="1"/>
          <p:nvPr/>
        </p:nvSpPr>
        <p:spPr>
          <a:xfrm>
            <a:off x="-26403" y="2858807"/>
            <a:ext cx="368369" cy="369332"/>
          </a:xfrm>
          <a:prstGeom prst="rect">
            <a:avLst/>
          </a:prstGeom>
          <a:noFill/>
        </p:spPr>
        <p:txBody>
          <a:bodyPr wrap="square" rtlCol="0">
            <a:spAutoFit/>
          </a:bodyPr>
          <a:lstStyle/>
          <a:p>
            <a:r>
              <a:rPr lang="en-US" dirty="0"/>
              <a:t>1</a:t>
            </a:r>
            <a:endParaRPr lang="en-IN" dirty="0"/>
          </a:p>
        </p:txBody>
      </p:sp>
      <p:sp>
        <p:nvSpPr>
          <p:cNvPr id="10" name="TextBox 9">
            <a:extLst>
              <a:ext uri="{FF2B5EF4-FFF2-40B4-BE49-F238E27FC236}">
                <a16:creationId xmlns:a16="http://schemas.microsoft.com/office/drawing/2014/main" id="{99B013BB-8A9B-6647-05C3-F33ED808FE98}"/>
              </a:ext>
            </a:extLst>
          </p:cNvPr>
          <p:cNvSpPr txBox="1"/>
          <p:nvPr/>
        </p:nvSpPr>
        <p:spPr>
          <a:xfrm>
            <a:off x="4317273" y="1850587"/>
            <a:ext cx="274523" cy="369332"/>
          </a:xfrm>
          <a:prstGeom prst="rect">
            <a:avLst/>
          </a:prstGeom>
          <a:noFill/>
        </p:spPr>
        <p:txBody>
          <a:bodyPr wrap="square" rtlCol="0">
            <a:spAutoFit/>
          </a:bodyPr>
          <a:lstStyle/>
          <a:p>
            <a:r>
              <a:rPr lang="en-US" dirty="0"/>
              <a:t>0</a:t>
            </a:r>
            <a:endParaRPr lang="en-IN" dirty="0"/>
          </a:p>
        </p:txBody>
      </p:sp>
      <p:sp>
        <p:nvSpPr>
          <p:cNvPr id="11" name="TextBox 10">
            <a:extLst>
              <a:ext uri="{FF2B5EF4-FFF2-40B4-BE49-F238E27FC236}">
                <a16:creationId xmlns:a16="http://schemas.microsoft.com/office/drawing/2014/main" id="{A1102A27-B9DE-0325-F2D2-A06BF8345C17}"/>
              </a:ext>
            </a:extLst>
          </p:cNvPr>
          <p:cNvSpPr txBox="1"/>
          <p:nvPr/>
        </p:nvSpPr>
        <p:spPr>
          <a:xfrm>
            <a:off x="4317273" y="3891894"/>
            <a:ext cx="368369" cy="369332"/>
          </a:xfrm>
          <a:prstGeom prst="rect">
            <a:avLst/>
          </a:prstGeom>
          <a:noFill/>
        </p:spPr>
        <p:txBody>
          <a:bodyPr wrap="square" rtlCol="0">
            <a:spAutoFit/>
          </a:bodyPr>
          <a:lstStyle/>
          <a:p>
            <a:r>
              <a:rPr lang="en-US" dirty="0"/>
              <a:t>2</a:t>
            </a:r>
            <a:endParaRPr lang="en-IN" dirty="0"/>
          </a:p>
        </p:txBody>
      </p:sp>
      <p:sp>
        <p:nvSpPr>
          <p:cNvPr id="14" name="TextBox 13">
            <a:extLst>
              <a:ext uri="{FF2B5EF4-FFF2-40B4-BE49-F238E27FC236}">
                <a16:creationId xmlns:a16="http://schemas.microsoft.com/office/drawing/2014/main" id="{53DE2800-DF2F-F18E-E383-5E582077D324}"/>
              </a:ext>
            </a:extLst>
          </p:cNvPr>
          <p:cNvSpPr txBox="1"/>
          <p:nvPr/>
        </p:nvSpPr>
        <p:spPr>
          <a:xfrm>
            <a:off x="4307748" y="2847672"/>
            <a:ext cx="368369" cy="369332"/>
          </a:xfrm>
          <a:prstGeom prst="rect">
            <a:avLst/>
          </a:prstGeom>
          <a:noFill/>
        </p:spPr>
        <p:txBody>
          <a:bodyPr wrap="square" rtlCol="0">
            <a:spAutoFit/>
          </a:bodyPr>
          <a:lstStyle/>
          <a:p>
            <a:r>
              <a:rPr lang="en-US" dirty="0"/>
              <a:t>1</a:t>
            </a:r>
            <a:endParaRPr lang="en-IN" dirty="0"/>
          </a:p>
        </p:txBody>
      </p:sp>
      <p:sp>
        <p:nvSpPr>
          <p:cNvPr id="19" name="TextBox 18">
            <a:extLst>
              <a:ext uri="{FF2B5EF4-FFF2-40B4-BE49-F238E27FC236}">
                <a16:creationId xmlns:a16="http://schemas.microsoft.com/office/drawing/2014/main" id="{EB67CF0A-6701-B412-06C4-9D4E17D72566}"/>
              </a:ext>
            </a:extLst>
          </p:cNvPr>
          <p:cNvSpPr txBox="1"/>
          <p:nvPr/>
        </p:nvSpPr>
        <p:spPr>
          <a:xfrm>
            <a:off x="5881790" y="1178411"/>
            <a:ext cx="368369" cy="369332"/>
          </a:xfrm>
          <a:prstGeom prst="rect">
            <a:avLst/>
          </a:prstGeom>
          <a:noFill/>
        </p:spPr>
        <p:txBody>
          <a:bodyPr wrap="square" rtlCol="0">
            <a:spAutoFit/>
          </a:bodyPr>
          <a:lstStyle/>
          <a:p>
            <a:r>
              <a:rPr lang="en-US" dirty="0"/>
              <a:t>1</a:t>
            </a:r>
            <a:endParaRPr lang="en-IN" dirty="0"/>
          </a:p>
        </p:txBody>
      </p:sp>
      <p:sp>
        <p:nvSpPr>
          <p:cNvPr id="20" name="TextBox 19">
            <a:extLst>
              <a:ext uri="{FF2B5EF4-FFF2-40B4-BE49-F238E27FC236}">
                <a16:creationId xmlns:a16="http://schemas.microsoft.com/office/drawing/2014/main" id="{29C010E6-3E2D-21C5-752D-FAC969DBAE67}"/>
              </a:ext>
            </a:extLst>
          </p:cNvPr>
          <p:cNvSpPr txBox="1"/>
          <p:nvPr/>
        </p:nvSpPr>
        <p:spPr>
          <a:xfrm>
            <a:off x="4793268" y="1199238"/>
            <a:ext cx="368369"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FC301B7A-72CF-5FFB-110E-338C03099690}"/>
              </a:ext>
            </a:extLst>
          </p:cNvPr>
          <p:cNvSpPr txBox="1"/>
          <p:nvPr/>
        </p:nvSpPr>
        <p:spPr>
          <a:xfrm>
            <a:off x="7007830" y="1208176"/>
            <a:ext cx="368369" cy="369332"/>
          </a:xfrm>
          <a:prstGeom prst="rect">
            <a:avLst/>
          </a:prstGeom>
          <a:noFill/>
        </p:spPr>
        <p:txBody>
          <a:bodyPr wrap="square" rtlCol="0">
            <a:spAutoFit/>
          </a:bodyPr>
          <a:lstStyle/>
          <a:p>
            <a:r>
              <a:rPr lang="en-US" dirty="0"/>
              <a:t>2</a:t>
            </a:r>
            <a:endParaRPr lang="en-IN" dirty="0"/>
          </a:p>
        </p:txBody>
      </p:sp>
      <p:sp>
        <p:nvSpPr>
          <p:cNvPr id="25" name="TextBox 24">
            <a:extLst>
              <a:ext uri="{FF2B5EF4-FFF2-40B4-BE49-F238E27FC236}">
                <a16:creationId xmlns:a16="http://schemas.microsoft.com/office/drawing/2014/main" id="{1E8FA332-BDCE-F1EF-1E78-F6F1F02F65AF}"/>
              </a:ext>
            </a:extLst>
          </p:cNvPr>
          <p:cNvSpPr txBox="1"/>
          <p:nvPr/>
        </p:nvSpPr>
        <p:spPr>
          <a:xfrm>
            <a:off x="10323077" y="1211914"/>
            <a:ext cx="368369" cy="369332"/>
          </a:xfrm>
          <a:prstGeom prst="rect">
            <a:avLst/>
          </a:prstGeom>
          <a:noFill/>
        </p:spPr>
        <p:txBody>
          <a:bodyPr wrap="square" rtlCol="0">
            <a:spAutoFit/>
          </a:bodyPr>
          <a:lstStyle/>
          <a:p>
            <a:r>
              <a:rPr lang="en-US" dirty="0"/>
              <a:t>1</a:t>
            </a:r>
            <a:endParaRPr lang="en-IN" dirty="0"/>
          </a:p>
        </p:txBody>
      </p:sp>
      <p:sp>
        <p:nvSpPr>
          <p:cNvPr id="26" name="TextBox 25">
            <a:extLst>
              <a:ext uri="{FF2B5EF4-FFF2-40B4-BE49-F238E27FC236}">
                <a16:creationId xmlns:a16="http://schemas.microsoft.com/office/drawing/2014/main" id="{9F34EE5E-9651-66FF-C5AD-6A70A47E1557}"/>
              </a:ext>
            </a:extLst>
          </p:cNvPr>
          <p:cNvSpPr txBox="1"/>
          <p:nvPr/>
        </p:nvSpPr>
        <p:spPr>
          <a:xfrm>
            <a:off x="9234555" y="1232741"/>
            <a:ext cx="368369" cy="369332"/>
          </a:xfrm>
          <a:prstGeom prst="rect">
            <a:avLst/>
          </a:prstGeom>
          <a:noFill/>
        </p:spPr>
        <p:txBody>
          <a:bodyPr wrap="square" rtlCol="0">
            <a:spAutoFit/>
          </a:bodyPr>
          <a:lstStyle/>
          <a:p>
            <a:r>
              <a:rPr lang="en-US" dirty="0"/>
              <a:t>0</a:t>
            </a:r>
            <a:endParaRPr lang="en-IN" dirty="0"/>
          </a:p>
        </p:txBody>
      </p:sp>
      <p:sp>
        <p:nvSpPr>
          <p:cNvPr id="27" name="TextBox 26">
            <a:extLst>
              <a:ext uri="{FF2B5EF4-FFF2-40B4-BE49-F238E27FC236}">
                <a16:creationId xmlns:a16="http://schemas.microsoft.com/office/drawing/2014/main" id="{83DD226C-D95D-68F1-C098-E90DDF95DC79}"/>
              </a:ext>
            </a:extLst>
          </p:cNvPr>
          <p:cNvSpPr txBox="1"/>
          <p:nvPr/>
        </p:nvSpPr>
        <p:spPr>
          <a:xfrm>
            <a:off x="11449117" y="1241679"/>
            <a:ext cx="368369" cy="369332"/>
          </a:xfrm>
          <a:prstGeom prst="rect">
            <a:avLst/>
          </a:prstGeom>
          <a:noFill/>
        </p:spPr>
        <p:txBody>
          <a:bodyPr wrap="square" rtlCol="0">
            <a:spAutoFit/>
          </a:bodyPr>
          <a:lstStyle/>
          <a:p>
            <a:r>
              <a:rPr lang="en-US" dirty="0"/>
              <a:t>2</a:t>
            </a:r>
            <a:endParaRPr lang="en-IN" dirty="0"/>
          </a:p>
        </p:txBody>
      </p:sp>
      <p:sp>
        <p:nvSpPr>
          <p:cNvPr id="28" name="TextBox 27">
            <a:extLst>
              <a:ext uri="{FF2B5EF4-FFF2-40B4-BE49-F238E27FC236}">
                <a16:creationId xmlns:a16="http://schemas.microsoft.com/office/drawing/2014/main" id="{096F0C4C-38F6-6467-8E19-039F4541C3A6}"/>
              </a:ext>
            </a:extLst>
          </p:cNvPr>
          <p:cNvSpPr txBox="1"/>
          <p:nvPr/>
        </p:nvSpPr>
        <p:spPr>
          <a:xfrm>
            <a:off x="8712817" y="1901539"/>
            <a:ext cx="274523" cy="369332"/>
          </a:xfrm>
          <a:prstGeom prst="rect">
            <a:avLst/>
          </a:prstGeom>
          <a:noFill/>
        </p:spPr>
        <p:txBody>
          <a:bodyPr wrap="square" rtlCol="0">
            <a:spAutoFit/>
          </a:bodyPr>
          <a:lstStyle/>
          <a:p>
            <a:r>
              <a:rPr lang="en-US" dirty="0"/>
              <a:t>0</a:t>
            </a:r>
            <a:endParaRPr lang="en-IN" dirty="0"/>
          </a:p>
        </p:txBody>
      </p:sp>
      <p:sp>
        <p:nvSpPr>
          <p:cNvPr id="29" name="TextBox 28">
            <a:extLst>
              <a:ext uri="{FF2B5EF4-FFF2-40B4-BE49-F238E27FC236}">
                <a16:creationId xmlns:a16="http://schemas.microsoft.com/office/drawing/2014/main" id="{5D1EF81D-45F4-7B0B-0541-20310AFABB9C}"/>
              </a:ext>
            </a:extLst>
          </p:cNvPr>
          <p:cNvSpPr txBox="1"/>
          <p:nvPr/>
        </p:nvSpPr>
        <p:spPr>
          <a:xfrm>
            <a:off x="8712817" y="3942846"/>
            <a:ext cx="368369" cy="369332"/>
          </a:xfrm>
          <a:prstGeom prst="rect">
            <a:avLst/>
          </a:prstGeom>
          <a:noFill/>
        </p:spPr>
        <p:txBody>
          <a:bodyPr wrap="square" rtlCol="0">
            <a:spAutoFit/>
          </a:bodyPr>
          <a:lstStyle/>
          <a:p>
            <a:r>
              <a:rPr lang="en-US" dirty="0"/>
              <a:t>2</a:t>
            </a:r>
            <a:endParaRPr lang="en-IN" dirty="0"/>
          </a:p>
        </p:txBody>
      </p:sp>
      <p:sp>
        <p:nvSpPr>
          <p:cNvPr id="30" name="TextBox 29">
            <a:extLst>
              <a:ext uri="{FF2B5EF4-FFF2-40B4-BE49-F238E27FC236}">
                <a16:creationId xmlns:a16="http://schemas.microsoft.com/office/drawing/2014/main" id="{CFBA2575-2C30-6899-B003-79BD27EE0BE7}"/>
              </a:ext>
            </a:extLst>
          </p:cNvPr>
          <p:cNvSpPr txBox="1"/>
          <p:nvPr/>
        </p:nvSpPr>
        <p:spPr>
          <a:xfrm>
            <a:off x="8703292" y="2898624"/>
            <a:ext cx="368369" cy="369332"/>
          </a:xfrm>
          <a:prstGeom prst="rect">
            <a:avLst/>
          </a:prstGeom>
          <a:noFill/>
        </p:spPr>
        <p:txBody>
          <a:bodyPr wrap="square" rtlCol="0">
            <a:spAutoFit/>
          </a:bodyPr>
          <a:lstStyle/>
          <a:p>
            <a:r>
              <a:rPr lang="en-US" dirty="0"/>
              <a:t>1</a:t>
            </a:r>
            <a:endParaRPr lang="en-IN" dirty="0"/>
          </a:p>
        </p:txBody>
      </p:sp>
      <p:sp>
        <p:nvSpPr>
          <p:cNvPr id="31" name="TextBox 30">
            <a:extLst>
              <a:ext uri="{FF2B5EF4-FFF2-40B4-BE49-F238E27FC236}">
                <a16:creationId xmlns:a16="http://schemas.microsoft.com/office/drawing/2014/main" id="{0AB9A210-2AB9-36A0-2D05-C54FE348D257}"/>
              </a:ext>
            </a:extLst>
          </p:cNvPr>
          <p:cNvSpPr txBox="1"/>
          <p:nvPr/>
        </p:nvSpPr>
        <p:spPr>
          <a:xfrm>
            <a:off x="875097" y="4621966"/>
            <a:ext cx="2077707" cy="369332"/>
          </a:xfrm>
          <a:prstGeom prst="rect">
            <a:avLst/>
          </a:prstGeom>
          <a:noFill/>
        </p:spPr>
        <p:txBody>
          <a:bodyPr wrap="square" rtlCol="0">
            <a:spAutoFit/>
          </a:bodyPr>
          <a:lstStyle/>
          <a:p>
            <a:r>
              <a:rPr lang="en-US" dirty="0"/>
              <a:t>Best Move: (2,2)</a:t>
            </a:r>
            <a:endParaRPr lang="en-IN" dirty="0"/>
          </a:p>
        </p:txBody>
      </p:sp>
      <p:sp>
        <p:nvSpPr>
          <p:cNvPr id="33" name="TextBox 32">
            <a:extLst>
              <a:ext uri="{FF2B5EF4-FFF2-40B4-BE49-F238E27FC236}">
                <a16:creationId xmlns:a16="http://schemas.microsoft.com/office/drawing/2014/main" id="{1504297A-4E26-F17D-913B-7ADAADC08AB3}"/>
              </a:ext>
            </a:extLst>
          </p:cNvPr>
          <p:cNvSpPr txBox="1"/>
          <p:nvPr/>
        </p:nvSpPr>
        <p:spPr>
          <a:xfrm>
            <a:off x="5198229" y="4621966"/>
            <a:ext cx="2077707" cy="369332"/>
          </a:xfrm>
          <a:prstGeom prst="rect">
            <a:avLst/>
          </a:prstGeom>
          <a:noFill/>
        </p:spPr>
        <p:txBody>
          <a:bodyPr wrap="square" rtlCol="0">
            <a:spAutoFit/>
          </a:bodyPr>
          <a:lstStyle/>
          <a:p>
            <a:r>
              <a:rPr lang="en-US" dirty="0"/>
              <a:t>Best Move: (0,0)</a:t>
            </a:r>
            <a:endParaRPr lang="en-IN" dirty="0"/>
          </a:p>
        </p:txBody>
      </p:sp>
      <p:sp>
        <p:nvSpPr>
          <p:cNvPr id="34" name="Arrow: Right 33">
            <a:extLst>
              <a:ext uri="{FF2B5EF4-FFF2-40B4-BE49-F238E27FC236}">
                <a16:creationId xmlns:a16="http://schemas.microsoft.com/office/drawing/2014/main" id="{20885AA5-5558-193E-C0EF-4E2D751D3331}"/>
              </a:ext>
            </a:extLst>
          </p:cNvPr>
          <p:cNvSpPr/>
          <p:nvPr/>
        </p:nvSpPr>
        <p:spPr>
          <a:xfrm>
            <a:off x="3434032" y="2482616"/>
            <a:ext cx="897433" cy="1318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New Game</a:t>
            </a:r>
            <a:endParaRPr lang="en-IN" sz="1000" dirty="0"/>
          </a:p>
        </p:txBody>
      </p:sp>
      <p:sp>
        <p:nvSpPr>
          <p:cNvPr id="35" name="Arrow: Right 34">
            <a:extLst>
              <a:ext uri="{FF2B5EF4-FFF2-40B4-BE49-F238E27FC236}">
                <a16:creationId xmlns:a16="http://schemas.microsoft.com/office/drawing/2014/main" id="{0FFC5DD5-7F5E-6366-4135-32393765479C}"/>
              </a:ext>
            </a:extLst>
          </p:cNvPr>
          <p:cNvSpPr/>
          <p:nvPr/>
        </p:nvSpPr>
        <p:spPr>
          <a:xfrm>
            <a:off x="7819636" y="2543566"/>
            <a:ext cx="897433" cy="1318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S:1 Rotation</a:t>
            </a:r>
            <a:endParaRPr lang="en-IN" sz="1000" dirty="0"/>
          </a:p>
        </p:txBody>
      </p:sp>
      <p:sp>
        <p:nvSpPr>
          <p:cNvPr id="36" name="TextBox 35">
            <a:extLst>
              <a:ext uri="{FF2B5EF4-FFF2-40B4-BE49-F238E27FC236}">
                <a16:creationId xmlns:a16="http://schemas.microsoft.com/office/drawing/2014/main" id="{F4A37F46-0B79-DD82-3082-CECBC87E9340}"/>
              </a:ext>
            </a:extLst>
          </p:cNvPr>
          <p:cNvSpPr txBox="1"/>
          <p:nvPr/>
        </p:nvSpPr>
        <p:spPr>
          <a:xfrm>
            <a:off x="3414278" y="5440153"/>
            <a:ext cx="5657383" cy="461665"/>
          </a:xfrm>
          <a:prstGeom prst="rect">
            <a:avLst/>
          </a:prstGeom>
          <a:noFill/>
        </p:spPr>
        <p:txBody>
          <a:bodyPr wrap="none" rtlCol="0">
            <a:spAutoFit/>
          </a:bodyPr>
          <a:lstStyle/>
          <a:p>
            <a:r>
              <a:rPr lang="en-US" sz="2400" dirty="0"/>
              <a:t>{“000000001”: { “hash”:”100000000”, “s”:1}</a:t>
            </a:r>
            <a:endParaRPr lang="en-IN" sz="2400" dirty="0"/>
          </a:p>
        </p:txBody>
      </p:sp>
    </p:spTree>
    <p:extLst>
      <p:ext uri="{BB962C8B-B14F-4D97-AF65-F5344CB8AC3E}">
        <p14:creationId xmlns:p14="http://schemas.microsoft.com/office/powerpoint/2010/main" val="239113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3129CAE-81FB-1A5B-6D0C-0A02CB2419DC}"/>
              </a:ext>
            </a:extLst>
          </p:cNvPr>
          <p:cNvSpPr txBox="1"/>
          <p:nvPr/>
        </p:nvSpPr>
        <p:spPr>
          <a:xfrm>
            <a:off x="633937" y="1174552"/>
            <a:ext cx="10804923" cy="1938992"/>
          </a:xfrm>
          <a:prstGeom prst="rect">
            <a:avLst/>
          </a:prstGeom>
          <a:noFill/>
        </p:spPr>
        <p:txBody>
          <a:bodyPr wrap="square" rtlCol="0">
            <a:spAutoFit/>
          </a:bodyPr>
          <a:lstStyle/>
          <a:p>
            <a:pPr algn="just"/>
            <a:r>
              <a:rPr lang="en-US" sz="2400" dirty="0"/>
              <a:t>Now the bot checks if there is a winning move by traversing the current state matrix. If a winning move is found then it is played, then if a winning move is not available the bot checks if there is a next winning move for the player and by traversing the current state matrix and if a move is available then it is played so it is not available for the player anymore.</a:t>
            </a:r>
            <a:endParaRPr lang="en-IN" sz="2400" dirty="0"/>
          </a:p>
        </p:txBody>
      </p:sp>
      <p:sp>
        <p:nvSpPr>
          <p:cNvPr id="25" name="Arrow: Right 24">
            <a:extLst>
              <a:ext uri="{FF2B5EF4-FFF2-40B4-BE49-F238E27FC236}">
                <a16:creationId xmlns:a16="http://schemas.microsoft.com/office/drawing/2014/main" id="{F859BC71-B892-900F-14C6-03567F026D14}"/>
              </a:ext>
            </a:extLst>
          </p:cNvPr>
          <p:cNvSpPr/>
          <p:nvPr/>
        </p:nvSpPr>
        <p:spPr>
          <a:xfrm>
            <a:off x="2724153" y="4557529"/>
            <a:ext cx="848178" cy="403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E2DBD24C-3389-D130-6616-7C940B8418F2}"/>
              </a:ext>
            </a:extLst>
          </p:cNvPr>
          <p:cNvSpPr/>
          <p:nvPr/>
        </p:nvSpPr>
        <p:spPr>
          <a:xfrm>
            <a:off x="8625866" y="4573950"/>
            <a:ext cx="783040" cy="390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0EFEFB77-FF58-4CBB-F107-278CEE91F7BC}"/>
              </a:ext>
            </a:extLst>
          </p:cNvPr>
          <p:cNvPicPr>
            <a:picLocks noChangeAspect="1"/>
          </p:cNvPicPr>
          <p:nvPr/>
        </p:nvPicPr>
        <p:blipFill>
          <a:blip r:embed="rId2"/>
          <a:stretch>
            <a:fillRect/>
          </a:stretch>
        </p:blipFill>
        <p:spPr>
          <a:xfrm>
            <a:off x="9548715" y="3835600"/>
            <a:ext cx="1890810" cy="1867413"/>
          </a:xfrm>
          <a:prstGeom prst="rect">
            <a:avLst/>
          </a:prstGeom>
        </p:spPr>
      </p:pic>
      <p:pic>
        <p:nvPicPr>
          <p:cNvPr id="33" name="Picture 32">
            <a:extLst>
              <a:ext uri="{FF2B5EF4-FFF2-40B4-BE49-F238E27FC236}">
                <a16:creationId xmlns:a16="http://schemas.microsoft.com/office/drawing/2014/main" id="{FF88AADF-703D-26BD-ADE6-9BB1568FA21E}"/>
              </a:ext>
            </a:extLst>
          </p:cNvPr>
          <p:cNvPicPr>
            <a:picLocks noChangeAspect="1"/>
          </p:cNvPicPr>
          <p:nvPr/>
        </p:nvPicPr>
        <p:blipFill>
          <a:blip r:embed="rId3"/>
          <a:stretch>
            <a:fillRect/>
          </a:stretch>
        </p:blipFill>
        <p:spPr>
          <a:xfrm>
            <a:off x="742461" y="3835597"/>
            <a:ext cx="1868007" cy="1868007"/>
          </a:xfrm>
          <a:prstGeom prst="rect">
            <a:avLst/>
          </a:prstGeom>
        </p:spPr>
      </p:pic>
      <p:pic>
        <p:nvPicPr>
          <p:cNvPr id="35" name="Picture 34">
            <a:extLst>
              <a:ext uri="{FF2B5EF4-FFF2-40B4-BE49-F238E27FC236}">
                <a16:creationId xmlns:a16="http://schemas.microsoft.com/office/drawing/2014/main" id="{D2B0B54E-E3C7-FA0F-ACE1-A1A2B3FF0DF5}"/>
              </a:ext>
            </a:extLst>
          </p:cNvPr>
          <p:cNvPicPr>
            <a:picLocks noChangeAspect="1"/>
          </p:cNvPicPr>
          <p:nvPr/>
        </p:nvPicPr>
        <p:blipFill>
          <a:blip r:embed="rId4"/>
          <a:stretch>
            <a:fillRect/>
          </a:stretch>
        </p:blipFill>
        <p:spPr>
          <a:xfrm>
            <a:off x="3695766" y="3816035"/>
            <a:ext cx="1880502" cy="1867413"/>
          </a:xfrm>
          <a:prstGeom prst="rect">
            <a:avLst/>
          </a:prstGeom>
        </p:spPr>
      </p:pic>
      <p:pic>
        <p:nvPicPr>
          <p:cNvPr id="37" name="Picture 36">
            <a:extLst>
              <a:ext uri="{FF2B5EF4-FFF2-40B4-BE49-F238E27FC236}">
                <a16:creationId xmlns:a16="http://schemas.microsoft.com/office/drawing/2014/main" id="{6C030865-0530-0A96-7B89-DDAD8CF2FA1C}"/>
              </a:ext>
            </a:extLst>
          </p:cNvPr>
          <p:cNvPicPr>
            <a:picLocks noChangeAspect="1"/>
          </p:cNvPicPr>
          <p:nvPr/>
        </p:nvPicPr>
        <p:blipFill>
          <a:blip r:embed="rId5"/>
          <a:stretch>
            <a:fillRect/>
          </a:stretch>
        </p:blipFill>
        <p:spPr>
          <a:xfrm>
            <a:off x="6582915" y="3816035"/>
            <a:ext cx="1903142" cy="1887776"/>
          </a:xfrm>
          <a:prstGeom prst="rect">
            <a:avLst/>
          </a:prstGeom>
        </p:spPr>
      </p:pic>
    </p:spTree>
    <p:extLst>
      <p:ext uri="{BB962C8B-B14F-4D97-AF65-F5344CB8AC3E}">
        <p14:creationId xmlns:p14="http://schemas.microsoft.com/office/powerpoint/2010/main" val="15328508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4FF1B6E-931F-CB93-2D95-D7330EA09EEB}"/>
              </a:ext>
            </a:extLst>
          </p:cNvPr>
          <p:cNvSpPr txBox="1"/>
          <p:nvPr/>
        </p:nvSpPr>
        <p:spPr>
          <a:xfrm>
            <a:off x="714375" y="2310331"/>
            <a:ext cx="7155171" cy="1569660"/>
          </a:xfrm>
          <a:prstGeom prst="rect">
            <a:avLst/>
          </a:prstGeom>
          <a:noFill/>
        </p:spPr>
        <p:txBody>
          <a:bodyPr wrap="square" rtlCol="0">
            <a:spAutoFit/>
          </a:bodyPr>
          <a:lstStyle/>
          <a:p>
            <a:pPr algn="just"/>
            <a:r>
              <a:rPr lang="en-US" sz="2400" dirty="0"/>
              <a:t>First player makes the first move at (0,0) of the matrix, Now a matrix and a hash for this current state is generated </a:t>
            </a:r>
            <a:endParaRPr lang="en-IN" sz="2400" dirty="0"/>
          </a:p>
          <a:p>
            <a:pPr algn="just"/>
            <a:endParaRPr lang="en-IN" sz="2400" dirty="0"/>
          </a:p>
        </p:txBody>
      </p:sp>
      <p:sp>
        <p:nvSpPr>
          <p:cNvPr id="36" name="Title 1">
            <a:extLst>
              <a:ext uri="{FF2B5EF4-FFF2-40B4-BE49-F238E27FC236}">
                <a16:creationId xmlns:a16="http://schemas.microsoft.com/office/drawing/2014/main" id="{EFC22DC2-01E9-3A0A-57E9-4CE42C26BE1B}"/>
              </a:ext>
            </a:extLst>
          </p:cNvPr>
          <p:cNvSpPr>
            <a:spLocks noGrp="1"/>
          </p:cNvSpPr>
          <p:nvPr>
            <p:ph type="title"/>
          </p:nvPr>
        </p:nvSpPr>
        <p:spPr>
          <a:xfrm>
            <a:off x="714375" y="522778"/>
            <a:ext cx="10515600" cy="1325563"/>
          </a:xfrm>
        </p:spPr>
        <p:txBody>
          <a:bodyPr/>
          <a:lstStyle/>
          <a:p>
            <a:r>
              <a:rPr lang="en-US" dirty="0"/>
              <a:t>Example of a played game</a:t>
            </a:r>
            <a:endParaRPr lang="en-IN" dirty="0"/>
          </a:p>
        </p:txBody>
      </p:sp>
      <p:graphicFrame>
        <p:nvGraphicFramePr>
          <p:cNvPr id="12" name="Content Placeholder 5">
            <a:extLst>
              <a:ext uri="{FF2B5EF4-FFF2-40B4-BE49-F238E27FC236}">
                <a16:creationId xmlns:a16="http://schemas.microsoft.com/office/drawing/2014/main" id="{BDBC14FF-4DA1-6D86-4535-4590BA8BCDF5}"/>
              </a:ext>
            </a:extLst>
          </p:cNvPr>
          <p:cNvGraphicFramePr>
            <a:graphicFrameLocks noGrp="1"/>
          </p:cNvGraphicFramePr>
          <p:nvPr>
            <p:ph idx="1"/>
            <p:extLst>
              <p:ext uri="{D42A27DB-BD31-4B8C-83A1-F6EECF244321}">
                <p14:modId xmlns:p14="http://schemas.microsoft.com/office/powerpoint/2010/main" val="2119927737"/>
              </p:ext>
            </p:extLst>
          </p:nvPr>
        </p:nvGraphicFramePr>
        <p:xfrm>
          <a:off x="714375" y="4170801"/>
          <a:ext cx="6705600" cy="1619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TextBox 29">
            <a:extLst>
              <a:ext uri="{FF2B5EF4-FFF2-40B4-BE49-F238E27FC236}">
                <a16:creationId xmlns:a16="http://schemas.microsoft.com/office/drawing/2014/main" id="{5FAB900D-7FA1-8457-2B40-428AEF854506}"/>
              </a:ext>
            </a:extLst>
          </p:cNvPr>
          <p:cNvSpPr txBox="1"/>
          <p:nvPr/>
        </p:nvSpPr>
        <p:spPr>
          <a:xfrm>
            <a:off x="9778143" y="2289504"/>
            <a:ext cx="305965" cy="369332"/>
          </a:xfrm>
          <a:prstGeom prst="rect">
            <a:avLst/>
          </a:prstGeom>
          <a:noFill/>
        </p:spPr>
        <p:txBody>
          <a:bodyPr wrap="square" rtlCol="0">
            <a:spAutoFit/>
          </a:bodyPr>
          <a:lstStyle/>
          <a:p>
            <a:r>
              <a:rPr lang="en-US" dirty="0"/>
              <a:t>1</a:t>
            </a:r>
            <a:endParaRPr lang="en-IN" dirty="0"/>
          </a:p>
        </p:txBody>
      </p:sp>
      <p:sp>
        <p:nvSpPr>
          <p:cNvPr id="31" name="TextBox 30">
            <a:extLst>
              <a:ext uri="{FF2B5EF4-FFF2-40B4-BE49-F238E27FC236}">
                <a16:creationId xmlns:a16="http://schemas.microsoft.com/office/drawing/2014/main" id="{E0ECB2C2-E9A8-F4B2-28A3-A9194A0B7167}"/>
              </a:ext>
            </a:extLst>
          </p:cNvPr>
          <p:cNvSpPr txBox="1"/>
          <p:nvPr/>
        </p:nvSpPr>
        <p:spPr>
          <a:xfrm>
            <a:off x="8689621" y="2310331"/>
            <a:ext cx="305965" cy="369332"/>
          </a:xfrm>
          <a:prstGeom prst="rect">
            <a:avLst/>
          </a:prstGeom>
          <a:noFill/>
        </p:spPr>
        <p:txBody>
          <a:bodyPr wrap="square" rtlCol="0">
            <a:spAutoFit/>
          </a:bodyPr>
          <a:lstStyle/>
          <a:p>
            <a:r>
              <a:rPr lang="en-US" dirty="0"/>
              <a:t>0</a:t>
            </a:r>
            <a:endParaRPr lang="en-IN" dirty="0"/>
          </a:p>
        </p:txBody>
      </p:sp>
      <p:sp>
        <p:nvSpPr>
          <p:cNvPr id="32" name="TextBox 31">
            <a:extLst>
              <a:ext uri="{FF2B5EF4-FFF2-40B4-BE49-F238E27FC236}">
                <a16:creationId xmlns:a16="http://schemas.microsoft.com/office/drawing/2014/main" id="{515587C9-3AE1-6472-75FD-4584A590A2E3}"/>
              </a:ext>
            </a:extLst>
          </p:cNvPr>
          <p:cNvSpPr txBox="1"/>
          <p:nvPr/>
        </p:nvSpPr>
        <p:spPr>
          <a:xfrm>
            <a:off x="10904183" y="2319269"/>
            <a:ext cx="305965" cy="369332"/>
          </a:xfrm>
          <a:prstGeom prst="rect">
            <a:avLst/>
          </a:prstGeom>
          <a:noFill/>
        </p:spPr>
        <p:txBody>
          <a:bodyPr wrap="square" rtlCol="0">
            <a:spAutoFit/>
          </a:bodyPr>
          <a:lstStyle/>
          <a:p>
            <a:r>
              <a:rPr lang="en-US" dirty="0"/>
              <a:t>2</a:t>
            </a:r>
            <a:endParaRPr lang="en-IN" dirty="0"/>
          </a:p>
        </p:txBody>
      </p:sp>
      <p:sp>
        <p:nvSpPr>
          <p:cNvPr id="33" name="TextBox 32">
            <a:extLst>
              <a:ext uri="{FF2B5EF4-FFF2-40B4-BE49-F238E27FC236}">
                <a16:creationId xmlns:a16="http://schemas.microsoft.com/office/drawing/2014/main" id="{23E24882-4632-60E0-87A3-F0FC9B75D58B}"/>
              </a:ext>
            </a:extLst>
          </p:cNvPr>
          <p:cNvSpPr txBox="1"/>
          <p:nvPr/>
        </p:nvSpPr>
        <p:spPr>
          <a:xfrm>
            <a:off x="8065829" y="3016452"/>
            <a:ext cx="228017" cy="372998"/>
          </a:xfrm>
          <a:prstGeom prst="rect">
            <a:avLst/>
          </a:prstGeom>
          <a:noFill/>
        </p:spPr>
        <p:txBody>
          <a:bodyPr wrap="square" rtlCol="0">
            <a:spAutoFit/>
          </a:bodyPr>
          <a:lstStyle/>
          <a:p>
            <a:r>
              <a:rPr lang="en-US" dirty="0"/>
              <a:t>0</a:t>
            </a:r>
            <a:endParaRPr lang="en-IN" dirty="0"/>
          </a:p>
        </p:txBody>
      </p:sp>
      <p:sp>
        <p:nvSpPr>
          <p:cNvPr id="34" name="TextBox 33">
            <a:extLst>
              <a:ext uri="{FF2B5EF4-FFF2-40B4-BE49-F238E27FC236}">
                <a16:creationId xmlns:a16="http://schemas.microsoft.com/office/drawing/2014/main" id="{F9FB604C-AD3C-F806-6FEB-B5CBE6DC7AF5}"/>
              </a:ext>
            </a:extLst>
          </p:cNvPr>
          <p:cNvSpPr txBox="1"/>
          <p:nvPr/>
        </p:nvSpPr>
        <p:spPr>
          <a:xfrm>
            <a:off x="8065829" y="5057759"/>
            <a:ext cx="305965" cy="369332"/>
          </a:xfrm>
          <a:prstGeom prst="rect">
            <a:avLst/>
          </a:prstGeom>
          <a:noFill/>
        </p:spPr>
        <p:txBody>
          <a:bodyPr wrap="square" rtlCol="0">
            <a:spAutoFit/>
          </a:bodyPr>
          <a:lstStyle/>
          <a:p>
            <a:r>
              <a:rPr lang="en-US" dirty="0"/>
              <a:t>2</a:t>
            </a:r>
            <a:endParaRPr lang="en-IN" dirty="0"/>
          </a:p>
        </p:txBody>
      </p:sp>
      <p:sp>
        <p:nvSpPr>
          <p:cNvPr id="35" name="TextBox 34">
            <a:extLst>
              <a:ext uri="{FF2B5EF4-FFF2-40B4-BE49-F238E27FC236}">
                <a16:creationId xmlns:a16="http://schemas.microsoft.com/office/drawing/2014/main" id="{90D06686-62A7-6873-338C-6AE0231E67CD}"/>
              </a:ext>
            </a:extLst>
          </p:cNvPr>
          <p:cNvSpPr txBox="1"/>
          <p:nvPr/>
        </p:nvSpPr>
        <p:spPr>
          <a:xfrm>
            <a:off x="8056304" y="4013537"/>
            <a:ext cx="305965" cy="369332"/>
          </a:xfrm>
          <a:prstGeom prst="rect">
            <a:avLst/>
          </a:prstGeom>
          <a:noFill/>
        </p:spPr>
        <p:txBody>
          <a:bodyPr wrap="square" rtlCol="0">
            <a:spAutoFit/>
          </a:bodyPr>
          <a:lstStyle/>
          <a:p>
            <a:r>
              <a:rPr lang="en-US" dirty="0"/>
              <a:t>1</a:t>
            </a:r>
            <a:endParaRPr lang="en-IN" dirty="0"/>
          </a:p>
        </p:txBody>
      </p:sp>
      <p:pic>
        <p:nvPicPr>
          <p:cNvPr id="38" name="Picture 37">
            <a:extLst>
              <a:ext uri="{FF2B5EF4-FFF2-40B4-BE49-F238E27FC236}">
                <a16:creationId xmlns:a16="http://schemas.microsoft.com/office/drawing/2014/main" id="{57EBB0D0-F70C-6C76-3756-1D1585C70FBF}"/>
              </a:ext>
            </a:extLst>
          </p:cNvPr>
          <p:cNvPicPr>
            <a:picLocks noChangeAspect="1"/>
          </p:cNvPicPr>
          <p:nvPr/>
        </p:nvPicPr>
        <p:blipFill>
          <a:blip r:embed="rId7"/>
          <a:stretch>
            <a:fillRect/>
          </a:stretch>
        </p:blipFill>
        <p:spPr>
          <a:xfrm>
            <a:off x="8515400" y="2723352"/>
            <a:ext cx="3030528" cy="3037567"/>
          </a:xfrm>
          <a:prstGeom prst="rect">
            <a:avLst/>
          </a:prstGeom>
        </p:spPr>
      </p:pic>
    </p:spTree>
    <p:extLst>
      <p:ext uri="{BB962C8B-B14F-4D97-AF65-F5344CB8AC3E}">
        <p14:creationId xmlns:p14="http://schemas.microsoft.com/office/powerpoint/2010/main" val="11533847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FBC200A-8D39-6E49-F1A4-D93E44138BEB}"/>
              </a:ext>
            </a:extLst>
          </p:cNvPr>
          <p:cNvSpPr/>
          <p:nvPr/>
        </p:nvSpPr>
        <p:spPr>
          <a:xfrm>
            <a:off x="7969718" y="721894"/>
            <a:ext cx="2146433" cy="66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Empty</a:t>
            </a:r>
            <a:endParaRPr lang="en-IN" dirty="0"/>
          </a:p>
        </p:txBody>
      </p:sp>
      <p:sp>
        <p:nvSpPr>
          <p:cNvPr id="6" name="TextBox 5">
            <a:extLst>
              <a:ext uri="{FF2B5EF4-FFF2-40B4-BE49-F238E27FC236}">
                <a16:creationId xmlns:a16="http://schemas.microsoft.com/office/drawing/2014/main" id="{2343F7B0-7D3C-55AF-F6B2-1EDA1F0A312B}"/>
              </a:ext>
            </a:extLst>
          </p:cNvPr>
          <p:cNvSpPr txBox="1"/>
          <p:nvPr/>
        </p:nvSpPr>
        <p:spPr>
          <a:xfrm>
            <a:off x="8144034" y="1386037"/>
            <a:ext cx="1797800" cy="369332"/>
          </a:xfrm>
          <a:prstGeom prst="rect">
            <a:avLst/>
          </a:prstGeom>
          <a:noFill/>
        </p:spPr>
        <p:txBody>
          <a:bodyPr wrap="none" rtlCol="0">
            <a:spAutoFit/>
          </a:bodyPr>
          <a:lstStyle/>
          <a:p>
            <a:r>
              <a:rPr lang="en-US" dirty="0" err="1"/>
              <a:t>game_space_link</a:t>
            </a:r>
            <a:endParaRPr lang="en-IN" dirty="0"/>
          </a:p>
        </p:txBody>
      </p:sp>
      <p:sp>
        <p:nvSpPr>
          <p:cNvPr id="8" name="TextBox 7">
            <a:extLst>
              <a:ext uri="{FF2B5EF4-FFF2-40B4-BE49-F238E27FC236}">
                <a16:creationId xmlns:a16="http://schemas.microsoft.com/office/drawing/2014/main" id="{EA4AFB12-0B91-89B8-D8B2-73BBE6B71D92}"/>
              </a:ext>
            </a:extLst>
          </p:cNvPr>
          <p:cNvSpPr txBox="1"/>
          <p:nvPr/>
        </p:nvSpPr>
        <p:spPr>
          <a:xfrm>
            <a:off x="712269" y="721894"/>
            <a:ext cx="6670308" cy="646331"/>
          </a:xfrm>
          <a:prstGeom prst="rect">
            <a:avLst/>
          </a:prstGeom>
          <a:noFill/>
        </p:spPr>
        <p:txBody>
          <a:bodyPr wrap="square" rtlCol="0">
            <a:spAutoFit/>
          </a:bodyPr>
          <a:lstStyle/>
          <a:p>
            <a:r>
              <a:rPr lang="en-US" dirty="0"/>
              <a:t>Check if current hash “100000000” present in </a:t>
            </a:r>
            <a:r>
              <a:rPr lang="en-US" dirty="0" err="1"/>
              <a:t>game_space</a:t>
            </a:r>
            <a:r>
              <a:rPr lang="en-US" dirty="0"/>
              <a:t> link,</a:t>
            </a:r>
          </a:p>
          <a:p>
            <a:r>
              <a:rPr lang="en-US" dirty="0"/>
              <a:t>if not.</a:t>
            </a:r>
          </a:p>
        </p:txBody>
      </p:sp>
      <p:sp>
        <p:nvSpPr>
          <p:cNvPr id="9" name="TextBox 8">
            <a:extLst>
              <a:ext uri="{FF2B5EF4-FFF2-40B4-BE49-F238E27FC236}">
                <a16:creationId xmlns:a16="http://schemas.microsoft.com/office/drawing/2014/main" id="{14166FB7-AE2B-55F1-89F9-CE839B678329}"/>
              </a:ext>
            </a:extLst>
          </p:cNvPr>
          <p:cNvSpPr txBox="1"/>
          <p:nvPr/>
        </p:nvSpPr>
        <p:spPr>
          <a:xfrm>
            <a:off x="712269" y="2107933"/>
            <a:ext cx="7572201" cy="1477328"/>
          </a:xfrm>
          <a:prstGeom prst="rect">
            <a:avLst/>
          </a:prstGeom>
          <a:noFill/>
        </p:spPr>
        <p:txBody>
          <a:bodyPr wrap="none" rtlCol="0">
            <a:spAutoFit/>
          </a:bodyPr>
          <a:lstStyle/>
          <a:p>
            <a:pPr algn="just"/>
            <a:r>
              <a:rPr lang="en-US" dirty="0"/>
              <a:t>Check if current state present in </a:t>
            </a:r>
            <a:r>
              <a:rPr lang="en-US" dirty="0" err="1"/>
              <a:t>game_space</a:t>
            </a:r>
            <a:endParaRPr lang="en-US" dirty="0"/>
          </a:p>
          <a:p>
            <a:pPr algn="just"/>
            <a:r>
              <a:rPr lang="en-US" dirty="0"/>
              <a:t>If not.</a:t>
            </a:r>
          </a:p>
          <a:p>
            <a:pPr algn="just"/>
            <a:endParaRPr lang="en-US" dirty="0"/>
          </a:p>
          <a:p>
            <a:pPr algn="just"/>
            <a:r>
              <a:rPr lang="en-US" dirty="0"/>
              <a:t>Check if any symmetrical state of current hash present in </a:t>
            </a:r>
            <a:r>
              <a:rPr lang="en-US" dirty="0" err="1"/>
              <a:t>game_space</a:t>
            </a:r>
            <a:r>
              <a:rPr lang="en-US" dirty="0"/>
              <a:t>.</a:t>
            </a:r>
          </a:p>
          <a:p>
            <a:pPr algn="just"/>
            <a:r>
              <a:rPr lang="en-US" dirty="0"/>
              <a:t>If not then store current hash in </a:t>
            </a:r>
            <a:r>
              <a:rPr lang="en-US" dirty="0" err="1"/>
              <a:t>game_space</a:t>
            </a:r>
            <a:r>
              <a:rPr lang="en-US" dirty="0"/>
              <a:t> with its available moves as values</a:t>
            </a:r>
          </a:p>
        </p:txBody>
      </p:sp>
      <p:sp>
        <p:nvSpPr>
          <p:cNvPr id="10" name="Rectangle 9">
            <a:extLst>
              <a:ext uri="{FF2B5EF4-FFF2-40B4-BE49-F238E27FC236}">
                <a16:creationId xmlns:a16="http://schemas.microsoft.com/office/drawing/2014/main" id="{0435B0C9-96D7-1CF5-657A-031579AEEDBD}"/>
              </a:ext>
            </a:extLst>
          </p:cNvPr>
          <p:cNvSpPr/>
          <p:nvPr/>
        </p:nvSpPr>
        <p:spPr>
          <a:xfrm>
            <a:off x="7969718" y="2107933"/>
            <a:ext cx="2146433" cy="66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Empty</a:t>
            </a:r>
            <a:endParaRPr lang="en-IN" dirty="0"/>
          </a:p>
        </p:txBody>
      </p:sp>
      <p:sp>
        <p:nvSpPr>
          <p:cNvPr id="11" name="TextBox 10">
            <a:extLst>
              <a:ext uri="{FF2B5EF4-FFF2-40B4-BE49-F238E27FC236}">
                <a16:creationId xmlns:a16="http://schemas.microsoft.com/office/drawing/2014/main" id="{59B71397-1C6A-26CD-BFAD-5E0BEDB7972C}"/>
              </a:ext>
            </a:extLst>
          </p:cNvPr>
          <p:cNvSpPr txBox="1"/>
          <p:nvPr/>
        </p:nvSpPr>
        <p:spPr>
          <a:xfrm>
            <a:off x="8367652" y="2745683"/>
            <a:ext cx="1350563" cy="369332"/>
          </a:xfrm>
          <a:prstGeom prst="rect">
            <a:avLst/>
          </a:prstGeom>
          <a:noFill/>
        </p:spPr>
        <p:txBody>
          <a:bodyPr wrap="none" rtlCol="0">
            <a:spAutoFit/>
          </a:bodyPr>
          <a:lstStyle/>
          <a:p>
            <a:r>
              <a:rPr lang="en-US" dirty="0" err="1"/>
              <a:t>game_space</a:t>
            </a:r>
            <a:endParaRPr lang="en-IN" dirty="0"/>
          </a:p>
        </p:txBody>
      </p:sp>
      <p:sp>
        <p:nvSpPr>
          <p:cNvPr id="12" name="Rectangle 11">
            <a:extLst>
              <a:ext uri="{FF2B5EF4-FFF2-40B4-BE49-F238E27FC236}">
                <a16:creationId xmlns:a16="http://schemas.microsoft.com/office/drawing/2014/main" id="{9C1FCCBC-89E3-3AFB-EC37-B73C4D6A7346}"/>
              </a:ext>
            </a:extLst>
          </p:cNvPr>
          <p:cNvSpPr/>
          <p:nvPr/>
        </p:nvSpPr>
        <p:spPr>
          <a:xfrm>
            <a:off x="712268" y="3992898"/>
            <a:ext cx="527464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“100000000”:{ (0,1):1, (1,1):1, (1,2):1, (2,1):1, (2,2):1 }</a:t>
            </a:r>
            <a:endParaRPr lang="en-IN" dirty="0"/>
          </a:p>
        </p:txBody>
      </p:sp>
      <p:sp>
        <p:nvSpPr>
          <p:cNvPr id="13" name="TextBox 12">
            <a:extLst>
              <a:ext uri="{FF2B5EF4-FFF2-40B4-BE49-F238E27FC236}">
                <a16:creationId xmlns:a16="http://schemas.microsoft.com/office/drawing/2014/main" id="{2688CE97-C9E5-37AF-381D-DA6D253B9973}"/>
              </a:ext>
            </a:extLst>
          </p:cNvPr>
          <p:cNvSpPr txBox="1"/>
          <p:nvPr/>
        </p:nvSpPr>
        <p:spPr>
          <a:xfrm>
            <a:off x="2727247" y="4610205"/>
            <a:ext cx="1350563" cy="369332"/>
          </a:xfrm>
          <a:prstGeom prst="rect">
            <a:avLst/>
          </a:prstGeom>
          <a:noFill/>
        </p:spPr>
        <p:txBody>
          <a:bodyPr wrap="none" rtlCol="0">
            <a:spAutoFit/>
          </a:bodyPr>
          <a:lstStyle/>
          <a:p>
            <a:r>
              <a:rPr lang="en-US" dirty="0" err="1"/>
              <a:t>game_space</a:t>
            </a:r>
            <a:endParaRPr lang="en-IN" dirty="0"/>
          </a:p>
        </p:txBody>
      </p:sp>
      <p:sp>
        <p:nvSpPr>
          <p:cNvPr id="14" name="TextBox 13">
            <a:extLst>
              <a:ext uri="{FF2B5EF4-FFF2-40B4-BE49-F238E27FC236}">
                <a16:creationId xmlns:a16="http://schemas.microsoft.com/office/drawing/2014/main" id="{977B2E44-FD86-B812-3B3F-C61FE92A4BBB}"/>
              </a:ext>
            </a:extLst>
          </p:cNvPr>
          <p:cNvSpPr txBox="1"/>
          <p:nvPr/>
        </p:nvSpPr>
        <p:spPr>
          <a:xfrm>
            <a:off x="712268" y="5141494"/>
            <a:ext cx="6670308" cy="646331"/>
          </a:xfrm>
          <a:prstGeom prst="rect">
            <a:avLst/>
          </a:prstGeom>
          <a:noFill/>
        </p:spPr>
        <p:txBody>
          <a:bodyPr wrap="square" rtlCol="0">
            <a:spAutoFit/>
          </a:bodyPr>
          <a:lstStyle/>
          <a:p>
            <a:r>
              <a:rPr lang="en-US" dirty="0"/>
              <a:t>Now using </a:t>
            </a:r>
            <a:r>
              <a:rPr lang="en-US" dirty="0" err="1"/>
              <a:t>prababilty</a:t>
            </a:r>
            <a:r>
              <a:rPr lang="en-US" dirty="0"/>
              <a:t> distribution on values for moves, we chose the best move.</a:t>
            </a:r>
          </a:p>
        </p:txBody>
      </p:sp>
      <p:sp>
        <p:nvSpPr>
          <p:cNvPr id="2" name="TextBox 1">
            <a:extLst>
              <a:ext uri="{FF2B5EF4-FFF2-40B4-BE49-F238E27FC236}">
                <a16:creationId xmlns:a16="http://schemas.microsoft.com/office/drawing/2014/main" id="{393C57CD-3CCB-D168-11D5-981BBC870972}"/>
              </a:ext>
            </a:extLst>
          </p:cNvPr>
          <p:cNvSpPr txBox="1"/>
          <p:nvPr/>
        </p:nvSpPr>
        <p:spPr>
          <a:xfrm>
            <a:off x="9658259" y="3362606"/>
            <a:ext cx="245929" cy="369332"/>
          </a:xfrm>
          <a:prstGeom prst="rect">
            <a:avLst/>
          </a:prstGeom>
          <a:noFill/>
        </p:spPr>
        <p:txBody>
          <a:bodyPr wrap="square" rtlCol="0">
            <a:spAutoFit/>
          </a:bodyPr>
          <a:lstStyle/>
          <a:p>
            <a:r>
              <a:rPr lang="en-US" dirty="0"/>
              <a:t>1</a:t>
            </a:r>
            <a:endParaRPr lang="en-IN" dirty="0"/>
          </a:p>
        </p:txBody>
      </p:sp>
      <p:sp>
        <p:nvSpPr>
          <p:cNvPr id="3" name="TextBox 2">
            <a:extLst>
              <a:ext uri="{FF2B5EF4-FFF2-40B4-BE49-F238E27FC236}">
                <a16:creationId xmlns:a16="http://schemas.microsoft.com/office/drawing/2014/main" id="{D491DADE-9F37-B642-1005-EEF42C83717C}"/>
              </a:ext>
            </a:extLst>
          </p:cNvPr>
          <p:cNvSpPr txBox="1"/>
          <p:nvPr/>
        </p:nvSpPr>
        <p:spPr>
          <a:xfrm>
            <a:off x="8569737" y="3383433"/>
            <a:ext cx="245929" cy="369332"/>
          </a:xfrm>
          <a:prstGeom prst="rect">
            <a:avLst/>
          </a:prstGeom>
          <a:noFill/>
        </p:spPr>
        <p:txBody>
          <a:bodyPr wrap="square" rtlCol="0">
            <a:spAutoFit/>
          </a:bodyPr>
          <a:lstStyle/>
          <a:p>
            <a:r>
              <a:rPr lang="en-US" dirty="0"/>
              <a:t>0</a:t>
            </a:r>
            <a:endParaRPr lang="en-IN" dirty="0"/>
          </a:p>
        </p:txBody>
      </p:sp>
      <p:sp>
        <p:nvSpPr>
          <p:cNvPr id="4" name="TextBox 3">
            <a:extLst>
              <a:ext uri="{FF2B5EF4-FFF2-40B4-BE49-F238E27FC236}">
                <a16:creationId xmlns:a16="http://schemas.microsoft.com/office/drawing/2014/main" id="{816A5B07-CB56-3B82-6002-794EDCB51162}"/>
              </a:ext>
            </a:extLst>
          </p:cNvPr>
          <p:cNvSpPr txBox="1"/>
          <p:nvPr/>
        </p:nvSpPr>
        <p:spPr>
          <a:xfrm>
            <a:off x="10784299" y="3392371"/>
            <a:ext cx="245929" cy="369332"/>
          </a:xfrm>
          <a:prstGeom prst="rect">
            <a:avLst/>
          </a:prstGeom>
          <a:noFill/>
        </p:spPr>
        <p:txBody>
          <a:bodyPr wrap="square" rtlCol="0">
            <a:spAutoFit/>
          </a:bodyPr>
          <a:lstStyle/>
          <a:p>
            <a:r>
              <a:rPr lang="en-US" dirty="0"/>
              <a:t>2</a:t>
            </a:r>
            <a:endParaRPr lang="en-IN" dirty="0"/>
          </a:p>
        </p:txBody>
      </p:sp>
      <p:sp>
        <p:nvSpPr>
          <p:cNvPr id="7" name="TextBox 6">
            <a:extLst>
              <a:ext uri="{FF2B5EF4-FFF2-40B4-BE49-F238E27FC236}">
                <a16:creationId xmlns:a16="http://schemas.microsoft.com/office/drawing/2014/main" id="{68029492-DDFA-7359-82FB-89E63E5E81E1}"/>
              </a:ext>
            </a:extLst>
          </p:cNvPr>
          <p:cNvSpPr txBox="1"/>
          <p:nvPr/>
        </p:nvSpPr>
        <p:spPr>
          <a:xfrm>
            <a:off x="8316490" y="3752765"/>
            <a:ext cx="185394" cy="369332"/>
          </a:xfrm>
          <a:prstGeom prst="rect">
            <a:avLst/>
          </a:prstGeom>
          <a:noFill/>
        </p:spPr>
        <p:txBody>
          <a:bodyPr wrap="square" rtlCol="0">
            <a:spAutoFit/>
          </a:bodyPr>
          <a:lstStyle/>
          <a:p>
            <a:r>
              <a:rPr lang="en-US" dirty="0"/>
              <a:t>0</a:t>
            </a:r>
            <a:endParaRPr lang="en-IN" dirty="0"/>
          </a:p>
        </p:txBody>
      </p:sp>
      <p:sp>
        <p:nvSpPr>
          <p:cNvPr id="15" name="TextBox 14">
            <a:extLst>
              <a:ext uri="{FF2B5EF4-FFF2-40B4-BE49-F238E27FC236}">
                <a16:creationId xmlns:a16="http://schemas.microsoft.com/office/drawing/2014/main" id="{4509A220-CB93-47B9-797F-216358941A3A}"/>
              </a:ext>
            </a:extLst>
          </p:cNvPr>
          <p:cNvSpPr txBox="1"/>
          <p:nvPr/>
        </p:nvSpPr>
        <p:spPr>
          <a:xfrm>
            <a:off x="8316490" y="5794072"/>
            <a:ext cx="248772" cy="369332"/>
          </a:xfrm>
          <a:prstGeom prst="rect">
            <a:avLst/>
          </a:prstGeom>
          <a:noFill/>
        </p:spPr>
        <p:txBody>
          <a:bodyPr wrap="square" rtlCol="0">
            <a:spAutoFit/>
          </a:bodyPr>
          <a:lstStyle/>
          <a:p>
            <a:r>
              <a:rPr lang="en-US" dirty="0"/>
              <a:t>2</a:t>
            </a:r>
            <a:endParaRPr lang="en-IN" dirty="0"/>
          </a:p>
        </p:txBody>
      </p:sp>
      <p:sp>
        <p:nvSpPr>
          <p:cNvPr id="16" name="TextBox 15">
            <a:extLst>
              <a:ext uri="{FF2B5EF4-FFF2-40B4-BE49-F238E27FC236}">
                <a16:creationId xmlns:a16="http://schemas.microsoft.com/office/drawing/2014/main" id="{DC26838D-520F-B1C1-D8AC-7D3C04F9588E}"/>
              </a:ext>
            </a:extLst>
          </p:cNvPr>
          <p:cNvSpPr txBox="1"/>
          <p:nvPr/>
        </p:nvSpPr>
        <p:spPr>
          <a:xfrm>
            <a:off x="8306965" y="4749850"/>
            <a:ext cx="248772" cy="369332"/>
          </a:xfrm>
          <a:prstGeom prst="rect">
            <a:avLst/>
          </a:prstGeom>
          <a:noFill/>
        </p:spPr>
        <p:txBody>
          <a:bodyPr wrap="square" rtlCol="0">
            <a:spAutoFit/>
          </a:bodyPr>
          <a:lstStyle/>
          <a:p>
            <a:r>
              <a:rPr lang="en-US" dirty="0"/>
              <a:t>1</a:t>
            </a:r>
            <a:endParaRPr lang="en-IN" dirty="0"/>
          </a:p>
        </p:txBody>
      </p:sp>
      <p:pic>
        <p:nvPicPr>
          <p:cNvPr id="17" name="Picture 16">
            <a:extLst>
              <a:ext uri="{FF2B5EF4-FFF2-40B4-BE49-F238E27FC236}">
                <a16:creationId xmlns:a16="http://schemas.microsoft.com/office/drawing/2014/main" id="{9AD2A6DB-CEE2-6E17-B1BB-D0588975633D}"/>
              </a:ext>
            </a:extLst>
          </p:cNvPr>
          <p:cNvPicPr>
            <a:picLocks noChangeAspect="1"/>
          </p:cNvPicPr>
          <p:nvPr/>
        </p:nvPicPr>
        <p:blipFill>
          <a:blip r:embed="rId2"/>
          <a:stretch>
            <a:fillRect/>
          </a:stretch>
        </p:blipFill>
        <p:spPr>
          <a:xfrm>
            <a:off x="8569737" y="3685915"/>
            <a:ext cx="2581248" cy="2587243"/>
          </a:xfrm>
          <a:prstGeom prst="rect">
            <a:avLst/>
          </a:prstGeom>
        </p:spPr>
      </p:pic>
    </p:spTree>
    <p:extLst>
      <p:ext uri="{BB962C8B-B14F-4D97-AF65-F5344CB8AC3E}">
        <p14:creationId xmlns:p14="http://schemas.microsoft.com/office/powerpoint/2010/main" val="34120822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8C117A-8827-79FE-EFB0-3D71273D2DA1}"/>
              </a:ext>
            </a:extLst>
          </p:cNvPr>
          <p:cNvPicPr>
            <a:picLocks noChangeAspect="1"/>
          </p:cNvPicPr>
          <p:nvPr/>
        </p:nvPicPr>
        <p:blipFill>
          <a:blip r:embed="rId2"/>
          <a:stretch>
            <a:fillRect/>
          </a:stretch>
        </p:blipFill>
        <p:spPr>
          <a:xfrm>
            <a:off x="8081513" y="1012417"/>
            <a:ext cx="2659856" cy="2687855"/>
          </a:xfrm>
          <a:prstGeom prst="rect">
            <a:avLst/>
          </a:prstGeom>
        </p:spPr>
      </p:pic>
      <p:sp>
        <p:nvSpPr>
          <p:cNvPr id="4" name="TextBox 3">
            <a:extLst>
              <a:ext uri="{FF2B5EF4-FFF2-40B4-BE49-F238E27FC236}">
                <a16:creationId xmlns:a16="http://schemas.microsoft.com/office/drawing/2014/main" id="{D9770774-7510-B779-D3A3-DC0038EBC877}"/>
              </a:ext>
            </a:extLst>
          </p:cNvPr>
          <p:cNvSpPr txBox="1"/>
          <p:nvPr/>
        </p:nvSpPr>
        <p:spPr>
          <a:xfrm>
            <a:off x="730829" y="960314"/>
            <a:ext cx="6591765" cy="1200329"/>
          </a:xfrm>
          <a:prstGeom prst="rect">
            <a:avLst/>
          </a:prstGeom>
          <a:noFill/>
        </p:spPr>
        <p:txBody>
          <a:bodyPr wrap="square" rtlCol="0">
            <a:spAutoFit/>
          </a:bodyPr>
          <a:lstStyle/>
          <a:p>
            <a:pPr algn="just"/>
            <a:r>
              <a:rPr lang="en-US" sz="2400" dirty="0"/>
              <a:t>Computer choses move (2,2) with probability 1/5, Now this move and it’s previous state hash will be pushed in game stack</a:t>
            </a:r>
          </a:p>
        </p:txBody>
      </p:sp>
      <p:sp>
        <p:nvSpPr>
          <p:cNvPr id="8" name="TextBox 7">
            <a:extLst>
              <a:ext uri="{FF2B5EF4-FFF2-40B4-BE49-F238E27FC236}">
                <a16:creationId xmlns:a16="http://schemas.microsoft.com/office/drawing/2014/main" id="{BFA54E74-47E5-5BAD-C0B9-17E92B96CC28}"/>
              </a:ext>
            </a:extLst>
          </p:cNvPr>
          <p:cNvSpPr txBox="1"/>
          <p:nvPr/>
        </p:nvSpPr>
        <p:spPr>
          <a:xfrm>
            <a:off x="9241912" y="613320"/>
            <a:ext cx="305965" cy="369332"/>
          </a:xfrm>
          <a:prstGeom prst="rect">
            <a:avLst/>
          </a:prstGeom>
          <a:noFill/>
        </p:spPr>
        <p:txBody>
          <a:bodyPr wrap="square" rtlCol="0">
            <a:spAutoFit/>
          </a:bodyPr>
          <a:lstStyle/>
          <a:p>
            <a:r>
              <a:rPr lang="en-US" dirty="0"/>
              <a:t>1</a:t>
            </a:r>
            <a:endParaRPr lang="en-IN" dirty="0"/>
          </a:p>
        </p:txBody>
      </p:sp>
      <p:sp>
        <p:nvSpPr>
          <p:cNvPr id="9" name="TextBox 8">
            <a:extLst>
              <a:ext uri="{FF2B5EF4-FFF2-40B4-BE49-F238E27FC236}">
                <a16:creationId xmlns:a16="http://schemas.microsoft.com/office/drawing/2014/main" id="{2789C1BC-C4D2-6151-3F35-6E9B0C80EA95}"/>
              </a:ext>
            </a:extLst>
          </p:cNvPr>
          <p:cNvSpPr txBox="1"/>
          <p:nvPr/>
        </p:nvSpPr>
        <p:spPr>
          <a:xfrm>
            <a:off x="8153390" y="634147"/>
            <a:ext cx="305965" cy="369332"/>
          </a:xfrm>
          <a:prstGeom prst="rect">
            <a:avLst/>
          </a:prstGeom>
          <a:noFill/>
        </p:spPr>
        <p:txBody>
          <a:bodyPr wrap="square" rtlCol="0">
            <a:spAutoFit/>
          </a:bodyPr>
          <a:lstStyle/>
          <a:p>
            <a:r>
              <a:rPr lang="en-US" dirty="0"/>
              <a:t>0</a:t>
            </a:r>
            <a:endParaRPr lang="en-IN" dirty="0"/>
          </a:p>
        </p:txBody>
      </p:sp>
      <p:sp>
        <p:nvSpPr>
          <p:cNvPr id="10" name="TextBox 9">
            <a:extLst>
              <a:ext uri="{FF2B5EF4-FFF2-40B4-BE49-F238E27FC236}">
                <a16:creationId xmlns:a16="http://schemas.microsoft.com/office/drawing/2014/main" id="{B150EA89-D5B2-3C44-D239-24725167D4B6}"/>
              </a:ext>
            </a:extLst>
          </p:cNvPr>
          <p:cNvSpPr txBox="1"/>
          <p:nvPr/>
        </p:nvSpPr>
        <p:spPr>
          <a:xfrm>
            <a:off x="10367952" y="643085"/>
            <a:ext cx="305965" cy="369332"/>
          </a:xfrm>
          <a:prstGeom prst="rect">
            <a:avLst/>
          </a:prstGeom>
          <a:noFill/>
        </p:spPr>
        <p:txBody>
          <a:bodyPr wrap="square" rtlCol="0">
            <a:spAutoFit/>
          </a:bodyPr>
          <a:lstStyle/>
          <a:p>
            <a:r>
              <a:rPr lang="en-US" dirty="0"/>
              <a:t>2</a:t>
            </a:r>
            <a:endParaRPr lang="en-IN" dirty="0"/>
          </a:p>
        </p:txBody>
      </p:sp>
      <p:sp>
        <p:nvSpPr>
          <p:cNvPr id="14" name="TextBox 13">
            <a:extLst>
              <a:ext uri="{FF2B5EF4-FFF2-40B4-BE49-F238E27FC236}">
                <a16:creationId xmlns:a16="http://schemas.microsoft.com/office/drawing/2014/main" id="{16712C69-4ED6-DC0F-9C3F-68CCA095ED78}"/>
              </a:ext>
            </a:extLst>
          </p:cNvPr>
          <p:cNvSpPr txBox="1"/>
          <p:nvPr/>
        </p:nvSpPr>
        <p:spPr>
          <a:xfrm>
            <a:off x="7701047" y="1156016"/>
            <a:ext cx="228017" cy="372998"/>
          </a:xfrm>
          <a:prstGeom prst="rect">
            <a:avLst/>
          </a:prstGeom>
          <a:noFill/>
        </p:spPr>
        <p:txBody>
          <a:bodyPr wrap="square" rtlCol="0">
            <a:spAutoFit/>
          </a:bodyPr>
          <a:lstStyle/>
          <a:p>
            <a:r>
              <a:rPr lang="en-US" dirty="0"/>
              <a:t>0</a:t>
            </a:r>
            <a:endParaRPr lang="en-IN" dirty="0"/>
          </a:p>
        </p:txBody>
      </p:sp>
      <p:sp>
        <p:nvSpPr>
          <p:cNvPr id="15" name="TextBox 14">
            <a:extLst>
              <a:ext uri="{FF2B5EF4-FFF2-40B4-BE49-F238E27FC236}">
                <a16:creationId xmlns:a16="http://schemas.microsoft.com/office/drawing/2014/main" id="{77FBBF85-A7F3-E961-12A1-5639FB42BA66}"/>
              </a:ext>
            </a:extLst>
          </p:cNvPr>
          <p:cNvSpPr txBox="1"/>
          <p:nvPr/>
        </p:nvSpPr>
        <p:spPr>
          <a:xfrm>
            <a:off x="7701047" y="3197323"/>
            <a:ext cx="305965" cy="369332"/>
          </a:xfrm>
          <a:prstGeom prst="rect">
            <a:avLst/>
          </a:prstGeom>
          <a:noFill/>
        </p:spPr>
        <p:txBody>
          <a:bodyPr wrap="square" rtlCol="0">
            <a:spAutoFit/>
          </a:bodyPr>
          <a:lstStyle/>
          <a:p>
            <a:r>
              <a:rPr lang="en-US" dirty="0"/>
              <a:t>2</a:t>
            </a:r>
            <a:endParaRPr lang="en-IN" dirty="0"/>
          </a:p>
        </p:txBody>
      </p:sp>
      <p:sp>
        <p:nvSpPr>
          <p:cNvPr id="16" name="TextBox 15">
            <a:extLst>
              <a:ext uri="{FF2B5EF4-FFF2-40B4-BE49-F238E27FC236}">
                <a16:creationId xmlns:a16="http://schemas.microsoft.com/office/drawing/2014/main" id="{FFE281A1-8B23-842B-2EE3-C1746627E5CB}"/>
              </a:ext>
            </a:extLst>
          </p:cNvPr>
          <p:cNvSpPr txBox="1"/>
          <p:nvPr/>
        </p:nvSpPr>
        <p:spPr>
          <a:xfrm>
            <a:off x="7691522" y="2153101"/>
            <a:ext cx="305965" cy="369332"/>
          </a:xfrm>
          <a:prstGeom prst="rect">
            <a:avLst/>
          </a:prstGeom>
          <a:noFill/>
        </p:spPr>
        <p:txBody>
          <a:bodyPr wrap="square" rtlCol="0">
            <a:spAutoFit/>
          </a:bodyPr>
          <a:lstStyle/>
          <a:p>
            <a:r>
              <a:rPr lang="en-US" dirty="0"/>
              <a:t>1</a:t>
            </a:r>
            <a:endParaRPr lang="en-IN" dirty="0"/>
          </a:p>
        </p:txBody>
      </p:sp>
      <p:sp>
        <p:nvSpPr>
          <p:cNvPr id="17" name="TextBox 16">
            <a:extLst>
              <a:ext uri="{FF2B5EF4-FFF2-40B4-BE49-F238E27FC236}">
                <a16:creationId xmlns:a16="http://schemas.microsoft.com/office/drawing/2014/main" id="{26C6923A-97ED-BBEB-C726-5D3C9A87B787}"/>
              </a:ext>
            </a:extLst>
          </p:cNvPr>
          <p:cNvSpPr txBox="1"/>
          <p:nvPr/>
        </p:nvSpPr>
        <p:spPr>
          <a:xfrm>
            <a:off x="2185115" y="2973324"/>
            <a:ext cx="267553" cy="369332"/>
          </a:xfrm>
          <a:prstGeom prst="rect">
            <a:avLst/>
          </a:prstGeom>
          <a:noFill/>
        </p:spPr>
        <p:txBody>
          <a:bodyPr wrap="square" rtlCol="0">
            <a:spAutoFit/>
          </a:bodyPr>
          <a:lstStyle/>
          <a:p>
            <a:r>
              <a:rPr lang="en-US" dirty="0"/>
              <a:t>1</a:t>
            </a:r>
            <a:endParaRPr lang="en-IN" dirty="0"/>
          </a:p>
        </p:txBody>
      </p:sp>
      <p:sp>
        <p:nvSpPr>
          <p:cNvPr id="18" name="TextBox 17">
            <a:extLst>
              <a:ext uri="{FF2B5EF4-FFF2-40B4-BE49-F238E27FC236}">
                <a16:creationId xmlns:a16="http://schemas.microsoft.com/office/drawing/2014/main" id="{C4100EB0-FB54-7A20-2765-39214052D73B}"/>
              </a:ext>
            </a:extLst>
          </p:cNvPr>
          <p:cNvSpPr txBox="1"/>
          <p:nvPr/>
        </p:nvSpPr>
        <p:spPr>
          <a:xfrm>
            <a:off x="1096593" y="2994151"/>
            <a:ext cx="267553" cy="369332"/>
          </a:xfrm>
          <a:prstGeom prst="rect">
            <a:avLst/>
          </a:prstGeom>
          <a:noFill/>
        </p:spPr>
        <p:txBody>
          <a:bodyPr wrap="square" rtlCol="0">
            <a:spAutoFit/>
          </a:bodyPr>
          <a:lstStyle/>
          <a:p>
            <a:r>
              <a:rPr lang="en-US" dirty="0"/>
              <a:t>0</a:t>
            </a:r>
            <a:endParaRPr lang="en-IN" dirty="0"/>
          </a:p>
        </p:txBody>
      </p:sp>
      <p:sp>
        <p:nvSpPr>
          <p:cNvPr id="19" name="TextBox 18">
            <a:extLst>
              <a:ext uri="{FF2B5EF4-FFF2-40B4-BE49-F238E27FC236}">
                <a16:creationId xmlns:a16="http://schemas.microsoft.com/office/drawing/2014/main" id="{B469D2FB-5CEC-1AA0-DCF9-87CD6CAADF53}"/>
              </a:ext>
            </a:extLst>
          </p:cNvPr>
          <p:cNvSpPr txBox="1"/>
          <p:nvPr/>
        </p:nvSpPr>
        <p:spPr>
          <a:xfrm>
            <a:off x="3311155" y="3003089"/>
            <a:ext cx="267553" cy="369332"/>
          </a:xfrm>
          <a:prstGeom prst="rect">
            <a:avLst/>
          </a:prstGeom>
          <a:noFill/>
        </p:spPr>
        <p:txBody>
          <a:bodyPr wrap="square" rtlCol="0">
            <a:spAutoFit/>
          </a:bodyPr>
          <a:lstStyle/>
          <a:p>
            <a:r>
              <a:rPr lang="en-US" dirty="0"/>
              <a:t>2</a:t>
            </a:r>
            <a:endParaRPr lang="en-IN" dirty="0"/>
          </a:p>
        </p:txBody>
      </p:sp>
      <p:sp>
        <p:nvSpPr>
          <p:cNvPr id="20" name="TextBox 19">
            <a:extLst>
              <a:ext uri="{FF2B5EF4-FFF2-40B4-BE49-F238E27FC236}">
                <a16:creationId xmlns:a16="http://schemas.microsoft.com/office/drawing/2014/main" id="{F13A750B-DB26-26E8-DD77-873F5A1E3FDA}"/>
              </a:ext>
            </a:extLst>
          </p:cNvPr>
          <p:cNvSpPr txBox="1"/>
          <p:nvPr/>
        </p:nvSpPr>
        <p:spPr>
          <a:xfrm>
            <a:off x="472801" y="3700272"/>
            <a:ext cx="199391"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868F8F4A-5C05-C6AC-FFE5-C830BE90F43F}"/>
              </a:ext>
            </a:extLst>
          </p:cNvPr>
          <p:cNvSpPr txBox="1"/>
          <p:nvPr/>
        </p:nvSpPr>
        <p:spPr>
          <a:xfrm>
            <a:off x="472801" y="5741579"/>
            <a:ext cx="267553" cy="369332"/>
          </a:xfrm>
          <a:prstGeom prst="rect">
            <a:avLst/>
          </a:prstGeom>
          <a:noFill/>
        </p:spPr>
        <p:txBody>
          <a:bodyPr wrap="square" rtlCol="0">
            <a:spAutoFit/>
          </a:bodyPr>
          <a:lstStyle/>
          <a:p>
            <a:r>
              <a:rPr lang="en-US" dirty="0"/>
              <a:t>2</a:t>
            </a:r>
            <a:endParaRPr lang="en-IN" dirty="0"/>
          </a:p>
        </p:txBody>
      </p:sp>
      <p:sp>
        <p:nvSpPr>
          <p:cNvPr id="22" name="TextBox 21">
            <a:extLst>
              <a:ext uri="{FF2B5EF4-FFF2-40B4-BE49-F238E27FC236}">
                <a16:creationId xmlns:a16="http://schemas.microsoft.com/office/drawing/2014/main" id="{1F9D0CC8-F265-F26B-A42F-8F55DD1733DF}"/>
              </a:ext>
            </a:extLst>
          </p:cNvPr>
          <p:cNvSpPr txBox="1"/>
          <p:nvPr/>
        </p:nvSpPr>
        <p:spPr>
          <a:xfrm>
            <a:off x="463276" y="4697357"/>
            <a:ext cx="267553" cy="369332"/>
          </a:xfrm>
          <a:prstGeom prst="rect">
            <a:avLst/>
          </a:prstGeom>
          <a:noFill/>
        </p:spPr>
        <p:txBody>
          <a:bodyPr wrap="square" rtlCol="0">
            <a:spAutoFit/>
          </a:bodyPr>
          <a:lstStyle/>
          <a:p>
            <a:r>
              <a:rPr lang="en-US" dirty="0"/>
              <a:t>1</a:t>
            </a:r>
            <a:endParaRPr lang="en-IN" dirty="0"/>
          </a:p>
        </p:txBody>
      </p:sp>
      <p:pic>
        <p:nvPicPr>
          <p:cNvPr id="23" name="Picture 22">
            <a:extLst>
              <a:ext uri="{FF2B5EF4-FFF2-40B4-BE49-F238E27FC236}">
                <a16:creationId xmlns:a16="http://schemas.microsoft.com/office/drawing/2014/main" id="{5E3BDE77-6052-EFE3-BFFF-98B08796F42B}"/>
              </a:ext>
            </a:extLst>
          </p:cNvPr>
          <p:cNvPicPr>
            <a:picLocks noChangeAspect="1"/>
          </p:cNvPicPr>
          <p:nvPr/>
        </p:nvPicPr>
        <p:blipFill>
          <a:blip r:embed="rId3"/>
          <a:stretch>
            <a:fillRect/>
          </a:stretch>
        </p:blipFill>
        <p:spPr>
          <a:xfrm>
            <a:off x="922372" y="3407173"/>
            <a:ext cx="2794657" cy="2801148"/>
          </a:xfrm>
          <a:prstGeom prst="rect">
            <a:avLst/>
          </a:prstGeom>
        </p:spPr>
      </p:pic>
      <p:sp>
        <p:nvSpPr>
          <p:cNvPr id="24" name="TextBox 23">
            <a:extLst>
              <a:ext uri="{FF2B5EF4-FFF2-40B4-BE49-F238E27FC236}">
                <a16:creationId xmlns:a16="http://schemas.microsoft.com/office/drawing/2014/main" id="{C04F07CD-DB86-72F4-0117-C85295F05132}"/>
              </a:ext>
            </a:extLst>
          </p:cNvPr>
          <p:cNvSpPr txBox="1"/>
          <p:nvPr/>
        </p:nvSpPr>
        <p:spPr>
          <a:xfrm>
            <a:off x="4110121" y="4617645"/>
            <a:ext cx="617477" cy="369332"/>
          </a:xfrm>
          <a:prstGeom prst="rect">
            <a:avLst/>
          </a:prstGeom>
          <a:noFill/>
        </p:spPr>
        <p:txBody>
          <a:bodyPr wrap="none" rtlCol="0">
            <a:spAutoFit/>
          </a:bodyPr>
          <a:lstStyle/>
          <a:p>
            <a:r>
              <a:rPr lang="en-US" dirty="0"/>
              <a:t>(2,2)</a:t>
            </a:r>
            <a:endParaRPr lang="en-IN" dirty="0"/>
          </a:p>
        </p:txBody>
      </p:sp>
      <p:sp>
        <p:nvSpPr>
          <p:cNvPr id="25" name="Arrow: Right 24">
            <a:extLst>
              <a:ext uri="{FF2B5EF4-FFF2-40B4-BE49-F238E27FC236}">
                <a16:creationId xmlns:a16="http://schemas.microsoft.com/office/drawing/2014/main" id="{AC8D79A4-F1C3-86F6-13AA-9C033103F4FA}"/>
              </a:ext>
            </a:extLst>
          </p:cNvPr>
          <p:cNvSpPr/>
          <p:nvPr/>
        </p:nvSpPr>
        <p:spPr>
          <a:xfrm>
            <a:off x="5512401" y="452164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879748A6-C825-DF71-6B89-15DBB605E03A}"/>
              </a:ext>
            </a:extLst>
          </p:cNvPr>
          <p:cNvSpPr/>
          <p:nvPr/>
        </p:nvSpPr>
        <p:spPr>
          <a:xfrm>
            <a:off x="7172325" y="4421379"/>
            <a:ext cx="3619500" cy="6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{“hash”:“100000000”, “move”: (2,2)}</a:t>
            </a:r>
            <a:endParaRPr lang="en-IN" dirty="0"/>
          </a:p>
        </p:txBody>
      </p:sp>
      <p:sp>
        <p:nvSpPr>
          <p:cNvPr id="27" name="TextBox 26">
            <a:extLst>
              <a:ext uri="{FF2B5EF4-FFF2-40B4-BE49-F238E27FC236}">
                <a16:creationId xmlns:a16="http://schemas.microsoft.com/office/drawing/2014/main" id="{8ADB7AB9-26BB-89B7-6A57-FF7C955CAA41}"/>
              </a:ext>
            </a:extLst>
          </p:cNvPr>
          <p:cNvSpPr txBox="1"/>
          <p:nvPr/>
        </p:nvSpPr>
        <p:spPr>
          <a:xfrm>
            <a:off x="8284714" y="5096269"/>
            <a:ext cx="1700081" cy="369332"/>
          </a:xfrm>
          <a:prstGeom prst="rect">
            <a:avLst/>
          </a:prstGeom>
          <a:noFill/>
        </p:spPr>
        <p:txBody>
          <a:bodyPr wrap="none" rtlCol="0">
            <a:spAutoFit/>
          </a:bodyPr>
          <a:lstStyle/>
          <a:p>
            <a:r>
              <a:rPr lang="en-US" dirty="0" err="1"/>
              <a:t>game_stack</a:t>
            </a:r>
            <a:r>
              <a:rPr lang="en-US" dirty="0"/>
              <a:t> (</a:t>
            </a:r>
            <a:r>
              <a:rPr lang="en-US" dirty="0" err="1"/>
              <a:t>lst</a:t>
            </a:r>
            <a:r>
              <a:rPr lang="en-US" dirty="0"/>
              <a:t>)</a:t>
            </a:r>
            <a:endParaRPr lang="en-IN" dirty="0"/>
          </a:p>
        </p:txBody>
      </p:sp>
    </p:spTree>
    <p:extLst>
      <p:ext uri="{BB962C8B-B14F-4D97-AF65-F5344CB8AC3E}">
        <p14:creationId xmlns:p14="http://schemas.microsoft.com/office/powerpoint/2010/main" val="40047357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4BF7E9-A4AF-FF31-D4AF-1DF3DFBEDCBA}"/>
              </a:ext>
            </a:extLst>
          </p:cNvPr>
          <p:cNvPicPr>
            <a:picLocks noChangeAspect="1"/>
          </p:cNvPicPr>
          <p:nvPr/>
        </p:nvPicPr>
        <p:blipFill>
          <a:blip r:embed="rId2"/>
          <a:stretch>
            <a:fillRect/>
          </a:stretch>
        </p:blipFill>
        <p:spPr>
          <a:xfrm>
            <a:off x="7952524" y="998031"/>
            <a:ext cx="2933700" cy="2970965"/>
          </a:xfrm>
          <a:prstGeom prst="rect">
            <a:avLst/>
          </a:prstGeom>
        </p:spPr>
      </p:pic>
      <p:sp>
        <p:nvSpPr>
          <p:cNvPr id="6" name="TextBox 5">
            <a:extLst>
              <a:ext uri="{FF2B5EF4-FFF2-40B4-BE49-F238E27FC236}">
                <a16:creationId xmlns:a16="http://schemas.microsoft.com/office/drawing/2014/main" id="{024BB69E-03B7-0C6D-48B2-002F48462A32}"/>
              </a:ext>
            </a:extLst>
          </p:cNvPr>
          <p:cNvSpPr txBox="1"/>
          <p:nvPr/>
        </p:nvSpPr>
        <p:spPr>
          <a:xfrm>
            <a:off x="772378" y="923993"/>
            <a:ext cx="6758135" cy="1228725"/>
          </a:xfrm>
          <a:prstGeom prst="rect">
            <a:avLst/>
          </a:prstGeom>
          <a:noFill/>
        </p:spPr>
        <p:txBody>
          <a:bodyPr wrap="square" rtlCol="0">
            <a:spAutoFit/>
          </a:bodyPr>
          <a:lstStyle/>
          <a:p>
            <a:pPr algn="just"/>
            <a:r>
              <a:rPr lang="en-US" sz="2400" dirty="0"/>
              <a:t>Now second move is played at 2,0 so now bot has no other choice than to chose the move 1,0 as per the rule</a:t>
            </a:r>
            <a:endParaRPr lang="en-IN" sz="2400" dirty="0"/>
          </a:p>
        </p:txBody>
      </p:sp>
      <p:pic>
        <p:nvPicPr>
          <p:cNvPr id="8" name="Picture 7">
            <a:extLst>
              <a:ext uri="{FF2B5EF4-FFF2-40B4-BE49-F238E27FC236}">
                <a16:creationId xmlns:a16="http://schemas.microsoft.com/office/drawing/2014/main" id="{08BF01F9-0969-C1E8-FA6C-607585BB278D}"/>
              </a:ext>
            </a:extLst>
          </p:cNvPr>
          <p:cNvPicPr>
            <a:picLocks noChangeAspect="1"/>
          </p:cNvPicPr>
          <p:nvPr/>
        </p:nvPicPr>
        <p:blipFill>
          <a:blip r:embed="rId3"/>
          <a:stretch>
            <a:fillRect/>
          </a:stretch>
        </p:blipFill>
        <p:spPr>
          <a:xfrm>
            <a:off x="964334" y="3201233"/>
            <a:ext cx="2889467" cy="2866192"/>
          </a:xfrm>
          <a:prstGeom prst="rect">
            <a:avLst/>
          </a:prstGeom>
        </p:spPr>
      </p:pic>
      <p:sp>
        <p:nvSpPr>
          <p:cNvPr id="9" name="TextBox 8">
            <a:extLst>
              <a:ext uri="{FF2B5EF4-FFF2-40B4-BE49-F238E27FC236}">
                <a16:creationId xmlns:a16="http://schemas.microsoft.com/office/drawing/2014/main" id="{8F20DE5F-6623-4511-A9BD-1F24FC1D1D84}"/>
              </a:ext>
            </a:extLst>
          </p:cNvPr>
          <p:cNvSpPr txBox="1"/>
          <p:nvPr/>
        </p:nvSpPr>
        <p:spPr>
          <a:xfrm>
            <a:off x="4276491" y="4579182"/>
            <a:ext cx="6758135" cy="461665"/>
          </a:xfrm>
          <a:prstGeom prst="rect">
            <a:avLst/>
          </a:prstGeom>
          <a:noFill/>
        </p:spPr>
        <p:txBody>
          <a:bodyPr wrap="square" rtlCol="0">
            <a:spAutoFit/>
          </a:bodyPr>
          <a:lstStyle/>
          <a:p>
            <a:pPr algn="just"/>
            <a:r>
              <a:rPr lang="en-US" sz="2400" dirty="0"/>
              <a:t>Move 1,0 is played by the bot as a response</a:t>
            </a:r>
            <a:endParaRPr lang="en-IN" sz="2400" dirty="0"/>
          </a:p>
        </p:txBody>
      </p:sp>
      <p:sp>
        <p:nvSpPr>
          <p:cNvPr id="13" name="TextBox 12">
            <a:extLst>
              <a:ext uri="{FF2B5EF4-FFF2-40B4-BE49-F238E27FC236}">
                <a16:creationId xmlns:a16="http://schemas.microsoft.com/office/drawing/2014/main" id="{F0A6FE91-DF77-86E0-7351-D3C775619E56}"/>
              </a:ext>
            </a:extLst>
          </p:cNvPr>
          <p:cNvSpPr txBox="1"/>
          <p:nvPr/>
        </p:nvSpPr>
        <p:spPr>
          <a:xfrm>
            <a:off x="9310566" y="598934"/>
            <a:ext cx="305965" cy="369332"/>
          </a:xfrm>
          <a:prstGeom prst="rect">
            <a:avLst/>
          </a:prstGeom>
          <a:noFill/>
        </p:spPr>
        <p:txBody>
          <a:bodyPr wrap="square" rtlCol="0">
            <a:spAutoFit/>
          </a:bodyPr>
          <a:lstStyle/>
          <a:p>
            <a:r>
              <a:rPr lang="en-US" dirty="0"/>
              <a:t>1</a:t>
            </a:r>
            <a:endParaRPr lang="en-IN" dirty="0"/>
          </a:p>
        </p:txBody>
      </p:sp>
      <p:sp>
        <p:nvSpPr>
          <p:cNvPr id="14" name="TextBox 13">
            <a:extLst>
              <a:ext uri="{FF2B5EF4-FFF2-40B4-BE49-F238E27FC236}">
                <a16:creationId xmlns:a16="http://schemas.microsoft.com/office/drawing/2014/main" id="{FB4FB541-3733-97BB-13C9-F6235992529A}"/>
              </a:ext>
            </a:extLst>
          </p:cNvPr>
          <p:cNvSpPr txBox="1"/>
          <p:nvPr/>
        </p:nvSpPr>
        <p:spPr>
          <a:xfrm>
            <a:off x="8222044" y="619761"/>
            <a:ext cx="305965" cy="369332"/>
          </a:xfrm>
          <a:prstGeom prst="rect">
            <a:avLst/>
          </a:prstGeom>
          <a:noFill/>
        </p:spPr>
        <p:txBody>
          <a:bodyPr wrap="square" rtlCol="0">
            <a:spAutoFit/>
          </a:bodyPr>
          <a:lstStyle/>
          <a:p>
            <a:r>
              <a:rPr lang="en-US" dirty="0"/>
              <a:t>0</a:t>
            </a:r>
            <a:endParaRPr lang="en-IN" dirty="0"/>
          </a:p>
        </p:txBody>
      </p:sp>
      <p:sp>
        <p:nvSpPr>
          <p:cNvPr id="15" name="TextBox 14">
            <a:extLst>
              <a:ext uri="{FF2B5EF4-FFF2-40B4-BE49-F238E27FC236}">
                <a16:creationId xmlns:a16="http://schemas.microsoft.com/office/drawing/2014/main" id="{A2D3FFA0-963C-96D1-76F2-E04D08D04192}"/>
              </a:ext>
            </a:extLst>
          </p:cNvPr>
          <p:cNvSpPr txBox="1"/>
          <p:nvPr/>
        </p:nvSpPr>
        <p:spPr>
          <a:xfrm>
            <a:off x="10436606" y="628699"/>
            <a:ext cx="305965" cy="369332"/>
          </a:xfrm>
          <a:prstGeom prst="rect">
            <a:avLst/>
          </a:prstGeom>
          <a:noFill/>
        </p:spPr>
        <p:txBody>
          <a:bodyPr wrap="square" rtlCol="0">
            <a:spAutoFit/>
          </a:bodyPr>
          <a:lstStyle/>
          <a:p>
            <a:r>
              <a:rPr lang="en-US" dirty="0"/>
              <a:t>2</a:t>
            </a:r>
            <a:endParaRPr lang="en-IN" dirty="0"/>
          </a:p>
        </p:txBody>
      </p:sp>
      <p:sp>
        <p:nvSpPr>
          <p:cNvPr id="16" name="TextBox 15">
            <a:extLst>
              <a:ext uri="{FF2B5EF4-FFF2-40B4-BE49-F238E27FC236}">
                <a16:creationId xmlns:a16="http://schemas.microsoft.com/office/drawing/2014/main" id="{6CF55926-6B42-D078-7548-0E51A7AA19B0}"/>
              </a:ext>
            </a:extLst>
          </p:cNvPr>
          <p:cNvSpPr txBox="1"/>
          <p:nvPr/>
        </p:nvSpPr>
        <p:spPr>
          <a:xfrm>
            <a:off x="7617985" y="1268136"/>
            <a:ext cx="228017" cy="372998"/>
          </a:xfrm>
          <a:prstGeom prst="rect">
            <a:avLst/>
          </a:prstGeom>
          <a:noFill/>
        </p:spPr>
        <p:txBody>
          <a:bodyPr wrap="square" rtlCol="0">
            <a:spAutoFit/>
          </a:bodyPr>
          <a:lstStyle/>
          <a:p>
            <a:r>
              <a:rPr lang="en-US" dirty="0"/>
              <a:t>0</a:t>
            </a:r>
            <a:endParaRPr lang="en-IN" dirty="0"/>
          </a:p>
        </p:txBody>
      </p:sp>
      <p:sp>
        <p:nvSpPr>
          <p:cNvPr id="17" name="TextBox 16">
            <a:extLst>
              <a:ext uri="{FF2B5EF4-FFF2-40B4-BE49-F238E27FC236}">
                <a16:creationId xmlns:a16="http://schemas.microsoft.com/office/drawing/2014/main" id="{ABBD03AA-69EF-EF9A-3130-3C2AF0B3AFCE}"/>
              </a:ext>
            </a:extLst>
          </p:cNvPr>
          <p:cNvSpPr txBox="1"/>
          <p:nvPr/>
        </p:nvSpPr>
        <p:spPr>
          <a:xfrm>
            <a:off x="7617985" y="3309443"/>
            <a:ext cx="305965" cy="369332"/>
          </a:xfrm>
          <a:prstGeom prst="rect">
            <a:avLst/>
          </a:prstGeom>
          <a:noFill/>
        </p:spPr>
        <p:txBody>
          <a:bodyPr wrap="square" rtlCol="0">
            <a:spAutoFit/>
          </a:bodyPr>
          <a:lstStyle/>
          <a:p>
            <a:r>
              <a:rPr lang="en-US" dirty="0"/>
              <a:t>2</a:t>
            </a:r>
            <a:endParaRPr lang="en-IN" dirty="0"/>
          </a:p>
        </p:txBody>
      </p:sp>
      <p:sp>
        <p:nvSpPr>
          <p:cNvPr id="18" name="TextBox 17">
            <a:extLst>
              <a:ext uri="{FF2B5EF4-FFF2-40B4-BE49-F238E27FC236}">
                <a16:creationId xmlns:a16="http://schemas.microsoft.com/office/drawing/2014/main" id="{EC08207B-25F9-30FF-88C9-4C7D47CF7A2D}"/>
              </a:ext>
            </a:extLst>
          </p:cNvPr>
          <p:cNvSpPr txBox="1"/>
          <p:nvPr/>
        </p:nvSpPr>
        <p:spPr>
          <a:xfrm>
            <a:off x="7608460" y="2265221"/>
            <a:ext cx="305965" cy="369332"/>
          </a:xfrm>
          <a:prstGeom prst="rect">
            <a:avLst/>
          </a:prstGeom>
          <a:noFill/>
        </p:spPr>
        <p:txBody>
          <a:bodyPr wrap="square" rtlCol="0">
            <a:spAutoFit/>
          </a:bodyPr>
          <a:lstStyle/>
          <a:p>
            <a:r>
              <a:rPr lang="en-US" dirty="0"/>
              <a:t>1</a:t>
            </a:r>
            <a:endParaRPr lang="en-IN" dirty="0"/>
          </a:p>
        </p:txBody>
      </p:sp>
      <p:sp>
        <p:nvSpPr>
          <p:cNvPr id="19" name="TextBox 18">
            <a:extLst>
              <a:ext uri="{FF2B5EF4-FFF2-40B4-BE49-F238E27FC236}">
                <a16:creationId xmlns:a16="http://schemas.microsoft.com/office/drawing/2014/main" id="{A7D0D8E6-E3DD-F617-2629-0B105B62EB7F}"/>
              </a:ext>
            </a:extLst>
          </p:cNvPr>
          <p:cNvSpPr txBox="1"/>
          <p:nvPr/>
        </p:nvSpPr>
        <p:spPr>
          <a:xfrm>
            <a:off x="2275838" y="2811074"/>
            <a:ext cx="305965" cy="369332"/>
          </a:xfrm>
          <a:prstGeom prst="rect">
            <a:avLst/>
          </a:prstGeom>
          <a:noFill/>
        </p:spPr>
        <p:txBody>
          <a:bodyPr wrap="square" rtlCol="0">
            <a:spAutoFit/>
          </a:bodyPr>
          <a:lstStyle/>
          <a:p>
            <a:r>
              <a:rPr lang="en-US" dirty="0"/>
              <a:t>1</a:t>
            </a:r>
            <a:endParaRPr lang="en-IN" dirty="0"/>
          </a:p>
        </p:txBody>
      </p:sp>
      <p:sp>
        <p:nvSpPr>
          <p:cNvPr id="20" name="TextBox 19">
            <a:extLst>
              <a:ext uri="{FF2B5EF4-FFF2-40B4-BE49-F238E27FC236}">
                <a16:creationId xmlns:a16="http://schemas.microsoft.com/office/drawing/2014/main" id="{F1A40D2A-724C-DF8B-7A40-CC0AB4A954D3}"/>
              </a:ext>
            </a:extLst>
          </p:cNvPr>
          <p:cNvSpPr txBox="1"/>
          <p:nvPr/>
        </p:nvSpPr>
        <p:spPr>
          <a:xfrm>
            <a:off x="1187316" y="2831901"/>
            <a:ext cx="305965" cy="369332"/>
          </a:xfrm>
          <a:prstGeom prst="rect">
            <a:avLst/>
          </a:prstGeom>
          <a:noFill/>
        </p:spPr>
        <p:txBody>
          <a:bodyPr wrap="square" rtlCol="0">
            <a:spAutoFit/>
          </a:bodyPr>
          <a:lstStyle/>
          <a:p>
            <a:r>
              <a:rPr lang="en-US" dirty="0"/>
              <a:t>0</a:t>
            </a:r>
            <a:endParaRPr lang="en-IN" dirty="0"/>
          </a:p>
        </p:txBody>
      </p:sp>
      <p:sp>
        <p:nvSpPr>
          <p:cNvPr id="21" name="TextBox 20">
            <a:extLst>
              <a:ext uri="{FF2B5EF4-FFF2-40B4-BE49-F238E27FC236}">
                <a16:creationId xmlns:a16="http://schemas.microsoft.com/office/drawing/2014/main" id="{FD778076-12F2-FF1C-77C3-14D277FABFB2}"/>
              </a:ext>
            </a:extLst>
          </p:cNvPr>
          <p:cNvSpPr txBox="1"/>
          <p:nvPr/>
        </p:nvSpPr>
        <p:spPr>
          <a:xfrm>
            <a:off x="3401878" y="2840839"/>
            <a:ext cx="305965" cy="369332"/>
          </a:xfrm>
          <a:prstGeom prst="rect">
            <a:avLst/>
          </a:prstGeom>
          <a:noFill/>
        </p:spPr>
        <p:txBody>
          <a:bodyPr wrap="square" rtlCol="0">
            <a:spAutoFit/>
          </a:bodyPr>
          <a:lstStyle/>
          <a:p>
            <a:r>
              <a:rPr lang="en-US" dirty="0"/>
              <a:t>2</a:t>
            </a:r>
            <a:endParaRPr lang="en-IN" dirty="0"/>
          </a:p>
        </p:txBody>
      </p:sp>
      <p:sp>
        <p:nvSpPr>
          <p:cNvPr id="25" name="TextBox 24">
            <a:extLst>
              <a:ext uri="{FF2B5EF4-FFF2-40B4-BE49-F238E27FC236}">
                <a16:creationId xmlns:a16="http://schemas.microsoft.com/office/drawing/2014/main" id="{11504414-930E-DFA6-2E34-DC0FDF565D8E}"/>
              </a:ext>
            </a:extLst>
          </p:cNvPr>
          <p:cNvSpPr txBox="1"/>
          <p:nvPr/>
        </p:nvSpPr>
        <p:spPr>
          <a:xfrm>
            <a:off x="658370" y="3443598"/>
            <a:ext cx="228017" cy="372998"/>
          </a:xfrm>
          <a:prstGeom prst="rect">
            <a:avLst/>
          </a:prstGeom>
          <a:noFill/>
        </p:spPr>
        <p:txBody>
          <a:bodyPr wrap="square" rtlCol="0">
            <a:spAutoFit/>
          </a:bodyPr>
          <a:lstStyle/>
          <a:p>
            <a:r>
              <a:rPr lang="en-US" dirty="0"/>
              <a:t>0</a:t>
            </a:r>
            <a:endParaRPr lang="en-IN" dirty="0"/>
          </a:p>
        </p:txBody>
      </p:sp>
      <p:sp>
        <p:nvSpPr>
          <p:cNvPr id="26" name="TextBox 25">
            <a:extLst>
              <a:ext uri="{FF2B5EF4-FFF2-40B4-BE49-F238E27FC236}">
                <a16:creationId xmlns:a16="http://schemas.microsoft.com/office/drawing/2014/main" id="{76ED3397-78D7-BE56-AD01-D9FD712CA131}"/>
              </a:ext>
            </a:extLst>
          </p:cNvPr>
          <p:cNvSpPr txBox="1"/>
          <p:nvPr/>
        </p:nvSpPr>
        <p:spPr>
          <a:xfrm>
            <a:off x="658370" y="5484905"/>
            <a:ext cx="305965" cy="369332"/>
          </a:xfrm>
          <a:prstGeom prst="rect">
            <a:avLst/>
          </a:prstGeom>
          <a:noFill/>
        </p:spPr>
        <p:txBody>
          <a:bodyPr wrap="square" rtlCol="0">
            <a:spAutoFit/>
          </a:bodyPr>
          <a:lstStyle/>
          <a:p>
            <a:r>
              <a:rPr lang="en-US" dirty="0"/>
              <a:t>2</a:t>
            </a:r>
            <a:endParaRPr lang="en-IN" dirty="0"/>
          </a:p>
        </p:txBody>
      </p:sp>
      <p:sp>
        <p:nvSpPr>
          <p:cNvPr id="27" name="TextBox 26">
            <a:extLst>
              <a:ext uri="{FF2B5EF4-FFF2-40B4-BE49-F238E27FC236}">
                <a16:creationId xmlns:a16="http://schemas.microsoft.com/office/drawing/2014/main" id="{68CEFA09-3DFA-4244-657D-7F2A1809E247}"/>
              </a:ext>
            </a:extLst>
          </p:cNvPr>
          <p:cNvSpPr txBox="1"/>
          <p:nvPr/>
        </p:nvSpPr>
        <p:spPr>
          <a:xfrm>
            <a:off x="648845" y="4440683"/>
            <a:ext cx="305965"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302971431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DBF87D-5AE1-B426-974A-4C68F70ECA3F}"/>
              </a:ext>
            </a:extLst>
          </p:cNvPr>
          <p:cNvSpPr txBox="1"/>
          <p:nvPr/>
        </p:nvSpPr>
        <p:spPr>
          <a:xfrm>
            <a:off x="824346" y="883920"/>
            <a:ext cx="6758135" cy="1200329"/>
          </a:xfrm>
          <a:prstGeom prst="rect">
            <a:avLst/>
          </a:prstGeom>
          <a:noFill/>
        </p:spPr>
        <p:txBody>
          <a:bodyPr wrap="square" rtlCol="0">
            <a:spAutoFit/>
          </a:bodyPr>
          <a:lstStyle/>
          <a:p>
            <a:pPr algn="just"/>
            <a:r>
              <a:rPr lang="en-US" sz="2400" dirty="0"/>
              <a:t>Now third move is played at 0,2 so now bot has no other choice than to chose the move 0,1 or 1,1 as per the rule</a:t>
            </a:r>
            <a:endParaRPr lang="en-IN" sz="2400" dirty="0"/>
          </a:p>
        </p:txBody>
      </p:sp>
      <p:sp>
        <p:nvSpPr>
          <p:cNvPr id="5" name="TextBox 4">
            <a:extLst>
              <a:ext uri="{FF2B5EF4-FFF2-40B4-BE49-F238E27FC236}">
                <a16:creationId xmlns:a16="http://schemas.microsoft.com/office/drawing/2014/main" id="{1E62DD58-1B57-156F-308D-1DF30CDB621A}"/>
              </a:ext>
            </a:extLst>
          </p:cNvPr>
          <p:cNvSpPr txBox="1"/>
          <p:nvPr/>
        </p:nvSpPr>
        <p:spPr>
          <a:xfrm>
            <a:off x="4772026" y="4782205"/>
            <a:ext cx="6758135" cy="461665"/>
          </a:xfrm>
          <a:prstGeom prst="rect">
            <a:avLst/>
          </a:prstGeom>
          <a:noFill/>
        </p:spPr>
        <p:txBody>
          <a:bodyPr wrap="square" rtlCol="0">
            <a:spAutoFit/>
          </a:bodyPr>
          <a:lstStyle/>
          <a:p>
            <a:pPr algn="just"/>
            <a:r>
              <a:rPr lang="en-US" sz="2400" dirty="0"/>
              <a:t>Move 0,1 is played by the bot as a response</a:t>
            </a:r>
            <a:endParaRPr lang="en-IN" sz="2400" dirty="0"/>
          </a:p>
        </p:txBody>
      </p:sp>
      <p:sp>
        <p:nvSpPr>
          <p:cNvPr id="6" name="TextBox 5">
            <a:extLst>
              <a:ext uri="{FF2B5EF4-FFF2-40B4-BE49-F238E27FC236}">
                <a16:creationId xmlns:a16="http://schemas.microsoft.com/office/drawing/2014/main" id="{9B115004-45DB-E61D-1845-2560B5D83E26}"/>
              </a:ext>
            </a:extLst>
          </p:cNvPr>
          <p:cNvSpPr txBox="1"/>
          <p:nvPr/>
        </p:nvSpPr>
        <p:spPr>
          <a:xfrm>
            <a:off x="9336772" y="484823"/>
            <a:ext cx="305965" cy="369332"/>
          </a:xfrm>
          <a:prstGeom prst="rect">
            <a:avLst/>
          </a:prstGeom>
          <a:noFill/>
        </p:spPr>
        <p:txBody>
          <a:bodyPr wrap="square" rtlCol="0">
            <a:spAutoFit/>
          </a:bodyPr>
          <a:lstStyle/>
          <a:p>
            <a:r>
              <a:rPr lang="en-US" dirty="0"/>
              <a:t>1</a:t>
            </a:r>
            <a:endParaRPr lang="en-IN" dirty="0"/>
          </a:p>
        </p:txBody>
      </p:sp>
      <p:sp>
        <p:nvSpPr>
          <p:cNvPr id="7" name="TextBox 6">
            <a:extLst>
              <a:ext uri="{FF2B5EF4-FFF2-40B4-BE49-F238E27FC236}">
                <a16:creationId xmlns:a16="http://schemas.microsoft.com/office/drawing/2014/main" id="{50919638-840E-967C-D0C6-F3AC27A0D2CA}"/>
              </a:ext>
            </a:extLst>
          </p:cNvPr>
          <p:cNvSpPr txBox="1"/>
          <p:nvPr/>
        </p:nvSpPr>
        <p:spPr>
          <a:xfrm>
            <a:off x="8248250" y="505650"/>
            <a:ext cx="305965" cy="369332"/>
          </a:xfrm>
          <a:prstGeom prst="rect">
            <a:avLst/>
          </a:prstGeom>
          <a:noFill/>
        </p:spPr>
        <p:txBody>
          <a:bodyPr wrap="square" rtlCol="0">
            <a:spAutoFit/>
          </a:bodyPr>
          <a:lstStyle/>
          <a:p>
            <a:r>
              <a:rPr lang="en-US" dirty="0"/>
              <a:t>0</a:t>
            </a:r>
            <a:endParaRPr lang="en-IN" dirty="0"/>
          </a:p>
        </p:txBody>
      </p:sp>
      <p:sp>
        <p:nvSpPr>
          <p:cNvPr id="8" name="TextBox 7">
            <a:extLst>
              <a:ext uri="{FF2B5EF4-FFF2-40B4-BE49-F238E27FC236}">
                <a16:creationId xmlns:a16="http://schemas.microsoft.com/office/drawing/2014/main" id="{9B157369-BEBC-2C65-AB38-1CEF5CC25516}"/>
              </a:ext>
            </a:extLst>
          </p:cNvPr>
          <p:cNvSpPr txBox="1"/>
          <p:nvPr/>
        </p:nvSpPr>
        <p:spPr>
          <a:xfrm>
            <a:off x="10462812" y="514588"/>
            <a:ext cx="305965" cy="369332"/>
          </a:xfrm>
          <a:prstGeom prst="rect">
            <a:avLst/>
          </a:prstGeom>
          <a:noFill/>
        </p:spPr>
        <p:txBody>
          <a:bodyPr wrap="square" rtlCol="0">
            <a:spAutoFit/>
          </a:bodyPr>
          <a:lstStyle/>
          <a:p>
            <a:r>
              <a:rPr lang="en-US" dirty="0"/>
              <a:t>2</a:t>
            </a:r>
            <a:endParaRPr lang="en-IN" dirty="0"/>
          </a:p>
        </p:txBody>
      </p:sp>
      <p:sp>
        <p:nvSpPr>
          <p:cNvPr id="9" name="TextBox 8">
            <a:extLst>
              <a:ext uri="{FF2B5EF4-FFF2-40B4-BE49-F238E27FC236}">
                <a16:creationId xmlns:a16="http://schemas.microsoft.com/office/drawing/2014/main" id="{331ADFBA-6A7F-81B0-368C-BAF1C9D51FA1}"/>
              </a:ext>
            </a:extLst>
          </p:cNvPr>
          <p:cNvSpPr txBox="1"/>
          <p:nvPr/>
        </p:nvSpPr>
        <p:spPr>
          <a:xfrm>
            <a:off x="7644191" y="1154025"/>
            <a:ext cx="228017" cy="372998"/>
          </a:xfrm>
          <a:prstGeom prst="rect">
            <a:avLst/>
          </a:prstGeom>
          <a:noFill/>
        </p:spPr>
        <p:txBody>
          <a:bodyPr wrap="square" rtlCol="0">
            <a:spAutoFit/>
          </a:bodyPr>
          <a:lstStyle/>
          <a:p>
            <a:r>
              <a:rPr lang="en-US" dirty="0"/>
              <a:t>0</a:t>
            </a:r>
            <a:endParaRPr lang="en-IN" dirty="0"/>
          </a:p>
        </p:txBody>
      </p:sp>
      <p:sp>
        <p:nvSpPr>
          <p:cNvPr id="10" name="TextBox 9">
            <a:extLst>
              <a:ext uri="{FF2B5EF4-FFF2-40B4-BE49-F238E27FC236}">
                <a16:creationId xmlns:a16="http://schemas.microsoft.com/office/drawing/2014/main" id="{18C29103-9A44-B090-6E8B-DAE441D0DDF8}"/>
              </a:ext>
            </a:extLst>
          </p:cNvPr>
          <p:cNvSpPr txBox="1"/>
          <p:nvPr/>
        </p:nvSpPr>
        <p:spPr>
          <a:xfrm>
            <a:off x="7644191" y="3195332"/>
            <a:ext cx="305965" cy="369332"/>
          </a:xfrm>
          <a:prstGeom prst="rect">
            <a:avLst/>
          </a:prstGeom>
          <a:noFill/>
        </p:spPr>
        <p:txBody>
          <a:bodyPr wrap="square" rtlCol="0">
            <a:spAutoFit/>
          </a:bodyPr>
          <a:lstStyle/>
          <a:p>
            <a:r>
              <a:rPr lang="en-US" dirty="0"/>
              <a:t>2</a:t>
            </a:r>
            <a:endParaRPr lang="en-IN" dirty="0"/>
          </a:p>
        </p:txBody>
      </p:sp>
      <p:sp>
        <p:nvSpPr>
          <p:cNvPr id="11" name="TextBox 10">
            <a:extLst>
              <a:ext uri="{FF2B5EF4-FFF2-40B4-BE49-F238E27FC236}">
                <a16:creationId xmlns:a16="http://schemas.microsoft.com/office/drawing/2014/main" id="{D6C0071D-8D20-B1DF-EE1B-B12AB4BE7E56}"/>
              </a:ext>
            </a:extLst>
          </p:cNvPr>
          <p:cNvSpPr txBox="1"/>
          <p:nvPr/>
        </p:nvSpPr>
        <p:spPr>
          <a:xfrm>
            <a:off x="7634666" y="2151110"/>
            <a:ext cx="305965" cy="369332"/>
          </a:xfrm>
          <a:prstGeom prst="rect">
            <a:avLst/>
          </a:prstGeom>
          <a:noFill/>
        </p:spPr>
        <p:txBody>
          <a:bodyPr wrap="square" rtlCol="0">
            <a:spAutoFit/>
          </a:bodyPr>
          <a:lstStyle/>
          <a:p>
            <a:r>
              <a:rPr lang="en-US" dirty="0"/>
              <a:t>1</a:t>
            </a:r>
            <a:endParaRPr lang="en-IN" dirty="0"/>
          </a:p>
        </p:txBody>
      </p:sp>
      <p:sp>
        <p:nvSpPr>
          <p:cNvPr id="12" name="TextBox 11">
            <a:extLst>
              <a:ext uri="{FF2B5EF4-FFF2-40B4-BE49-F238E27FC236}">
                <a16:creationId xmlns:a16="http://schemas.microsoft.com/office/drawing/2014/main" id="{AA12003E-FE2E-E450-2F89-265196F0FA62}"/>
              </a:ext>
            </a:extLst>
          </p:cNvPr>
          <p:cNvSpPr txBox="1"/>
          <p:nvPr/>
        </p:nvSpPr>
        <p:spPr>
          <a:xfrm>
            <a:off x="2288832" y="2733377"/>
            <a:ext cx="305965" cy="369332"/>
          </a:xfrm>
          <a:prstGeom prst="rect">
            <a:avLst/>
          </a:prstGeom>
          <a:noFill/>
        </p:spPr>
        <p:txBody>
          <a:bodyPr wrap="square" rtlCol="0">
            <a:spAutoFit/>
          </a:bodyPr>
          <a:lstStyle/>
          <a:p>
            <a:r>
              <a:rPr lang="en-US" dirty="0"/>
              <a:t>1</a:t>
            </a:r>
            <a:endParaRPr lang="en-IN" dirty="0"/>
          </a:p>
        </p:txBody>
      </p:sp>
      <p:sp>
        <p:nvSpPr>
          <p:cNvPr id="13" name="TextBox 12">
            <a:extLst>
              <a:ext uri="{FF2B5EF4-FFF2-40B4-BE49-F238E27FC236}">
                <a16:creationId xmlns:a16="http://schemas.microsoft.com/office/drawing/2014/main" id="{2A78A523-9BCC-8421-2EC8-48401D233A71}"/>
              </a:ext>
            </a:extLst>
          </p:cNvPr>
          <p:cNvSpPr txBox="1"/>
          <p:nvPr/>
        </p:nvSpPr>
        <p:spPr>
          <a:xfrm>
            <a:off x="1200310" y="2754204"/>
            <a:ext cx="305965" cy="369332"/>
          </a:xfrm>
          <a:prstGeom prst="rect">
            <a:avLst/>
          </a:prstGeom>
          <a:noFill/>
        </p:spPr>
        <p:txBody>
          <a:bodyPr wrap="square" rtlCol="0">
            <a:spAutoFit/>
          </a:bodyPr>
          <a:lstStyle/>
          <a:p>
            <a:r>
              <a:rPr lang="en-US" dirty="0"/>
              <a:t>0</a:t>
            </a:r>
            <a:endParaRPr lang="en-IN" dirty="0"/>
          </a:p>
        </p:txBody>
      </p:sp>
      <p:sp>
        <p:nvSpPr>
          <p:cNvPr id="14" name="TextBox 13">
            <a:extLst>
              <a:ext uri="{FF2B5EF4-FFF2-40B4-BE49-F238E27FC236}">
                <a16:creationId xmlns:a16="http://schemas.microsoft.com/office/drawing/2014/main" id="{7728043D-0743-93AD-9C4A-22E28B2D0441}"/>
              </a:ext>
            </a:extLst>
          </p:cNvPr>
          <p:cNvSpPr txBox="1"/>
          <p:nvPr/>
        </p:nvSpPr>
        <p:spPr>
          <a:xfrm>
            <a:off x="3414872" y="2763142"/>
            <a:ext cx="305965" cy="369332"/>
          </a:xfrm>
          <a:prstGeom prst="rect">
            <a:avLst/>
          </a:prstGeom>
          <a:noFill/>
        </p:spPr>
        <p:txBody>
          <a:bodyPr wrap="square" rtlCol="0">
            <a:spAutoFit/>
          </a:bodyPr>
          <a:lstStyle/>
          <a:p>
            <a:r>
              <a:rPr lang="en-US" dirty="0"/>
              <a:t>2</a:t>
            </a:r>
            <a:endParaRPr lang="en-IN" dirty="0"/>
          </a:p>
        </p:txBody>
      </p:sp>
      <p:sp>
        <p:nvSpPr>
          <p:cNvPr id="15" name="TextBox 14">
            <a:extLst>
              <a:ext uri="{FF2B5EF4-FFF2-40B4-BE49-F238E27FC236}">
                <a16:creationId xmlns:a16="http://schemas.microsoft.com/office/drawing/2014/main" id="{7E917E9F-771C-449E-0EBD-DFE2903116C2}"/>
              </a:ext>
            </a:extLst>
          </p:cNvPr>
          <p:cNvSpPr txBox="1"/>
          <p:nvPr/>
        </p:nvSpPr>
        <p:spPr>
          <a:xfrm>
            <a:off x="671364" y="3365901"/>
            <a:ext cx="228017" cy="372998"/>
          </a:xfrm>
          <a:prstGeom prst="rect">
            <a:avLst/>
          </a:prstGeom>
          <a:noFill/>
        </p:spPr>
        <p:txBody>
          <a:bodyPr wrap="square" rtlCol="0">
            <a:spAutoFit/>
          </a:bodyPr>
          <a:lstStyle/>
          <a:p>
            <a:r>
              <a:rPr lang="en-US" dirty="0"/>
              <a:t>0</a:t>
            </a:r>
            <a:endParaRPr lang="en-IN" dirty="0"/>
          </a:p>
        </p:txBody>
      </p:sp>
      <p:sp>
        <p:nvSpPr>
          <p:cNvPr id="16" name="TextBox 15">
            <a:extLst>
              <a:ext uri="{FF2B5EF4-FFF2-40B4-BE49-F238E27FC236}">
                <a16:creationId xmlns:a16="http://schemas.microsoft.com/office/drawing/2014/main" id="{A012CB8F-1126-2B24-9685-360EB8E15744}"/>
              </a:ext>
            </a:extLst>
          </p:cNvPr>
          <p:cNvSpPr txBox="1"/>
          <p:nvPr/>
        </p:nvSpPr>
        <p:spPr>
          <a:xfrm>
            <a:off x="671364" y="5407208"/>
            <a:ext cx="305965" cy="369332"/>
          </a:xfrm>
          <a:prstGeom prst="rect">
            <a:avLst/>
          </a:prstGeom>
          <a:noFill/>
        </p:spPr>
        <p:txBody>
          <a:bodyPr wrap="square" rtlCol="0">
            <a:spAutoFit/>
          </a:bodyPr>
          <a:lstStyle/>
          <a:p>
            <a:r>
              <a:rPr lang="en-US" dirty="0"/>
              <a:t>2</a:t>
            </a:r>
            <a:endParaRPr lang="en-IN" dirty="0"/>
          </a:p>
        </p:txBody>
      </p:sp>
      <p:sp>
        <p:nvSpPr>
          <p:cNvPr id="17" name="TextBox 16">
            <a:extLst>
              <a:ext uri="{FF2B5EF4-FFF2-40B4-BE49-F238E27FC236}">
                <a16:creationId xmlns:a16="http://schemas.microsoft.com/office/drawing/2014/main" id="{992B8BE4-41D9-DB7E-2C86-41058A2D91E1}"/>
              </a:ext>
            </a:extLst>
          </p:cNvPr>
          <p:cNvSpPr txBox="1"/>
          <p:nvPr/>
        </p:nvSpPr>
        <p:spPr>
          <a:xfrm>
            <a:off x="661839" y="4362986"/>
            <a:ext cx="305965" cy="369332"/>
          </a:xfrm>
          <a:prstGeom prst="rect">
            <a:avLst/>
          </a:prstGeom>
          <a:noFill/>
        </p:spPr>
        <p:txBody>
          <a:bodyPr wrap="square" rtlCol="0">
            <a:spAutoFit/>
          </a:bodyPr>
          <a:lstStyle/>
          <a:p>
            <a:r>
              <a:rPr lang="en-US" dirty="0"/>
              <a:t>1</a:t>
            </a:r>
            <a:endParaRPr lang="en-IN" dirty="0"/>
          </a:p>
        </p:txBody>
      </p:sp>
      <p:pic>
        <p:nvPicPr>
          <p:cNvPr id="19" name="Picture 18">
            <a:extLst>
              <a:ext uri="{FF2B5EF4-FFF2-40B4-BE49-F238E27FC236}">
                <a16:creationId xmlns:a16="http://schemas.microsoft.com/office/drawing/2014/main" id="{8CBF3196-73BA-2507-AD8A-FA38845141A3}"/>
              </a:ext>
            </a:extLst>
          </p:cNvPr>
          <p:cNvPicPr>
            <a:picLocks noChangeAspect="1"/>
          </p:cNvPicPr>
          <p:nvPr/>
        </p:nvPicPr>
        <p:blipFill>
          <a:blip r:embed="rId2"/>
          <a:stretch>
            <a:fillRect/>
          </a:stretch>
        </p:blipFill>
        <p:spPr>
          <a:xfrm>
            <a:off x="8059265" y="874982"/>
            <a:ext cx="2860978" cy="2894400"/>
          </a:xfrm>
          <a:prstGeom prst="rect">
            <a:avLst/>
          </a:prstGeom>
        </p:spPr>
      </p:pic>
      <p:pic>
        <p:nvPicPr>
          <p:cNvPr id="21" name="Picture 20">
            <a:extLst>
              <a:ext uri="{FF2B5EF4-FFF2-40B4-BE49-F238E27FC236}">
                <a16:creationId xmlns:a16="http://schemas.microsoft.com/office/drawing/2014/main" id="{F09E24EE-358A-1756-F453-ADADF833DDC9}"/>
              </a:ext>
            </a:extLst>
          </p:cNvPr>
          <p:cNvPicPr>
            <a:picLocks noChangeAspect="1"/>
          </p:cNvPicPr>
          <p:nvPr/>
        </p:nvPicPr>
        <p:blipFill>
          <a:blip r:embed="rId3"/>
          <a:stretch>
            <a:fillRect/>
          </a:stretch>
        </p:blipFill>
        <p:spPr>
          <a:xfrm>
            <a:off x="1114073" y="3200105"/>
            <a:ext cx="2769537" cy="2824797"/>
          </a:xfrm>
          <a:prstGeom prst="rect">
            <a:avLst/>
          </a:prstGeom>
        </p:spPr>
      </p:pic>
    </p:spTree>
    <p:extLst>
      <p:ext uri="{BB962C8B-B14F-4D97-AF65-F5344CB8AC3E}">
        <p14:creationId xmlns:p14="http://schemas.microsoft.com/office/powerpoint/2010/main" val="14242760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4B32B-C837-B4D0-54AD-AE56B3606828}"/>
              </a:ext>
            </a:extLst>
          </p:cNvPr>
          <p:cNvSpPr txBox="1"/>
          <p:nvPr/>
        </p:nvSpPr>
        <p:spPr>
          <a:xfrm>
            <a:off x="661839" y="1045793"/>
            <a:ext cx="6758135" cy="830997"/>
          </a:xfrm>
          <a:prstGeom prst="rect">
            <a:avLst/>
          </a:prstGeom>
          <a:noFill/>
        </p:spPr>
        <p:txBody>
          <a:bodyPr wrap="square" rtlCol="0">
            <a:spAutoFit/>
          </a:bodyPr>
          <a:lstStyle/>
          <a:p>
            <a:pPr algn="just"/>
            <a:r>
              <a:rPr lang="en-US" sz="2400" dirty="0"/>
              <a:t>Now fourth move is played at 1,1 and the game is over, player one wins</a:t>
            </a:r>
            <a:endParaRPr lang="en-IN" sz="2400" dirty="0"/>
          </a:p>
        </p:txBody>
      </p:sp>
      <p:sp>
        <p:nvSpPr>
          <p:cNvPr id="4" name="TextBox 3">
            <a:extLst>
              <a:ext uri="{FF2B5EF4-FFF2-40B4-BE49-F238E27FC236}">
                <a16:creationId xmlns:a16="http://schemas.microsoft.com/office/drawing/2014/main" id="{56139B7D-272A-DCB0-FA05-19996E370734}"/>
              </a:ext>
            </a:extLst>
          </p:cNvPr>
          <p:cNvSpPr txBox="1"/>
          <p:nvPr/>
        </p:nvSpPr>
        <p:spPr>
          <a:xfrm>
            <a:off x="9291263" y="623300"/>
            <a:ext cx="305965" cy="369332"/>
          </a:xfrm>
          <a:prstGeom prst="rect">
            <a:avLst/>
          </a:prstGeom>
          <a:noFill/>
        </p:spPr>
        <p:txBody>
          <a:bodyPr wrap="square" rtlCol="0">
            <a:spAutoFit/>
          </a:bodyPr>
          <a:lstStyle/>
          <a:p>
            <a:r>
              <a:rPr lang="en-US" dirty="0"/>
              <a:t>1</a:t>
            </a:r>
            <a:endParaRPr lang="en-IN" dirty="0"/>
          </a:p>
        </p:txBody>
      </p:sp>
      <p:sp>
        <p:nvSpPr>
          <p:cNvPr id="5" name="TextBox 4">
            <a:extLst>
              <a:ext uri="{FF2B5EF4-FFF2-40B4-BE49-F238E27FC236}">
                <a16:creationId xmlns:a16="http://schemas.microsoft.com/office/drawing/2014/main" id="{4454AA1E-AB73-B492-CC28-D96E0D9E89B6}"/>
              </a:ext>
            </a:extLst>
          </p:cNvPr>
          <p:cNvSpPr txBox="1"/>
          <p:nvPr/>
        </p:nvSpPr>
        <p:spPr>
          <a:xfrm>
            <a:off x="8202741" y="644127"/>
            <a:ext cx="305965" cy="369332"/>
          </a:xfrm>
          <a:prstGeom prst="rect">
            <a:avLst/>
          </a:prstGeom>
          <a:noFill/>
        </p:spPr>
        <p:txBody>
          <a:bodyPr wrap="square" rtlCol="0">
            <a:spAutoFit/>
          </a:bodyPr>
          <a:lstStyle/>
          <a:p>
            <a:r>
              <a:rPr lang="en-US" dirty="0"/>
              <a:t>0</a:t>
            </a:r>
            <a:endParaRPr lang="en-IN" dirty="0"/>
          </a:p>
        </p:txBody>
      </p:sp>
      <p:sp>
        <p:nvSpPr>
          <p:cNvPr id="6" name="TextBox 5">
            <a:extLst>
              <a:ext uri="{FF2B5EF4-FFF2-40B4-BE49-F238E27FC236}">
                <a16:creationId xmlns:a16="http://schemas.microsoft.com/office/drawing/2014/main" id="{0EBC0683-DD7C-C62C-F3A5-B1189BC5C553}"/>
              </a:ext>
            </a:extLst>
          </p:cNvPr>
          <p:cNvSpPr txBox="1"/>
          <p:nvPr/>
        </p:nvSpPr>
        <p:spPr>
          <a:xfrm>
            <a:off x="10417303" y="653065"/>
            <a:ext cx="305965" cy="369332"/>
          </a:xfrm>
          <a:prstGeom prst="rect">
            <a:avLst/>
          </a:prstGeom>
          <a:noFill/>
        </p:spPr>
        <p:txBody>
          <a:bodyPr wrap="square" rtlCol="0">
            <a:spAutoFit/>
          </a:bodyPr>
          <a:lstStyle/>
          <a:p>
            <a:r>
              <a:rPr lang="en-US" dirty="0"/>
              <a:t>2</a:t>
            </a:r>
            <a:endParaRPr lang="en-IN" dirty="0"/>
          </a:p>
        </p:txBody>
      </p:sp>
      <p:sp>
        <p:nvSpPr>
          <p:cNvPr id="7" name="TextBox 6">
            <a:extLst>
              <a:ext uri="{FF2B5EF4-FFF2-40B4-BE49-F238E27FC236}">
                <a16:creationId xmlns:a16="http://schemas.microsoft.com/office/drawing/2014/main" id="{B2289453-59CB-8A06-B764-6D5A65CA5506}"/>
              </a:ext>
            </a:extLst>
          </p:cNvPr>
          <p:cNvSpPr txBox="1"/>
          <p:nvPr/>
        </p:nvSpPr>
        <p:spPr>
          <a:xfrm>
            <a:off x="7598682" y="1292502"/>
            <a:ext cx="228017" cy="372998"/>
          </a:xfrm>
          <a:prstGeom prst="rect">
            <a:avLst/>
          </a:prstGeom>
          <a:noFill/>
        </p:spPr>
        <p:txBody>
          <a:bodyPr wrap="square" rtlCol="0">
            <a:spAutoFit/>
          </a:bodyPr>
          <a:lstStyle/>
          <a:p>
            <a:r>
              <a:rPr lang="en-US" dirty="0"/>
              <a:t>0</a:t>
            </a:r>
            <a:endParaRPr lang="en-IN" dirty="0"/>
          </a:p>
        </p:txBody>
      </p:sp>
      <p:sp>
        <p:nvSpPr>
          <p:cNvPr id="8" name="TextBox 7">
            <a:extLst>
              <a:ext uri="{FF2B5EF4-FFF2-40B4-BE49-F238E27FC236}">
                <a16:creationId xmlns:a16="http://schemas.microsoft.com/office/drawing/2014/main" id="{1D4CCB70-85A2-64AF-9ACB-6E259D5A034A}"/>
              </a:ext>
            </a:extLst>
          </p:cNvPr>
          <p:cNvSpPr txBox="1"/>
          <p:nvPr/>
        </p:nvSpPr>
        <p:spPr>
          <a:xfrm>
            <a:off x="7598682" y="3333809"/>
            <a:ext cx="305965" cy="369332"/>
          </a:xfrm>
          <a:prstGeom prst="rect">
            <a:avLst/>
          </a:prstGeom>
          <a:noFill/>
        </p:spPr>
        <p:txBody>
          <a:bodyPr wrap="square" rtlCol="0">
            <a:spAutoFit/>
          </a:bodyPr>
          <a:lstStyle/>
          <a:p>
            <a:r>
              <a:rPr lang="en-US" dirty="0"/>
              <a:t>2</a:t>
            </a:r>
            <a:endParaRPr lang="en-IN" dirty="0"/>
          </a:p>
        </p:txBody>
      </p:sp>
      <p:sp>
        <p:nvSpPr>
          <p:cNvPr id="9" name="TextBox 8">
            <a:extLst>
              <a:ext uri="{FF2B5EF4-FFF2-40B4-BE49-F238E27FC236}">
                <a16:creationId xmlns:a16="http://schemas.microsoft.com/office/drawing/2014/main" id="{B38F9117-1549-ADEA-C54D-45B5559C5FE7}"/>
              </a:ext>
            </a:extLst>
          </p:cNvPr>
          <p:cNvSpPr txBox="1"/>
          <p:nvPr/>
        </p:nvSpPr>
        <p:spPr>
          <a:xfrm>
            <a:off x="7589157" y="2289587"/>
            <a:ext cx="305965" cy="369332"/>
          </a:xfrm>
          <a:prstGeom prst="rect">
            <a:avLst/>
          </a:prstGeom>
          <a:noFill/>
        </p:spPr>
        <p:txBody>
          <a:bodyPr wrap="square" rtlCol="0">
            <a:spAutoFit/>
          </a:bodyPr>
          <a:lstStyle/>
          <a:p>
            <a:r>
              <a:rPr lang="en-US" dirty="0"/>
              <a:t>1</a:t>
            </a:r>
            <a:endParaRPr lang="en-IN" dirty="0"/>
          </a:p>
        </p:txBody>
      </p:sp>
      <p:pic>
        <p:nvPicPr>
          <p:cNvPr id="19" name="Picture 18">
            <a:extLst>
              <a:ext uri="{FF2B5EF4-FFF2-40B4-BE49-F238E27FC236}">
                <a16:creationId xmlns:a16="http://schemas.microsoft.com/office/drawing/2014/main" id="{6FD4A718-158C-3017-CA19-684D08881148}"/>
              </a:ext>
            </a:extLst>
          </p:cNvPr>
          <p:cNvPicPr>
            <a:picLocks noChangeAspect="1"/>
          </p:cNvPicPr>
          <p:nvPr/>
        </p:nvPicPr>
        <p:blipFill>
          <a:blip r:embed="rId2"/>
          <a:stretch>
            <a:fillRect/>
          </a:stretch>
        </p:blipFill>
        <p:spPr>
          <a:xfrm>
            <a:off x="7980847" y="992632"/>
            <a:ext cx="3058627" cy="3115865"/>
          </a:xfrm>
          <a:prstGeom prst="rect">
            <a:avLst/>
          </a:prstGeom>
        </p:spPr>
      </p:pic>
      <p:sp>
        <p:nvSpPr>
          <p:cNvPr id="20" name="TextBox 19">
            <a:extLst>
              <a:ext uri="{FF2B5EF4-FFF2-40B4-BE49-F238E27FC236}">
                <a16:creationId xmlns:a16="http://schemas.microsoft.com/office/drawing/2014/main" id="{A9C63135-2079-849A-D560-DE709F0AA1D2}"/>
              </a:ext>
            </a:extLst>
          </p:cNvPr>
          <p:cNvSpPr txBox="1"/>
          <p:nvPr/>
        </p:nvSpPr>
        <p:spPr>
          <a:xfrm>
            <a:off x="661839" y="3304083"/>
            <a:ext cx="5606881" cy="646331"/>
          </a:xfrm>
          <a:prstGeom prst="rect">
            <a:avLst/>
          </a:prstGeom>
          <a:noFill/>
        </p:spPr>
        <p:txBody>
          <a:bodyPr wrap="square" rtlCol="0">
            <a:spAutoFit/>
          </a:bodyPr>
          <a:lstStyle/>
          <a:p>
            <a:r>
              <a:rPr lang="en-US" dirty="0"/>
              <a:t>Now values from </a:t>
            </a:r>
            <a:r>
              <a:rPr lang="en-US" dirty="0" err="1"/>
              <a:t>game_stack</a:t>
            </a:r>
            <a:r>
              <a:rPr lang="en-US" dirty="0"/>
              <a:t> will be </a:t>
            </a:r>
            <a:r>
              <a:rPr lang="en-US" dirty="0" err="1"/>
              <a:t>poped</a:t>
            </a:r>
            <a:r>
              <a:rPr lang="en-US" dirty="0"/>
              <a:t> and be used to update the values of moves in </a:t>
            </a:r>
            <a:r>
              <a:rPr lang="en-US" dirty="0" err="1"/>
              <a:t>game_space</a:t>
            </a:r>
            <a:endParaRPr lang="en-IN" dirty="0"/>
          </a:p>
        </p:txBody>
      </p:sp>
      <p:sp>
        <p:nvSpPr>
          <p:cNvPr id="21" name="Rectangle 20">
            <a:extLst>
              <a:ext uri="{FF2B5EF4-FFF2-40B4-BE49-F238E27FC236}">
                <a16:creationId xmlns:a16="http://schemas.microsoft.com/office/drawing/2014/main" id="{D4635EF3-C931-6CA0-FD0F-4DA891F2FBD8}"/>
              </a:ext>
            </a:extLst>
          </p:cNvPr>
          <p:cNvSpPr/>
          <p:nvPr/>
        </p:nvSpPr>
        <p:spPr>
          <a:xfrm>
            <a:off x="699000" y="2430964"/>
            <a:ext cx="3619500" cy="6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“hash”:“100000000”, “move”: (2,2)</a:t>
            </a:r>
            <a:endParaRPr lang="en-IN" dirty="0"/>
          </a:p>
        </p:txBody>
      </p:sp>
      <p:sp>
        <p:nvSpPr>
          <p:cNvPr id="22" name="TextBox 21">
            <a:extLst>
              <a:ext uri="{FF2B5EF4-FFF2-40B4-BE49-F238E27FC236}">
                <a16:creationId xmlns:a16="http://schemas.microsoft.com/office/drawing/2014/main" id="{384937A8-0FD7-0FA1-B7CD-F199506B0E5F}"/>
              </a:ext>
            </a:extLst>
          </p:cNvPr>
          <p:cNvSpPr txBox="1"/>
          <p:nvPr/>
        </p:nvSpPr>
        <p:spPr>
          <a:xfrm>
            <a:off x="4318500" y="2568302"/>
            <a:ext cx="1289071" cy="369332"/>
          </a:xfrm>
          <a:prstGeom prst="rect">
            <a:avLst/>
          </a:prstGeom>
          <a:noFill/>
        </p:spPr>
        <p:txBody>
          <a:bodyPr wrap="none" rtlCol="0">
            <a:spAutoFit/>
          </a:bodyPr>
          <a:lstStyle/>
          <a:p>
            <a:r>
              <a:rPr lang="en-US" dirty="0" err="1"/>
              <a:t>game_stack</a:t>
            </a:r>
            <a:endParaRPr lang="en-IN" dirty="0"/>
          </a:p>
        </p:txBody>
      </p:sp>
      <p:sp>
        <p:nvSpPr>
          <p:cNvPr id="23" name="Rectangle 22">
            <a:extLst>
              <a:ext uri="{FF2B5EF4-FFF2-40B4-BE49-F238E27FC236}">
                <a16:creationId xmlns:a16="http://schemas.microsoft.com/office/drawing/2014/main" id="{00979963-A51A-081C-872C-7D7C19930065}"/>
              </a:ext>
            </a:extLst>
          </p:cNvPr>
          <p:cNvSpPr/>
          <p:nvPr/>
        </p:nvSpPr>
        <p:spPr>
          <a:xfrm>
            <a:off x="661839" y="4342229"/>
            <a:ext cx="5274645" cy="690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“100000000”:{ (0,1):1, (1,1):1, (1,2):1, (2,1):1, (2,2):1 }</a:t>
            </a:r>
            <a:endParaRPr lang="en-IN" dirty="0"/>
          </a:p>
        </p:txBody>
      </p:sp>
      <p:sp>
        <p:nvSpPr>
          <p:cNvPr id="24" name="TextBox 23">
            <a:extLst>
              <a:ext uri="{FF2B5EF4-FFF2-40B4-BE49-F238E27FC236}">
                <a16:creationId xmlns:a16="http://schemas.microsoft.com/office/drawing/2014/main" id="{9D4EAA60-5081-A972-F605-C685A0C74EF5}"/>
              </a:ext>
            </a:extLst>
          </p:cNvPr>
          <p:cNvSpPr txBox="1"/>
          <p:nvPr/>
        </p:nvSpPr>
        <p:spPr>
          <a:xfrm>
            <a:off x="5936484" y="4524941"/>
            <a:ext cx="1350563" cy="369332"/>
          </a:xfrm>
          <a:prstGeom prst="rect">
            <a:avLst/>
          </a:prstGeom>
          <a:noFill/>
        </p:spPr>
        <p:txBody>
          <a:bodyPr wrap="none" rtlCol="0">
            <a:spAutoFit/>
          </a:bodyPr>
          <a:lstStyle/>
          <a:p>
            <a:r>
              <a:rPr lang="en-US" dirty="0" err="1"/>
              <a:t>game_space</a:t>
            </a:r>
            <a:endParaRPr lang="en-IN" dirty="0"/>
          </a:p>
        </p:txBody>
      </p:sp>
      <p:sp>
        <p:nvSpPr>
          <p:cNvPr id="25" name="TextBox 24">
            <a:extLst>
              <a:ext uri="{FF2B5EF4-FFF2-40B4-BE49-F238E27FC236}">
                <a16:creationId xmlns:a16="http://schemas.microsoft.com/office/drawing/2014/main" id="{57D8C419-2230-67F8-9511-49FBC3319361}"/>
              </a:ext>
            </a:extLst>
          </p:cNvPr>
          <p:cNvSpPr txBox="1"/>
          <p:nvPr/>
        </p:nvSpPr>
        <p:spPr>
          <a:xfrm>
            <a:off x="661839" y="5219037"/>
            <a:ext cx="10972427" cy="646331"/>
          </a:xfrm>
          <a:prstGeom prst="rect">
            <a:avLst/>
          </a:prstGeom>
          <a:noFill/>
        </p:spPr>
        <p:txBody>
          <a:bodyPr wrap="none" rtlCol="0">
            <a:spAutoFit/>
          </a:bodyPr>
          <a:lstStyle/>
          <a:p>
            <a:r>
              <a:rPr lang="en-US" dirty="0"/>
              <a:t>First value </a:t>
            </a:r>
            <a:r>
              <a:rPr lang="en-US" dirty="0" err="1"/>
              <a:t>poped</a:t>
            </a:r>
            <a:r>
              <a:rPr lang="en-US" dirty="0"/>
              <a:t> from </a:t>
            </a:r>
            <a:r>
              <a:rPr lang="en-US" dirty="0" err="1"/>
              <a:t>game_stack</a:t>
            </a:r>
            <a:r>
              <a:rPr lang="en-US" dirty="0"/>
              <a:t> is “hash”:”100000000”, “move”</a:t>
            </a:r>
            <a:r>
              <a:rPr lang="en-US" dirty="0">
                <a:sym typeface="Wingdings" panose="05000000000000000000" pitchFamily="2" charset="2"/>
              </a:rPr>
              <a:t>(2,2), and as the game was lost by bot, the value </a:t>
            </a:r>
          </a:p>
          <a:p>
            <a:r>
              <a:rPr lang="en-IN" dirty="0">
                <a:sym typeface="Wingdings" panose="05000000000000000000" pitchFamily="2" charset="2"/>
              </a:rPr>
              <a:t>of move 2,2 from “100000000” in </a:t>
            </a:r>
            <a:r>
              <a:rPr lang="en-IN" dirty="0" err="1">
                <a:sym typeface="Wingdings" panose="05000000000000000000" pitchFamily="2" charset="2"/>
              </a:rPr>
              <a:t>game_space</a:t>
            </a:r>
            <a:r>
              <a:rPr lang="en-IN" dirty="0">
                <a:sym typeface="Wingdings" panose="05000000000000000000" pitchFamily="2" charset="2"/>
              </a:rPr>
              <a:t> will be subtracted by two</a:t>
            </a:r>
            <a:endParaRPr lang="en-US" dirty="0">
              <a:sym typeface="Wingdings" panose="05000000000000000000" pitchFamily="2" charset="2"/>
            </a:endParaRPr>
          </a:p>
        </p:txBody>
      </p:sp>
    </p:spTree>
    <p:extLst>
      <p:ext uri="{BB962C8B-B14F-4D97-AF65-F5344CB8AC3E}">
        <p14:creationId xmlns:p14="http://schemas.microsoft.com/office/powerpoint/2010/main" val="19809071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A3D859-BD93-B023-0F05-473BECE1C0D1}"/>
              </a:ext>
            </a:extLst>
          </p:cNvPr>
          <p:cNvSpPr txBox="1"/>
          <p:nvPr/>
        </p:nvSpPr>
        <p:spPr>
          <a:xfrm>
            <a:off x="786786" y="3322553"/>
            <a:ext cx="4195636" cy="369332"/>
          </a:xfrm>
          <a:prstGeom prst="rect">
            <a:avLst/>
          </a:prstGeom>
          <a:noFill/>
        </p:spPr>
        <p:txBody>
          <a:bodyPr wrap="none" rtlCol="0">
            <a:spAutoFit/>
          </a:bodyPr>
          <a:lstStyle/>
          <a:p>
            <a:r>
              <a:rPr lang="en-US" dirty="0"/>
              <a:t>Stack is empty , so updating values in done</a:t>
            </a:r>
            <a:endParaRPr lang="en-IN" dirty="0"/>
          </a:p>
        </p:txBody>
      </p:sp>
      <p:sp>
        <p:nvSpPr>
          <p:cNvPr id="4" name="Rectangle 3">
            <a:extLst>
              <a:ext uri="{FF2B5EF4-FFF2-40B4-BE49-F238E27FC236}">
                <a16:creationId xmlns:a16="http://schemas.microsoft.com/office/drawing/2014/main" id="{D9046ECB-D55D-88A1-1B44-6C7B116D08D6}"/>
              </a:ext>
            </a:extLst>
          </p:cNvPr>
          <p:cNvSpPr/>
          <p:nvPr/>
        </p:nvSpPr>
        <p:spPr>
          <a:xfrm>
            <a:off x="786786" y="2558260"/>
            <a:ext cx="3619500" cy="6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Empty</a:t>
            </a:r>
            <a:endParaRPr lang="en-IN" dirty="0"/>
          </a:p>
        </p:txBody>
      </p:sp>
      <p:sp>
        <p:nvSpPr>
          <p:cNvPr id="5" name="TextBox 4">
            <a:extLst>
              <a:ext uri="{FF2B5EF4-FFF2-40B4-BE49-F238E27FC236}">
                <a16:creationId xmlns:a16="http://schemas.microsoft.com/office/drawing/2014/main" id="{7AB59D46-069B-35DC-C40D-1E88CE293ED7}"/>
              </a:ext>
            </a:extLst>
          </p:cNvPr>
          <p:cNvSpPr txBox="1"/>
          <p:nvPr/>
        </p:nvSpPr>
        <p:spPr>
          <a:xfrm>
            <a:off x="4406286" y="2695599"/>
            <a:ext cx="1289071" cy="369332"/>
          </a:xfrm>
          <a:prstGeom prst="rect">
            <a:avLst/>
          </a:prstGeom>
          <a:noFill/>
        </p:spPr>
        <p:txBody>
          <a:bodyPr wrap="none" rtlCol="0">
            <a:spAutoFit/>
          </a:bodyPr>
          <a:lstStyle/>
          <a:p>
            <a:r>
              <a:rPr lang="en-US" dirty="0" err="1"/>
              <a:t>game_stack</a:t>
            </a:r>
            <a:endParaRPr lang="en-IN" dirty="0"/>
          </a:p>
        </p:txBody>
      </p:sp>
      <p:sp>
        <p:nvSpPr>
          <p:cNvPr id="6" name="Rectangle 5">
            <a:extLst>
              <a:ext uri="{FF2B5EF4-FFF2-40B4-BE49-F238E27FC236}">
                <a16:creationId xmlns:a16="http://schemas.microsoft.com/office/drawing/2014/main" id="{F21E14FC-650C-FE95-6401-A2A807438BAA}"/>
              </a:ext>
            </a:extLst>
          </p:cNvPr>
          <p:cNvSpPr/>
          <p:nvPr/>
        </p:nvSpPr>
        <p:spPr>
          <a:xfrm>
            <a:off x="786786" y="4118590"/>
            <a:ext cx="527464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“100000000”:{ (0,1):1, (1,1):1, (1,2):1, (2,1):1, (2,2):-1}</a:t>
            </a:r>
            <a:endParaRPr lang="en-IN" dirty="0"/>
          </a:p>
        </p:txBody>
      </p:sp>
      <p:sp>
        <p:nvSpPr>
          <p:cNvPr id="7" name="TextBox 6">
            <a:extLst>
              <a:ext uri="{FF2B5EF4-FFF2-40B4-BE49-F238E27FC236}">
                <a16:creationId xmlns:a16="http://schemas.microsoft.com/office/drawing/2014/main" id="{98670887-920D-D06C-EB72-2BA8FA0E5952}"/>
              </a:ext>
            </a:extLst>
          </p:cNvPr>
          <p:cNvSpPr txBox="1"/>
          <p:nvPr/>
        </p:nvSpPr>
        <p:spPr>
          <a:xfrm>
            <a:off x="6061431" y="4257090"/>
            <a:ext cx="1350563" cy="369332"/>
          </a:xfrm>
          <a:prstGeom prst="rect">
            <a:avLst/>
          </a:prstGeom>
          <a:noFill/>
        </p:spPr>
        <p:txBody>
          <a:bodyPr wrap="none" rtlCol="0">
            <a:spAutoFit/>
          </a:bodyPr>
          <a:lstStyle/>
          <a:p>
            <a:r>
              <a:rPr lang="en-US" dirty="0" err="1"/>
              <a:t>game_space</a:t>
            </a:r>
            <a:endParaRPr lang="en-IN" dirty="0"/>
          </a:p>
        </p:txBody>
      </p:sp>
      <p:sp>
        <p:nvSpPr>
          <p:cNvPr id="8" name="TextBox 7">
            <a:extLst>
              <a:ext uri="{FF2B5EF4-FFF2-40B4-BE49-F238E27FC236}">
                <a16:creationId xmlns:a16="http://schemas.microsoft.com/office/drawing/2014/main" id="{8ABD00DF-6C05-5390-4799-B394CB9CEA6C}"/>
              </a:ext>
            </a:extLst>
          </p:cNvPr>
          <p:cNvSpPr txBox="1"/>
          <p:nvPr/>
        </p:nvSpPr>
        <p:spPr>
          <a:xfrm>
            <a:off x="786786" y="4951186"/>
            <a:ext cx="4399089" cy="646331"/>
          </a:xfrm>
          <a:prstGeom prst="rect">
            <a:avLst/>
          </a:prstGeom>
          <a:noFill/>
        </p:spPr>
        <p:txBody>
          <a:bodyPr wrap="none" rtlCol="0">
            <a:spAutoFit/>
          </a:bodyPr>
          <a:lstStyle/>
          <a:p>
            <a:r>
              <a:rPr lang="en-US" dirty="0">
                <a:sym typeface="Wingdings" panose="05000000000000000000" pitchFamily="2" charset="2"/>
              </a:rPr>
              <a:t>Now value at (2,2) has changed from 1 to -1. </a:t>
            </a:r>
          </a:p>
          <a:p>
            <a:endParaRPr lang="en-US" dirty="0">
              <a:sym typeface="Wingdings" panose="05000000000000000000" pitchFamily="2" charset="2"/>
            </a:endParaRPr>
          </a:p>
        </p:txBody>
      </p:sp>
      <p:sp>
        <p:nvSpPr>
          <p:cNvPr id="9" name="TextBox 8">
            <a:extLst>
              <a:ext uri="{FF2B5EF4-FFF2-40B4-BE49-F238E27FC236}">
                <a16:creationId xmlns:a16="http://schemas.microsoft.com/office/drawing/2014/main" id="{D64834A7-4F05-F415-B66A-74CDF4A5CABF}"/>
              </a:ext>
            </a:extLst>
          </p:cNvPr>
          <p:cNvSpPr txBox="1"/>
          <p:nvPr/>
        </p:nvSpPr>
        <p:spPr>
          <a:xfrm>
            <a:off x="9114100" y="1395288"/>
            <a:ext cx="305965" cy="369332"/>
          </a:xfrm>
          <a:prstGeom prst="rect">
            <a:avLst/>
          </a:prstGeom>
          <a:noFill/>
        </p:spPr>
        <p:txBody>
          <a:bodyPr wrap="square" rtlCol="0">
            <a:spAutoFit/>
          </a:bodyPr>
          <a:lstStyle/>
          <a:p>
            <a:r>
              <a:rPr lang="en-US" dirty="0"/>
              <a:t>1</a:t>
            </a:r>
            <a:endParaRPr lang="en-IN" dirty="0"/>
          </a:p>
        </p:txBody>
      </p:sp>
      <p:sp>
        <p:nvSpPr>
          <p:cNvPr id="10" name="TextBox 9">
            <a:extLst>
              <a:ext uri="{FF2B5EF4-FFF2-40B4-BE49-F238E27FC236}">
                <a16:creationId xmlns:a16="http://schemas.microsoft.com/office/drawing/2014/main" id="{B58384C4-41A6-101D-245D-A2459C2F6FB3}"/>
              </a:ext>
            </a:extLst>
          </p:cNvPr>
          <p:cNvSpPr txBox="1"/>
          <p:nvPr/>
        </p:nvSpPr>
        <p:spPr>
          <a:xfrm>
            <a:off x="8025578" y="1416115"/>
            <a:ext cx="305965" cy="369332"/>
          </a:xfrm>
          <a:prstGeom prst="rect">
            <a:avLst/>
          </a:prstGeom>
          <a:noFill/>
        </p:spPr>
        <p:txBody>
          <a:bodyPr wrap="square" rtlCol="0">
            <a:spAutoFit/>
          </a:bodyPr>
          <a:lstStyle/>
          <a:p>
            <a:r>
              <a:rPr lang="en-US" dirty="0"/>
              <a:t>0</a:t>
            </a:r>
            <a:endParaRPr lang="en-IN" dirty="0"/>
          </a:p>
        </p:txBody>
      </p:sp>
      <p:sp>
        <p:nvSpPr>
          <p:cNvPr id="11" name="TextBox 10">
            <a:extLst>
              <a:ext uri="{FF2B5EF4-FFF2-40B4-BE49-F238E27FC236}">
                <a16:creationId xmlns:a16="http://schemas.microsoft.com/office/drawing/2014/main" id="{ADD321B3-ED21-884C-7290-4974EDD6C6DA}"/>
              </a:ext>
            </a:extLst>
          </p:cNvPr>
          <p:cNvSpPr txBox="1"/>
          <p:nvPr/>
        </p:nvSpPr>
        <p:spPr>
          <a:xfrm>
            <a:off x="10240140" y="1425053"/>
            <a:ext cx="305965" cy="369332"/>
          </a:xfrm>
          <a:prstGeom prst="rect">
            <a:avLst/>
          </a:prstGeom>
          <a:noFill/>
        </p:spPr>
        <p:txBody>
          <a:bodyPr wrap="square" rtlCol="0">
            <a:spAutoFit/>
          </a:bodyPr>
          <a:lstStyle/>
          <a:p>
            <a:r>
              <a:rPr lang="en-US" dirty="0"/>
              <a:t>2</a:t>
            </a:r>
            <a:endParaRPr lang="en-IN" dirty="0"/>
          </a:p>
        </p:txBody>
      </p:sp>
      <p:sp>
        <p:nvSpPr>
          <p:cNvPr id="12" name="TextBox 11">
            <a:extLst>
              <a:ext uri="{FF2B5EF4-FFF2-40B4-BE49-F238E27FC236}">
                <a16:creationId xmlns:a16="http://schemas.microsoft.com/office/drawing/2014/main" id="{482ADF92-E1B7-6D4E-8AB9-DF8B52E1B0E7}"/>
              </a:ext>
            </a:extLst>
          </p:cNvPr>
          <p:cNvSpPr txBox="1"/>
          <p:nvPr/>
        </p:nvSpPr>
        <p:spPr>
          <a:xfrm>
            <a:off x="7421519" y="2064490"/>
            <a:ext cx="228017" cy="372998"/>
          </a:xfrm>
          <a:prstGeom prst="rect">
            <a:avLst/>
          </a:prstGeom>
          <a:noFill/>
        </p:spPr>
        <p:txBody>
          <a:bodyPr wrap="square" rtlCol="0">
            <a:spAutoFit/>
          </a:bodyPr>
          <a:lstStyle/>
          <a:p>
            <a:r>
              <a:rPr lang="en-US" dirty="0"/>
              <a:t>0</a:t>
            </a:r>
            <a:endParaRPr lang="en-IN" dirty="0"/>
          </a:p>
        </p:txBody>
      </p:sp>
      <p:sp>
        <p:nvSpPr>
          <p:cNvPr id="13" name="TextBox 12">
            <a:extLst>
              <a:ext uri="{FF2B5EF4-FFF2-40B4-BE49-F238E27FC236}">
                <a16:creationId xmlns:a16="http://schemas.microsoft.com/office/drawing/2014/main" id="{225B184A-F44F-B90A-E1A8-4EE8576CA045}"/>
              </a:ext>
            </a:extLst>
          </p:cNvPr>
          <p:cNvSpPr txBox="1"/>
          <p:nvPr/>
        </p:nvSpPr>
        <p:spPr>
          <a:xfrm>
            <a:off x="7421519" y="4105797"/>
            <a:ext cx="305965" cy="369332"/>
          </a:xfrm>
          <a:prstGeom prst="rect">
            <a:avLst/>
          </a:prstGeom>
          <a:noFill/>
        </p:spPr>
        <p:txBody>
          <a:bodyPr wrap="square" rtlCol="0">
            <a:spAutoFit/>
          </a:bodyPr>
          <a:lstStyle/>
          <a:p>
            <a:r>
              <a:rPr lang="en-US" dirty="0"/>
              <a:t>2</a:t>
            </a:r>
            <a:endParaRPr lang="en-IN" dirty="0"/>
          </a:p>
        </p:txBody>
      </p:sp>
      <p:sp>
        <p:nvSpPr>
          <p:cNvPr id="14" name="TextBox 13">
            <a:extLst>
              <a:ext uri="{FF2B5EF4-FFF2-40B4-BE49-F238E27FC236}">
                <a16:creationId xmlns:a16="http://schemas.microsoft.com/office/drawing/2014/main" id="{A101BC64-4AFE-483D-7F25-CEAF45FEBE1B}"/>
              </a:ext>
            </a:extLst>
          </p:cNvPr>
          <p:cNvSpPr txBox="1"/>
          <p:nvPr/>
        </p:nvSpPr>
        <p:spPr>
          <a:xfrm>
            <a:off x="7411994" y="3061575"/>
            <a:ext cx="305965" cy="369332"/>
          </a:xfrm>
          <a:prstGeom prst="rect">
            <a:avLst/>
          </a:prstGeom>
          <a:noFill/>
        </p:spPr>
        <p:txBody>
          <a:bodyPr wrap="square" rtlCol="0">
            <a:spAutoFit/>
          </a:bodyPr>
          <a:lstStyle/>
          <a:p>
            <a:r>
              <a:rPr lang="en-US" dirty="0"/>
              <a:t>1</a:t>
            </a:r>
            <a:endParaRPr lang="en-IN" dirty="0"/>
          </a:p>
        </p:txBody>
      </p:sp>
      <p:pic>
        <p:nvPicPr>
          <p:cNvPr id="15" name="Picture 14">
            <a:extLst>
              <a:ext uri="{FF2B5EF4-FFF2-40B4-BE49-F238E27FC236}">
                <a16:creationId xmlns:a16="http://schemas.microsoft.com/office/drawing/2014/main" id="{8F1DDC5E-2C91-0D6E-4BBE-ADB09BCD6C54}"/>
              </a:ext>
            </a:extLst>
          </p:cNvPr>
          <p:cNvPicPr>
            <a:picLocks noChangeAspect="1"/>
          </p:cNvPicPr>
          <p:nvPr/>
        </p:nvPicPr>
        <p:blipFill>
          <a:blip r:embed="rId2"/>
          <a:stretch>
            <a:fillRect/>
          </a:stretch>
        </p:blipFill>
        <p:spPr>
          <a:xfrm>
            <a:off x="7803684" y="1764620"/>
            <a:ext cx="3058627" cy="3115865"/>
          </a:xfrm>
          <a:prstGeom prst="rect">
            <a:avLst/>
          </a:prstGeom>
        </p:spPr>
      </p:pic>
      <p:sp>
        <p:nvSpPr>
          <p:cNvPr id="20" name="Rectangle 19">
            <a:extLst>
              <a:ext uri="{FF2B5EF4-FFF2-40B4-BE49-F238E27FC236}">
                <a16:creationId xmlns:a16="http://schemas.microsoft.com/office/drawing/2014/main" id="{FC9DE335-1D53-C442-DD93-AACB0FF12189}"/>
              </a:ext>
            </a:extLst>
          </p:cNvPr>
          <p:cNvSpPr/>
          <p:nvPr/>
        </p:nvSpPr>
        <p:spPr>
          <a:xfrm>
            <a:off x="786786" y="1199634"/>
            <a:ext cx="527464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Empty</a:t>
            </a:r>
            <a:endParaRPr lang="en-IN" dirty="0"/>
          </a:p>
        </p:txBody>
      </p:sp>
      <p:sp>
        <p:nvSpPr>
          <p:cNvPr id="21" name="TextBox 20">
            <a:extLst>
              <a:ext uri="{FF2B5EF4-FFF2-40B4-BE49-F238E27FC236}">
                <a16:creationId xmlns:a16="http://schemas.microsoft.com/office/drawing/2014/main" id="{8FEF6E99-96E9-9AAC-C1DE-BA65A5706269}"/>
              </a:ext>
            </a:extLst>
          </p:cNvPr>
          <p:cNvSpPr txBox="1"/>
          <p:nvPr/>
        </p:nvSpPr>
        <p:spPr>
          <a:xfrm>
            <a:off x="2225428" y="1847564"/>
            <a:ext cx="1797800" cy="369332"/>
          </a:xfrm>
          <a:prstGeom prst="rect">
            <a:avLst/>
          </a:prstGeom>
          <a:noFill/>
        </p:spPr>
        <p:txBody>
          <a:bodyPr wrap="none" rtlCol="0">
            <a:spAutoFit/>
          </a:bodyPr>
          <a:lstStyle/>
          <a:p>
            <a:r>
              <a:rPr lang="en-US" dirty="0" err="1"/>
              <a:t>game_space_link</a:t>
            </a:r>
            <a:endParaRPr lang="en-IN" dirty="0"/>
          </a:p>
        </p:txBody>
      </p:sp>
    </p:spTree>
    <p:extLst>
      <p:ext uri="{BB962C8B-B14F-4D97-AF65-F5344CB8AC3E}">
        <p14:creationId xmlns:p14="http://schemas.microsoft.com/office/powerpoint/2010/main" val="111571740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719E15BF-BECD-4B33-E171-AB3F46F1332D}"/>
              </a:ext>
            </a:extLst>
          </p:cNvPr>
          <p:cNvSpPr/>
          <p:nvPr/>
        </p:nvSpPr>
        <p:spPr>
          <a:xfrm>
            <a:off x="762099" y="1171910"/>
            <a:ext cx="10267951" cy="436116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3" name="Flowchart: Process 2">
            <a:extLst>
              <a:ext uri="{FF2B5EF4-FFF2-40B4-BE49-F238E27FC236}">
                <a16:creationId xmlns:a16="http://schemas.microsoft.com/office/drawing/2014/main" id="{2D6059CA-5401-F7E8-FD65-6859AB260DDF}"/>
              </a:ext>
            </a:extLst>
          </p:cNvPr>
          <p:cNvSpPr/>
          <p:nvPr/>
        </p:nvSpPr>
        <p:spPr>
          <a:xfrm>
            <a:off x="1161950" y="1555883"/>
            <a:ext cx="4886426" cy="12340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a:p>
            <a:pPr algn="ctr"/>
            <a:endParaRPr lang="en-US" dirty="0"/>
          </a:p>
          <a:p>
            <a:pPr algn="ctr"/>
            <a:endParaRPr lang="en-US" dirty="0"/>
          </a:p>
          <a:p>
            <a:pPr algn="ctr"/>
            <a:r>
              <a:rPr lang="en-US" dirty="0"/>
              <a:t>“001000000”: { “hash”:”100000000” , ”s”:0 },</a:t>
            </a:r>
          </a:p>
          <a:p>
            <a:pPr algn="ctr"/>
            <a:r>
              <a:rPr lang="en-US" dirty="0"/>
              <a:t>“000000001”: { “hash”:”100000000” , ”s”:1 },</a:t>
            </a:r>
          </a:p>
          <a:p>
            <a:pPr algn="ctr"/>
            <a:r>
              <a:rPr lang="en-US" dirty="0"/>
              <a:t>“000000100”: { “hash”:”100000000” , ”s”:2 },</a:t>
            </a:r>
          </a:p>
          <a:p>
            <a:pPr algn="ctr"/>
            <a:endParaRPr lang="en-US" dirty="0"/>
          </a:p>
          <a:p>
            <a:pPr algn="ctr"/>
            <a:endParaRPr lang="en-US" dirty="0"/>
          </a:p>
          <a:p>
            <a:pPr algn="ctr"/>
            <a:endParaRPr lang="en-IN" dirty="0"/>
          </a:p>
        </p:txBody>
      </p:sp>
      <p:sp>
        <p:nvSpPr>
          <p:cNvPr id="4" name="Flowchart: Process 3">
            <a:extLst>
              <a:ext uri="{FF2B5EF4-FFF2-40B4-BE49-F238E27FC236}">
                <a16:creationId xmlns:a16="http://schemas.microsoft.com/office/drawing/2014/main" id="{9C7196A4-FDA9-9BA8-91C3-686710AEFA0C}"/>
              </a:ext>
            </a:extLst>
          </p:cNvPr>
          <p:cNvSpPr/>
          <p:nvPr/>
        </p:nvSpPr>
        <p:spPr>
          <a:xfrm>
            <a:off x="1161950" y="2977635"/>
            <a:ext cx="5893869" cy="14710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endParaRPr lang="en-US" dirty="0"/>
          </a:p>
          <a:p>
            <a:r>
              <a:rPr lang="en-US" dirty="0"/>
              <a:t>“100000000”:{ (0,1):-1, (1,1):5, (1,2):-1, (2,1):-1, (2,2):-1 },</a:t>
            </a:r>
          </a:p>
          <a:p>
            <a:r>
              <a:rPr lang="en-US" dirty="0"/>
              <a:t>“100020001”:{(1,0):3, (2,0):-1, (2,1):3 },</a:t>
            </a:r>
          </a:p>
          <a:p>
            <a:r>
              <a:rPr lang="en-US" dirty="0"/>
              <a:t>“120000100”:{…}</a:t>
            </a:r>
            <a:endParaRPr lang="en-IN" dirty="0"/>
          </a:p>
          <a:p>
            <a:pPr algn="ctr"/>
            <a:endParaRPr lang="en-IN" dirty="0"/>
          </a:p>
          <a:p>
            <a:pPr algn="ctr"/>
            <a:endParaRPr lang="en-IN" dirty="0"/>
          </a:p>
        </p:txBody>
      </p:sp>
      <p:sp>
        <p:nvSpPr>
          <p:cNvPr id="5" name="Flowchart: Process 4">
            <a:extLst>
              <a:ext uri="{FF2B5EF4-FFF2-40B4-BE49-F238E27FC236}">
                <a16:creationId xmlns:a16="http://schemas.microsoft.com/office/drawing/2014/main" id="{C45DB701-E93C-CEF5-91D3-478BD1D30865}"/>
              </a:ext>
            </a:extLst>
          </p:cNvPr>
          <p:cNvSpPr/>
          <p:nvPr/>
        </p:nvSpPr>
        <p:spPr>
          <a:xfrm>
            <a:off x="1161950" y="4600199"/>
            <a:ext cx="914400" cy="612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sp>
        <p:nvSpPr>
          <p:cNvPr id="6" name="TextBox 5">
            <a:extLst>
              <a:ext uri="{FF2B5EF4-FFF2-40B4-BE49-F238E27FC236}">
                <a16:creationId xmlns:a16="http://schemas.microsoft.com/office/drawing/2014/main" id="{612DEC38-FC37-9139-3ED6-131CCD9AA300}"/>
              </a:ext>
            </a:extLst>
          </p:cNvPr>
          <p:cNvSpPr txBox="1"/>
          <p:nvPr/>
        </p:nvSpPr>
        <p:spPr>
          <a:xfrm>
            <a:off x="2076350" y="4737924"/>
            <a:ext cx="2194832" cy="369332"/>
          </a:xfrm>
          <a:prstGeom prst="rect">
            <a:avLst/>
          </a:prstGeom>
          <a:noFill/>
        </p:spPr>
        <p:txBody>
          <a:bodyPr wrap="none" rtlCol="0">
            <a:spAutoFit/>
          </a:bodyPr>
          <a:lstStyle/>
          <a:p>
            <a:r>
              <a:rPr lang="en-IN" dirty="0"/>
              <a:t>“</a:t>
            </a:r>
            <a:r>
              <a:rPr lang="en-IN" dirty="0" err="1"/>
              <a:t>no_of_games</a:t>
            </a:r>
            <a:r>
              <a:rPr lang="en-IN" dirty="0"/>
              <a:t>”</a:t>
            </a:r>
            <a:r>
              <a:rPr lang="en-US" dirty="0"/>
              <a:t> ( int )</a:t>
            </a:r>
            <a:endParaRPr lang="en-IN" dirty="0"/>
          </a:p>
        </p:txBody>
      </p:sp>
      <p:sp>
        <p:nvSpPr>
          <p:cNvPr id="7" name="TextBox 6">
            <a:extLst>
              <a:ext uri="{FF2B5EF4-FFF2-40B4-BE49-F238E27FC236}">
                <a16:creationId xmlns:a16="http://schemas.microsoft.com/office/drawing/2014/main" id="{A8462BE3-74BA-E85A-9762-435F2062EF4B}"/>
              </a:ext>
            </a:extLst>
          </p:cNvPr>
          <p:cNvSpPr txBox="1"/>
          <p:nvPr/>
        </p:nvSpPr>
        <p:spPr>
          <a:xfrm>
            <a:off x="6048374" y="1923852"/>
            <a:ext cx="2630144" cy="369332"/>
          </a:xfrm>
          <a:prstGeom prst="rect">
            <a:avLst/>
          </a:prstGeom>
          <a:noFill/>
        </p:spPr>
        <p:txBody>
          <a:bodyPr wrap="none" rtlCol="0">
            <a:spAutoFit/>
          </a:bodyPr>
          <a:lstStyle/>
          <a:p>
            <a:r>
              <a:rPr lang="en-IN" dirty="0"/>
              <a:t>“</a:t>
            </a:r>
            <a:r>
              <a:rPr lang="en-IN" dirty="0" err="1"/>
              <a:t>game_space_link</a:t>
            </a:r>
            <a:r>
              <a:rPr lang="en-IN" dirty="0"/>
              <a:t>”</a:t>
            </a:r>
            <a:r>
              <a:rPr lang="en-US" dirty="0"/>
              <a:t> ( </a:t>
            </a:r>
            <a:r>
              <a:rPr lang="en-US" dirty="0" err="1"/>
              <a:t>dict</a:t>
            </a:r>
            <a:r>
              <a:rPr lang="en-US" dirty="0"/>
              <a:t> )</a:t>
            </a:r>
            <a:endParaRPr lang="en-IN" dirty="0"/>
          </a:p>
        </p:txBody>
      </p:sp>
      <p:sp>
        <p:nvSpPr>
          <p:cNvPr id="8" name="TextBox 7">
            <a:extLst>
              <a:ext uri="{FF2B5EF4-FFF2-40B4-BE49-F238E27FC236}">
                <a16:creationId xmlns:a16="http://schemas.microsoft.com/office/drawing/2014/main" id="{244BE10E-52FB-133F-494A-735E97DE2A41}"/>
              </a:ext>
            </a:extLst>
          </p:cNvPr>
          <p:cNvSpPr txBox="1"/>
          <p:nvPr/>
        </p:nvSpPr>
        <p:spPr>
          <a:xfrm>
            <a:off x="7055819" y="3528472"/>
            <a:ext cx="2194832" cy="369332"/>
          </a:xfrm>
          <a:prstGeom prst="rect">
            <a:avLst/>
          </a:prstGeom>
          <a:noFill/>
        </p:spPr>
        <p:txBody>
          <a:bodyPr wrap="square" rtlCol="0">
            <a:spAutoFit/>
          </a:bodyPr>
          <a:lstStyle/>
          <a:p>
            <a:r>
              <a:rPr lang="en-IN" dirty="0"/>
              <a:t>“</a:t>
            </a:r>
            <a:r>
              <a:rPr lang="en-IN" dirty="0" err="1"/>
              <a:t>game_space</a:t>
            </a:r>
            <a:r>
              <a:rPr lang="en-IN" dirty="0"/>
              <a:t>”</a:t>
            </a:r>
            <a:r>
              <a:rPr lang="en-US" dirty="0"/>
              <a:t> ( </a:t>
            </a:r>
            <a:r>
              <a:rPr lang="en-US" dirty="0" err="1"/>
              <a:t>dict</a:t>
            </a:r>
            <a:r>
              <a:rPr lang="en-US" dirty="0"/>
              <a:t> )</a:t>
            </a:r>
            <a:endParaRPr lang="en-IN" dirty="0"/>
          </a:p>
        </p:txBody>
      </p:sp>
      <p:sp>
        <p:nvSpPr>
          <p:cNvPr id="9" name="TextBox 8">
            <a:extLst>
              <a:ext uri="{FF2B5EF4-FFF2-40B4-BE49-F238E27FC236}">
                <a16:creationId xmlns:a16="http://schemas.microsoft.com/office/drawing/2014/main" id="{D30D1A25-82D3-3CFB-4493-8306B0308683}"/>
              </a:ext>
            </a:extLst>
          </p:cNvPr>
          <p:cNvSpPr txBox="1"/>
          <p:nvPr/>
        </p:nvSpPr>
        <p:spPr>
          <a:xfrm>
            <a:off x="9025058" y="5733199"/>
            <a:ext cx="1879425" cy="369332"/>
          </a:xfrm>
          <a:prstGeom prst="rect">
            <a:avLst/>
          </a:prstGeom>
          <a:noFill/>
        </p:spPr>
        <p:txBody>
          <a:bodyPr wrap="none" rtlCol="0">
            <a:spAutoFit/>
          </a:bodyPr>
          <a:lstStyle/>
          <a:p>
            <a:r>
              <a:rPr lang="en-IN" dirty="0" err="1"/>
              <a:t>game_data</a:t>
            </a:r>
            <a:r>
              <a:rPr lang="en-US" dirty="0"/>
              <a:t> ( </a:t>
            </a:r>
            <a:r>
              <a:rPr lang="en-US" dirty="0" err="1"/>
              <a:t>dict</a:t>
            </a:r>
            <a:r>
              <a:rPr lang="en-US" dirty="0"/>
              <a:t> )</a:t>
            </a:r>
            <a:endParaRPr lang="en-IN" dirty="0"/>
          </a:p>
        </p:txBody>
      </p:sp>
      <p:sp>
        <p:nvSpPr>
          <p:cNvPr id="10" name="TextBox 9">
            <a:extLst>
              <a:ext uri="{FF2B5EF4-FFF2-40B4-BE49-F238E27FC236}">
                <a16:creationId xmlns:a16="http://schemas.microsoft.com/office/drawing/2014/main" id="{A15C4EA8-46B8-6E74-1BF8-22D6C62A1F8D}"/>
              </a:ext>
            </a:extLst>
          </p:cNvPr>
          <p:cNvSpPr txBox="1"/>
          <p:nvPr/>
        </p:nvSpPr>
        <p:spPr>
          <a:xfrm>
            <a:off x="790574" y="659660"/>
            <a:ext cx="3455305" cy="369332"/>
          </a:xfrm>
          <a:prstGeom prst="rect">
            <a:avLst/>
          </a:prstGeom>
          <a:noFill/>
        </p:spPr>
        <p:txBody>
          <a:bodyPr wrap="none" rtlCol="0">
            <a:spAutoFit/>
          </a:bodyPr>
          <a:lstStyle/>
          <a:p>
            <a:r>
              <a:rPr lang="en-US" dirty="0"/>
              <a:t>After some games has been played</a:t>
            </a:r>
            <a:endParaRPr lang="en-IN" dirty="0"/>
          </a:p>
        </p:txBody>
      </p:sp>
      <p:sp>
        <p:nvSpPr>
          <p:cNvPr id="11" name="TextBox 10">
            <a:extLst>
              <a:ext uri="{FF2B5EF4-FFF2-40B4-BE49-F238E27FC236}">
                <a16:creationId xmlns:a16="http://schemas.microsoft.com/office/drawing/2014/main" id="{CC0208DF-FAF6-A7D0-4322-F5A674CF820E}"/>
              </a:ext>
            </a:extLst>
          </p:cNvPr>
          <p:cNvSpPr txBox="1"/>
          <p:nvPr/>
        </p:nvSpPr>
        <p:spPr>
          <a:xfrm>
            <a:off x="729982" y="5822361"/>
            <a:ext cx="7177221" cy="369332"/>
          </a:xfrm>
          <a:prstGeom prst="rect">
            <a:avLst/>
          </a:prstGeom>
          <a:noFill/>
        </p:spPr>
        <p:txBody>
          <a:bodyPr wrap="none" rtlCol="0">
            <a:spAutoFit/>
          </a:bodyPr>
          <a:lstStyle/>
          <a:p>
            <a:r>
              <a:rPr lang="en-US" dirty="0"/>
              <a:t>This data is saved as a pickle file and used when ever a new game is played</a:t>
            </a:r>
            <a:endParaRPr lang="en-IN" dirty="0"/>
          </a:p>
        </p:txBody>
      </p:sp>
    </p:spTree>
    <p:extLst>
      <p:ext uri="{BB962C8B-B14F-4D97-AF65-F5344CB8AC3E}">
        <p14:creationId xmlns:p14="http://schemas.microsoft.com/office/powerpoint/2010/main" val="37212250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0060-9538-1C30-5D49-84865209E211}"/>
              </a:ext>
            </a:extLst>
          </p:cNvPr>
          <p:cNvSpPr>
            <a:spLocks noGrp="1"/>
          </p:cNvSpPr>
          <p:nvPr>
            <p:ph type="title"/>
          </p:nvPr>
        </p:nvSpPr>
        <p:spPr/>
        <p:txBody>
          <a:bodyPr/>
          <a:lstStyle/>
          <a:p>
            <a:r>
              <a:rPr lang="en-US" dirty="0"/>
              <a:t>Introduction to Machine Learning</a:t>
            </a:r>
            <a:endParaRPr lang="en-IN" dirty="0"/>
          </a:p>
        </p:txBody>
      </p:sp>
      <p:sp>
        <p:nvSpPr>
          <p:cNvPr id="3" name="Text Placeholder 2">
            <a:extLst>
              <a:ext uri="{FF2B5EF4-FFF2-40B4-BE49-F238E27FC236}">
                <a16:creationId xmlns:a16="http://schemas.microsoft.com/office/drawing/2014/main" id="{34A053AC-5E00-7C6B-CDAA-9947DD886CC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383237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CC629F-545D-8802-1490-F025E50E48ED}"/>
              </a:ext>
            </a:extLst>
          </p:cNvPr>
          <p:cNvSpPr txBox="1"/>
          <p:nvPr/>
        </p:nvSpPr>
        <p:spPr>
          <a:xfrm>
            <a:off x="2196100" y="422791"/>
            <a:ext cx="7799797" cy="461665"/>
          </a:xfrm>
          <a:prstGeom prst="rect">
            <a:avLst/>
          </a:prstGeom>
          <a:noFill/>
        </p:spPr>
        <p:txBody>
          <a:bodyPr wrap="square" rtlCol="0">
            <a:spAutoFit/>
          </a:bodyPr>
          <a:lstStyle/>
          <a:p>
            <a:r>
              <a:rPr lang="en-US" sz="2400" dirty="0"/>
              <a:t>{ “100000000” : { (1,0):-1, (1,1):3, (2,0):-1, (2,1):- 1, (2,2):-1 } }</a:t>
            </a:r>
            <a:endParaRPr lang="en-IN" sz="2400" dirty="0"/>
          </a:p>
        </p:txBody>
      </p:sp>
      <p:graphicFrame>
        <p:nvGraphicFramePr>
          <p:cNvPr id="3" name="Chart 2">
            <a:extLst>
              <a:ext uri="{FF2B5EF4-FFF2-40B4-BE49-F238E27FC236}">
                <a16:creationId xmlns:a16="http://schemas.microsoft.com/office/drawing/2014/main" id="{CE2F7056-778C-416F-C5E1-CC2AD2743A39}"/>
              </a:ext>
            </a:extLst>
          </p:cNvPr>
          <p:cNvGraphicFramePr/>
          <p:nvPr>
            <p:extLst>
              <p:ext uri="{D42A27DB-BD31-4B8C-83A1-F6EECF244321}">
                <p14:modId xmlns:p14="http://schemas.microsoft.com/office/powerpoint/2010/main" val="3235716535"/>
              </p:ext>
            </p:extLst>
          </p:nvPr>
        </p:nvGraphicFramePr>
        <p:xfrm>
          <a:off x="1473868" y="1019947"/>
          <a:ext cx="9244259" cy="55966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86972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BF166-484C-99C3-D65E-9CEA611EF46C}"/>
              </a:ext>
            </a:extLst>
          </p:cNvPr>
          <p:cNvSpPr txBox="1"/>
          <p:nvPr/>
        </p:nvSpPr>
        <p:spPr>
          <a:xfrm>
            <a:off x="2196100" y="422791"/>
            <a:ext cx="7799797" cy="461665"/>
          </a:xfrm>
          <a:prstGeom prst="rect">
            <a:avLst/>
          </a:prstGeom>
          <a:noFill/>
        </p:spPr>
        <p:txBody>
          <a:bodyPr wrap="square" rtlCol="0">
            <a:spAutoFit/>
          </a:bodyPr>
          <a:lstStyle/>
          <a:p>
            <a:r>
              <a:rPr lang="en-US" sz="2400" dirty="0"/>
              <a:t>{ “100000000” : { (1,0):-1, (1,1):3, (2,0):3, (2,1):- 1, (2,2):-1 } }</a:t>
            </a:r>
            <a:endParaRPr lang="en-IN" sz="2400" dirty="0"/>
          </a:p>
        </p:txBody>
      </p:sp>
      <p:graphicFrame>
        <p:nvGraphicFramePr>
          <p:cNvPr id="3" name="Chart 2">
            <a:extLst>
              <a:ext uri="{FF2B5EF4-FFF2-40B4-BE49-F238E27FC236}">
                <a16:creationId xmlns:a16="http://schemas.microsoft.com/office/drawing/2014/main" id="{A42E2311-8C29-462B-7317-3BCAB8AA1DBE}"/>
              </a:ext>
            </a:extLst>
          </p:cNvPr>
          <p:cNvGraphicFramePr/>
          <p:nvPr>
            <p:extLst>
              <p:ext uri="{D42A27DB-BD31-4B8C-83A1-F6EECF244321}">
                <p14:modId xmlns:p14="http://schemas.microsoft.com/office/powerpoint/2010/main" val="3104308488"/>
              </p:ext>
            </p:extLst>
          </p:nvPr>
        </p:nvGraphicFramePr>
        <p:xfrm>
          <a:off x="1473868" y="1019947"/>
          <a:ext cx="9244259" cy="55966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314423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E6D94F-4C6B-1FBD-8781-7449571A02C3}"/>
              </a:ext>
            </a:extLst>
          </p:cNvPr>
          <p:cNvSpPr txBox="1"/>
          <p:nvPr/>
        </p:nvSpPr>
        <p:spPr>
          <a:xfrm>
            <a:off x="2072379" y="422791"/>
            <a:ext cx="8047235" cy="461665"/>
          </a:xfrm>
          <a:prstGeom prst="rect">
            <a:avLst/>
          </a:prstGeom>
          <a:noFill/>
        </p:spPr>
        <p:txBody>
          <a:bodyPr wrap="square" rtlCol="0">
            <a:spAutoFit/>
          </a:bodyPr>
          <a:lstStyle/>
          <a:p>
            <a:r>
              <a:rPr lang="en-US" sz="2400" dirty="0"/>
              <a:t>{ “100000000” : { (1,0):-1, (1,1):-1, (2,0):-1, (2,1):-1, (2,2):-1 } }</a:t>
            </a:r>
            <a:endParaRPr lang="en-IN" sz="2400" dirty="0"/>
          </a:p>
        </p:txBody>
      </p:sp>
      <p:graphicFrame>
        <p:nvGraphicFramePr>
          <p:cNvPr id="3" name="Chart 2">
            <a:extLst>
              <a:ext uri="{FF2B5EF4-FFF2-40B4-BE49-F238E27FC236}">
                <a16:creationId xmlns:a16="http://schemas.microsoft.com/office/drawing/2014/main" id="{12DBBEBC-BEBC-6B4B-067A-2CEB210C659A}"/>
              </a:ext>
            </a:extLst>
          </p:cNvPr>
          <p:cNvGraphicFramePr/>
          <p:nvPr>
            <p:extLst>
              <p:ext uri="{D42A27DB-BD31-4B8C-83A1-F6EECF244321}">
                <p14:modId xmlns:p14="http://schemas.microsoft.com/office/powerpoint/2010/main" val="2817305997"/>
              </p:ext>
            </p:extLst>
          </p:nvPr>
        </p:nvGraphicFramePr>
        <p:xfrm>
          <a:off x="1473866" y="1071318"/>
          <a:ext cx="9244259" cy="55966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55822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F3AF-9D60-04CF-8E3B-DF25C04C1CD1}"/>
              </a:ext>
            </a:extLst>
          </p:cNvPr>
          <p:cNvSpPr>
            <a:spLocks noGrp="1"/>
          </p:cNvSpPr>
          <p:nvPr>
            <p:ph type="title"/>
          </p:nvPr>
        </p:nvSpPr>
        <p:spPr>
          <a:xfrm>
            <a:off x="831850" y="476250"/>
            <a:ext cx="9488564" cy="1154994"/>
          </a:xfrm>
        </p:spPr>
        <p:txBody>
          <a:bodyPr>
            <a:normAutofit fontScale="90000"/>
          </a:bodyPr>
          <a:lstStyle/>
          <a:p>
            <a:br>
              <a:rPr lang="en-US" dirty="0"/>
            </a:br>
            <a:br>
              <a:rPr lang="en-US" dirty="0"/>
            </a:br>
            <a:br>
              <a:rPr lang="en-IN" dirty="0"/>
            </a:br>
            <a:br>
              <a:rPr lang="en-IN" dirty="0"/>
            </a:br>
            <a:br>
              <a:rPr lang="en-IN" dirty="0"/>
            </a:br>
            <a:br>
              <a:rPr lang="en-IN" dirty="0"/>
            </a:br>
            <a:br>
              <a:rPr lang="en-IN" dirty="0"/>
            </a:br>
            <a:br>
              <a:rPr lang="en-IN" dirty="0"/>
            </a:br>
            <a:br>
              <a:rPr lang="en-IN" dirty="0"/>
            </a:br>
            <a:br>
              <a:rPr lang="en-IN" dirty="0"/>
            </a:br>
            <a:r>
              <a:rPr lang="en-IN" dirty="0"/>
              <a:t>Conclusion</a:t>
            </a:r>
          </a:p>
        </p:txBody>
      </p:sp>
      <p:sp>
        <p:nvSpPr>
          <p:cNvPr id="5" name="TextBox 4">
            <a:extLst>
              <a:ext uri="{FF2B5EF4-FFF2-40B4-BE49-F238E27FC236}">
                <a16:creationId xmlns:a16="http://schemas.microsoft.com/office/drawing/2014/main" id="{972373DC-56A8-2497-B4B1-9B49B5C8FCC6}"/>
              </a:ext>
            </a:extLst>
          </p:cNvPr>
          <p:cNvSpPr txBox="1"/>
          <p:nvPr/>
        </p:nvSpPr>
        <p:spPr>
          <a:xfrm>
            <a:off x="831850" y="1848208"/>
            <a:ext cx="10528300" cy="1938992"/>
          </a:xfrm>
          <a:prstGeom prst="rect">
            <a:avLst/>
          </a:prstGeom>
          <a:noFill/>
        </p:spPr>
        <p:txBody>
          <a:bodyPr wrap="square">
            <a:spAutoFit/>
          </a:bodyPr>
          <a:lstStyle/>
          <a:p>
            <a:pPr algn="just"/>
            <a:r>
              <a:rPr lang="en-US" sz="2400" dirty="0"/>
              <a:t>This whole project mainly focuses on developing a Bot that learns how to play tic tac toe better by gaining experience of playing just like a human would do. This bot can learn how to not lose any game after getting minimum training as a second player when the first person to play a move is a human. This bot can identify the losing pattern by losing just once and thereafter tries to avoid that particular move.</a:t>
            </a:r>
            <a:endParaRPr lang="en-IN" sz="2400" dirty="0"/>
          </a:p>
        </p:txBody>
      </p:sp>
    </p:spTree>
    <p:extLst>
      <p:ext uri="{BB962C8B-B14F-4D97-AF65-F5344CB8AC3E}">
        <p14:creationId xmlns:p14="http://schemas.microsoft.com/office/powerpoint/2010/main" val="36509479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77AF-DF5A-96B2-E008-2900C43D31E2}"/>
              </a:ext>
            </a:extLst>
          </p:cNvPr>
          <p:cNvSpPr>
            <a:spLocks noGrp="1"/>
          </p:cNvSpPr>
          <p:nvPr>
            <p:ph type="title"/>
          </p:nvPr>
        </p:nvSpPr>
        <p:spPr>
          <a:xfrm>
            <a:off x="4472940" y="1238885"/>
            <a:ext cx="3246120" cy="1047115"/>
          </a:xfrm>
        </p:spPr>
        <p:txBody>
          <a:bodyPr>
            <a:normAutofit/>
          </a:bodyPr>
          <a:lstStyle/>
          <a:p>
            <a:r>
              <a:rPr lang="en-US" sz="5400" b="1" dirty="0"/>
              <a:t>Thank You</a:t>
            </a:r>
            <a:endParaRPr lang="en-IN" sz="5400" b="1" dirty="0"/>
          </a:p>
        </p:txBody>
      </p:sp>
      <p:pic>
        <p:nvPicPr>
          <p:cNvPr id="1026" name="Picture 2">
            <a:extLst>
              <a:ext uri="{FF2B5EF4-FFF2-40B4-BE49-F238E27FC236}">
                <a16:creationId xmlns:a16="http://schemas.microsoft.com/office/drawing/2014/main" id="{5BF027F6-9AF7-A704-2E44-87FF2E9B7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6953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E227-6573-6FCC-CE50-F3E441D42A8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93ED83A-A537-95DC-9B5F-795887A0D57E}"/>
              </a:ext>
            </a:extLst>
          </p:cNvPr>
          <p:cNvSpPr>
            <a:spLocks noGrp="1"/>
          </p:cNvSpPr>
          <p:nvPr>
            <p:ph idx="1"/>
          </p:nvPr>
        </p:nvSpPr>
        <p:spPr/>
        <p:txBody>
          <a:bodyPr/>
          <a:lstStyle/>
          <a:p>
            <a:pPr algn="just"/>
            <a:r>
              <a:rPr lang="en-US" dirty="0"/>
              <a:t>machine learning (ML) is a branch of artificial intelligence (AI) that allows software applications to become more accurate at predicting outcomes without being explicitly programmed to do so</a:t>
            </a:r>
          </a:p>
          <a:p>
            <a:pPr algn="just"/>
            <a:r>
              <a:rPr lang="en-US" dirty="0"/>
              <a:t>Classical machine learning is often categorized by how an algorithm learns to become more accurate in its predictions</a:t>
            </a:r>
          </a:p>
          <a:p>
            <a:pPr algn="just"/>
            <a:endParaRPr lang="en-IN" dirty="0"/>
          </a:p>
        </p:txBody>
      </p:sp>
    </p:spTree>
    <p:extLst>
      <p:ext uri="{BB962C8B-B14F-4D97-AF65-F5344CB8AC3E}">
        <p14:creationId xmlns:p14="http://schemas.microsoft.com/office/powerpoint/2010/main" val="19372644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C3A9-AAB8-FA20-1FEE-4619F2394CBF}"/>
              </a:ext>
            </a:extLst>
          </p:cNvPr>
          <p:cNvSpPr>
            <a:spLocks noGrp="1"/>
          </p:cNvSpPr>
          <p:nvPr>
            <p:ph type="title"/>
          </p:nvPr>
        </p:nvSpPr>
        <p:spPr/>
        <p:txBody>
          <a:bodyPr/>
          <a:lstStyle/>
          <a:p>
            <a:r>
              <a:rPr lang="en-US" dirty="0"/>
              <a:t>Types of Machine Learning</a:t>
            </a:r>
            <a:endParaRPr lang="en-IN" dirty="0"/>
          </a:p>
        </p:txBody>
      </p:sp>
      <p:sp>
        <p:nvSpPr>
          <p:cNvPr id="3" name="Content Placeholder 2">
            <a:extLst>
              <a:ext uri="{FF2B5EF4-FFF2-40B4-BE49-F238E27FC236}">
                <a16:creationId xmlns:a16="http://schemas.microsoft.com/office/drawing/2014/main" id="{3CE251D0-E133-12D0-AB63-C6561DD87327}"/>
              </a:ext>
            </a:extLst>
          </p:cNvPr>
          <p:cNvSpPr>
            <a:spLocks noGrp="1"/>
          </p:cNvSpPr>
          <p:nvPr>
            <p:ph idx="1"/>
          </p:nvPr>
        </p:nvSpPr>
        <p:spPr/>
        <p:txBody>
          <a:bodyPr>
            <a:normAutofit fontScale="77500" lnSpcReduction="20000"/>
          </a:bodyPr>
          <a:lstStyle/>
          <a:p>
            <a:pPr algn="just"/>
            <a:r>
              <a:rPr lang="en-US" u="sng" dirty="0"/>
              <a:t>Supervised learning</a:t>
            </a:r>
            <a:r>
              <a:rPr lang="en-US" dirty="0"/>
              <a:t>: In this type of machine learning, data scientists supply algorithms with labeled training data and define the variables they want the algorithm to assess for correlations. Both the input and the output of the algorithm is specified. </a:t>
            </a:r>
          </a:p>
          <a:p>
            <a:pPr algn="just"/>
            <a:endParaRPr lang="en-US" dirty="0"/>
          </a:p>
          <a:p>
            <a:pPr algn="just"/>
            <a:r>
              <a:rPr lang="en-US" u="sng" dirty="0"/>
              <a:t>Unsupervised learning</a:t>
            </a:r>
            <a:r>
              <a:rPr lang="en-US" dirty="0"/>
              <a:t>: This type of machine learning involves algorithms that train on unlabeled data. The algorithm scans through datasets looking for any meaningful connection. The data that algorithms train on as well as the predictions or recommendations they output are predetermined. </a:t>
            </a:r>
          </a:p>
          <a:p>
            <a:pPr algn="just"/>
            <a:endParaRPr lang="en-US" dirty="0"/>
          </a:p>
          <a:p>
            <a:pPr algn="just"/>
            <a:r>
              <a:rPr lang="en-IN" u="sng" dirty="0"/>
              <a:t>Reinforcement learning</a:t>
            </a:r>
            <a:r>
              <a:rPr lang="en-IN" dirty="0"/>
              <a:t>: </a:t>
            </a:r>
            <a:r>
              <a:rPr lang="en-US" dirty="0"/>
              <a:t>works by programming an algorithm with a distinct goal and a prescribed set of rules for accomplishing that goal. Data scientists also program the algorithm to seek positive rewards -- which it receives when it performs an action that is beneficial toward the ultimate goal -- and avoid punishments -- which it receives when it performs an action that gets it farther away from its ultimate goal.</a:t>
            </a:r>
            <a:endParaRPr lang="en-IN" dirty="0"/>
          </a:p>
        </p:txBody>
      </p:sp>
    </p:spTree>
    <p:extLst>
      <p:ext uri="{BB962C8B-B14F-4D97-AF65-F5344CB8AC3E}">
        <p14:creationId xmlns:p14="http://schemas.microsoft.com/office/powerpoint/2010/main" val="2449478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9B8F-FCE7-98E4-8E4C-7C1718708D54}"/>
              </a:ext>
            </a:extLst>
          </p:cNvPr>
          <p:cNvSpPr>
            <a:spLocks noGrp="1"/>
          </p:cNvSpPr>
          <p:nvPr>
            <p:ph type="title"/>
          </p:nvPr>
        </p:nvSpPr>
        <p:spPr/>
        <p:txBody>
          <a:bodyPr/>
          <a:lstStyle/>
          <a:p>
            <a:r>
              <a:rPr lang="en-US" dirty="0"/>
              <a:t>Supervised Learning</a:t>
            </a:r>
            <a:endParaRPr lang="en-IN" dirty="0"/>
          </a:p>
        </p:txBody>
      </p:sp>
      <p:pic>
        <p:nvPicPr>
          <p:cNvPr id="4098" name="Picture 2" descr="Simple linear regression - Wikipedia">
            <a:extLst>
              <a:ext uri="{FF2B5EF4-FFF2-40B4-BE49-F238E27FC236}">
                <a16:creationId xmlns:a16="http://schemas.microsoft.com/office/drawing/2014/main" id="{A1799962-A584-59E9-BC22-7BF40B442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640" y="1608460"/>
            <a:ext cx="7230110" cy="477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7826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FAE7-BE33-12EC-BAFF-2E1C2993F79A}"/>
              </a:ext>
            </a:extLst>
          </p:cNvPr>
          <p:cNvSpPr>
            <a:spLocks noGrp="1"/>
          </p:cNvSpPr>
          <p:nvPr>
            <p:ph type="title"/>
          </p:nvPr>
        </p:nvSpPr>
        <p:spPr/>
        <p:txBody>
          <a:bodyPr/>
          <a:lstStyle/>
          <a:p>
            <a:r>
              <a:rPr lang="en-US" dirty="0"/>
              <a:t>Unsupervised Learning</a:t>
            </a:r>
            <a:endParaRPr lang="en-IN" dirty="0"/>
          </a:p>
        </p:txBody>
      </p:sp>
      <p:pic>
        <p:nvPicPr>
          <p:cNvPr id="5" name="Picture 4">
            <a:extLst>
              <a:ext uri="{FF2B5EF4-FFF2-40B4-BE49-F238E27FC236}">
                <a16:creationId xmlns:a16="http://schemas.microsoft.com/office/drawing/2014/main" id="{4D45C9A7-52BC-CFA7-2469-5B8929BDB863}"/>
              </a:ext>
            </a:extLst>
          </p:cNvPr>
          <p:cNvPicPr>
            <a:picLocks noChangeAspect="1"/>
          </p:cNvPicPr>
          <p:nvPr/>
        </p:nvPicPr>
        <p:blipFill>
          <a:blip r:embed="rId2"/>
          <a:stretch>
            <a:fillRect/>
          </a:stretch>
        </p:blipFill>
        <p:spPr>
          <a:xfrm>
            <a:off x="3180080" y="1690688"/>
            <a:ext cx="5141568" cy="4565805"/>
          </a:xfrm>
          <a:prstGeom prst="rect">
            <a:avLst/>
          </a:prstGeom>
        </p:spPr>
      </p:pic>
    </p:spTree>
    <p:extLst>
      <p:ext uri="{BB962C8B-B14F-4D97-AF65-F5344CB8AC3E}">
        <p14:creationId xmlns:p14="http://schemas.microsoft.com/office/powerpoint/2010/main" val="38258854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C945-C925-9C06-7508-93E61BD881EE}"/>
              </a:ext>
            </a:extLst>
          </p:cNvPr>
          <p:cNvSpPr>
            <a:spLocks noGrp="1"/>
          </p:cNvSpPr>
          <p:nvPr>
            <p:ph type="title"/>
          </p:nvPr>
        </p:nvSpPr>
        <p:spPr/>
        <p:txBody>
          <a:bodyPr/>
          <a:lstStyle/>
          <a:p>
            <a:r>
              <a:rPr lang="en-US" dirty="0"/>
              <a:t>Reinforcement Learning</a:t>
            </a:r>
            <a:endParaRPr lang="en-IN" dirty="0"/>
          </a:p>
        </p:txBody>
      </p:sp>
      <p:pic>
        <p:nvPicPr>
          <p:cNvPr id="5122" name="Picture 2" descr="Reinforcement Learning 101. Learn the essentials of Reinforcement… | by  Shweta Bhatt | Towards Data Science">
            <a:extLst>
              <a:ext uri="{FF2B5EF4-FFF2-40B4-BE49-F238E27FC236}">
                <a16:creationId xmlns:a16="http://schemas.microsoft.com/office/drawing/2014/main" id="{1EE3F379-BCE7-58BF-7727-24CA1D0F3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89" y="2066924"/>
            <a:ext cx="9793623" cy="377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298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7756-37D2-93D2-30B1-F41F0556DC18}"/>
              </a:ext>
            </a:extLst>
          </p:cNvPr>
          <p:cNvSpPr>
            <a:spLocks noGrp="1"/>
          </p:cNvSpPr>
          <p:nvPr>
            <p:ph type="title"/>
          </p:nvPr>
        </p:nvSpPr>
        <p:spPr/>
        <p:txBody>
          <a:bodyPr/>
          <a:lstStyle/>
          <a:p>
            <a:r>
              <a:rPr lang="en-IN" dirty="0"/>
              <a:t>Software used in this Project</a:t>
            </a:r>
          </a:p>
        </p:txBody>
      </p:sp>
      <p:sp>
        <p:nvSpPr>
          <p:cNvPr id="3" name="Text Placeholder 2">
            <a:extLst>
              <a:ext uri="{FF2B5EF4-FFF2-40B4-BE49-F238E27FC236}">
                <a16:creationId xmlns:a16="http://schemas.microsoft.com/office/drawing/2014/main" id="{D1594633-AE0B-FD85-13F1-52F20D2112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2810158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4050</TotalTime>
  <Words>1804</Words>
  <Application>Microsoft Office PowerPoint</Application>
  <PresentationFormat>Widescreen</PresentationFormat>
  <Paragraphs>263</Paragraphs>
  <Slides>34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Nunito</vt:lpstr>
      <vt:lpstr>Office Theme</vt:lpstr>
      <vt:lpstr>An Overview of Reinforcement Learning  with Tic-Tac-Toe and Python</vt:lpstr>
      <vt:lpstr>Contents</vt:lpstr>
      <vt:lpstr>Introduction to Machine Learning</vt:lpstr>
      <vt:lpstr>Introduction</vt:lpstr>
      <vt:lpstr>Types of Machine Learning</vt:lpstr>
      <vt:lpstr>Supervised Learning</vt:lpstr>
      <vt:lpstr>Unsupervised Learning</vt:lpstr>
      <vt:lpstr>Reinforcement Learning</vt:lpstr>
      <vt:lpstr>Software used in this Project</vt:lpstr>
      <vt:lpstr>Python Programming Language</vt:lpstr>
      <vt:lpstr>Algorithm used in this Project</vt:lpstr>
      <vt:lpstr>Representing The Game State Squares as a Matrix and a hash</vt:lpstr>
      <vt:lpstr>PowerPoint Presentation</vt:lpstr>
      <vt:lpstr>PowerPoint Presentation</vt:lpstr>
      <vt:lpstr>PowerPoint Presentation</vt:lpstr>
      <vt:lpstr>PowerPoint Presentation</vt:lpstr>
      <vt:lpstr>PowerPoint Presentation</vt:lpstr>
      <vt:lpstr>PowerPoint Presentation</vt:lpstr>
      <vt:lpstr>How is game data stored</vt:lpstr>
      <vt:lpstr>PowerPoint Presentation</vt:lpstr>
      <vt:lpstr>PowerPoint Presentation</vt:lpstr>
      <vt:lpstr>Example of a played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 shrivastav</dc:creator>
  <cp:lastModifiedBy>Varun</cp:lastModifiedBy>
  <cp:revision>181</cp:revision>
  <dcterms:created xsi:type="dcterms:W3CDTF">2023-05-26T10:25:21Z</dcterms:created>
  <dcterms:modified xsi:type="dcterms:W3CDTF">2023-08-10T13:53:17Z</dcterms:modified>
</cp:coreProperties>
</file>