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31" d="100"/>
          <a:sy n="31" d="100"/>
        </p:scale>
        <p:origin x="856" y="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Data%20Analytics\Forage%20Data\TOP%205%20CATEGOR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[TOP 5 CATEGORY.xlsx]TOP 5 CATEGORY!PivotTable7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Graphik Regular"/>
              </a:rPr>
              <a:t>TOP 5 CATEGORY WITH LARGEST POPULARITY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NG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5 CATEGORY'!$B$3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cap="all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NG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'TOP 5 CATEGORY'!$A$4:$A$8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'TOP 5 CATEGORY'!$B$4:$B$8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4F-494A-941D-2EDCB162E91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8615599"/>
        <c:axId val="48613199"/>
      </c:barChart>
      <c:catAx>
        <c:axId val="48615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48613199"/>
        <c:crosses val="autoZero"/>
        <c:auto val="1"/>
        <c:lblAlgn val="ctr"/>
        <c:lblOffset val="100"/>
        <c:noMultiLvlLbl val="0"/>
      </c:catAx>
      <c:valAx>
        <c:axId val="4861319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615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NG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INSIGHT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Leading Category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"Animals" category has the highest total popularity score (74,965), indicating strong overall engagement and interest.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Strong Competition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"Science" follows closely with a score of 71,168, suggesting a significant audience base and interest in scientific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Healthy Eating Appeal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"Healthy Eating" category also demonstrates robust popularity (69,339), reflecting growing interest in wellness and nutrition.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Technology and Food Trends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While "Technology" (68,738) and "Food" (66,676) have slightly lower scores, they still represent substantial interest areas, potentially warranting further exploration or targeted content strategies.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Content Strategy Implications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data suggests focusing on the "Animals" and "Science" categories for future content development to leverage their popularity. </a:t>
            </a:r>
          </a:p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sz="1200" b="1" dirty="0"/>
              <a:t>Key 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Dominant Positive Sentiment</a:t>
            </a:r>
            <a:r>
              <a:rPr lang="en-US" sz="1200" dirty="0"/>
              <a:t>: The "Animals" category has the highest positive sentiment score (63,228), indicating strong favorable reactions.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Balanced Neutral Sentiment</a:t>
            </a:r>
            <a:r>
              <a:rPr lang="en-US" sz="1200" dirty="0"/>
              <a:t>: All categories show a relatively high neutral sentiment, suggesting that audiences may have mixed feelings or are indifferent towards certain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Negative Sentiment Trends</a:t>
            </a:r>
            <a:r>
              <a:rPr lang="en-US" sz="1200" dirty="0"/>
              <a:t>: The "Animals" category also leads in negative sentiment (5,222), which could indicate specific issues or controversies.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Overall Popularity</a:t>
            </a:r>
            <a:r>
              <a:rPr lang="en-US" sz="1200" dirty="0"/>
              <a:t>: Categories like "Science" and "Healthy Eating" also have significant positive sentiment but slightly lower scores compared to "Animals."</a:t>
            </a:r>
          </a:p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NG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036983" y="186779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5483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4800" b="1" spc="-105" dirty="0">
                <a:latin typeface="Futura Md BT" panose="020B0602020204020303" pitchFamily="34" charset="0"/>
              </a:rPr>
              <a:t>TOP 5 CATEGORY WITH THE LARGEST POPULARITY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1420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7200" b="1" spc="-80" dirty="0">
                <a:solidFill>
                  <a:srgbClr val="000000"/>
                </a:solidFill>
                <a:latin typeface="Futura Md BT" panose="020B06020202040203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Rectangle 1">
            <a:extLst>
              <a:ext uri="{FF2B5EF4-FFF2-40B4-BE49-F238E27FC236}">
                <a16:creationId xmlns:a16="http://schemas.microsoft.com/office/drawing/2014/main" id="{D98C9360-581D-A4D0-A098-93CAB81FD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7600" y="535428"/>
            <a:ext cx="7010400" cy="78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phik Regular" panose="020B0503030202060203"/>
              </a:rPr>
              <a:t>This project identified the top 5 categories by popularity score based on user engagement on Social Buzz.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raphik Regular" panose="020B0503030202060203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phik Regular" panose="020B0503030202060203"/>
              </a:rPr>
              <a:t>These insights will help guide content strategy, focusing on categories that drive the most engagement and align with the company’s goals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phik Regular" panose="020B0503030202060203"/>
              </a:rPr>
              <a:t>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34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NG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b="1" spc="-80" dirty="0">
                <a:latin typeface="Futura Md BT" panose="020B06020202040203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68898" y="1069598"/>
            <a:ext cx="8784293" cy="2760516"/>
            <a:chOff x="-147800" y="-837671"/>
            <a:chExt cx="11712391" cy="3680688"/>
          </a:xfrm>
        </p:grpSpPr>
        <p:sp>
          <p:nvSpPr>
            <p:cNvPr id="3" name="TextBox 3"/>
            <p:cNvSpPr txBox="1"/>
            <p:nvPr/>
          </p:nvSpPr>
          <p:spPr>
            <a:xfrm>
              <a:off x="-147800" y="-837671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Futura Md BT" panose="020B0602020204020303" pitchFamily="34" charset="0"/>
                </a:rPr>
                <a:t>Today’s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5448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44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NG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NG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NG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22" name="Rectangle 1">
            <a:extLst>
              <a:ext uri="{FF2B5EF4-FFF2-40B4-BE49-F238E27FC236}">
                <a16:creationId xmlns:a16="http://schemas.microsoft.com/office/drawing/2014/main" id="{3769B862-08DD-B5D4-77DE-C65971D1E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898" y="2561084"/>
            <a:ext cx="6375102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phik Regular" panose="020B0503030202060203"/>
              </a:rPr>
              <a:t>Project Recap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phik Regular" panose="020B0503030202060203"/>
              </a:rPr>
              <a:t>Problem Statement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phik Regular" panose="020B0503030202060203"/>
              </a:rPr>
              <a:t>The Analytics Team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phik Regular" panose="020B0503030202060203"/>
              </a:rPr>
              <a:t>Process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phik Regular" panose="020B0503030202060203"/>
              </a:rPr>
              <a:t>Insights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phik Regular" panose="020B0503030202060203"/>
              </a:rPr>
              <a:t>Summary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6681172" y="2028890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sz="4400" dirty="0">
                <a:latin typeface="Futura Md BT" panose="020B0602020204020303" pitchFamily="34" charset="0"/>
              </a:rPr>
              <a:t>Client: Social Buzz (Social Media and Content Creation Company in San Francisco)</a:t>
            </a:r>
          </a:p>
          <a:p>
            <a:endParaRPr lang="en-US" sz="4400" dirty="0">
              <a:latin typeface="Futura Md BT" panose="020B0602020204020303" pitchFamily="34" charset="0"/>
            </a:endParaRPr>
          </a:p>
          <a:p>
            <a:r>
              <a:rPr lang="en-US" sz="4400" dirty="0">
                <a:latin typeface="Futura Md BT" panose="020B0602020204020303" pitchFamily="34" charset="0"/>
              </a:rPr>
              <a:t>Goal: Analyze the popularity of content categories based on user reactions.</a:t>
            </a:r>
          </a:p>
          <a:p>
            <a:endParaRPr lang="en-US" sz="4400" dirty="0">
              <a:latin typeface="Futura Md BT" panose="020B0602020204020303" pitchFamily="34" charset="0"/>
            </a:endParaRPr>
          </a:p>
          <a:p>
            <a:r>
              <a:rPr lang="en-US" sz="4400" dirty="0">
                <a:latin typeface="Futura Md BT" panose="020B0602020204020303" pitchFamily="34" charset="0"/>
              </a:rPr>
              <a:t>Objective: Identify the top 5 categories with the highest popularity scores.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18175" y="1934207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1295400" y="3935700"/>
            <a:ext cx="4099454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b="1" spc="-80" dirty="0">
                <a:latin typeface="Futura Md BT" panose="020B06020202040203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NG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NG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7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4075721" y="2922505"/>
            <a:ext cx="6019800" cy="10691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b="1" spc="-80" dirty="0">
                <a:latin typeface="Futura Md BT" panose="020B0602020204020303" pitchFamily="34" charset="0"/>
              </a:rPr>
              <a:t>Problem Statement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21A5FA-5825-6912-C70B-724364178AEB}"/>
              </a:ext>
            </a:extLst>
          </p:cNvPr>
          <p:cNvSpPr/>
          <p:nvPr/>
        </p:nvSpPr>
        <p:spPr>
          <a:xfrm>
            <a:off x="2580415" y="4388400"/>
            <a:ext cx="7384068" cy="5051497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Futura Md BT" panose="020B0602020204020303" pitchFamily="34" charset="0"/>
              </a:rPr>
              <a:t>Which content categories are the most popular on Social Buzz based on user reactions?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Futura Md BT" panose="020B0602020204020303" pitchFamily="34" charset="0"/>
              </a:rPr>
              <a:t>Understanding these categories will help guide content strategy and investment.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709599" y="1342475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NG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NG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NG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NG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NG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9" y="2502186"/>
            <a:ext cx="5612273" cy="6340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4000" b="1" spc="-80" dirty="0">
                <a:solidFill>
                  <a:srgbClr val="000000"/>
                </a:solidFill>
                <a:latin typeface="Futura Md BT" panose="020B0602020204020303" pitchFamily="34" charset="0"/>
              </a:rPr>
              <a:t>The Analytics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Futura Md BT" panose="020B0602020204020303" pitchFamily="34" charset="0"/>
              </a:rPr>
              <a:t>Andrew Fleming</a:t>
            </a:r>
            <a:r>
              <a:rPr lang="en-US" sz="2800" dirty="0">
                <a:latin typeface="Futura Md BT" panose="020B0602020204020303" pitchFamily="34" charset="0"/>
              </a:rPr>
              <a:t> - Chief Technical Architect</a:t>
            </a:r>
          </a:p>
          <a:p>
            <a:endParaRPr lang="en-US" sz="2800" dirty="0">
              <a:latin typeface="Futura Md BT" panose="020B06020202040203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Futura Md BT" panose="020B0602020204020303" pitchFamily="34" charset="0"/>
              </a:rPr>
              <a:t>Marcus </a:t>
            </a:r>
            <a:r>
              <a:rPr lang="en-US" sz="2800" b="1" dirty="0" err="1">
                <a:latin typeface="Futura Md BT" panose="020B0602020204020303" pitchFamily="34" charset="0"/>
              </a:rPr>
              <a:t>Rompton</a:t>
            </a:r>
            <a:r>
              <a:rPr lang="en-US" sz="2800" dirty="0">
                <a:latin typeface="Futura Md BT" panose="020B0602020204020303" pitchFamily="34" charset="0"/>
              </a:rPr>
              <a:t> - Senior Principle</a:t>
            </a:r>
          </a:p>
          <a:p>
            <a:endParaRPr lang="en-US" sz="2800" dirty="0">
              <a:latin typeface="Futura Md BT" panose="020B06020202040203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Futura Md BT" panose="020B0602020204020303" pitchFamily="34" charset="0"/>
              </a:rPr>
              <a:t>Kamil Agboola</a:t>
            </a:r>
            <a:r>
              <a:rPr lang="en-US" sz="2800" dirty="0">
                <a:latin typeface="Futura Md BT" panose="020B0602020204020303" pitchFamily="34" charset="0"/>
              </a:rPr>
              <a:t> - Data Analyst (Role: data cleaning, merging, and analysis)</a:t>
            </a:r>
            <a:endParaRPr lang="en-US" sz="2800" spc="-80" dirty="0">
              <a:solidFill>
                <a:srgbClr val="000000"/>
              </a:solidFill>
              <a:latin typeface="Futura Md BT" panose="020B0602020204020303" pitchFamily="34" charset="0"/>
            </a:endParaRPr>
          </a:p>
          <a:p>
            <a:pPr algn="ctr">
              <a:lnSpc>
                <a:spcPts val="9600"/>
              </a:lnSpc>
            </a:pPr>
            <a:endParaRPr lang="en-US" sz="8000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NG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NG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NG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NG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NG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2420600" y="75799"/>
            <a:ext cx="4709775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b="1" spc="-80" dirty="0">
                <a:latin typeface="Futura Md BT" panose="020B06020202040203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C6D757-991F-5015-4FA9-244F7E0029C4}"/>
              </a:ext>
            </a:extLst>
          </p:cNvPr>
          <p:cNvSpPr txBox="1"/>
          <p:nvPr/>
        </p:nvSpPr>
        <p:spPr>
          <a:xfrm>
            <a:off x="4168440" y="1392709"/>
            <a:ext cx="9144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Futura Md BT" panose="020B0602020204020303" pitchFamily="34" charset="0"/>
              </a:rPr>
              <a:t>Data Cleaning</a:t>
            </a:r>
            <a:r>
              <a:rPr lang="en-US" sz="2800" dirty="0">
                <a:latin typeface="Futura Md BT" panose="020B0602020204020303" pitchFamily="34" charset="0"/>
              </a:rPr>
              <a:t>: Removed irrelevant data and handled missing values</a:t>
            </a:r>
            <a:r>
              <a:rPr lang="en-US" dirty="0">
                <a:latin typeface="Futura Md BT" panose="020B0602020204020303" pitchFamily="34" charset="0"/>
              </a:rPr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C1D4E4F-B33C-785C-5EB7-48F85F6BAB20}"/>
              </a:ext>
            </a:extLst>
          </p:cNvPr>
          <p:cNvSpPr txBox="1"/>
          <p:nvPr/>
        </p:nvSpPr>
        <p:spPr>
          <a:xfrm>
            <a:off x="5949880" y="3062285"/>
            <a:ext cx="9144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Futura Md BT" panose="020B0602020204020303" pitchFamily="34" charset="0"/>
              </a:rPr>
              <a:t>Data Merging</a:t>
            </a:r>
            <a:r>
              <a:rPr lang="en-US" sz="2800" dirty="0">
                <a:latin typeface="Futura Md BT" panose="020B0602020204020303" pitchFamily="34" charset="0"/>
              </a:rPr>
              <a:t>: Combined the </a:t>
            </a:r>
            <a:r>
              <a:rPr lang="en-US" sz="2800" b="1" dirty="0">
                <a:latin typeface="Futura Md BT" panose="020B0602020204020303" pitchFamily="34" charset="0"/>
              </a:rPr>
              <a:t>Content</a:t>
            </a:r>
            <a:r>
              <a:rPr lang="en-US" sz="2800" dirty="0">
                <a:latin typeface="Futura Md BT" panose="020B0602020204020303" pitchFamily="34" charset="0"/>
              </a:rPr>
              <a:t>, </a:t>
            </a:r>
            <a:r>
              <a:rPr lang="en-US" sz="2800" b="1" dirty="0">
                <a:latin typeface="Futura Md BT" panose="020B0602020204020303" pitchFamily="34" charset="0"/>
              </a:rPr>
              <a:t>Reaction</a:t>
            </a:r>
            <a:r>
              <a:rPr lang="en-US" sz="2800" dirty="0">
                <a:latin typeface="Futura Md BT" panose="020B0602020204020303" pitchFamily="34" charset="0"/>
              </a:rPr>
              <a:t>, and </a:t>
            </a:r>
            <a:r>
              <a:rPr lang="en-US" sz="2800" b="1" dirty="0" err="1">
                <a:latin typeface="Futura Md BT" panose="020B0602020204020303" pitchFamily="34" charset="0"/>
              </a:rPr>
              <a:t>ReactionTypes</a:t>
            </a:r>
            <a:r>
              <a:rPr lang="en-US" sz="2800" dirty="0">
                <a:latin typeface="Futura Md BT" panose="020B0602020204020303" pitchFamily="34" charset="0"/>
              </a:rPr>
              <a:t> tables</a:t>
            </a:r>
            <a:r>
              <a:rPr lang="en-US" dirty="0">
                <a:latin typeface="Futura Md BT" panose="020B0602020204020303" pitchFamily="34" charset="0"/>
              </a:rPr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F9135B9-6854-E793-D067-0AFD932AA77D}"/>
              </a:ext>
            </a:extLst>
          </p:cNvPr>
          <p:cNvSpPr txBox="1"/>
          <p:nvPr/>
        </p:nvSpPr>
        <p:spPr>
          <a:xfrm>
            <a:off x="7891585" y="4544371"/>
            <a:ext cx="9144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Futura Md BT" panose="020B0602020204020303" pitchFamily="34" charset="0"/>
              </a:rPr>
              <a:t>Popularity Scoring</a:t>
            </a:r>
            <a:r>
              <a:rPr lang="en-US" sz="2800" dirty="0">
                <a:latin typeface="Futura Md BT" panose="020B0602020204020303" pitchFamily="34" charset="0"/>
              </a:rPr>
              <a:t>: Linked reaction scores to content and aggregated scores by category.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C975A2-93F6-CFA9-90CC-94A6FEB5E9AB}"/>
              </a:ext>
            </a:extLst>
          </p:cNvPr>
          <p:cNvSpPr txBox="1"/>
          <p:nvPr/>
        </p:nvSpPr>
        <p:spPr>
          <a:xfrm>
            <a:off x="9339540" y="5769851"/>
            <a:ext cx="9144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/>
            <a:r>
              <a:rPr lang="en-US" sz="2800" b="1" dirty="0">
                <a:latin typeface="Futura Md BT" panose="020B0602020204020303" pitchFamily="34" charset="0"/>
              </a:rPr>
              <a:t>Identified Top 5 Categories</a:t>
            </a:r>
            <a:r>
              <a:rPr lang="en-US" sz="2800" dirty="0">
                <a:latin typeface="Futura Md BT" panose="020B0602020204020303" pitchFamily="34" charset="0"/>
              </a:rPr>
              <a:t>: Ranked categories based on total popularity scores.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C06281-55AA-1580-1A7B-923CE61AEE16}"/>
              </a:ext>
            </a:extLst>
          </p:cNvPr>
          <p:cNvSpPr txBox="1"/>
          <p:nvPr/>
        </p:nvSpPr>
        <p:spPr>
          <a:xfrm>
            <a:off x="11242735" y="7950807"/>
            <a:ext cx="72718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Futura Md BT" panose="020B0602020204020303" pitchFamily="34" charset="0"/>
              </a:rPr>
              <a:t>Validation</a:t>
            </a:r>
            <a:r>
              <a:rPr lang="en-US" sz="2800" dirty="0">
                <a:latin typeface="Futura Md BT" panose="020B0602020204020303" pitchFamily="34" charset="0"/>
              </a:rPr>
              <a:t>: Cross-checked results for accuracy and consistency.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909274" y="140303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b="1" spc="-80" dirty="0">
                <a:solidFill>
                  <a:srgbClr val="000000"/>
                </a:solidFill>
                <a:latin typeface="Futura Md BT" panose="020B06020202040203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B3D4A5F-3A2E-2EE2-B2FB-A472CF4191C9}"/>
              </a:ext>
            </a:extLst>
          </p:cNvPr>
          <p:cNvSpPr txBox="1"/>
          <p:nvPr/>
        </p:nvSpPr>
        <p:spPr>
          <a:xfrm>
            <a:off x="909274" y="1578490"/>
            <a:ext cx="1176106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Graphik Regular"/>
              </a:rPr>
              <a:t>The top 5 categories by popularity score are:</a:t>
            </a:r>
          </a:p>
          <a:p>
            <a:r>
              <a:rPr lang="en-US" sz="4800" dirty="0">
                <a:latin typeface="Graphik Regular"/>
              </a:rPr>
              <a:t>1</a:t>
            </a:r>
            <a:r>
              <a:rPr lang="en-US" sz="4800" b="1" dirty="0">
                <a:latin typeface="Graphik Regular"/>
              </a:rPr>
              <a:t>. Animals: </a:t>
            </a:r>
            <a:r>
              <a:rPr lang="en-US" sz="4800" dirty="0">
                <a:latin typeface="Graphik Regular"/>
              </a:rPr>
              <a:t>74,965</a:t>
            </a:r>
          </a:p>
          <a:p>
            <a:r>
              <a:rPr lang="en-US" sz="4800" dirty="0">
                <a:latin typeface="Graphik Regular"/>
              </a:rPr>
              <a:t>2. </a:t>
            </a:r>
            <a:r>
              <a:rPr lang="en-US" sz="4800" b="1" dirty="0">
                <a:latin typeface="Graphik Regular"/>
              </a:rPr>
              <a:t>Science:</a:t>
            </a:r>
            <a:r>
              <a:rPr lang="en-US" sz="4800" dirty="0">
                <a:latin typeface="Graphik Regular"/>
              </a:rPr>
              <a:t> 71,168</a:t>
            </a:r>
          </a:p>
          <a:p>
            <a:r>
              <a:rPr lang="en-US" sz="4800" dirty="0">
                <a:latin typeface="Graphik Regular"/>
              </a:rPr>
              <a:t>3. </a:t>
            </a:r>
            <a:r>
              <a:rPr lang="en-US" sz="4800" b="1" dirty="0">
                <a:latin typeface="Graphik Regular"/>
              </a:rPr>
              <a:t>Healthy Eating: </a:t>
            </a:r>
            <a:r>
              <a:rPr lang="en-US" sz="4800" dirty="0">
                <a:latin typeface="Graphik Regular"/>
              </a:rPr>
              <a:t>69,339</a:t>
            </a:r>
          </a:p>
          <a:p>
            <a:r>
              <a:rPr lang="en-US" sz="4800" dirty="0">
                <a:latin typeface="Graphik Regular"/>
              </a:rPr>
              <a:t>4. </a:t>
            </a:r>
            <a:r>
              <a:rPr lang="en-US" sz="4800" b="1" dirty="0">
                <a:latin typeface="Graphik Regular"/>
              </a:rPr>
              <a:t>Technology:</a:t>
            </a:r>
            <a:r>
              <a:rPr lang="en-US" sz="4800" dirty="0">
                <a:latin typeface="Graphik Regular"/>
              </a:rPr>
              <a:t> 68,738</a:t>
            </a:r>
          </a:p>
          <a:p>
            <a:r>
              <a:rPr lang="en-US" sz="4800" dirty="0">
                <a:latin typeface="Graphik Regular"/>
              </a:rPr>
              <a:t>5. </a:t>
            </a:r>
            <a:r>
              <a:rPr lang="en-US" sz="4800" b="1" dirty="0">
                <a:latin typeface="Graphik Regular"/>
              </a:rPr>
              <a:t>Food: </a:t>
            </a:r>
            <a:r>
              <a:rPr lang="en-US" sz="4800" dirty="0">
                <a:latin typeface="Graphik Regular"/>
              </a:rPr>
              <a:t>66,676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NG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NG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NG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514EFA9D-3BE8-7DB9-F572-33D362909F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2774537"/>
              </p:ext>
            </p:extLst>
          </p:nvPr>
        </p:nvGraphicFramePr>
        <p:xfrm>
          <a:off x="3810000" y="1685152"/>
          <a:ext cx="11049000" cy="6639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NG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NG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NG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60D701C-4D34-A593-DBD1-A9E510C8541E}"/>
              </a:ext>
            </a:extLst>
          </p:cNvPr>
          <p:cNvSpPr txBox="1"/>
          <p:nvPr/>
        </p:nvSpPr>
        <p:spPr>
          <a:xfrm>
            <a:off x="4049593" y="819942"/>
            <a:ext cx="10027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Futura Md BT" panose="020B0602020204020303" pitchFamily="34" charset="0"/>
              </a:rPr>
              <a:t>Insights on Category Sentiment Scores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75E2D5-18D8-DA2F-57A1-7B2ED8C4D5AF}"/>
              </a:ext>
            </a:extLst>
          </p:cNvPr>
          <p:cNvSpPr txBox="1"/>
          <p:nvPr/>
        </p:nvSpPr>
        <p:spPr>
          <a:xfrm>
            <a:off x="3936967" y="1566074"/>
            <a:ext cx="10027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Graphik Regular"/>
              </a:rPr>
              <a:t>Sum of Scores by Sentiment</a:t>
            </a:r>
            <a:endParaRPr lang="en-US" sz="2800" dirty="0">
              <a:latin typeface="Graphik Regular"/>
            </a:endParaRP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34297A6D-85CC-8FA6-4EED-25CA75FE3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560666"/>
              </p:ext>
            </p:extLst>
          </p:nvPr>
        </p:nvGraphicFramePr>
        <p:xfrm>
          <a:off x="3982850" y="2089293"/>
          <a:ext cx="11532524" cy="5377434"/>
        </p:xfrm>
        <a:graphic>
          <a:graphicData uri="http://schemas.openxmlformats.org/drawingml/2006/table">
            <a:tbl>
              <a:tblPr/>
              <a:tblGrid>
                <a:gridCol w="2883131">
                  <a:extLst>
                    <a:ext uri="{9D8B030D-6E8A-4147-A177-3AD203B41FA5}">
                      <a16:colId xmlns:a16="http://schemas.microsoft.com/office/drawing/2014/main" val="1671242011"/>
                    </a:ext>
                  </a:extLst>
                </a:gridCol>
                <a:gridCol w="2883131">
                  <a:extLst>
                    <a:ext uri="{9D8B030D-6E8A-4147-A177-3AD203B41FA5}">
                      <a16:colId xmlns:a16="http://schemas.microsoft.com/office/drawing/2014/main" val="3747140334"/>
                    </a:ext>
                  </a:extLst>
                </a:gridCol>
                <a:gridCol w="2883131">
                  <a:extLst>
                    <a:ext uri="{9D8B030D-6E8A-4147-A177-3AD203B41FA5}">
                      <a16:colId xmlns:a16="http://schemas.microsoft.com/office/drawing/2014/main" val="2134758362"/>
                    </a:ext>
                  </a:extLst>
                </a:gridCol>
                <a:gridCol w="2883131">
                  <a:extLst>
                    <a:ext uri="{9D8B030D-6E8A-4147-A177-3AD203B41FA5}">
                      <a16:colId xmlns:a16="http://schemas.microsoft.com/office/drawing/2014/main" val="447724632"/>
                    </a:ext>
                  </a:extLst>
                </a:gridCol>
              </a:tblGrid>
              <a:tr h="896239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raphik Regular"/>
                        </a:rPr>
                        <a:t>Category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raphik Regular"/>
                        </a:rPr>
                        <a:t>Negative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Graphik Regular"/>
                        </a:rPr>
                        <a:t>Neutral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raphik Regular"/>
                        </a:rPr>
                        <a:t>Positive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705452"/>
                  </a:ext>
                </a:extLst>
              </a:tr>
              <a:tr h="896239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Graphik Regular"/>
                        </a:rPr>
                        <a:t>Animals</a:t>
                      </a:r>
                      <a:endParaRPr lang="en-US" sz="2400" dirty="0">
                        <a:latin typeface="Graphik Regular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raphik Regular"/>
                        </a:rPr>
                        <a:t>5222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Graphik Regular"/>
                        </a:rPr>
                        <a:t>6515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Graphik Regular"/>
                        </a:rPr>
                        <a:t>63228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76746"/>
                  </a:ext>
                </a:extLst>
              </a:tr>
              <a:tr h="896239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Graphik Regular"/>
                        </a:rPr>
                        <a:t>Science</a:t>
                      </a:r>
                      <a:endParaRPr lang="en-US" sz="2400" dirty="0">
                        <a:latin typeface="Graphik Regular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Graphik Regular"/>
                        </a:rPr>
                        <a:t>4562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raphik Regular"/>
                        </a:rPr>
                        <a:t>6360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raphik Regular"/>
                        </a:rPr>
                        <a:t>60246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744607"/>
                  </a:ext>
                </a:extLst>
              </a:tr>
              <a:tr h="896239"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Graphik Regular"/>
                        </a:rPr>
                        <a:t>Healthy Eating</a:t>
                      </a:r>
                      <a:endParaRPr lang="en-US" sz="2400">
                        <a:latin typeface="Graphik Regular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raphik Regular"/>
                        </a:rPr>
                        <a:t>4255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raphik Regular"/>
                        </a:rPr>
                        <a:t>5800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raphik Regular"/>
                        </a:rPr>
                        <a:t>59284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040549"/>
                  </a:ext>
                </a:extLst>
              </a:tr>
              <a:tr h="896239"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Graphik Regular"/>
                        </a:rPr>
                        <a:t>Technology</a:t>
                      </a:r>
                      <a:endParaRPr lang="en-US" sz="2400">
                        <a:latin typeface="Graphik Regular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raphik Regular"/>
                        </a:rPr>
                        <a:t>4090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raphik Regular"/>
                        </a:rPr>
                        <a:t>6020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raphik Regular"/>
                        </a:rPr>
                        <a:t>58628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649822"/>
                  </a:ext>
                </a:extLst>
              </a:tr>
              <a:tr h="896239"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Graphik Regular"/>
                        </a:rPr>
                        <a:t>Food</a:t>
                      </a:r>
                      <a:endParaRPr lang="en-US" sz="2400">
                        <a:latin typeface="Graphik Regular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raphik Regular"/>
                        </a:rPr>
                        <a:t>4425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Graphik Regular"/>
                        </a:rPr>
                        <a:t>5965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raphik Regular"/>
                        </a:rPr>
                        <a:t>56286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4292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581</Words>
  <Application>Microsoft Office PowerPoint</Application>
  <PresentationFormat>Custom</PresentationFormat>
  <Paragraphs>110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Futura Md BT</vt:lpstr>
      <vt:lpstr>Arial</vt:lpstr>
      <vt:lpstr>Clear Sans Regular Bold</vt:lpstr>
      <vt:lpstr>Graphik Regular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Moyoade Agboola</cp:lastModifiedBy>
  <cp:revision>9</cp:revision>
  <dcterms:created xsi:type="dcterms:W3CDTF">2006-08-16T00:00:00Z</dcterms:created>
  <dcterms:modified xsi:type="dcterms:W3CDTF">2024-10-26T08:46:54Z</dcterms:modified>
  <dc:identifier>DAEhDyfaYKE</dc:identifier>
</cp:coreProperties>
</file>