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62" r:id="rId10"/>
    <p:sldId id="261" r:id="rId11"/>
    <p:sldId id="263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Helvetica" panose="020B0604020202020204" pitchFamily="34" charset="0"/>
      <p:regular r:id="rId22"/>
      <p:bold r:id="rId23"/>
      <p:italic r:id="rId24"/>
      <p:boldItalic r:id="rId25"/>
    </p:embeddedFont>
    <p:embeddedFont>
      <p:font typeface="Nunito" panose="020B0604020202020204" charset="0"/>
      <p:regular r:id="rId26"/>
      <p:bold r:id="rId27"/>
      <p:italic r:id="rId28"/>
      <p:boldItalic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Klinges" initials="JK" lastIdx="1" clrIdx="0">
    <p:extLst>
      <p:ext uri="{19B8F6BF-5375-455C-9EA6-DF929625EA0E}">
        <p15:presenceInfo xmlns:p15="http://schemas.microsoft.com/office/powerpoint/2012/main" userId="679ccebf15f8cc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4dcc30519_9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4dcc30519_9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would we do if we had 2 more weeks: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Global trends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Go further back by year. 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4dcc30519_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4dcc30519_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Touch on what motivated us to pick this topic.  </a:t>
            </a:r>
            <a:r>
              <a:rPr lang="en-US" sz="1800" spc="-10" dirty="0">
                <a:solidFill>
                  <a:srgbClr val="0065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Describe the questions you and your group found interesting.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4dcc30519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4dcc30519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Describe whether you were able to answer these questions to your satisfaction.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Run through a jupyter notebook 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Discuss insights you had while exploring the data that you didn't anticipate</a:t>
            </a:r>
            <a:endParaRPr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"/>
              <a:t>Multiple subgenres were used to describe each song. </a:t>
            </a:r>
            <a:endParaRPr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Discuss any problems that arose after exploring the data, and how you resolved them</a:t>
            </a:r>
            <a:endParaRPr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"/>
              <a:t>The spotpy api was a bit cumbersome</a:t>
            </a:r>
            <a:endParaRPr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Present and discuss interesting figures developed during exploration, ideally with the help of Jupyter Notebook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4dcc30519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4dcc30519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4dcc30519_6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4dcc30519_6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4dcc30519_6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4dcc30519_6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4dcc30519_6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4dcc30519_6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4dcc30519_9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4dcc30519_9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98346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99255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8648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30453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40355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89273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99173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512914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704022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951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704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458570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021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81256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91375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30462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65679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849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07199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88581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5821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dia.lashaw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heworldbank/world-bank-gdp-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cbootcampgpd.atlassian.net/browse/GDP-17?atlOrigin=eyJpIjoiYjUyODBhNzRiNDNjNGI3OTlmMDE5YWIzYjVlOTI4NjUiLCJwIjoiaiJ9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3999" y="983188"/>
            <a:ext cx="6406141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 Analysis of Per Capita: National GDP Growth vs. Higher Education Levels</a:t>
            </a:r>
            <a:endParaRPr sz="3600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976400" y="2915825"/>
            <a:ext cx="2727274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u="sng" dirty="0">
                <a:solidFill>
                  <a:srgbClr val="0366D6"/>
                </a:solidFill>
                <a:latin typeface="-apple-system"/>
                <a:hlinkClick r:id="rId3"/>
              </a:rPr>
              <a:t>Kenneth ACEY,  Paul Eppers, </a:t>
            </a:r>
          </a:p>
          <a:p>
            <a:pPr>
              <a:spcBef>
                <a:spcPts val="0"/>
              </a:spcBef>
            </a:pPr>
            <a:r>
              <a:rPr lang="en-US" u="sng" dirty="0">
                <a:solidFill>
                  <a:srgbClr val="0366D6"/>
                </a:solidFill>
                <a:latin typeface="-apple-system"/>
                <a:hlinkClick r:id="rId3"/>
              </a:rPr>
              <a:t>John Klinges, Nadia lashaw  </a:t>
            </a:r>
            <a:endParaRPr lang="en-US" b="1" i="0" dirty="0">
              <a:solidFill>
                <a:srgbClr val="5F6368"/>
              </a:solidFill>
              <a:effectLst/>
              <a:latin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277;p13">
            <a:extLst>
              <a:ext uri="{FF2B5EF4-FFF2-40B4-BE49-F238E27FC236}">
                <a16:creationId xmlns:a16="http://schemas.microsoft.com/office/drawing/2014/main" id="{3CBD8BA2-295D-454E-85CE-C90EF0416D63}"/>
              </a:ext>
            </a:extLst>
          </p:cNvPr>
          <p:cNvSpPr txBox="1">
            <a:spLocks/>
          </p:cNvSpPr>
          <p:nvPr/>
        </p:nvSpPr>
        <p:spPr>
          <a:xfrm>
            <a:off x="823998" y="3268504"/>
            <a:ext cx="6406141" cy="1872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endParaRPr lang="en-US" sz="3600" dirty="0"/>
          </a:p>
        </p:txBody>
      </p:sp>
      <p:sp>
        <p:nvSpPr>
          <p:cNvPr id="5" name="Google Shape;277;p13">
            <a:extLst>
              <a:ext uri="{FF2B5EF4-FFF2-40B4-BE49-F238E27FC236}">
                <a16:creationId xmlns:a16="http://schemas.microsoft.com/office/drawing/2014/main" id="{7A6037DA-8DA3-43EB-BD81-84DF3E63DE52}"/>
              </a:ext>
            </a:extLst>
          </p:cNvPr>
          <p:cNvSpPr txBox="1">
            <a:spLocks/>
          </p:cNvSpPr>
          <p:nvPr/>
        </p:nvSpPr>
        <p:spPr>
          <a:xfrm flipV="1">
            <a:off x="1029561" y="3516228"/>
            <a:ext cx="6406141" cy="457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82ECE-B62F-4142-8F84-C14DFEC4B17D}"/>
              </a:ext>
            </a:extLst>
          </p:cNvPr>
          <p:cNvSpPr txBox="1"/>
          <p:nvPr/>
        </p:nvSpPr>
        <p:spPr>
          <a:xfrm>
            <a:off x="6858000" y="4068231"/>
            <a:ext cx="20095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56A0D3"/>
                </a:solidFill>
                <a:effectLst/>
                <a:latin typeface="Libre Baskerville"/>
              </a:rPr>
              <a:t>The Data Analytics Boot Camp at UNC-Chapel Hill</a:t>
            </a:r>
          </a:p>
        </p:txBody>
      </p:sp>
      <p:sp>
        <p:nvSpPr>
          <p:cNvPr id="6" name="AutoShape 2" descr="UNC-Chapel Hill Boot Camps">
            <a:extLst>
              <a:ext uri="{FF2B5EF4-FFF2-40B4-BE49-F238E27FC236}">
                <a16:creationId xmlns:a16="http://schemas.microsoft.com/office/drawing/2014/main" id="{57BF9800-2613-436B-BE84-A2E5AAAC3C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AutoShape 8" descr="UNC-Chapel Hill Boot Camps">
            <a:extLst>
              <a:ext uri="{FF2B5EF4-FFF2-40B4-BE49-F238E27FC236}">
                <a16:creationId xmlns:a16="http://schemas.microsoft.com/office/drawing/2014/main" id="{F3C0AC88-1A51-4B53-AB99-9B2DB4A6B4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26314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10" descr="UNC-Chapel Hill Boot Camps">
            <a:extLst>
              <a:ext uri="{FF2B5EF4-FFF2-40B4-BE49-F238E27FC236}">
                <a16:creationId xmlns:a16="http://schemas.microsoft.com/office/drawing/2014/main" id="{31E96145-F349-4B1C-840B-0A07C942C1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6" name="Picture 12" descr="Image result for UNC Chapel Hill">
            <a:extLst>
              <a:ext uri="{FF2B5EF4-FFF2-40B4-BE49-F238E27FC236}">
                <a16:creationId xmlns:a16="http://schemas.microsoft.com/office/drawing/2014/main" id="{997130D4-8C83-4788-BF67-BA618711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0"/>
            <a:ext cx="1762125" cy="15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>
            <a:spLocks noGrp="1"/>
          </p:cNvSpPr>
          <p:nvPr>
            <p:ph type="title"/>
          </p:nvPr>
        </p:nvSpPr>
        <p:spPr>
          <a:xfrm>
            <a:off x="899763" y="385923"/>
            <a:ext cx="7030500" cy="499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TRENDS 201X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1F9DE2-4637-45EF-8689-0C23972BA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60" y="967563"/>
            <a:ext cx="7347098" cy="4175937"/>
          </a:xfrm>
          <a:prstGeom prst="rect">
            <a:avLst/>
          </a:prstGeom>
        </p:spPr>
      </p:pic>
      <p:pic>
        <p:nvPicPr>
          <p:cNvPr id="3" name="Picture 12" descr="Image result for UNC Chapel Hill">
            <a:extLst>
              <a:ext uri="{FF2B5EF4-FFF2-40B4-BE49-F238E27FC236}">
                <a16:creationId xmlns:a16="http://schemas.microsoft.com/office/drawing/2014/main" id="{04FF47C7-FB74-4825-924B-D08FF28BD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02" y="-30994"/>
            <a:ext cx="1403498" cy="98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TRENDS 201X</a:t>
            </a:r>
            <a:endParaRPr dirty="0"/>
          </a:p>
        </p:txBody>
      </p:sp>
      <p:sp>
        <p:nvSpPr>
          <p:cNvPr id="343" name="Google Shape;343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44" name="Google Shape;344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2" descr="Image result for UNC Chapel Hill">
            <a:extLst>
              <a:ext uri="{FF2B5EF4-FFF2-40B4-BE49-F238E27FC236}">
                <a16:creationId xmlns:a16="http://schemas.microsoft.com/office/drawing/2014/main" id="{DB6AAF0E-C6A7-4BCC-A80E-7C582124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02" y="-30994"/>
            <a:ext cx="1403498" cy="98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TRENDS 201X</a:t>
            </a:r>
            <a:endParaRPr dirty="0"/>
          </a:p>
        </p:txBody>
      </p:sp>
      <p:sp>
        <p:nvSpPr>
          <p:cNvPr id="366" name="Google Shape;366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67" name="Google Shape;367;p2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2" descr="Image result for UNC Chapel Hill">
            <a:extLst>
              <a:ext uri="{FF2B5EF4-FFF2-40B4-BE49-F238E27FC236}">
                <a16:creationId xmlns:a16="http://schemas.microsoft.com/office/drawing/2014/main" id="{C9824CF0-B93A-4087-AE62-3F1475D74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02" y="-30994"/>
            <a:ext cx="1403498" cy="98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TRENDS 201X</a:t>
            </a:r>
            <a:endParaRPr dirty="0"/>
          </a:p>
        </p:txBody>
      </p:sp>
      <p:pic>
        <p:nvPicPr>
          <p:cNvPr id="2" name="Picture 12" descr="Image result for UNC Chapel Hill">
            <a:extLst>
              <a:ext uri="{FF2B5EF4-FFF2-40B4-BE49-F238E27FC236}">
                <a16:creationId xmlns:a16="http://schemas.microsoft.com/office/drawing/2014/main" id="{29BA76AA-3752-4ABE-8D91-6833EF6F3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02" y="0"/>
            <a:ext cx="1403498" cy="98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challenges we faced:</a:t>
            </a:r>
            <a:endParaRPr dirty="0"/>
          </a:p>
        </p:txBody>
      </p:sp>
      <p:sp>
        <p:nvSpPr>
          <p:cNvPr id="383" name="Google Shape;383;p25"/>
          <p:cNvSpPr txBox="1">
            <a:spLocks noGrp="1"/>
          </p:cNvSpPr>
          <p:nvPr>
            <p:ph type="body" idx="4294967295"/>
          </p:nvPr>
        </p:nvSpPr>
        <p:spPr>
          <a:xfrm>
            <a:off x="0" y="2070100"/>
            <a:ext cx="2471738" cy="29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400" dirty="0"/>
          </a:p>
        </p:txBody>
      </p:sp>
      <p:sp>
        <p:nvSpPr>
          <p:cNvPr id="385" name="Google Shape;385;p25"/>
          <p:cNvSpPr txBox="1">
            <a:spLocks noGrp="1"/>
          </p:cNvSpPr>
          <p:nvPr>
            <p:ph type="body" idx="4294967295"/>
          </p:nvPr>
        </p:nvSpPr>
        <p:spPr>
          <a:xfrm>
            <a:off x="669849" y="2062840"/>
            <a:ext cx="2137145" cy="17243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buNone/>
            </a:pPr>
            <a:r>
              <a:rPr lang="en-US" b="1" dirty="0">
                <a:solidFill>
                  <a:srgbClr val="FFFFFF"/>
                </a:solidFill>
              </a:rPr>
              <a:t>World Bank website was very well </a:t>
            </a:r>
            <a:r>
              <a:rPr lang="en-US" sz="1400" b="1" dirty="0">
                <a:solidFill>
                  <a:srgbClr val="FFFFFF"/>
                </a:solidFill>
              </a:rPr>
              <a:t>organized for:</a:t>
            </a:r>
          </a:p>
          <a:p>
            <a:pPr marL="0" lvl="0" indent="-342900" algn="just" rtl="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>
                <a:solidFill>
                  <a:srgbClr val="FFFFFF"/>
                </a:solidFill>
              </a:rPr>
              <a:t>Sorting by country    </a:t>
            </a:r>
          </a:p>
          <a:p>
            <a:pPr marL="0" lvl="0" indent="0" algn="just" rtl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FFFFFF"/>
                </a:solidFill>
              </a:rPr>
              <a:t>       and GDP and              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1400" b="1" dirty="0">
                <a:solidFill>
                  <a:srgbClr val="FFFFFF"/>
                </a:solidFill>
              </a:rPr>
              <a:t>. saving data pulls               </a:t>
            </a:r>
          </a:p>
          <a:p>
            <a:pPr marL="0" lvl="0" indent="0" algn="just" rtl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FFFFFF"/>
                </a:solidFill>
              </a:rPr>
              <a:t>    into a csv file</a:t>
            </a:r>
            <a:r>
              <a:rPr lang="en-US" b="1" dirty="0">
                <a:solidFill>
                  <a:srgbClr val="FFFFFF"/>
                </a:solidFill>
              </a:rPr>
              <a:t>.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386" name="Google Shape;386;p25"/>
          <p:cNvSpPr txBox="1">
            <a:spLocks noGrp="1"/>
          </p:cNvSpPr>
          <p:nvPr>
            <p:ph type="body" idx="4294967295"/>
          </p:nvPr>
        </p:nvSpPr>
        <p:spPr>
          <a:xfrm>
            <a:off x="0" y="3976577"/>
            <a:ext cx="2470150" cy="744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88" name="Google Shape;388;p25"/>
          <p:cNvSpPr txBox="1">
            <a:spLocks noGrp="1"/>
          </p:cNvSpPr>
          <p:nvPr>
            <p:ph type="body" idx="4294967295"/>
          </p:nvPr>
        </p:nvSpPr>
        <p:spPr>
          <a:xfrm>
            <a:off x="6886575" y="1506538"/>
            <a:ext cx="2257425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Years of Music: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9" name="Google Shape;389;p25"/>
          <p:cNvSpPr txBox="1">
            <a:spLocks noGrp="1"/>
          </p:cNvSpPr>
          <p:nvPr>
            <p:ph type="body" idx="4294967295"/>
          </p:nvPr>
        </p:nvSpPr>
        <p:spPr>
          <a:xfrm>
            <a:off x="5948501" y="2070100"/>
            <a:ext cx="3014745" cy="2651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Did we have enough data to conclude that education levels could be factor in/driver of national GDP growth?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Need to measure and analyze outliers (where high national GDP and educational levels did not exist simultaneously</a:t>
            </a:r>
          </a:p>
        </p:txBody>
      </p:sp>
      <p:sp>
        <p:nvSpPr>
          <p:cNvPr id="381" name="Google Shape;381;p25"/>
          <p:cNvSpPr/>
          <p:nvPr/>
        </p:nvSpPr>
        <p:spPr>
          <a:xfrm>
            <a:off x="503915" y="1304874"/>
            <a:ext cx="2469300" cy="607801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Obtaining a good data site or API.</a:t>
            </a:r>
            <a:endParaRPr sz="1400" b="1" dirty="0"/>
          </a:p>
        </p:txBody>
      </p:sp>
      <p:sp>
        <p:nvSpPr>
          <p:cNvPr id="384" name="Google Shape;384;p25"/>
          <p:cNvSpPr/>
          <p:nvPr/>
        </p:nvSpPr>
        <p:spPr>
          <a:xfrm>
            <a:off x="3062173" y="1304874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Finding a pertinent variable to run against GDP</a:t>
            </a:r>
            <a:endParaRPr sz="1400" b="1" dirty="0"/>
          </a:p>
        </p:txBody>
      </p:sp>
      <p:sp>
        <p:nvSpPr>
          <p:cNvPr id="387" name="Google Shape;387;p2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Analyzing linkage between GDP and education levels.</a:t>
            </a:r>
            <a:endParaRPr sz="1400" b="1" dirty="0"/>
          </a:p>
        </p:txBody>
      </p:sp>
      <p:sp>
        <p:nvSpPr>
          <p:cNvPr id="390" name="Google Shape;390;p25"/>
          <p:cNvSpPr txBox="1"/>
          <p:nvPr/>
        </p:nvSpPr>
        <p:spPr>
          <a:xfrm>
            <a:off x="479815" y="4309952"/>
            <a:ext cx="8759878" cy="74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Nunito"/>
                <a:ea typeface="Nunito"/>
                <a:cs typeface="Nunito"/>
                <a:sym typeface="Nunito"/>
              </a:rPr>
              <a:t>Process Challenges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: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AutoNum type="arabicPeriod"/>
            </a:pPr>
            <a:r>
              <a:rPr lang="en-US" sz="1200" dirty="0">
                <a:latin typeface="Nunito"/>
                <a:ea typeface="Nunito"/>
                <a:cs typeface="Nunito"/>
                <a:sym typeface="Nunito"/>
              </a:rPr>
              <a:t>We xxxxxxx.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AutoNum type="arabicPeriod"/>
            </a:pPr>
            <a:r>
              <a:rPr lang="en-US" sz="1200" dirty="0">
                <a:latin typeface="Nunito"/>
                <a:ea typeface="Nunito"/>
                <a:cs typeface="Nunito"/>
                <a:sym typeface="Nunito"/>
              </a:rPr>
              <a:t>We xxxxxxx.;</a:t>
            </a:r>
          </a:p>
        </p:txBody>
      </p:sp>
      <p:pic>
        <p:nvPicPr>
          <p:cNvPr id="2" name="Picture 12" descr="Image result for UNC Chapel Hill">
            <a:extLst>
              <a:ext uri="{FF2B5EF4-FFF2-40B4-BE49-F238E27FC236}">
                <a16:creationId xmlns:a16="http://schemas.microsoft.com/office/drawing/2014/main" id="{FA16116A-988C-4524-A6B6-1D0AA3F14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02" y="-30994"/>
            <a:ext cx="1403498" cy="98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0C6D85-1832-45CE-8652-1ED02FDA542B}"/>
              </a:ext>
            </a:extLst>
          </p:cNvPr>
          <p:cNvSpPr txBox="1"/>
          <p:nvPr/>
        </p:nvSpPr>
        <p:spPr>
          <a:xfrm>
            <a:off x="3141587" y="2170924"/>
            <a:ext cx="280691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 Gothic" panose="020B0502020202020204" pitchFamily="34" charset="0"/>
              </a:rPr>
              <a:t>Considered measuring GDP growth against growth in:  </a:t>
            </a:r>
            <a:r>
              <a:rPr lang="en-US" sz="1400" b="1" i="0" dirty="0">
                <a:effectLst/>
                <a:latin typeface="Century Gothic" panose="020B0502020202020204" pitchFamily="34" charset="0"/>
              </a:rPr>
              <a:t> population, immigration, birth rates, and educational levels.           </a:t>
            </a:r>
          </a:p>
          <a:p>
            <a:pPr marL="0" lvl="5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entury Gothic" panose="020B0502020202020204" pitchFamily="34" charset="0"/>
              </a:rPr>
              <a:t> Divided the national GDP figure by population to get GDP per capita.                             </a:t>
            </a:r>
          </a:p>
          <a:p>
            <a:pPr marL="0" lvl="5"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i="0" dirty="0">
                <a:effectLst/>
                <a:latin typeface="Century Gothic" panose="020B0502020202020204" pitchFamily="34" charset="0"/>
              </a:rPr>
              <a:t>Need </a:t>
            </a:r>
            <a:r>
              <a:rPr lang="en-US" sz="1400" b="1" dirty="0">
                <a:latin typeface="Century Gothic" panose="020B0502020202020204" pitchFamily="34" charset="0"/>
              </a:rPr>
              <a:t>to discuss s</a:t>
            </a:r>
            <a:r>
              <a:rPr lang="en-US" sz="1400" b="1" i="0" dirty="0">
                <a:effectLst/>
                <a:latin typeface="Century Gothic" panose="020B0502020202020204" pitchFamily="34" charset="0"/>
              </a:rPr>
              <a:t>hould we adjust GDP / per capita by the PPP (adjusting the GDP figure by the nation’s cost of livi</a:t>
            </a:r>
            <a:r>
              <a:rPr lang="en-US" sz="1400" b="1" dirty="0">
                <a:latin typeface="Century Gothic" panose="020B0502020202020204" pitchFamily="34" charset="0"/>
              </a:rPr>
              <a:t>ng).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Findings/Discussion </a:t>
            </a:r>
            <a:endParaRPr sz="11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6" name="Google Shape;396;p26"/>
          <p:cNvSpPr txBox="1">
            <a:spLocks noGrp="1"/>
          </p:cNvSpPr>
          <p:nvPr>
            <p:ph type="body" idx="1"/>
          </p:nvPr>
        </p:nvSpPr>
        <p:spPr>
          <a:xfrm>
            <a:off x="565375" y="1357325"/>
            <a:ext cx="8073900" cy="31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400" dirty="0"/>
              <a:t>Through the exploration of this data we expect to obtain the ability to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      conclusively say one global region’s GDP is higher than the next. This analysis will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      be both through numerical data, and graph production.Txxxxxxxxxxxxxxxxxxxxxxx.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400" dirty="0"/>
              <a:t>xxxxxxxxxxxxxxxxxxxxxxxxxxxxxxxxx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400" dirty="0"/>
              <a:t>xxxxxxxxxxxxxxxxxxxxxxxxxxxxxxxxxxxxxxxxxxx.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2" name="Picture 12" descr="Image result for UNC Chapel Hill">
            <a:extLst>
              <a:ext uri="{FF2B5EF4-FFF2-40B4-BE49-F238E27FC236}">
                <a16:creationId xmlns:a16="http://schemas.microsoft.com/office/drawing/2014/main" id="{F9013553-84F8-4D96-AD7E-164096B01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02" y="0"/>
            <a:ext cx="1403498" cy="98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was this topic chosen?</a:t>
            </a:r>
            <a:endParaRPr dirty="0"/>
          </a:p>
        </p:txBody>
      </p:sp>
      <p:sp>
        <p:nvSpPr>
          <p:cNvPr id="283" name="Google Shape;283;p14"/>
          <p:cNvSpPr txBox="1">
            <a:spLocks noGrp="1"/>
          </p:cNvSpPr>
          <p:nvPr>
            <p:ph type="body" idx="4294967295"/>
          </p:nvPr>
        </p:nvSpPr>
        <p:spPr>
          <a:xfrm>
            <a:off x="3366374" y="1851025"/>
            <a:ext cx="2549325" cy="2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Analyze which countries in the world lead in both per capita GDP and higher ed. levels.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indent="0">
              <a:spcAft>
                <a:spcPts val="1600"/>
              </a:spcAft>
              <a:buNone/>
            </a:pPr>
            <a:r>
              <a:rPr lang="en-US" sz="1600" b="1" i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GOAL → Create a visualization of the trend for GDP vs. Higher Ed. levels</a:t>
            </a:r>
            <a:endParaRPr lang="en-US" sz="1600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4294967295"/>
          </p:nvPr>
        </p:nvSpPr>
        <p:spPr>
          <a:xfrm>
            <a:off x="490408" y="1279006"/>
            <a:ext cx="2587625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294" name="Google Shape;294;p14"/>
          <p:cNvSpPr txBox="1">
            <a:spLocks noGrp="1"/>
          </p:cNvSpPr>
          <p:nvPr>
            <p:ph type="body" idx="4294967295"/>
          </p:nvPr>
        </p:nvSpPr>
        <p:spPr>
          <a:xfrm>
            <a:off x="6648450" y="1304925"/>
            <a:ext cx="2495550" cy="461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Our Hypothesis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295" name="Google Shape;295;p14"/>
          <p:cNvSpPr txBox="1">
            <a:spLocks noGrp="1"/>
          </p:cNvSpPr>
          <p:nvPr>
            <p:ph type="body" idx="4294967295"/>
          </p:nvPr>
        </p:nvSpPr>
        <p:spPr>
          <a:xfrm>
            <a:off x="6289756" y="1847081"/>
            <a:ext cx="2478087" cy="2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1600" b="1" dirty="0">
                <a:latin typeface="Century Gothic" panose="020B0502020202020204" pitchFamily="34" charset="0"/>
              </a:rPr>
              <a:t>(</a:t>
            </a:r>
            <a:r>
              <a:rPr lang="en" sz="1800" b="1" dirty="0">
                <a:latin typeface="Century Gothic" panose="020B0502020202020204" pitchFamily="34" charset="0"/>
              </a:rPr>
              <a:t>On a per capita basis) the</a:t>
            </a:r>
            <a:r>
              <a:rPr lang="en-US" sz="1800" b="1" dirty="0">
                <a:latin typeface="Century Gothic" panose="020B0502020202020204" pitchFamily="34" charset="0"/>
              </a:rPr>
              <a:t>re</a:t>
            </a:r>
            <a:r>
              <a:rPr lang="en" sz="1800" b="1" dirty="0">
                <a:latin typeface="Century Gothic" panose="020B0502020202020204" pitchFamily="34" charset="0"/>
              </a:rPr>
              <a:t> is a link between countries with strong growth in GDP and those w</a:t>
            </a:r>
            <a:r>
              <a:rPr lang="en-US" sz="1800" b="1" dirty="0">
                <a:latin typeface="Century Gothic" panose="020B0502020202020204" pitchFamily="34" charset="0"/>
              </a:rPr>
              <a:t>it</a:t>
            </a:r>
            <a:r>
              <a:rPr lang="en" sz="1800" b="1" dirty="0">
                <a:latin typeface="Century Gothic" panose="020B0502020202020204" pitchFamily="34" charset="0"/>
              </a:rPr>
              <a:t>h higher levels of education.</a:t>
            </a:r>
            <a:endParaRPr sz="1800" b="1" dirty="0">
              <a:solidFill>
                <a:srgbClr val="000000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/>
          </a:p>
        </p:txBody>
      </p:sp>
      <p:grpSp>
        <p:nvGrpSpPr>
          <p:cNvPr id="285" name="Google Shape;285;p14"/>
          <p:cNvGrpSpPr/>
          <p:nvPr/>
        </p:nvGrpSpPr>
        <p:grpSpPr>
          <a:xfrm>
            <a:off x="3367100" y="1304875"/>
            <a:ext cx="2628925" cy="3416400"/>
            <a:chOff x="431925" y="1304875"/>
            <a:chExt cx="2628925" cy="3416400"/>
          </a:xfrm>
        </p:grpSpPr>
        <p:sp>
          <p:nvSpPr>
            <p:cNvPr id="286" name="Google Shape;286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0" name="Google Shape;290;p14"/>
          <p:cNvGrpSpPr/>
          <p:nvPr/>
        </p:nvGrpSpPr>
        <p:grpSpPr>
          <a:xfrm>
            <a:off x="6215375" y="1304875"/>
            <a:ext cx="2632500" cy="3416400"/>
            <a:chOff x="6215375" y="1304875"/>
            <a:chExt cx="2632500" cy="3416400"/>
          </a:xfrm>
        </p:grpSpPr>
        <p:sp>
          <p:nvSpPr>
            <p:cNvPr id="291" name="Google Shape;291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14"/>
            <p:cNvSpPr txBox="1"/>
            <p:nvPr/>
          </p:nvSpPr>
          <p:spPr>
            <a:xfrm>
              <a:off x="6215375" y="1330844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/>
                <a:t>Our Hypothesis</a:t>
              </a:r>
              <a:endParaRPr sz="1400" b="1" dirty="0"/>
            </a:p>
          </p:txBody>
        </p:sp>
      </p:grpSp>
      <p:sp>
        <p:nvSpPr>
          <p:cNvPr id="293" name="Google Shape;293;p14"/>
          <p:cNvSpPr txBox="1"/>
          <p:nvPr/>
        </p:nvSpPr>
        <p:spPr>
          <a:xfrm>
            <a:off x="3324050" y="1304875"/>
            <a:ext cx="2628900" cy="46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Our Proposal</a:t>
            </a:r>
            <a:endParaRPr sz="1400" b="1" dirty="0"/>
          </a:p>
        </p:txBody>
      </p:sp>
      <p:sp>
        <p:nvSpPr>
          <p:cNvPr id="2" name="Google Shape;293;p14">
            <a:extLst>
              <a:ext uri="{FF2B5EF4-FFF2-40B4-BE49-F238E27FC236}">
                <a16:creationId xmlns:a16="http://schemas.microsoft.com/office/drawing/2014/main" id="{EF502C89-10B2-4F53-8EC8-7076DE26F4A9}"/>
              </a:ext>
            </a:extLst>
          </p:cNvPr>
          <p:cNvSpPr txBox="1"/>
          <p:nvPr/>
        </p:nvSpPr>
        <p:spPr>
          <a:xfrm>
            <a:off x="438500" y="1330844"/>
            <a:ext cx="2628900" cy="46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" name="Google Shape;285;p14">
            <a:extLst>
              <a:ext uri="{FF2B5EF4-FFF2-40B4-BE49-F238E27FC236}">
                <a16:creationId xmlns:a16="http://schemas.microsoft.com/office/drawing/2014/main" id="{7F7A7768-F7CB-42E7-82A0-19C03231D395}"/>
              </a:ext>
            </a:extLst>
          </p:cNvPr>
          <p:cNvGrpSpPr/>
          <p:nvPr/>
        </p:nvGrpSpPr>
        <p:grpSpPr>
          <a:xfrm>
            <a:off x="490383" y="1279006"/>
            <a:ext cx="2628925" cy="3416400"/>
            <a:chOff x="431925" y="1304875"/>
            <a:chExt cx="2628925" cy="3416400"/>
          </a:xfrm>
        </p:grpSpPr>
        <p:sp>
          <p:nvSpPr>
            <p:cNvPr id="20" name="Google Shape;286;p14">
              <a:extLst>
                <a:ext uri="{FF2B5EF4-FFF2-40B4-BE49-F238E27FC236}">
                  <a16:creationId xmlns:a16="http://schemas.microsoft.com/office/drawing/2014/main" id="{2DBB8543-F2D8-4999-A706-6A86BBAADF84}"/>
                </a:ext>
              </a:extLst>
            </p:cNvPr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/>
                <a:t>Why did we pick this topic?</a:t>
              </a:r>
              <a:endParaRPr sz="1400" b="1" dirty="0"/>
            </a:p>
          </p:txBody>
        </p:sp>
        <p:sp>
          <p:nvSpPr>
            <p:cNvPr id="21" name="Google Shape;287;p14">
              <a:extLst>
                <a:ext uri="{FF2B5EF4-FFF2-40B4-BE49-F238E27FC236}">
                  <a16:creationId xmlns:a16="http://schemas.microsoft.com/office/drawing/2014/main" id="{7FF07720-0DFF-4625-85BC-4F9B3EE61C05}"/>
                </a:ext>
              </a:extLst>
            </p:cNvPr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" name="Google Shape;295;p14">
            <a:extLst>
              <a:ext uri="{FF2B5EF4-FFF2-40B4-BE49-F238E27FC236}">
                <a16:creationId xmlns:a16="http://schemas.microsoft.com/office/drawing/2014/main" id="{15FE9CD8-9401-4283-9247-9D8DE1492B10}"/>
              </a:ext>
            </a:extLst>
          </p:cNvPr>
          <p:cNvSpPr txBox="1">
            <a:spLocks/>
          </p:cNvSpPr>
          <p:nvPr/>
        </p:nvSpPr>
        <p:spPr>
          <a:xfrm>
            <a:off x="490408" y="1794844"/>
            <a:ext cx="2656591" cy="29986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7950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SzPts val="1100"/>
              <a:buFont typeface="Wingdings 3" charset="2"/>
              <a:buNone/>
            </a:pPr>
            <a:r>
              <a:rPr lang="en-US" sz="1800" b="1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Group thought it would be interesting to determine factors driving GDP growth besides more  obvious ones such as population growth.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600" dirty="0"/>
          </a:p>
        </p:txBody>
      </p:sp>
      <p:pic>
        <p:nvPicPr>
          <p:cNvPr id="4" name="Picture 12" descr="Image result for UNC Chapel Hill">
            <a:extLst>
              <a:ext uri="{FF2B5EF4-FFF2-40B4-BE49-F238E27FC236}">
                <a16:creationId xmlns:a16="http://schemas.microsoft.com/office/drawing/2014/main" id="{AB79A08C-6662-40B2-936A-E97DEA8FC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02" y="-30994"/>
            <a:ext cx="1403498" cy="98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Questions: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03" name="Google Shape;303;p15"/>
          <p:cNvSpPr txBox="1">
            <a:spLocks noGrp="1"/>
          </p:cNvSpPr>
          <p:nvPr>
            <p:ph type="body" idx="1"/>
          </p:nvPr>
        </p:nvSpPr>
        <p:spPr>
          <a:xfrm>
            <a:off x="812700" y="1330575"/>
            <a:ext cx="7521600" cy="31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What were the leading countries by GDP per capita for the years reviewed (2017 – 201x)?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By year, what are leading countries for higher education on a per capita basis?</a:t>
            </a:r>
            <a:endParaRPr sz="2000" dirty="0"/>
          </a:p>
          <a:p>
            <a:pPr lvl="0" indent="-342900">
              <a:buSzPts val="1800"/>
            </a:pPr>
            <a:r>
              <a:rPr lang="en" sz="2000" dirty="0"/>
              <a:t>Do higher level of per capita education levels drive current (or future levels) of national GDP growth?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How does the US compare to the global measures of GDP versus education?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2" descr="Image result for UNC Chapel Hill">
            <a:extLst>
              <a:ext uri="{FF2B5EF4-FFF2-40B4-BE49-F238E27FC236}">
                <a16:creationId xmlns:a16="http://schemas.microsoft.com/office/drawing/2014/main" id="{93907A22-A07F-4060-8F07-755BEBB21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02" y="-30994"/>
            <a:ext cx="1403498" cy="98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 txBox="1">
            <a:spLocks noGrp="1"/>
          </p:cNvSpPr>
          <p:nvPr>
            <p:ph type="title"/>
          </p:nvPr>
        </p:nvSpPr>
        <p:spPr>
          <a:xfrm>
            <a:off x="1355225" y="612375"/>
            <a:ext cx="62979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Data Exploration &amp; Clean-up Process </a:t>
            </a:r>
            <a:endParaRPr sz="2400" b="1" dirty="0"/>
          </a:p>
        </p:txBody>
      </p:sp>
      <p:sp>
        <p:nvSpPr>
          <p:cNvPr id="309" name="Google Shape;309;p16"/>
          <p:cNvSpPr txBox="1">
            <a:spLocks noGrp="1"/>
          </p:cNvSpPr>
          <p:nvPr>
            <p:ph type="body" idx="2"/>
          </p:nvPr>
        </p:nvSpPr>
        <p:spPr>
          <a:xfrm>
            <a:off x="372025" y="1422175"/>
            <a:ext cx="3430500" cy="3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/>
              <a:t>We explored using API’s to obtain the GDP data but used 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US" sz="1200" dirty="0"/>
              <a:t>World bank open data source, obtaining the datasets via</a:t>
            </a:r>
          </a:p>
          <a:p>
            <a:pPr marL="548640" lvl="1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US" sz="1200" dirty="0"/>
              <a:t>Kaggle.com(</a:t>
            </a:r>
            <a:r>
              <a:rPr lang="en-US" sz="1200" dirty="0">
                <a:hlinkClick r:id="rId3"/>
              </a:rPr>
              <a:t>https://www.kaggle.com/theworldbank/world-bank-gdp-</a:t>
            </a:r>
            <a:r>
              <a:rPr lang="en-US" sz="1200" dirty="0"/>
              <a:t>                                        </a:t>
            </a:r>
          </a:p>
          <a:p>
            <a:pPr marL="548640" lvl="1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US" sz="1200" dirty="0"/>
              <a:t> ranking?cselect=gdp-ppp-csv-.csv) </a:t>
            </a:r>
          </a:p>
          <a:p>
            <a:pPr marL="0" lvl="1" indent="0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dirty="0"/>
              <a:t>    </a:t>
            </a: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</a:t>
            </a:r>
            <a:r>
              <a:rPr lang="en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</a:t>
            </a:r>
            <a:r>
              <a:rPr lang="en" sz="1200" dirty="0"/>
              <a:t>Data saved in cleaned in XXXX API →        </a:t>
            </a:r>
          </a:p>
          <a:p>
            <a:pPr marL="0" lvl="1" indent="0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____Py</a:t>
            </a:r>
            <a:endParaRPr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3.  </a:t>
            </a:r>
            <a:r>
              <a:rPr lang="en" sz="1200" dirty="0"/>
              <a:t>World Bank Data Cite: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 dirty="0"/>
              <a:t> extract CSV files.</a:t>
            </a:r>
            <a:endParaRPr sz="1200" dirty="0"/>
          </a:p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 startAt="4"/>
            </a:pPr>
            <a:r>
              <a:rPr lang="en-US" sz="1200" dirty="0"/>
              <a:t>The data was split by year starting      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dirty="0"/>
              <a:t>      from 201x-2017. 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US" sz="1200" dirty="0"/>
              <a:t>Separate Jupyter notebooks.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r>
              <a:rPr lang="en" sz="1200" dirty="0"/>
              <a:t>.    Created dataframes: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 strike="sngStrike" dirty="0"/>
              <a:t>Appended the API with the csv file</a:t>
            </a:r>
            <a:endParaRPr sz="1200" strike="sngStrike" dirty="0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310" name="Google Shape;310;p16"/>
          <p:cNvSpPr txBox="1"/>
          <p:nvPr/>
        </p:nvSpPr>
        <p:spPr>
          <a:xfrm>
            <a:off x="4533000" y="1372575"/>
            <a:ext cx="4029300" cy="34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52400">
              <a:buSzPts val="1200"/>
            </a:pPr>
            <a:r>
              <a:rPr lang="en-US" sz="1200" dirty="0">
                <a:latin typeface="Nunito" panose="020B0604020202020204" charset="0"/>
              </a:rPr>
              <a:t>     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Nunito" panose="020B0604020202020204" charset="0"/>
              </a:rPr>
              <a:t>b</a:t>
            </a:r>
            <a:r>
              <a:rPr lang="en-US" sz="1200" dirty="0">
                <a:solidFill>
                  <a:srgbClr val="00B0F0"/>
                </a:solidFill>
                <a:latin typeface="Nunito" panose="020B0604020202020204" charset="0"/>
              </a:rPr>
              <a:t>.   </a:t>
            </a:r>
            <a:r>
              <a:rPr lang="en-US" sz="1200" dirty="0">
                <a:latin typeface="Nunito" panose="020B0604020202020204" charset="0"/>
              </a:rPr>
              <a:t>Create </a:t>
            </a:r>
            <a:r>
              <a:rPr lang="en-US" sz="1200" dirty="0"/>
              <a:t>columns for the Leading Countries per GDP vs. Levels of Education per GDP.</a:t>
            </a:r>
          </a:p>
          <a:p>
            <a:pPr marL="152400">
              <a:buSzPts val="1200"/>
            </a:pPr>
            <a:endParaRPr lang="en-US" sz="1200" dirty="0"/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anose="020B0604020202020204" charset="0"/>
              </a:rPr>
              <a:t>6.  </a:t>
            </a:r>
            <a:r>
              <a:rPr lang="en-US" sz="1200" dirty="0">
                <a:latin typeface="Nunito" panose="020B0604020202020204" charset="0"/>
              </a:rPr>
              <a:t>Created a visualization of GDP countries onn a per capital basis.  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Nunito" panose="020B0604020202020204" charset="0"/>
              </a:rPr>
              <a:t>      a.  </a:t>
            </a:r>
            <a:r>
              <a:rPr lang="en-US" sz="1200" dirty="0">
                <a:latin typeface="Nunito" panose="020B0604020202020204" charset="0"/>
              </a:rPr>
              <a:t>Multiple drivers of GDP were found.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en-US" sz="1200" dirty="0">
              <a:latin typeface="Nunito" panose="020B0604020202020204" charset="0"/>
            </a:endParaRPr>
          </a:p>
          <a:p>
            <a:pPr marL="182880" lvl="0" indent="0" algn="l" rtl="0">
              <a:spcAft>
                <a:spcPts val="0"/>
              </a:spcAft>
              <a:buNone/>
            </a:pPr>
            <a:r>
              <a:rPr lang="en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Nunito" panose="020B0604020202020204" charset="0"/>
                <a:ea typeface="Nunito"/>
                <a:cs typeface="Nunito"/>
                <a:sym typeface="Nunito"/>
              </a:rPr>
              <a:t>7.  </a:t>
            </a:r>
            <a:r>
              <a:rPr lang="en" sz="1200" dirty="0">
                <a:latin typeface="Nunito" panose="020B0604020202020204" charset="0"/>
                <a:ea typeface="Nunito"/>
                <a:cs typeface="Nunito"/>
                <a:sym typeface="Nunito"/>
              </a:rPr>
              <a:t>Frequency distribution bar charts were created. </a:t>
            </a:r>
          </a:p>
          <a:p>
            <a:pPr marL="182880" lvl="0" indent="0" algn="l" rtl="0">
              <a:spcAft>
                <a:spcPts val="0"/>
              </a:spcAft>
              <a:buNone/>
            </a:pPr>
            <a:r>
              <a:rPr lang="en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Nunito" panose="020B0604020202020204" charset="0"/>
                <a:ea typeface="Nunito"/>
                <a:cs typeface="Nunito"/>
                <a:sym typeface="Nunito"/>
              </a:rPr>
              <a:t>a</a:t>
            </a:r>
            <a:r>
              <a:rPr lang="en" sz="1200" dirty="0">
                <a:latin typeface="Nunito" panose="020B0604020202020204" charset="0"/>
                <a:ea typeface="Nunito"/>
                <a:cs typeface="Nunito"/>
                <a:sym typeface="Nunito"/>
              </a:rPr>
              <a:t>. This helped visualize high higher education leve;s were associated with listed drivers of GDP.</a:t>
            </a:r>
            <a:endParaRPr sz="1200" dirty="0">
              <a:latin typeface="Nunito" panose="020B0604020202020204" charset="0"/>
              <a:ea typeface="Nunito"/>
              <a:cs typeface="Nunito"/>
              <a:sym typeface="Nunito"/>
            </a:endParaRPr>
          </a:p>
          <a:p>
            <a:pPr lvl="0" indent="0" algn="l" rtl="0">
              <a:spcAft>
                <a:spcPts val="0"/>
              </a:spcAft>
              <a:buNone/>
            </a:pPr>
            <a:endParaRPr lang="en" sz="1200" dirty="0">
              <a:solidFill>
                <a:schemeClr val="bg2">
                  <a:lumMod val="40000"/>
                  <a:lumOff val="60000"/>
                </a:schemeClr>
              </a:solidFill>
              <a:latin typeface="Nunito" panose="020B0604020202020204" charset="0"/>
              <a:ea typeface="Nunito"/>
              <a:cs typeface="Nunito"/>
              <a:sym typeface="Nunito"/>
            </a:endParaRPr>
          </a:p>
          <a:p>
            <a:pPr marL="182880" lvl="0" indent="0" algn="l" rtl="0">
              <a:spcAft>
                <a:spcPts val="0"/>
              </a:spcAft>
              <a:buNone/>
            </a:pPr>
            <a:r>
              <a:rPr lang="en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Nunito" panose="020B0604020202020204" charset="0"/>
                <a:ea typeface="Nunito"/>
                <a:cs typeface="Nunito"/>
                <a:sym typeface="Nunito"/>
              </a:rPr>
              <a:t>8</a:t>
            </a:r>
            <a:r>
              <a:rPr lang="en" sz="1200" dirty="0">
                <a:latin typeface="Nunito" panose="020B0604020202020204" charset="0"/>
                <a:ea typeface="Nunito"/>
                <a:cs typeface="Nunito"/>
                <a:sym typeface="Nunito"/>
              </a:rPr>
              <a:t>. Created a dataframe with the main genres. </a:t>
            </a:r>
            <a:endParaRPr sz="1200" dirty="0">
              <a:latin typeface="Nunito" panose="020B0604020202020204" charset="0"/>
              <a:ea typeface="Nunito"/>
              <a:cs typeface="Nunito"/>
              <a:sym typeface="Nunito"/>
            </a:endParaRPr>
          </a:p>
          <a:p>
            <a:pPr lvl="1" algn="l" rtl="0">
              <a:spcAft>
                <a:spcPts val="0"/>
              </a:spcAft>
              <a:buClr>
                <a:schemeClr val="dk2"/>
              </a:buClr>
              <a:buSzPts val="1200"/>
            </a:pPr>
            <a:r>
              <a:rPr lang="en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anose="020B0604020202020204" charset="0"/>
                <a:ea typeface="Nunito"/>
                <a:cs typeface="Nunito"/>
                <a:sym typeface="Nunito"/>
              </a:rPr>
              <a:t>a</a:t>
            </a:r>
            <a:r>
              <a:rPr lang="en" sz="1200" dirty="0">
                <a:latin typeface="Nunito" panose="020B0604020202020204" charset="0"/>
                <a:ea typeface="Nunito"/>
                <a:cs typeface="Nunito"/>
                <a:sym typeface="Nunito"/>
              </a:rPr>
              <a:t>.  Used a stacked bar graph to show the main trends within overall country GDP growth.          </a:t>
            </a:r>
            <a:r>
              <a:rPr lang="en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Nunito" panose="020B0604020202020204" charset="0"/>
                <a:ea typeface="Nunito"/>
                <a:cs typeface="Nunito"/>
                <a:sym typeface="Nunito"/>
              </a:rPr>
              <a:t>b</a:t>
            </a:r>
            <a:r>
              <a:rPr lang="en" sz="1200" dirty="0">
                <a:latin typeface="Nunito" panose="020B0604020202020204" charset="0"/>
                <a:ea typeface="Nunito"/>
                <a:cs typeface="Nunito"/>
                <a:sym typeface="Nunito"/>
              </a:rPr>
              <a:t>. Saved all of the charts into PNG files.</a:t>
            </a:r>
            <a:endParaRPr sz="1200" dirty="0">
              <a:latin typeface="Nunito" panose="020B0604020202020204" charset="0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" name="Picture 12" descr="Image result for UNC Chapel Hill">
            <a:extLst>
              <a:ext uri="{FF2B5EF4-FFF2-40B4-BE49-F238E27FC236}">
                <a16:creationId xmlns:a16="http://schemas.microsoft.com/office/drawing/2014/main" id="{4976C967-5933-4875-B62E-C2D06A6B2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02" y="-30994"/>
            <a:ext cx="1403498" cy="98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>
            <a:spLocks noGrp="1"/>
          </p:cNvSpPr>
          <p:nvPr>
            <p:ph type="title"/>
          </p:nvPr>
        </p:nvSpPr>
        <p:spPr>
          <a:xfrm>
            <a:off x="1303800" y="584800"/>
            <a:ext cx="70305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GDP Growth - 2017</a:t>
            </a:r>
            <a:endParaRPr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834E41B-7FAC-42ED-801E-AD8ED16D0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809" y="1717822"/>
            <a:ext cx="5284381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2" descr="Image result for UNC Chapel Hill">
            <a:extLst>
              <a:ext uri="{FF2B5EF4-FFF2-40B4-BE49-F238E27FC236}">
                <a16:creationId xmlns:a16="http://schemas.microsoft.com/office/drawing/2014/main" id="{31CB5AFA-0792-4905-BE1F-4F7F404CC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02" y="-30994"/>
            <a:ext cx="1403498" cy="98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8DA4D1-D18C-4C75-95A7-F0805544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53" y="1212112"/>
            <a:ext cx="6039693" cy="36467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1320C8-D56E-4E0E-BC8F-D09553DF2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848" y="830669"/>
            <a:ext cx="6619244" cy="381443"/>
          </a:xfrm>
        </p:spPr>
        <p:txBody>
          <a:bodyPr/>
          <a:lstStyle/>
          <a:p>
            <a:pPr algn="ctr"/>
            <a:r>
              <a:rPr lang="en-US" sz="1800" u="sng" strike="noStrike" spc="-1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Description of analysis process (in our Jupyter Notebook</a:t>
            </a:r>
            <a:r>
              <a:rPr lang="en-US" sz="1800" u="sng" strike="noStrike" spc="-10" dirty="0">
                <a:solidFill>
                  <a:srgbClr val="58C1B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b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latin typeface="+mn-lt"/>
              </a:rPr>
              <a:t>The Basics:</a:t>
            </a:r>
          </a:p>
        </p:txBody>
      </p:sp>
      <p:pic>
        <p:nvPicPr>
          <p:cNvPr id="12" name="Picture 12" descr="Image result for UNC Chapel Hill">
            <a:extLst>
              <a:ext uri="{FF2B5EF4-FFF2-40B4-BE49-F238E27FC236}">
                <a16:creationId xmlns:a16="http://schemas.microsoft.com/office/drawing/2014/main" id="{9727E5CD-EF92-4C06-8454-2C01A34BD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02" y="-30994"/>
            <a:ext cx="1403498" cy="98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86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E6B3-9909-43F1-91A1-AF1A9EDF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328906"/>
            <a:ext cx="7053542" cy="1050398"/>
          </a:xfrm>
        </p:spPr>
        <p:txBody>
          <a:bodyPr/>
          <a:lstStyle/>
          <a:p>
            <a:pPr algn="ctr"/>
            <a:r>
              <a:rPr lang="en-US" sz="1800" kern="1800" spc="-1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Describe of the data exploration and cleanup process 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50A5EF-CE84-46A3-9D37-98880E49D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513" y="1379304"/>
            <a:ext cx="3772487" cy="312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144EC0-059E-499E-9F72-5B4D58275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54929"/>
            <a:ext cx="3572374" cy="2649011"/>
          </a:xfrm>
          <a:prstGeom prst="rect">
            <a:avLst/>
          </a:prstGeom>
        </p:spPr>
      </p:pic>
      <p:pic>
        <p:nvPicPr>
          <p:cNvPr id="7" name="Picture 12" descr="Image result for UNC Chapel Hill">
            <a:extLst>
              <a:ext uri="{FF2B5EF4-FFF2-40B4-BE49-F238E27FC236}">
                <a16:creationId xmlns:a16="http://schemas.microsoft.com/office/drawing/2014/main" id="{0C6D0182-A32B-4436-A728-96C597597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02" y="0"/>
            <a:ext cx="1403498" cy="98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58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AA9F-222B-486A-9C14-4D8EA6DF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More cleaning of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970ABF-9D85-4C26-9708-175456E28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824" y="1539875"/>
            <a:ext cx="5849302" cy="32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7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11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Lowest Countries by GDP– 2017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A68FCB-2411-4DCB-B061-4F1555895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025" y="1334486"/>
            <a:ext cx="37623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611A15E-030E-47E7-BDA4-0554722DA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50" y="1334486"/>
            <a:ext cx="370522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2" descr="Image result for UNC Chapel Hill">
            <a:extLst>
              <a:ext uri="{FF2B5EF4-FFF2-40B4-BE49-F238E27FC236}">
                <a16:creationId xmlns:a16="http://schemas.microsoft.com/office/drawing/2014/main" id="{64F923DC-5CE3-426D-9726-48BF85288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02" y="-30994"/>
            <a:ext cx="1403498" cy="98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210</TotalTime>
  <Words>797</Words>
  <Application>Microsoft Office PowerPoint</Application>
  <PresentationFormat>On-screen Show (16:9)</PresentationFormat>
  <Paragraphs>90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Roboto</vt:lpstr>
      <vt:lpstr>Wingdings 3</vt:lpstr>
      <vt:lpstr>Wingdings</vt:lpstr>
      <vt:lpstr>Arial</vt:lpstr>
      <vt:lpstr>Helvetica</vt:lpstr>
      <vt:lpstr>Century Gothic</vt:lpstr>
      <vt:lpstr>Nunito</vt:lpstr>
      <vt:lpstr>Libre Baskerville</vt:lpstr>
      <vt:lpstr>-apple-system</vt:lpstr>
      <vt:lpstr>Ion</vt:lpstr>
      <vt:lpstr>Data Analysis of Per Capita: National GDP Growth vs. Higher Education Levels</vt:lpstr>
      <vt:lpstr>Why was this topic chosen?</vt:lpstr>
      <vt:lpstr>Questions: </vt:lpstr>
      <vt:lpstr>Data Exploration &amp; Clean-up Process </vt:lpstr>
      <vt:lpstr>Global GDP Growth - 2017</vt:lpstr>
      <vt:lpstr>Description of analysis process (in our Jupyter Notebook) The Basics:</vt:lpstr>
      <vt:lpstr>Describe of the data exploration and cleanup process </vt:lpstr>
      <vt:lpstr>More cleaning of the data</vt:lpstr>
      <vt:lpstr>Lowest Countries by GDP– 2017</vt:lpstr>
      <vt:lpstr>TRENDS 201X</vt:lpstr>
      <vt:lpstr>TRENDS 201X</vt:lpstr>
      <vt:lpstr>TRENDS 201X</vt:lpstr>
      <vt:lpstr>TRENDS 201X</vt:lpstr>
      <vt:lpstr>Some challenges we faced:</vt:lpstr>
      <vt:lpstr>Our Findings/Discussion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Top Music Genres</dc:title>
  <dc:creator>Owner</dc:creator>
  <cp:lastModifiedBy>John Klinges</cp:lastModifiedBy>
  <cp:revision>27</cp:revision>
  <dcterms:modified xsi:type="dcterms:W3CDTF">2020-10-16T01:13:41Z</dcterms:modified>
</cp:coreProperties>
</file>