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2" r:id="rId1"/>
  </p:sldMasterIdLst>
  <p:notesMasterIdLst>
    <p:notesMasterId r:id="rId16"/>
  </p:notesMasterIdLst>
  <p:sldIdLst>
    <p:sldId id="256" r:id="rId2"/>
    <p:sldId id="285" r:id="rId3"/>
    <p:sldId id="257" r:id="rId4"/>
    <p:sldId id="268" r:id="rId5"/>
    <p:sldId id="259" r:id="rId6"/>
    <p:sldId id="287" r:id="rId7"/>
    <p:sldId id="258" r:id="rId8"/>
    <p:sldId id="289" r:id="rId9"/>
    <p:sldId id="286" r:id="rId10"/>
    <p:sldId id="262" r:id="rId11"/>
    <p:sldId id="266" r:id="rId12"/>
    <p:sldId id="276" r:id="rId13"/>
    <p:sldId id="278" r:id="rId14"/>
    <p:sldId id="269"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Century Gothic" panose="020B0502020202020204" pitchFamily="34" charset="0"/>
      <p:regular r:id="rId21"/>
      <p:bold r:id="rId22"/>
      <p:italic r:id="rId23"/>
      <p:boldItalic r:id="rId24"/>
    </p:embeddedFont>
    <p:embeddedFont>
      <p:font typeface="Helvetica" panose="020B0604020202020204" pitchFamily="34" charset="0"/>
      <p:regular r:id="rId25"/>
      <p:bold r:id="rId26"/>
      <p:italic r:id="rId27"/>
      <p:boldItalic r:id="rId28"/>
    </p:embeddedFont>
    <p:embeddedFont>
      <p:font typeface="Nunito" panose="020B0604020202020204" charset="0"/>
      <p:regular r:id="rId29"/>
      <p:bold r:id="rId30"/>
      <p:italic r:id="rId31"/>
      <p:boldItalic r:id="rId32"/>
    </p:embeddedFont>
    <p:embeddedFont>
      <p:font typeface="Wingdings 3" panose="05040102010807070707" pitchFamily="18" charset="2"/>
      <p:regular r:id="rId3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hn Klinges" initials="JK" lastIdx="3" clrIdx="0">
    <p:extLst>
      <p:ext uri="{19B8F6BF-5375-455C-9EA6-DF929625EA0E}">
        <p15:presenceInfo xmlns:p15="http://schemas.microsoft.com/office/powerpoint/2012/main" userId="679ccebf15f8cce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AA24BA-A718-44AD-9CEE-EBDC32A81506}" v="5" dt="2020-10-21T21:39:26.4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37" d="100"/>
          <a:sy n="137" d="100"/>
        </p:scale>
        <p:origin x="114" y="34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microsoft.com/office/2016/11/relationships/changesInfo" Target="changesInfos/changesInfo1.xml"/><Relationship Id="rId21" Type="http://schemas.openxmlformats.org/officeDocument/2006/relationships/font" Target="fonts/font5.fntdata"/><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Eppers" userId="44b4b818d48fb2ee" providerId="LiveId" clId="{F2AA24BA-A718-44AD-9CEE-EBDC32A81506}"/>
    <pc:docChg chg="undo custSel addSld delSld modSld sldOrd">
      <pc:chgData name="Paul Eppers" userId="44b4b818d48fb2ee" providerId="LiveId" clId="{F2AA24BA-A718-44AD-9CEE-EBDC32A81506}" dt="2020-10-21T21:41:20.050" v="245" actId="20577"/>
      <pc:docMkLst>
        <pc:docMk/>
      </pc:docMkLst>
      <pc:sldChg chg="ord">
        <pc:chgData name="Paul Eppers" userId="44b4b818d48fb2ee" providerId="LiveId" clId="{F2AA24BA-A718-44AD-9CEE-EBDC32A81506}" dt="2020-10-21T21:35:11.022" v="240"/>
        <pc:sldMkLst>
          <pc:docMk/>
          <pc:sldMk cId="0" sldId="258"/>
        </pc:sldMkLst>
      </pc:sldChg>
      <pc:sldChg chg="del">
        <pc:chgData name="Paul Eppers" userId="44b4b818d48fb2ee" providerId="LiveId" clId="{F2AA24BA-A718-44AD-9CEE-EBDC32A81506}" dt="2020-10-21T21:07:10.010" v="4" actId="47"/>
        <pc:sldMkLst>
          <pc:docMk/>
          <pc:sldMk cId="0" sldId="261"/>
        </pc:sldMkLst>
      </pc:sldChg>
      <pc:sldChg chg="modSp mod">
        <pc:chgData name="Paul Eppers" userId="44b4b818d48fb2ee" providerId="LiveId" clId="{F2AA24BA-A718-44AD-9CEE-EBDC32A81506}" dt="2020-10-21T21:41:20.050" v="245" actId="20577"/>
        <pc:sldMkLst>
          <pc:docMk/>
          <pc:sldMk cId="0" sldId="268"/>
        </pc:sldMkLst>
        <pc:spChg chg="mod">
          <ac:chgData name="Paul Eppers" userId="44b4b818d48fb2ee" providerId="LiveId" clId="{F2AA24BA-A718-44AD-9CEE-EBDC32A81506}" dt="2020-10-21T21:41:20.050" v="245" actId="20577"/>
          <ac:spMkLst>
            <pc:docMk/>
            <pc:sldMk cId="0" sldId="268"/>
            <ac:spMk id="381" creationId="{00000000-0000-0000-0000-000000000000}"/>
          </ac:spMkLst>
        </pc:spChg>
        <pc:spChg chg="mod">
          <ac:chgData name="Paul Eppers" userId="44b4b818d48fb2ee" providerId="LiveId" clId="{F2AA24BA-A718-44AD-9CEE-EBDC32A81506}" dt="2020-10-21T21:37:53.421" v="241" actId="1076"/>
          <ac:spMkLst>
            <pc:docMk/>
            <pc:sldMk cId="0" sldId="268"/>
            <ac:spMk id="390" creationId="{00000000-0000-0000-0000-000000000000}"/>
          </ac:spMkLst>
        </pc:spChg>
      </pc:sldChg>
      <pc:sldChg chg="modSp mod">
        <pc:chgData name="Paul Eppers" userId="44b4b818d48fb2ee" providerId="LiveId" clId="{F2AA24BA-A718-44AD-9CEE-EBDC32A81506}" dt="2020-10-21T21:25:10.269" v="233" actId="20577"/>
        <pc:sldMkLst>
          <pc:docMk/>
          <pc:sldMk cId="2070036336" sldId="278"/>
        </pc:sldMkLst>
        <pc:spChg chg="mod">
          <ac:chgData name="Paul Eppers" userId="44b4b818d48fb2ee" providerId="LiveId" clId="{F2AA24BA-A718-44AD-9CEE-EBDC32A81506}" dt="2020-10-21T21:25:10.269" v="233" actId="20577"/>
          <ac:spMkLst>
            <pc:docMk/>
            <pc:sldMk cId="2070036336" sldId="278"/>
            <ac:spMk id="10" creationId="{DDA91AEB-6B2F-40FE-9980-7E4BDA3CD9BD}"/>
          </ac:spMkLst>
        </pc:spChg>
      </pc:sldChg>
      <pc:sldChg chg="delSp add del mod ord">
        <pc:chgData name="Paul Eppers" userId="44b4b818d48fb2ee" providerId="LiveId" clId="{F2AA24BA-A718-44AD-9CEE-EBDC32A81506}" dt="2020-10-21T21:10:24.499" v="215" actId="47"/>
        <pc:sldMkLst>
          <pc:docMk/>
          <pc:sldMk cId="1736544248" sldId="283"/>
        </pc:sldMkLst>
        <pc:picChg chg="del">
          <ac:chgData name="Paul Eppers" userId="44b4b818d48fb2ee" providerId="LiveId" clId="{F2AA24BA-A718-44AD-9CEE-EBDC32A81506}" dt="2020-10-21T21:09:04.750" v="162" actId="478"/>
          <ac:picMkLst>
            <pc:docMk/>
            <pc:sldMk cId="1736544248" sldId="283"/>
            <ac:picMk id="2" creationId="{F17386C5-74D5-47CF-B11A-66BA7B689900}"/>
          </ac:picMkLst>
        </pc:picChg>
      </pc:sldChg>
      <pc:sldChg chg="addSp delSp modSp mod">
        <pc:chgData name="Paul Eppers" userId="44b4b818d48fb2ee" providerId="LiveId" clId="{F2AA24BA-A718-44AD-9CEE-EBDC32A81506}" dt="2020-10-21T21:11:51.869" v="221" actId="1076"/>
        <pc:sldMkLst>
          <pc:docMk/>
          <pc:sldMk cId="1165420418" sldId="285"/>
        </pc:sldMkLst>
        <pc:spChg chg="del mod">
          <ac:chgData name="Paul Eppers" userId="44b4b818d48fb2ee" providerId="LiveId" clId="{F2AA24BA-A718-44AD-9CEE-EBDC32A81506}" dt="2020-10-21T21:11:42.120" v="218" actId="478"/>
          <ac:spMkLst>
            <pc:docMk/>
            <pc:sldMk cId="1165420418" sldId="285"/>
            <ac:spMk id="5" creationId="{5755BE5B-07FA-418F-A785-862D41803DED}"/>
          </ac:spMkLst>
        </pc:spChg>
        <pc:picChg chg="del">
          <ac:chgData name="Paul Eppers" userId="44b4b818d48fb2ee" providerId="LiveId" clId="{F2AA24BA-A718-44AD-9CEE-EBDC32A81506}" dt="2020-10-21T21:11:17.325" v="216" actId="478"/>
          <ac:picMkLst>
            <pc:docMk/>
            <pc:sldMk cId="1165420418" sldId="285"/>
            <ac:picMk id="6" creationId="{D42609ED-058A-475C-A04E-EA58C1E6C242}"/>
          </ac:picMkLst>
        </pc:picChg>
        <pc:picChg chg="add mod">
          <ac:chgData name="Paul Eppers" userId="44b4b818d48fb2ee" providerId="LiveId" clId="{F2AA24BA-A718-44AD-9CEE-EBDC32A81506}" dt="2020-10-21T21:11:51.869" v="221" actId="1076"/>
          <ac:picMkLst>
            <pc:docMk/>
            <pc:sldMk cId="1165420418" sldId="285"/>
            <ac:picMk id="7" creationId="{F72B0651-F738-425F-8147-23504C4CB1C1}"/>
          </ac:picMkLst>
        </pc:picChg>
      </pc:sldChg>
      <pc:sldChg chg="addSp delSp modSp new del mod">
        <pc:chgData name="Paul Eppers" userId="44b4b818d48fb2ee" providerId="LiveId" clId="{F2AA24BA-A718-44AD-9CEE-EBDC32A81506}" dt="2020-10-21T21:30:49.590" v="238" actId="2696"/>
        <pc:sldMkLst>
          <pc:docMk/>
          <pc:sldMk cId="700846893" sldId="288"/>
        </pc:sldMkLst>
        <pc:spChg chg="mod">
          <ac:chgData name="Paul Eppers" userId="44b4b818d48fb2ee" providerId="LiveId" clId="{F2AA24BA-A718-44AD-9CEE-EBDC32A81506}" dt="2020-10-21T21:08:57.965" v="161" actId="1035"/>
          <ac:spMkLst>
            <pc:docMk/>
            <pc:sldMk cId="700846893" sldId="288"/>
            <ac:spMk id="2" creationId="{E66D23E9-DF21-4A3C-B90E-6E4805972252}"/>
          </ac:spMkLst>
        </pc:spChg>
        <pc:spChg chg="del mod">
          <ac:chgData name="Paul Eppers" userId="44b4b818d48fb2ee" providerId="LiveId" clId="{F2AA24BA-A718-44AD-9CEE-EBDC32A81506}" dt="2020-10-21T21:25:40.962" v="235" actId="478"/>
          <ac:spMkLst>
            <pc:docMk/>
            <pc:sldMk cId="700846893" sldId="288"/>
            <ac:spMk id="3" creationId="{5F8C9698-DACC-4D70-97DF-C4F658F51E90}"/>
          </ac:spMkLst>
        </pc:spChg>
        <pc:spChg chg="del mod">
          <ac:chgData name="Paul Eppers" userId="44b4b818d48fb2ee" providerId="LiveId" clId="{F2AA24BA-A718-44AD-9CEE-EBDC32A81506}" dt="2020-10-21T21:25:46.430" v="237" actId="478"/>
          <ac:spMkLst>
            <pc:docMk/>
            <pc:sldMk cId="700846893" sldId="288"/>
            <ac:spMk id="4" creationId="{C831E43A-1BA9-49D3-8A12-600EEE61DB13}"/>
          </ac:spMkLst>
        </pc:spChg>
        <pc:picChg chg="add mod">
          <ac:chgData name="Paul Eppers" userId="44b4b818d48fb2ee" providerId="LiveId" clId="{F2AA24BA-A718-44AD-9CEE-EBDC32A81506}" dt="2020-10-21T21:08:52.732" v="146" actId="1036"/>
          <ac:picMkLst>
            <pc:docMk/>
            <pc:sldMk cId="700846893" sldId="288"/>
            <ac:picMk id="5" creationId="{C280795E-32D4-405E-A6CC-73E4B856D1CB}"/>
          </ac:picMkLst>
        </pc:picChg>
      </pc:sldChg>
      <pc:sldChg chg="addSp modSp new mod">
        <pc:chgData name="Paul Eppers" userId="44b4b818d48fb2ee" providerId="LiveId" clId="{F2AA24BA-A718-44AD-9CEE-EBDC32A81506}" dt="2020-10-21T21:39:29.613" v="244" actId="1076"/>
        <pc:sldMkLst>
          <pc:docMk/>
          <pc:sldMk cId="3508159191" sldId="289"/>
        </pc:sldMkLst>
        <pc:spChg chg="mod">
          <ac:chgData name="Paul Eppers" userId="44b4b818d48fb2ee" providerId="LiveId" clId="{F2AA24BA-A718-44AD-9CEE-EBDC32A81506}" dt="2020-10-21T21:10:20.366" v="214" actId="20577"/>
          <ac:spMkLst>
            <pc:docMk/>
            <pc:sldMk cId="3508159191" sldId="289"/>
            <ac:spMk id="2" creationId="{193D6E4F-273C-4483-9E38-DE8D1989558F}"/>
          </ac:spMkLst>
        </pc:spChg>
        <pc:picChg chg="add mod">
          <ac:chgData name="Paul Eppers" userId="44b4b818d48fb2ee" providerId="LiveId" clId="{F2AA24BA-A718-44AD-9CEE-EBDC32A81506}" dt="2020-10-21T21:10:07.002" v="182" actId="1036"/>
          <ac:picMkLst>
            <pc:docMk/>
            <pc:sldMk cId="3508159191" sldId="289"/>
            <ac:picMk id="3" creationId="{D43DDBA0-276E-4FB7-BEC0-2A16FCDE615C}"/>
          </ac:picMkLst>
        </pc:picChg>
        <pc:picChg chg="add mod">
          <ac:chgData name="Paul Eppers" userId="44b4b818d48fb2ee" providerId="LiveId" clId="{F2AA24BA-A718-44AD-9CEE-EBDC32A81506}" dt="2020-10-21T21:39:29.613" v="244" actId="1076"/>
          <ac:picMkLst>
            <pc:docMk/>
            <pc:sldMk cId="3508159191" sldId="289"/>
            <ac:picMk id="4" creationId="{60A11DAF-737D-4DAC-AED9-72E2D81A2CA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44dcc30519_6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44dcc30519_6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10067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44dcc30519_6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44dcc30519_6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88219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44dcc30519_6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44dcc30519_6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c6f9e4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Touch on what motivated us to pick this topic.  </a:t>
            </a:r>
            <a:r>
              <a:rPr lang="en-US" sz="1800" spc="-10" dirty="0">
                <a:solidFill>
                  <a:srgbClr val="0065FF"/>
                </a:solidFill>
                <a:effectLst/>
                <a:latin typeface="Helvetica" panose="020B0604020202020204" pitchFamily="34" charset="0"/>
                <a:ea typeface="Calibri" panose="020F0502020204030204" pitchFamily="34" charset="0"/>
              </a:rPr>
              <a:t>Describe the questions you and your group found interesting.</a:t>
            </a:r>
            <a:endParaRPr dirty="0"/>
          </a:p>
        </p:txBody>
      </p:sp>
    </p:spTree>
    <p:extLst>
      <p:ext uri="{BB962C8B-B14F-4D97-AF65-F5344CB8AC3E}">
        <p14:creationId xmlns:p14="http://schemas.microsoft.com/office/powerpoint/2010/main" val="57570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c6f9e4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Touch on what motivated us to pick this topic.  </a:t>
            </a:r>
            <a:r>
              <a:rPr lang="en-US" sz="1800" spc="-10" dirty="0">
                <a:solidFill>
                  <a:srgbClr val="0065FF"/>
                </a:solidFill>
                <a:effectLst/>
                <a:latin typeface="Helvetica" panose="020B0604020202020204" pitchFamily="34" charset="0"/>
                <a:ea typeface="Calibri" panose="020F0502020204030204" pitchFamily="34" charset="0"/>
              </a:rPr>
              <a:t>Describe the questions you and your group found interesting.</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c6f9e470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c6f9e47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would we do if we had 2 more weeks:</a:t>
            </a:r>
            <a:endParaRPr dirty="0"/>
          </a:p>
          <a:p>
            <a:pPr marL="457200" lvl="0" indent="-317500" algn="l" rtl="0">
              <a:spcBef>
                <a:spcPts val="0"/>
              </a:spcBef>
              <a:spcAft>
                <a:spcPts val="0"/>
              </a:spcAft>
              <a:buSzPts val="1400"/>
              <a:buAutoNum type="arabicPeriod"/>
            </a:pPr>
            <a:r>
              <a:rPr lang="en" dirty="0"/>
              <a:t>Global trends</a:t>
            </a:r>
            <a:endParaRPr dirty="0"/>
          </a:p>
          <a:p>
            <a:pPr marL="457200" lvl="0" indent="-317500" algn="l" rtl="0">
              <a:spcBef>
                <a:spcPts val="0"/>
              </a:spcBef>
              <a:spcAft>
                <a:spcPts val="0"/>
              </a:spcAft>
              <a:buSzPts val="1400"/>
              <a:buAutoNum type="arabicPeriod"/>
            </a:pPr>
            <a:r>
              <a:rPr lang="en" dirty="0"/>
              <a:t>Go further back by year. </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c6f9e470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0000"/>
                </a:solidFill>
              </a:rPr>
              <a:t>Run through a jupyter notebook </a:t>
            </a:r>
            <a:endParaRPr dirty="0">
              <a:solidFill>
                <a:srgbClr val="FF0000"/>
              </a:solidFill>
            </a:endParaRPr>
          </a:p>
          <a:p>
            <a:pPr marL="0" lvl="0" indent="0" algn="l" rtl="0">
              <a:lnSpc>
                <a:spcPct val="115000"/>
              </a:lnSpc>
              <a:spcBef>
                <a:spcPts val="0"/>
              </a:spcBef>
              <a:spcAft>
                <a:spcPts val="0"/>
              </a:spcAft>
              <a:buNone/>
            </a:pPr>
            <a:endParaRPr dirty="0"/>
          </a:p>
          <a:p>
            <a:pPr marL="457200" lvl="0" indent="-298450" algn="l" rtl="0">
              <a:lnSpc>
                <a:spcPct val="115000"/>
              </a:lnSpc>
              <a:spcBef>
                <a:spcPts val="0"/>
              </a:spcBef>
              <a:spcAft>
                <a:spcPts val="0"/>
              </a:spcAft>
              <a:buClr>
                <a:srgbClr val="000000"/>
              </a:buClr>
              <a:buSzPts val="1100"/>
              <a:buFont typeface="Arial"/>
              <a:buChar char="●"/>
            </a:pPr>
            <a:r>
              <a:rPr lang="en"/>
              <a:t>Discuss insights you had while exploring the data that you didn't anticipate</a:t>
            </a:r>
            <a:endParaRPr dirty="0"/>
          </a:p>
          <a:p>
            <a:pPr marL="914400" lvl="1" indent="-330200" algn="l" rtl="0">
              <a:lnSpc>
                <a:spcPct val="115000"/>
              </a:lnSpc>
              <a:spcBef>
                <a:spcPts val="0"/>
              </a:spcBef>
              <a:spcAft>
                <a:spcPts val="0"/>
              </a:spcAft>
              <a:buClr>
                <a:schemeClr val="dk2"/>
              </a:buClr>
              <a:buSzPts val="1600"/>
              <a:buFont typeface="Nunito"/>
              <a:buChar char="○"/>
            </a:pPr>
            <a:r>
              <a:rPr lang="en"/>
              <a:t>Multiple subgenres were used to describe each song. </a:t>
            </a:r>
            <a:endParaRPr dirty="0"/>
          </a:p>
          <a:p>
            <a:pPr marL="457200" lvl="0" indent="-298450" algn="l" rtl="0">
              <a:lnSpc>
                <a:spcPct val="115000"/>
              </a:lnSpc>
              <a:spcBef>
                <a:spcPts val="0"/>
              </a:spcBef>
              <a:spcAft>
                <a:spcPts val="0"/>
              </a:spcAft>
              <a:buClr>
                <a:srgbClr val="000000"/>
              </a:buClr>
              <a:buSzPts val="1100"/>
              <a:buFont typeface="Arial"/>
              <a:buChar char="●"/>
            </a:pPr>
            <a:r>
              <a:rPr lang="en"/>
              <a:t>Discuss any problems that arose after exploring the data, and how you resolved them</a:t>
            </a:r>
            <a:endParaRPr dirty="0"/>
          </a:p>
          <a:p>
            <a:pPr marL="914400" lvl="1" indent="-330200" algn="l" rtl="0">
              <a:lnSpc>
                <a:spcPct val="115000"/>
              </a:lnSpc>
              <a:spcBef>
                <a:spcPts val="0"/>
              </a:spcBef>
              <a:spcAft>
                <a:spcPts val="0"/>
              </a:spcAft>
              <a:buClr>
                <a:schemeClr val="dk2"/>
              </a:buClr>
              <a:buSzPts val="1600"/>
              <a:buFont typeface="Nunito"/>
              <a:buChar char="○"/>
            </a:pPr>
            <a:r>
              <a:rPr lang="en"/>
              <a:t>The spotpy api was a bit cumbersome</a:t>
            </a:r>
            <a:endParaRPr dirty="0"/>
          </a:p>
          <a:p>
            <a:pPr marL="457200" lvl="0" indent="-298450" algn="l" rtl="0">
              <a:lnSpc>
                <a:spcPct val="115000"/>
              </a:lnSpc>
              <a:spcBef>
                <a:spcPts val="0"/>
              </a:spcBef>
              <a:spcAft>
                <a:spcPts val="0"/>
              </a:spcAft>
              <a:buClr>
                <a:srgbClr val="000000"/>
              </a:buClr>
              <a:buSzPts val="1100"/>
              <a:buFont typeface="Arial"/>
              <a:buChar char="●"/>
            </a:pPr>
            <a:r>
              <a:rPr lang="en"/>
              <a:t>Present and discuss interesting figures developed during exploration, ideally with the help of Jupyter Notebook</a:t>
            </a:r>
            <a:endParaRPr dirty="0">
              <a:solidFill>
                <a:srgbClr val="FF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44dcc30519_6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44dcc30519_6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22945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44dcc30519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44dcc30519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SzPts val="1100"/>
              <a:buChar char="●"/>
            </a:pPr>
            <a:r>
              <a:rPr lang="en"/>
              <a:t>Describe whether you were able to answer these questions to your satisfaction.</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44dcc30519_6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44dcc30519_6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44dcc30519_9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44dcc30519_9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10/21/2020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8983463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dirty="0"/>
              <a:t>Click icon to add picture</a:t>
            </a:r>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1992550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10/21/2020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786485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10/21/2020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249304532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10/21/2020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7403559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10/21/2020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9892731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dirty="0"/>
              <a:t>Click icon to add picture</a:t>
            </a:r>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dirty="0"/>
              <a:t>Click icon to add picture</a:t>
            </a:r>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dirty="0"/>
              <a:t>Click icon to add picture</a:t>
            </a:r>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10/21/2020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6991732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4512914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37040229"/>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4"/>
        <p:cNvGrpSpPr/>
        <p:nvPr/>
      </p:nvGrpSpPr>
      <p:grpSpPr>
        <a:xfrm>
          <a:off x="0" y="0"/>
          <a:ext cx="0" cy="0"/>
          <a:chOff x="0" y="0"/>
          <a:chExt cx="0" cy="0"/>
        </a:xfrm>
      </p:grpSpPr>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extLst>
      <p:ext uri="{BB962C8B-B14F-4D97-AF65-F5344CB8AC3E}">
        <p14:creationId xmlns:p14="http://schemas.microsoft.com/office/powerpoint/2010/main" val="13295128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27"/>
        <p:cNvGrpSpPr/>
        <p:nvPr/>
      </p:nvGrpSpPr>
      <p:grpSpPr>
        <a:xfrm>
          <a:off x="0" y="0"/>
          <a:ext cx="0" cy="0"/>
          <a:chOff x="0" y="0"/>
          <a:chExt cx="0" cy="0"/>
        </a:xfrm>
      </p:grpSpPr>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extLst>
      <p:ext uri="{BB962C8B-B14F-4D97-AF65-F5344CB8AC3E}">
        <p14:creationId xmlns:p14="http://schemas.microsoft.com/office/powerpoint/2010/main" val="4127049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10/21/2020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14585704"/>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91"/>
        <p:cNvGrpSpPr/>
        <p:nvPr/>
      </p:nvGrpSpPr>
      <p:grpSpPr>
        <a:xfrm>
          <a:off x="0" y="0"/>
          <a:ext cx="0" cy="0"/>
          <a:chOff x="0" y="0"/>
          <a:chExt cx="0" cy="0"/>
        </a:xfrm>
      </p:grpSpPr>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extLst>
      <p:ext uri="{BB962C8B-B14F-4D97-AF65-F5344CB8AC3E}">
        <p14:creationId xmlns:p14="http://schemas.microsoft.com/office/powerpoint/2010/main" val="3990211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10/21/2020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5812567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10/21/2020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6913754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10/21/2020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1304620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10/21/2020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0656795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10/21/2020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48499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10/21/2020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0071990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dirty="0"/>
              <a:t>Click icon to add picture</a:t>
            </a:r>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8885818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4.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2">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3">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4">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5">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4AAD347D-5ACD-4C99-B74B-A9C85AD731AF}" type="datetimeFigureOut">
              <a:rPr lang="en-US" smtClean="0"/>
              <a:t>10/21/2020</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85821625"/>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 id="2147483720" r:id="rId18"/>
    <p:sldLayoutId id="2147483721" r:id="rId19"/>
    <p:sldLayoutId id="2147483722" r:id="rId20"/>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0.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0.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0.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0.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hyperlink" Target="about:blank"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0.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3999" y="983188"/>
            <a:ext cx="6406141"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Data Analysis of Per Capita Global GDP Trends (2017)</a:t>
            </a:r>
            <a:endParaRPr sz="3600" dirty="0"/>
          </a:p>
        </p:txBody>
      </p:sp>
      <p:sp>
        <p:nvSpPr>
          <p:cNvPr id="278" name="Google Shape;278;p13"/>
          <p:cNvSpPr txBox="1">
            <a:spLocks noGrp="1"/>
          </p:cNvSpPr>
          <p:nvPr>
            <p:ph type="subTitle" idx="1"/>
          </p:nvPr>
        </p:nvSpPr>
        <p:spPr>
          <a:xfrm>
            <a:off x="976400" y="2915825"/>
            <a:ext cx="2727274" cy="695400"/>
          </a:xfrm>
          <a:prstGeom prst="rect">
            <a:avLst/>
          </a:prstGeom>
        </p:spPr>
        <p:txBody>
          <a:bodyPr spcFirstLastPara="1" wrap="square" lIns="91425" tIns="91425" rIns="91425" bIns="91425" anchor="t" anchorCtr="0">
            <a:noAutofit/>
          </a:bodyPr>
          <a:lstStyle/>
          <a:p>
            <a:pPr>
              <a:spcBef>
                <a:spcPts val="0"/>
              </a:spcBef>
            </a:pPr>
            <a:r>
              <a:rPr lang="en-US" cap="none" dirty="0">
                <a:solidFill>
                  <a:srgbClr val="0366D6"/>
                </a:solidFill>
                <a:latin typeface="-apple-system"/>
                <a:hlinkClick r:id="rId3"/>
              </a:rPr>
              <a:t>GROUP 6 / Project </a:t>
            </a:r>
            <a:r>
              <a:rPr lang="en-US" dirty="0">
                <a:solidFill>
                  <a:srgbClr val="0366D6"/>
                </a:solidFill>
                <a:latin typeface="-apple-system"/>
                <a:hlinkClick r:id="rId3"/>
              </a:rPr>
              <a:t>1       </a:t>
            </a:r>
          </a:p>
          <a:p>
            <a:pPr>
              <a:spcBef>
                <a:spcPts val="0"/>
              </a:spcBef>
            </a:pPr>
            <a:endParaRPr lang="en-US" dirty="0">
              <a:solidFill>
                <a:srgbClr val="0366D6"/>
              </a:solidFill>
              <a:latin typeface="-apple-system"/>
              <a:hlinkClick r:id="rId3"/>
            </a:endParaRPr>
          </a:p>
          <a:p>
            <a:pPr>
              <a:spcBef>
                <a:spcPts val="0"/>
              </a:spcBef>
            </a:pPr>
            <a:r>
              <a:rPr lang="en-US" dirty="0">
                <a:solidFill>
                  <a:srgbClr val="0366D6"/>
                </a:solidFill>
                <a:latin typeface="-apple-system"/>
                <a:hlinkClick r:id="rId3"/>
              </a:rPr>
              <a:t>Kenneth ACEY,  Paul Eppers, </a:t>
            </a:r>
          </a:p>
          <a:p>
            <a:pPr>
              <a:spcBef>
                <a:spcPts val="0"/>
              </a:spcBef>
            </a:pPr>
            <a:r>
              <a:rPr lang="en-US" dirty="0">
                <a:solidFill>
                  <a:srgbClr val="0366D6"/>
                </a:solidFill>
                <a:latin typeface="-apple-system"/>
                <a:hlinkClick r:id="rId3"/>
              </a:rPr>
              <a:t>Nadia lashaw, John Klinges </a:t>
            </a:r>
            <a:endParaRPr lang="en-US" b="1" i="0" dirty="0">
              <a:solidFill>
                <a:srgbClr val="5F6368"/>
              </a:solidFill>
              <a:effectLst/>
              <a:latin typeface="Roboto"/>
            </a:endParaRPr>
          </a:p>
          <a:p>
            <a:pPr marL="0" lvl="0" indent="0" algn="l" rtl="0">
              <a:spcBef>
                <a:spcPts val="0"/>
              </a:spcBef>
              <a:spcAft>
                <a:spcPts val="0"/>
              </a:spcAft>
              <a:buNone/>
            </a:pPr>
            <a:endParaRPr dirty="0"/>
          </a:p>
        </p:txBody>
      </p:sp>
      <p:sp>
        <p:nvSpPr>
          <p:cNvPr id="4" name="Google Shape;277;p13">
            <a:extLst>
              <a:ext uri="{FF2B5EF4-FFF2-40B4-BE49-F238E27FC236}">
                <a16:creationId xmlns:a16="http://schemas.microsoft.com/office/drawing/2014/main" id="{3CBD8BA2-295D-454E-85CE-C90EF0416D63}"/>
              </a:ext>
            </a:extLst>
          </p:cNvPr>
          <p:cNvSpPr txBox="1">
            <a:spLocks/>
          </p:cNvSpPr>
          <p:nvPr/>
        </p:nvSpPr>
        <p:spPr>
          <a:xfrm>
            <a:off x="823998" y="3288382"/>
            <a:ext cx="6406141" cy="1872900"/>
          </a:xfrm>
          <a:prstGeom prst="rect">
            <a:avLst/>
          </a:prstGeom>
        </p:spPr>
        <p:txBody>
          <a:bodyPr spcFirstLastPara="1" vert="horz" wrap="square" lIns="91425" tIns="91425" rIns="91425" bIns="91425" rtlCol="0" anchor="ctr" anchorCtr="0">
            <a:noAutofit/>
          </a:bodyPr>
          <a:lstStyle>
            <a:lvl1pPr algn="l" defTabSz="342900" rtl="0" eaLnBrk="1" latinLnBrk="0" hangingPunct="1">
              <a:spcBef>
                <a:spcPct val="0"/>
              </a:spcBef>
              <a:buNone/>
              <a:defRPr sz="54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endParaRPr lang="en-US" sz="3600" dirty="0"/>
          </a:p>
        </p:txBody>
      </p:sp>
      <p:sp>
        <p:nvSpPr>
          <p:cNvPr id="5" name="Google Shape;277;p13">
            <a:extLst>
              <a:ext uri="{FF2B5EF4-FFF2-40B4-BE49-F238E27FC236}">
                <a16:creationId xmlns:a16="http://schemas.microsoft.com/office/drawing/2014/main" id="{7A6037DA-8DA3-43EB-BD81-84DF3E63DE52}"/>
              </a:ext>
            </a:extLst>
          </p:cNvPr>
          <p:cNvSpPr txBox="1">
            <a:spLocks/>
          </p:cNvSpPr>
          <p:nvPr/>
        </p:nvSpPr>
        <p:spPr>
          <a:xfrm flipV="1">
            <a:off x="823997" y="3625243"/>
            <a:ext cx="6406141" cy="45719"/>
          </a:xfrm>
          <a:prstGeom prst="rect">
            <a:avLst/>
          </a:prstGeom>
        </p:spPr>
        <p:txBody>
          <a:bodyPr spcFirstLastPara="1" vert="horz" wrap="square" lIns="91425" tIns="91425" rIns="91425" bIns="91425" rtlCol="0" anchor="ctr" anchorCtr="0">
            <a:noAutofit/>
          </a:bodyPr>
          <a:lstStyle>
            <a:lvl1pPr algn="l" defTabSz="342900" rtl="0" eaLnBrk="1" latinLnBrk="0" hangingPunct="1">
              <a:spcBef>
                <a:spcPct val="0"/>
              </a:spcBef>
              <a:buNone/>
              <a:defRPr sz="54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endParaRPr lang="en-US" sz="3600" dirty="0"/>
          </a:p>
        </p:txBody>
      </p:sp>
      <p:sp>
        <p:nvSpPr>
          <p:cNvPr id="7" name="TextBox 6">
            <a:extLst>
              <a:ext uri="{FF2B5EF4-FFF2-40B4-BE49-F238E27FC236}">
                <a16:creationId xmlns:a16="http://schemas.microsoft.com/office/drawing/2014/main" id="{6A882ECE-B62F-4142-8F84-C14DFEC4B17D}"/>
              </a:ext>
            </a:extLst>
          </p:cNvPr>
          <p:cNvSpPr txBox="1"/>
          <p:nvPr/>
        </p:nvSpPr>
        <p:spPr>
          <a:xfrm>
            <a:off x="6937512" y="4068231"/>
            <a:ext cx="1930039" cy="923330"/>
          </a:xfrm>
          <a:prstGeom prst="rect">
            <a:avLst/>
          </a:prstGeom>
          <a:noFill/>
        </p:spPr>
        <p:txBody>
          <a:bodyPr wrap="square">
            <a:spAutoFit/>
          </a:bodyPr>
          <a:lstStyle/>
          <a:p>
            <a:pPr algn="ctr"/>
            <a:r>
              <a:rPr lang="en-US" b="0" i="0" dirty="0">
                <a:solidFill>
                  <a:srgbClr val="56A0D3"/>
                </a:solidFill>
                <a:effectLst/>
                <a:latin typeface="Libre Baskerville"/>
              </a:rPr>
              <a:t>The Data Analytics Boot Camp at </a:t>
            </a:r>
          </a:p>
          <a:p>
            <a:pPr algn="ctr"/>
            <a:r>
              <a:rPr lang="en-US" b="0" i="0" dirty="0">
                <a:solidFill>
                  <a:srgbClr val="56A0D3"/>
                </a:solidFill>
                <a:effectLst/>
                <a:latin typeface="Libre Baskerville"/>
              </a:rPr>
              <a:t>UNC-Chapel Hill</a:t>
            </a:r>
          </a:p>
        </p:txBody>
      </p:sp>
      <p:sp>
        <p:nvSpPr>
          <p:cNvPr id="6" name="AutoShape 2" descr="UNC-Chapel Hill Boot Camps">
            <a:extLst>
              <a:ext uri="{FF2B5EF4-FFF2-40B4-BE49-F238E27FC236}">
                <a16:creationId xmlns:a16="http://schemas.microsoft.com/office/drawing/2014/main" id="{57BF9800-2613-436B-BE84-A2E5AAAC3C97}"/>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AutoShape 8" descr="UNC-Chapel Hill Boot Camps">
            <a:extLst>
              <a:ext uri="{FF2B5EF4-FFF2-40B4-BE49-F238E27FC236}">
                <a16:creationId xmlns:a16="http://schemas.microsoft.com/office/drawing/2014/main" id="{F3C0AC88-1A51-4B53-AB99-9B2DB4A6B4F7}"/>
              </a:ext>
            </a:extLst>
          </p:cNvPr>
          <p:cNvSpPr>
            <a:spLocks noChangeAspect="1" noChangeArrowheads="1"/>
          </p:cNvSpPr>
          <p:nvPr/>
        </p:nvSpPr>
        <p:spPr bwMode="auto">
          <a:xfrm>
            <a:off x="4724400" y="26314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10" descr="UNC-Chapel Hill Boot Camps">
            <a:extLst>
              <a:ext uri="{FF2B5EF4-FFF2-40B4-BE49-F238E27FC236}">
                <a16:creationId xmlns:a16="http://schemas.microsoft.com/office/drawing/2014/main" id="{31E96145-F349-4B1C-840B-0A07C942C173}"/>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36" name="Picture 12" descr="Image result for UNC Chapel Hill">
            <a:extLst>
              <a:ext uri="{FF2B5EF4-FFF2-40B4-BE49-F238E27FC236}">
                <a16:creationId xmlns:a16="http://schemas.microsoft.com/office/drawing/2014/main" id="{997130D4-8C83-4788-BF67-BA6187119D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1875" y="0"/>
            <a:ext cx="1762125" cy="15080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9"/>
          <p:cNvSpPr txBox="1">
            <a:spLocks noGrp="1"/>
          </p:cNvSpPr>
          <p:nvPr>
            <p:ph type="title"/>
          </p:nvPr>
        </p:nvSpPr>
        <p:spPr>
          <a:xfrm>
            <a:off x="278296" y="598575"/>
            <a:ext cx="8056004" cy="611801"/>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400" b="1" dirty="0">
                <a:solidFill>
                  <a:schemeClr val="accent4">
                    <a:lumMod val="60000"/>
                    <a:lumOff val="40000"/>
                  </a:schemeClr>
                </a:solidFill>
              </a:rPr>
              <a:t>     Highest &amp; Lowest Countries by Per Capita GDP </a:t>
            </a:r>
            <a:endParaRPr sz="2400" dirty="0">
              <a:solidFill>
                <a:schemeClr val="accent4">
                  <a:lumMod val="60000"/>
                  <a:lumOff val="40000"/>
                </a:schemeClr>
              </a:solidFill>
            </a:endParaRPr>
          </a:p>
        </p:txBody>
      </p:sp>
      <p:pic>
        <p:nvPicPr>
          <p:cNvPr id="3" name="Picture 12" descr="Image result for UNC Chapel Hill">
            <a:extLst>
              <a:ext uri="{FF2B5EF4-FFF2-40B4-BE49-F238E27FC236}">
                <a16:creationId xmlns:a16="http://schemas.microsoft.com/office/drawing/2014/main" id="{64F923DC-5CE3-426D-9726-48BF852885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502" y="-30994"/>
            <a:ext cx="1403498" cy="98588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E1F2F61C-2CA0-42C0-8B7F-CAE6D4774E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0904" y="1411357"/>
            <a:ext cx="4114800" cy="298173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2901DF6D-5D98-481E-AE31-9E2B84B005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297" y="1411358"/>
            <a:ext cx="4114800" cy="29817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23"/>
          <p:cNvSpPr txBox="1">
            <a:spLocks noGrp="1"/>
          </p:cNvSpPr>
          <p:nvPr>
            <p:ph type="title"/>
          </p:nvPr>
        </p:nvSpPr>
        <p:spPr>
          <a:xfrm>
            <a:off x="896296" y="558818"/>
            <a:ext cx="7030500" cy="99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b="1" dirty="0"/>
              <a:t>Total GDP vs Population (2017)</a:t>
            </a:r>
            <a:endParaRPr sz="2400" dirty="0"/>
          </a:p>
        </p:txBody>
      </p:sp>
      <p:pic>
        <p:nvPicPr>
          <p:cNvPr id="2" name="Picture 12" descr="Image result for UNC Chapel Hill">
            <a:extLst>
              <a:ext uri="{FF2B5EF4-FFF2-40B4-BE49-F238E27FC236}">
                <a16:creationId xmlns:a16="http://schemas.microsoft.com/office/drawing/2014/main" id="{C9824CF0-B93A-4087-AE62-3F1475D743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502" y="-30994"/>
            <a:ext cx="1403498" cy="98588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E68D8D7-22C2-48DC-9F26-40E5DC121F56}"/>
              </a:ext>
            </a:extLst>
          </p:cNvPr>
          <p:cNvSpPr txBox="1"/>
          <p:nvPr/>
        </p:nvSpPr>
        <p:spPr>
          <a:xfrm>
            <a:off x="1094191" y="3865445"/>
            <a:ext cx="7449717" cy="646331"/>
          </a:xfrm>
          <a:prstGeom prst="rect">
            <a:avLst/>
          </a:prstGeom>
          <a:noFill/>
        </p:spPr>
        <p:txBody>
          <a:bodyPr wrap="square">
            <a:spAutoFit/>
          </a:bodyPr>
          <a:lstStyle/>
          <a:p>
            <a:pPr marL="0" lvl="0" indent="0" algn="l" rtl="0">
              <a:spcBef>
                <a:spcPts val="0"/>
              </a:spcBef>
              <a:spcAft>
                <a:spcPts val="0"/>
              </a:spcAft>
              <a:buNone/>
            </a:pPr>
            <a:r>
              <a:rPr lang="en-US" b="1" dirty="0">
                <a:ea typeface="Nunito"/>
                <a:cs typeface="Nunito"/>
                <a:sym typeface="Nunito"/>
              </a:rPr>
              <a:t>Analysis:  </a:t>
            </a:r>
            <a:r>
              <a:rPr lang="en-US" sz="1800" dirty="0">
                <a:ea typeface="Nunito"/>
                <a:cs typeface="Nunito"/>
                <a:sym typeface="Nunito"/>
              </a:rPr>
              <a:t> Regression shows a strong correlation between a country’s overall </a:t>
            </a:r>
            <a:r>
              <a:rPr lang="en-US" dirty="0">
                <a:ea typeface="Nunito"/>
                <a:cs typeface="Nunito"/>
                <a:sym typeface="Nunito"/>
              </a:rPr>
              <a:t>population rate and GDP level. </a:t>
            </a:r>
            <a:endParaRPr lang="en-US" sz="1800" dirty="0">
              <a:ea typeface="Nunito"/>
              <a:cs typeface="Nunito"/>
              <a:sym typeface="Nunito"/>
            </a:endParaRPr>
          </a:p>
        </p:txBody>
      </p:sp>
      <p:pic>
        <p:nvPicPr>
          <p:cNvPr id="3074" name="Picture 2">
            <a:extLst>
              <a:ext uri="{FF2B5EF4-FFF2-40B4-BE49-F238E27FC236}">
                <a16:creationId xmlns:a16="http://schemas.microsoft.com/office/drawing/2014/main" id="{EED72609-89D3-4F53-8A08-2568316546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3198" y="1122245"/>
            <a:ext cx="4114800" cy="2743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0"/>
          <p:cNvSpPr txBox="1">
            <a:spLocks noGrp="1"/>
          </p:cNvSpPr>
          <p:nvPr>
            <p:ph type="title"/>
          </p:nvPr>
        </p:nvSpPr>
        <p:spPr>
          <a:xfrm>
            <a:off x="940806" y="561198"/>
            <a:ext cx="7014890" cy="99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b="1" dirty="0"/>
              <a:t>Per Capita GDP vs. Birth Rate (2017)</a:t>
            </a:r>
            <a:endParaRPr sz="2400" dirty="0"/>
          </a:p>
        </p:txBody>
      </p:sp>
      <p:pic>
        <p:nvPicPr>
          <p:cNvPr id="2" name="Picture 12" descr="Image result for UNC Chapel Hill">
            <a:extLst>
              <a:ext uri="{FF2B5EF4-FFF2-40B4-BE49-F238E27FC236}">
                <a16:creationId xmlns:a16="http://schemas.microsoft.com/office/drawing/2014/main" id="{DB6AAF0E-C6A7-4BCC-A80E-7C58212464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502" y="-30994"/>
            <a:ext cx="1403498" cy="98588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51127D56-7F53-4E9B-9E75-A9183323CA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9521" y="1434702"/>
            <a:ext cx="4577459" cy="26479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DA91AEB-6B2F-40FE-9980-7E4BDA3CD9BD}"/>
              </a:ext>
            </a:extLst>
          </p:cNvPr>
          <p:cNvSpPr txBox="1"/>
          <p:nvPr/>
        </p:nvSpPr>
        <p:spPr>
          <a:xfrm>
            <a:off x="510953" y="4082652"/>
            <a:ext cx="7998346" cy="1077218"/>
          </a:xfrm>
          <a:prstGeom prst="rect">
            <a:avLst/>
          </a:prstGeom>
          <a:noFill/>
        </p:spPr>
        <p:txBody>
          <a:bodyPr wrap="square">
            <a:spAutoFit/>
          </a:bodyPr>
          <a:lstStyle/>
          <a:p>
            <a:pPr marL="0" lvl="0" indent="0" algn="l" rtl="0">
              <a:spcBef>
                <a:spcPts val="0"/>
              </a:spcBef>
              <a:spcAft>
                <a:spcPts val="0"/>
              </a:spcAft>
              <a:buNone/>
            </a:pPr>
            <a:r>
              <a:rPr lang="en-US" b="1" dirty="0">
                <a:ea typeface="Nunito"/>
                <a:cs typeface="Nunito"/>
                <a:sym typeface="Nunito"/>
              </a:rPr>
              <a:t>Analysis: </a:t>
            </a:r>
            <a:r>
              <a:rPr lang="en-US" sz="1400" dirty="0">
                <a:ea typeface="Nunito"/>
                <a:cs typeface="Nunito"/>
                <a:sym typeface="Nunito"/>
              </a:rPr>
              <a:t>Regression suggests that high GDP countries have low birth rates (per 1000 people).   If we have more time, we would collect data and incorporate the affect of cultural factors (that may differ by country/regions) on low birth rates.</a:t>
            </a:r>
          </a:p>
          <a:p>
            <a:pPr marL="152400">
              <a:buSzPts val="1200"/>
            </a:pPr>
            <a:endParaRPr lang="en-US" sz="1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96730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0"/>
          <p:cNvSpPr txBox="1">
            <a:spLocks noGrp="1"/>
          </p:cNvSpPr>
          <p:nvPr>
            <p:ph type="title"/>
          </p:nvPr>
        </p:nvSpPr>
        <p:spPr>
          <a:xfrm>
            <a:off x="710002" y="401443"/>
            <a:ext cx="7030500" cy="99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b="1" dirty="0"/>
              <a:t>Per capita GDP vs. Net Migration (2017)</a:t>
            </a:r>
            <a:endParaRPr sz="2400" dirty="0"/>
          </a:p>
        </p:txBody>
      </p:sp>
      <p:pic>
        <p:nvPicPr>
          <p:cNvPr id="2" name="Picture 12" descr="Image result for UNC Chapel Hill">
            <a:extLst>
              <a:ext uri="{FF2B5EF4-FFF2-40B4-BE49-F238E27FC236}">
                <a16:creationId xmlns:a16="http://schemas.microsoft.com/office/drawing/2014/main" id="{DB6AAF0E-C6A7-4BCC-A80E-7C58212464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502" y="-30994"/>
            <a:ext cx="1403498" cy="98588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DA91AEB-6B2F-40FE-9980-7E4BDA3CD9BD}"/>
              </a:ext>
            </a:extLst>
          </p:cNvPr>
          <p:cNvSpPr txBox="1"/>
          <p:nvPr/>
        </p:nvSpPr>
        <p:spPr>
          <a:xfrm>
            <a:off x="510953" y="4082652"/>
            <a:ext cx="7998346" cy="861774"/>
          </a:xfrm>
          <a:prstGeom prst="rect">
            <a:avLst/>
          </a:prstGeom>
          <a:noFill/>
        </p:spPr>
        <p:txBody>
          <a:bodyPr wrap="square">
            <a:spAutoFit/>
          </a:bodyPr>
          <a:lstStyle/>
          <a:p>
            <a:pPr marL="0" lvl="0" indent="0" algn="l" rtl="0">
              <a:spcBef>
                <a:spcPts val="0"/>
              </a:spcBef>
              <a:spcAft>
                <a:spcPts val="0"/>
              </a:spcAft>
              <a:buNone/>
            </a:pPr>
            <a:r>
              <a:rPr lang="en-US" b="1" dirty="0">
                <a:ea typeface="Nunito"/>
                <a:cs typeface="Nunito"/>
                <a:sym typeface="Nunito"/>
              </a:rPr>
              <a:t>Analysis:  </a:t>
            </a:r>
            <a:r>
              <a:rPr lang="en-US" sz="1400" dirty="0">
                <a:ea typeface="Nunito"/>
                <a:cs typeface="Nunito"/>
                <a:sym typeface="Nunito"/>
              </a:rPr>
              <a:t> Regression does show moderate relationship between a country’s per capita GDP and net mitigation (immigration in and out) as part of a country’s population. </a:t>
            </a:r>
            <a:endParaRPr lang="en-US" sz="1400" dirty="0">
              <a:effectLst/>
              <a:ea typeface="Calibri" panose="020F0502020204030204" pitchFamily="34" charset="0"/>
              <a:cs typeface="Times New Roman" panose="02020603050405020304" pitchFamily="18" charset="0"/>
            </a:endParaRPr>
          </a:p>
          <a:p>
            <a:pPr marL="152400">
              <a:buSzPts val="1200"/>
            </a:pPr>
            <a:endParaRPr lang="en-US" sz="1800" dirty="0">
              <a:effectLst/>
              <a:ea typeface="Calibri" panose="020F0502020204030204" pitchFamily="34" charset="0"/>
              <a:cs typeface="Times New Roman" panose="02020603050405020304" pitchFamily="18" charset="0"/>
            </a:endParaRPr>
          </a:p>
        </p:txBody>
      </p:sp>
      <p:pic>
        <p:nvPicPr>
          <p:cNvPr id="6146" name="Picture 2">
            <a:extLst>
              <a:ext uri="{FF2B5EF4-FFF2-40B4-BE49-F238E27FC236}">
                <a16:creationId xmlns:a16="http://schemas.microsoft.com/office/drawing/2014/main" id="{D53C8649-50F6-4DE9-8809-AE8D97E9A9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143" y="1317764"/>
            <a:ext cx="37338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0036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26"/>
          <p:cNvSpPr txBox="1">
            <a:spLocks noGrp="1"/>
          </p:cNvSpPr>
          <p:nvPr>
            <p:ph type="title"/>
          </p:nvPr>
        </p:nvSpPr>
        <p:spPr>
          <a:xfrm>
            <a:off x="1056750" y="611875"/>
            <a:ext cx="7030500" cy="66033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b="1" dirty="0">
                <a:solidFill>
                  <a:schemeClr val="accent4">
                    <a:lumMod val="60000"/>
                    <a:lumOff val="40000"/>
                  </a:schemeClr>
                </a:solidFill>
              </a:rPr>
              <a:t>CONCLUSIONS/IMPLICATIONS</a:t>
            </a:r>
            <a:endParaRPr sz="2800" b="1" dirty="0">
              <a:solidFill>
                <a:schemeClr val="accent4">
                  <a:lumMod val="60000"/>
                  <a:lumOff val="40000"/>
                </a:schemeClr>
              </a:solidFill>
            </a:endParaRPr>
          </a:p>
        </p:txBody>
      </p:sp>
      <p:sp>
        <p:nvSpPr>
          <p:cNvPr id="396" name="Google Shape;396;p26"/>
          <p:cNvSpPr txBox="1">
            <a:spLocks noGrp="1"/>
          </p:cNvSpPr>
          <p:nvPr>
            <p:ph type="body" idx="1"/>
          </p:nvPr>
        </p:nvSpPr>
        <p:spPr>
          <a:xfrm>
            <a:off x="565375" y="1152938"/>
            <a:ext cx="8073900" cy="3558209"/>
          </a:xfrm>
          <a:prstGeom prst="rect">
            <a:avLst/>
          </a:prstGeom>
        </p:spPr>
        <p:txBody>
          <a:bodyPr spcFirstLastPara="1" wrap="square" lIns="91425" tIns="91425" rIns="91425" bIns="91425" anchor="t" anchorCtr="0">
            <a:noAutofit/>
          </a:bodyPr>
          <a:lstStyle/>
          <a:p>
            <a:pPr marL="0" marR="0" indent="0" algn="just">
              <a:spcBef>
                <a:spcPts val="0"/>
              </a:spcBef>
              <a:spcAft>
                <a:spcPts val="0"/>
              </a:spcAft>
              <a:buNone/>
            </a:pPr>
            <a:r>
              <a:rPr lang="en-US" sz="1600" b="1" dirty="0">
                <a:effectLst/>
                <a:latin typeface="+mn-lt"/>
                <a:ea typeface="Calibri" panose="020F0502020204030204" pitchFamily="34" charset="0"/>
                <a:cs typeface="Times New Roman" panose="02020603050405020304" pitchFamily="18" charset="0"/>
              </a:rPr>
              <a:t>We learned:</a:t>
            </a:r>
          </a:p>
          <a:p>
            <a:pPr marL="0" marR="0" algn="just">
              <a:spcBef>
                <a:spcPts val="0"/>
              </a:spcBef>
              <a:spcAft>
                <a:spcPts val="0"/>
              </a:spcAft>
              <a:buFont typeface="Wingdings" panose="05000000000000000000" pitchFamily="2" charset="2"/>
              <a:buChar char="v"/>
            </a:pPr>
            <a:r>
              <a:rPr lang="en-US" sz="1600" dirty="0">
                <a:effectLst/>
                <a:latin typeface="+mn-lt"/>
                <a:ea typeface="Calibri" panose="020F0502020204030204" pitchFamily="34" charset="0"/>
                <a:cs typeface="Times New Roman" panose="02020603050405020304" pitchFamily="18" charset="0"/>
              </a:rPr>
              <a:t>An expansion of the workforce population almost invariably increases a   </a:t>
            </a:r>
          </a:p>
          <a:p>
            <a:pPr marL="0" marR="0" indent="0" algn="just">
              <a:spcBef>
                <a:spcPts val="0"/>
              </a:spcBef>
              <a:spcAft>
                <a:spcPts val="0"/>
              </a:spcAft>
              <a:buNone/>
            </a:pPr>
            <a:r>
              <a:rPr lang="en-US" sz="1600" dirty="0">
                <a:latin typeface="+mn-lt"/>
                <a:ea typeface="Calibri" panose="020F0502020204030204" pitchFamily="34" charset="0"/>
                <a:cs typeface="Times New Roman" panose="02020603050405020304" pitchFamily="18" charset="0"/>
              </a:rPr>
              <a:t>      </a:t>
            </a:r>
            <a:r>
              <a:rPr lang="en-US" sz="1600" dirty="0">
                <a:effectLst/>
                <a:latin typeface="+mn-lt"/>
                <a:ea typeface="Calibri" panose="020F0502020204030204" pitchFamily="34" charset="0"/>
                <a:cs typeface="Times New Roman" panose="02020603050405020304" pitchFamily="18" charset="0"/>
              </a:rPr>
              <a:t>country’s total output level, as measured by GDP.</a:t>
            </a:r>
          </a:p>
          <a:p>
            <a:pPr marL="0" algn="just">
              <a:buFont typeface="Wingdings" panose="05000000000000000000" pitchFamily="2" charset="2"/>
              <a:buChar char="v"/>
            </a:pPr>
            <a:r>
              <a:rPr lang="en-US" sz="1600" dirty="0">
                <a:effectLst/>
                <a:latin typeface="+mn-lt"/>
                <a:ea typeface="Calibri" panose="020F0502020204030204" pitchFamily="34" charset="0"/>
                <a:cs typeface="Times New Roman" panose="02020603050405020304" pitchFamily="18" charset="0"/>
              </a:rPr>
              <a:t>Immigration’s effect on population growth is one of the key factors behind </a:t>
            </a:r>
            <a:r>
              <a:rPr lang="en-US" sz="1600" dirty="0">
                <a:latin typeface="+mn-lt"/>
                <a:ea typeface="Calibri" panose="020F0502020204030204" pitchFamily="34" charset="0"/>
                <a:cs typeface="Times New Roman" panose="02020603050405020304" pitchFamily="18" charset="0"/>
              </a:rPr>
              <a:t>   </a:t>
            </a:r>
          </a:p>
          <a:p>
            <a:pPr marL="0" indent="0" algn="just">
              <a:buNone/>
            </a:pPr>
            <a:r>
              <a:rPr lang="en-US" sz="1600" dirty="0">
                <a:effectLst/>
                <a:latin typeface="+mn-lt"/>
                <a:ea typeface="Calibri" panose="020F0502020204030204" pitchFamily="34" charset="0"/>
                <a:cs typeface="Times New Roman" panose="02020603050405020304" pitchFamily="18" charset="0"/>
              </a:rPr>
              <a:t>      GDP growth (on an absolute and per capita basis).  </a:t>
            </a:r>
          </a:p>
          <a:p>
            <a:pPr marL="0" indent="0" algn="just">
              <a:buNone/>
            </a:pPr>
            <a:endParaRPr lang="en-US" sz="1600" dirty="0">
              <a:latin typeface="+mn-lt"/>
              <a:ea typeface="Calibri" panose="020F0502020204030204" pitchFamily="34" charset="0"/>
              <a:cs typeface="Times New Roman" panose="02020603050405020304" pitchFamily="18" charset="0"/>
            </a:endParaRPr>
          </a:p>
          <a:p>
            <a:pPr marL="0" indent="0" algn="just">
              <a:buNone/>
            </a:pPr>
            <a:r>
              <a:rPr lang="en-US" sz="1600" b="1" dirty="0">
                <a:latin typeface="+mn-lt"/>
                <a:ea typeface="Calibri" panose="020F0502020204030204" pitchFamily="34" charset="0"/>
                <a:cs typeface="Times New Roman" panose="02020603050405020304" pitchFamily="18" charset="0"/>
              </a:rPr>
              <a:t>Future analysis could provide evidence if:</a:t>
            </a:r>
          </a:p>
          <a:p>
            <a:pPr marL="285750" indent="-285750" algn="just">
              <a:buFont typeface="Wingdings" panose="05000000000000000000" pitchFamily="2" charset="2"/>
              <a:buChar char="v"/>
            </a:pPr>
            <a:r>
              <a:rPr lang="en-US" sz="1600" dirty="0">
                <a:effectLst/>
                <a:latin typeface="+mn-lt"/>
                <a:ea typeface="Calibri" panose="020F0502020204030204" pitchFamily="34" charset="0"/>
                <a:cs typeface="Times New Roman" panose="02020603050405020304" pitchFamily="18" charset="0"/>
              </a:rPr>
              <a:t>Affect of cultural factors (for countries/regions) on birth rates.</a:t>
            </a:r>
          </a:p>
          <a:p>
            <a:pPr marL="0" marR="0" algn="just">
              <a:spcBef>
                <a:spcPts val="0"/>
              </a:spcBef>
              <a:spcAft>
                <a:spcPts val="0"/>
              </a:spcAft>
              <a:buFont typeface="Wingdings" panose="05000000000000000000" pitchFamily="2" charset="2"/>
              <a:buChar char="v"/>
            </a:pPr>
            <a:r>
              <a:rPr lang="en-US" sz="1600" dirty="0">
                <a:effectLst/>
                <a:latin typeface="+mn-lt"/>
                <a:ea typeface="Calibri" panose="020F0502020204030204" pitchFamily="34" charset="0"/>
                <a:cs typeface="Times New Roman" panose="02020603050405020304" pitchFamily="18" charset="0"/>
              </a:rPr>
              <a:t>Foreign-born workers also affect the level and growth rate of </a:t>
            </a:r>
            <a:r>
              <a:rPr lang="en-US" sz="1600" i="1" dirty="0">
                <a:effectLst/>
                <a:latin typeface="+mn-lt"/>
                <a:ea typeface="Calibri" panose="020F0502020204030204" pitchFamily="34" charset="0"/>
                <a:cs typeface="Times New Roman" panose="02020603050405020304" pitchFamily="18" charset="0"/>
              </a:rPr>
              <a:t>per-capita </a:t>
            </a:r>
          </a:p>
          <a:p>
            <a:pPr marL="0" marR="0" indent="0" algn="just">
              <a:spcBef>
                <a:spcPts val="0"/>
              </a:spcBef>
              <a:spcAft>
                <a:spcPts val="0"/>
              </a:spcAft>
              <a:buNone/>
            </a:pPr>
            <a:r>
              <a:rPr lang="en-US" sz="1600" i="1" dirty="0">
                <a:effectLst/>
                <a:latin typeface="+mn-lt"/>
                <a:ea typeface="Calibri" panose="020F0502020204030204" pitchFamily="34" charset="0"/>
                <a:cs typeface="Times New Roman" panose="02020603050405020304" pitchFamily="18" charset="0"/>
              </a:rPr>
              <a:t>      income </a:t>
            </a:r>
            <a:r>
              <a:rPr lang="en-US" sz="1600" dirty="0">
                <a:effectLst/>
                <a:latin typeface="+mn-lt"/>
                <a:ea typeface="Calibri" panose="020F0502020204030204" pitchFamily="34" charset="0"/>
                <a:cs typeface="Times New Roman" panose="02020603050405020304" pitchFamily="18" charset="0"/>
              </a:rPr>
              <a:t>for the entire country’s population.</a:t>
            </a:r>
          </a:p>
          <a:p>
            <a:pPr marL="0" algn="just">
              <a:buFont typeface="Wingdings" panose="05000000000000000000" pitchFamily="2" charset="2"/>
              <a:buChar char="v"/>
            </a:pPr>
            <a:r>
              <a:rPr lang="en-US" sz="1600" dirty="0">
                <a:latin typeface="+mn-lt"/>
              </a:rPr>
              <a:t>This trend continues if per capita income (as a measure of standard of living)   </a:t>
            </a:r>
          </a:p>
          <a:p>
            <a:pPr marL="0" indent="0" algn="just">
              <a:buNone/>
            </a:pPr>
            <a:r>
              <a:rPr lang="en-US" sz="1600" dirty="0">
                <a:latin typeface="+mn-lt"/>
              </a:rPr>
              <a:t>      is adjusted for a country’s Purchasing Power Parity (PPP, i.e. cost of living).    </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algn="just">
              <a:buFont typeface="Wingdings" panose="05000000000000000000" pitchFamily="2" charset="2"/>
              <a:buChar char="v"/>
            </a:pPr>
            <a:r>
              <a:rPr lang="en-US" sz="1600" dirty="0">
                <a:latin typeface="Century Gothic" panose="020B0502020202020204" pitchFamily="34" charset="0"/>
                <a:ea typeface="Calibri" panose="020F0502020204030204" pitchFamily="34" charset="0"/>
                <a:cs typeface="Times New Roman" panose="02020603050405020304" pitchFamily="18" charset="0"/>
              </a:rPr>
              <a:t>G</a:t>
            </a:r>
            <a:r>
              <a:rPr lang="en-US" sz="1600" dirty="0">
                <a:effectLst/>
                <a:latin typeface="Century Gothic" panose="020B0502020202020204" pitchFamily="34" charset="0"/>
                <a:ea typeface="Calibri" panose="020F0502020204030204" pitchFamily="34" charset="0"/>
                <a:cs typeface="Times New Roman" panose="02020603050405020304" pitchFamily="18" charset="0"/>
              </a:rPr>
              <a:t>rowth in GDP from immigration reflects a higher % of immigrants of working </a:t>
            </a:r>
          </a:p>
          <a:p>
            <a:pPr marL="0" indent="0" algn="just">
              <a:buNone/>
            </a:pPr>
            <a:r>
              <a:rPr lang="en-US" sz="1600" dirty="0">
                <a:latin typeface="Century Gothic" panose="020B0502020202020204" pitchFamily="34" charset="0"/>
                <a:ea typeface="Calibri" panose="020F0502020204030204" pitchFamily="34" charset="0"/>
                <a:cs typeface="Times New Roman" panose="02020603050405020304" pitchFamily="18" charset="0"/>
              </a:rPr>
              <a:t>      </a:t>
            </a:r>
            <a:r>
              <a:rPr lang="en-US" sz="1600" dirty="0">
                <a:effectLst/>
                <a:latin typeface="Century Gothic" panose="020B0502020202020204" pitchFamily="34" charset="0"/>
                <a:ea typeface="Calibri" panose="020F0502020204030204" pitchFamily="34" charset="0"/>
                <a:cs typeface="Times New Roman" panose="02020603050405020304" pitchFamily="18" charset="0"/>
              </a:rPr>
              <a:t>age (those aged 15 and above) compared to the native-born population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gn="just">
              <a:spcBef>
                <a:spcPts val="0"/>
              </a:spcBef>
              <a:spcAft>
                <a:spcPts val="0"/>
              </a:spcAft>
              <a:buFont typeface="Wingdings" panose="05000000000000000000" pitchFamily="2" charset="2"/>
              <a:buChar char="v"/>
            </a:pPr>
            <a:endParaRPr lang="en-US" sz="1600" dirty="0">
              <a:latin typeface="+mn-lt"/>
            </a:endParaRPr>
          </a:p>
          <a:p>
            <a:pPr marL="0" lvl="0" indent="0" algn="l" rtl="0">
              <a:spcBef>
                <a:spcPts val="1600"/>
              </a:spcBef>
              <a:spcAft>
                <a:spcPts val="0"/>
              </a:spcAft>
              <a:buNone/>
            </a:pPr>
            <a:endParaRPr lang="en-US" dirty="0"/>
          </a:p>
        </p:txBody>
      </p:sp>
      <p:pic>
        <p:nvPicPr>
          <p:cNvPr id="2" name="Picture 12" descr="Image result for UNC Chapel Hill">
            <a:extLst>
              <a:ext uri="{FF2B5EF4-FFF2-40B4-BE49-F238E27FC236}">
                <a16:creationId xmlns:a16="http://schemas.microsoft.com/office/drawing/2014/main" id="{F9013553-84F8-4D96-AD7E-164096B017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502" y="0"/>
            <a:ext cx="1403498" cy="9858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4" name="Google Shape;284;p14"/>
          <p:cNvSpPr txBox="1">
            <a:spLocks noGrp="1"/>
          </p:cNvSpPr>
          <p:nvPr>
            <p:ph type="title"/>
          </p:nvPr>
        </p:nvSpPr>
        <p:spPr>
          <a:xfrm>
            <a:off x="1303800" y="598575"/>
            <a:ext cx="7030500" cy="56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chemeClr val="accent4">
                    <a:lumMod val="60000"/>
                    <a:lumOff val="40000"/>
                  </a:schemeClr>
                </a:solidFill>
              </a:rPr>
              <a:t>Sources of Information/Communication</a:t>
            </a:r>
            <a:endParaRPr sz="2400" dirty="0">
              <a:solidFill>
                <a:schemeClr val="accent4">
                  <a:lumMod val="60000"/>
                  <a:lumOff val="40000"/>
                </a:schemeClr>
              </a:solidFill>
            </a:endParaRPr>
          </a:p>
        </p:txBody>
      </p:sp>
      <p:sp>
        <p:nvSpPr>
          <p:cNvPr id="283" name="Google Shape;283;p14"/>
          <p:cNvSpPr txBox="1">
            <a:spLocks noGrp="1"/>
          </p:cNvSpPr>
          <p:nvPr>
            <p:ph type="body" idx="4294967295"/>
          </p:nvPr>
        </p:nvSpPr>
        <p:spPr>
          <a:xfrm>
            <a:off x="480038" y="1766888"/>
            <a:ext cx="2628900" cy="251075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600" dirty="0"/>
              <a:t>We used JIRA to track:</a:t>
            </a:r>
          </a:p>
          <a:p>
            <a:pPr lvl="0" algn="l" rtl="0">
              <a:spcBef>
                <a:spcPts val="0"/>
              </a:spcBef>
              <a:spcAft>
                <a:spcPts val="1600"/>
              </a:spcAft>
              <a:buFont typeface="Arial" panose="020B0604020202020204" pitchFamily="34" charset="0"/>
              <a:buChar char="•"/>
            </a:pPr>
            <a:r>
              <a:rPr lang="en-US" sz="1600" dirty="0"/>
              <a:t> Each “story”</a:t>
            </a:r>
          </a:p>
          <a:p>
            <a:pPr lvl="0" algn="l" rtl="0">
              <a:spcBef>
                <a:spcPts val="0"/>
              </a:spcBef>
              <a:spcAft>
                <a:spcPts val="1600"/>
              </a:spcAft>
              <a:buFont typeface="Arial" panose="020B0604020202020204" pitchFamily="34" charset="0"/>
              <a:buChar char="•"/>
            </a:pPr>
            <a:r>
              <a:rPr lang="en-US" sz="1600" dirty="0"/>
              <a:t>Who was responsible       for telling it,  matching project criteria.</a:t>
            </a:r>
          </a:p>
          <a:p>
            <a:pPr lvl="0" algn="l" rtl="0">
              <a:spcBef>
                <a:spcPts val="0"/>
              </a:spcBef>
              <a:spcAft>
                <a:spcPts val="1600"/>
              </a:spcAft>
              <a:buFont typeface="Arial" panose="020B0604020202020204" pitchFamily="34" charset="0"/>
              <a:buChar char="•"/>
            </a:pPr>
            <a:r>
              <a:rPr lang="en-US" sz="1600" dirty="0"/>
              <a:t>Dependencies in the analysis. </a:t>
            </a:r>
            <a:endParaRPr sz="1600" dirty="0"/>
          </a:p>
        </p:txBody>
      </p:sp>
      <p:sp>
        <p:nvSpPr>
          <p:cNvPr id="288" name="Google Shape;288;p14"/>
          <p:cNvSpPr txBox="1">
            <a:spLocks noGrp="1"/>
          </p:cNvSpPr>
          <p:nvPr>
            <p:ph type="body" idx="4294967295"/>
          </p:nvPr>
        </p:nvSpPr>
        <p:spPr>
          <a:xfrm>
            <a:off x="490408" y="1279006"/>
            <a:ext cx="2587625" cy="5159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b="1" dirty="0">
              <a:solidFill>
                <a:schemeClr val="lt1"/>
              </a:solidFill>
            </a:endParaRPr>
          </a:p>
        </p:txBody>
      </p:sp>
      <p:sp>
        <p:nvSpPr>
          <p:cNvPr id="295" name="Google Shape;295;p14"/>
          <p:cNvSpPr txBox="1">
            <a:spLocks noGrp="1"/>
          </p:cNvSpPr>
          <p:nvPr>
            <p:ph type="body" idx="4294967295"/>
          </p:nvPr>
        </p:nvSpPr>
        <p:spPr>
          <a:xfrm>
            <a:off x="3326561" y="1794844"/>
            <a:ext cx="2549325" cy="2430562"/>
          </a:xfrm>
          <a:prstGeom prst="rect">
            <a:avLst/>
          </a:prstGeom>
        </p:spPr>
        <p:txBody>
          <a:bodyPr spcFirstLastPara="1" wrap="square" lIns="91425" tIns="91425" rIns="91425" bIns="91425" anchor="t" anchorCtr="0">
            <a:noAutofit/>
          </a:bodyPr>
          <a:lstStyle/>
          <a:p>
            <a:pPr marL="457200" lvl="0" indent="-304800" algn="just" rtl="0">
              <a:spcBef>
                <a:spcPts val="0"/>
              </a:spcBef>
              <a:spcAft>
                <a:spcPts val="0"/>
              </a:spcAft>
              <a:buSzPts val="1200"/>
              <a:buAutoNum type="arabicPeriod"/>
            </a:pPr>
            <a:r>
              <a:rPr lang="en-US" sz="1400" dirty="0"/>
              <a:t>We explored using API’s to obtain the GDP data but instead used: </a:t>
            </a:r>
          </a:p>
          <a:p>
            <a:pPr marL="640080" lvl="1" indent="-304800" algn="just" rtl="0">
              <a:spcBef>
                <a:spcPts val="0"/>
              </a:spcBef>
              <a:spcAft>
                <a:spcPts val="0"/>
              </a:spcAft>
              <a:buSzPts val="1200"/>
              <a:buAutoNum type="alphaLcPeriod"/>
            </a:pPr>
            <a:r>
              <a:rPr lang="en-US" sz="1400" i="1" dirty="0"/>
              <a:t>World Bank </a:t>
            </a:r>
            <a:r>
              <a:rPr lang="en-US" sz="1400" dirty="0"/>
              <a:t>open data source(</a:t>
            </a:r>
            <a:r>
              <a:rPr lang="en-US" sz="1000" dirty="0"/>
              <a:t>1)      </a:t>
            </a:r>
          </a:p>
          <a:p>
            <a:pPr marL="640080" lvl="1" indent="-304800" algn="just" rtl="0">
              <a:spcBef>
                <a:spcPts val="0"/>
              </a:spcBef>
              <a:spcAft>
                <a:spcPts val="0"/>
              </a:spcAft>
              <a:buSzPts val="1200"/>
              <a:buAutoNum type="alphaLcPeriod"/>
            </a:pPr>
            <a:r>
              <a:rPr lang="en-US" sz="1400" dirty="0"/>
              <a:t>obtaining the datasets via </a:t>
            </a:r>
            <a:r>
              <a:rPr lang="en-US" sz="1400" i="1" dirty="0"/>
              <a:t>Kaggle.com</a:t>
            </a:r>
            <a:r>
              <a:rPr lang="en-US" sz="1400" dirty="0"/>
              <a:t>(</a:t>
            </a:r>
            <a:r>
              <a:rPr lang="en-US" sz="1000" dirty="0"/>
              <a:t>2</a:t>
            </a:r>
            <a:r>
              <a:rPr lang="en-US" sz="1400" dirty="0"/>
              <a:t>)</a:t>
            </a:r>
          </a:p>
        </p:txBody>
      </p:sp>
      <p:grpSp>
        <p:nvGrpSpPr>
          <p:cNvPr id="285" name="Google Shape;285;p14"/>
          <p:cNvGrpSpPr/>
          <p:nvPr/>
        </p:nvGrpSpPr>
        <p:grpSpPr>
          <a:xfrm>
            <a:off x="3286774" y="1263264"/>
            <a:ext cx="2628925" cy="3014379"/>
            <a:chOff x="431925" y="1304875"/>
            <a:chExt cx="2628925" cy="3416400"/>
          </a:xfrm>
        </p:grpSpPr>
        <p:sp>
          <p:nvSpPr>
            <p:cNvPr id="286" name="Google Shape;286;p14"/>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14"/>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91" name="Google Shape;291;p14"/>
          <p:cNvSpPr/>
          <p:nvPr/>
        </p:nvSpPr>
        <p:spPr>
          <a:xfrm>
            <a:off x="6216126" y="1326386"/>
            <a:ext cx="2628900" cy="2951257"/>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 name="Google Shape;293;p14"/>
          <p:cNvSpPr txBox="1"/>
          <p:nvPr/>
        </p:nvSpPr>
        <p:spPr>
          <a:xfrm>
            <a:off x="3312182"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400" b="1" dirty="0"/>
              <a:t>Data Sources </a:t>
            </a:r>
            <a:endParaRPr sz="1400" b="1" dirty="0"/>
          </a:p>
        </p:txBody>
      </p:sp>
      <p:sp>
        <p:nvSpPr>
          <p:cNvPr id="2" name="Google Shape;293;p14">
            <a:extLst>
              <a:ext uri="{FF2B5EF4-FFF2-40B4-BE49-F238E27FC236}">
                <a16:creationId xmlns:a16="http://schemas.microsoft.com/office/drawing/2014/main" id="{EF502C89-10B2-4F53-8EC8-7076DE26F4A9}"/>
              </a:ext>
            </a:extLst>
          </p:cNvPr>
          <p:cNvSpPr txBox="1"/>
          <p:nvPr/>
        </p:nvSpPr>
        <p:spPr>
          <a:xfrm>
            <a:off x="438500" y="1330844"/>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9" name="Google Shape;285;p14">
            <a:extLst>
              <a:ext uri="{FF2B5EF4-FFF2-40B4-BE49-F238E27FC236}">
                <a16:creationId xmlns:a16="http://schemas.microsoft.com/office/drawing/2014/main" id="{7F7A7768-F7CB-42E7-82A0-19C03231D395}"/>
              </a:ext>
            </a:extLst>
          </p:cNvPr>
          <p:cNvGrpSpPr/>
          <p:nvPr/>
        </p:nvGrpSpPr>
        <p:grpSpPr>
          <a:xfrm>
            <a:off x="490383" y="1279006"/>
            <a:ext cx="2628925" cy="2998637"/>
            <a:chOff x="431925" y="1304875"/>
            <a:chExt cx="2628925" cy="3416400"/>
          </a:xfrm>
        </p:grpSpPr>
        <p:sp>
          <p:nvSpPr>
            <p:cNvPr id="20" name="Google Shape;286;p14">
              <a:extLst>
                <a:ext uri="{FF2B5EF4-FFF2-40B4-BE49-F238E27FC236}">
                  <a16:creationId xmlns:a16="http://schemas.microsoft.com/office/drawing/2014/main" id="{2DBB8543-F2D8-4999-A706-6A86BBAADF84}"/>
                </a:ext>
              </a:extLst>
            </p:cNvPr>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400" b="1" dirty="0"/>
                <a:t>JIRA </a:t>
              </a:r>
              <a:endParaRPr sz="1400" b="1" dirty="0"/>
            </a:p>
          </p:txBody>
        </p:sp>
        <p:sp>
          <p:nvSpPr>
            <p:cNvPr id="21" name="Google Shape;287;p14">
              <a:extLst>
                <a:ext uri="{FF2B5EF4-FFF2-40B4-BE49-F238E27FC236}">
                  <a16:creationId xmlns:a16="http://schemas.microsoft.com/office/drawing/2014/main" id="{7FF07720-0DFF-4625-85BC-4F9B3EE61C05}"/>
                </a:ext>
              </a:extLst>
            </p:cNvPr>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 name="Google Shape;295;p14">
            <a:extLst>
              <a:ext uri="{FF2B5EF4-FFF2-40B4-BE49-F238E27FC236}">
                <a16:creationId xmlns:a16="http://schemas.microsoft.com/office/drawing/2014/main" id="{15FE9CD8-9401-4283-9247-9D8DE1492B10}"/>
              </a:ext>
            </a:extLst>
          </p:cNvPr>
          <p:cNvSpPr txBox="1">
            <a:spLocks/>
          </p:cNvSpPr>
          <p:nvPr/>
        </p:nvSpPr>
        <p:spPr>
          <a:xfrm>
            <a:off x="490408" y="1794844"/>
            <a:ext cx="2656591" cy="2998637"/>
          </a:xfrm>
          <a:prstGeom prst="rect">
            <a:avLst/>
          </a:prstGeom>
        </p:spPr>
        <p:txBody>
          <a:bodyPr spcFirstLastPara="1" vert="horz" wrap="square" lIns="91425" tIns="91425" rIns="91425" bIns="91425" rtlCol="0" anchor="t" anchorCtr="0">
            <a:noAutofit/>
          </a:bodyPr>
          <a:lst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a:lstStyle>
          <a:p>
            <a:pPr marL="0" indent="0">
              <a:spcBef>
                <a:spcPts val="0"/>
              </a:spcBef>
              <a:buClr>
                <a:srgbClr val="000000"/>
              </a:buClr>
              <a:buSzPts val="1100"/>
              <a:buFont typeface="Wingdings 3" charset="2"/>
              <a:buNone/>
            </a:pPr>
            <a:endParaRPr lang="en-US" sz="1600" dirty="0"/>
          </a:p>
        </p:txBody>
      </p:sp>
      <p:pic>
        <p:nvPicPr>
          <p:cNvPr id="4" name="Picture 12" descr="Image result for UNC Chapel Hill">
            <a:extLst>
              <a:ext uri="{FF2B5EF4-FFF2-40B4-BE49-F238E27FC236}">
                <a16:creationId xmlns:a16="http://schemas.microsoft.com/office/drawing/2014/main" id="{AB79A08C-6662-40B2-936A-E97DEA8FC6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502" y="-30994"/>
            <a:ext cx="1403498" cy="985883"/>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293;p14">
            <a:extLst>
              <a:ext uri="{FF2B5EF4-FFF2-40B4-BE49-F238E27FC236}">
                <a16:creationId xmlns:a16="http://schemas.microsoft.com/office/drawing/2014/main" id="{8C310CC9-B6B4-4E07-9FDB-7224F14C2A6D}"/>
              </a:ext>
            </a:extLst>
          </p:cNvPr>
          <p:cNvSpPr txBox="1">
            <a:spLocks noGrp="1"/>
          </p:cNvSpPr>
          <p:nvPr>
            <p:ph type="body" idx="4294967295"/>
          </p:nvPr>
        </p:nvSpPr>
        <p:spPr>
          <a:xfrm>
            <a:off x="6216126" y="1326387"/>
            <a:ext cx="2628900" cy="440502"/>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400" b="1" dirty="0"/>
              <a:t>Dependencies</a:t>
            </a:r>
            <a:endParaRPr sz="1400" b="1" dirty="0"/>
          </a:p>
        </p:txBody>
      </p:sp>
      <p:sp>
        <p:nvSpPr>
          <p:cNvPr id="23" name="TextBox 22">
            <a:extLst>
              <a:ext uri="{FF2B5EF4-FFF2-40B4-BE49-F238E27FC236}">
                <a16:creationId xmlns:a16="http://schemas.microsoft.com/office/drawing/2014/main" id="{1028A44D-527C-41B8-9117-78B5F09EA0E5}"/>
              </a:ext>
            </a:extLst>
          </p:cNvPr>
          <p:cNvSpPr txBox="1"/>
          <p:nvPr/>
        </p:nvSpPr>
        <p:spPr>
          <a:xfrm>
            <a:off x="781400" y="4277643"/>
            <a:ext cx="7872192" cy="738664"/>
          </a:xfrm>
          <a:prstGeom prst="rect">
            <a:avLst/>
          </a:prstGeom>
          <a:noFill/>
        </p:spPr>
        <p:txBody>
          <a:bodyPr wrap="square">
            <a:spAutoFit/>
          </a:bodyPr>
          <a:lstStyle/>
          <a:p>
            <a:pPr marL="274320" lvl="1" indent="-228600" algn="just" rtl="0">
              <a:spcAft>
                <a:spcPts val="0"/>
              </a:spcAft>
              <a:buClr>
                <a:schemeClr val="dk2"/>
              </a:buClr>
              <a:buSzPts val="1200"/>
              <a:buAutoNum type="alphaLcPeriod"/>
            </a:pPr>
            <a:r>
              <a:rPr lang="en-US" sz="1400" dirty="0">
                <a:latin typeface="Nunito" panose="020B0604020202020204" charset="0"/>
                <a:ea typeface="Nunito"/>
                <a:cs typeface="Nunito"/>
                <a:sym typeface="Nunito"/>
              </a:rPr>
              <a:t>Notes:</a:t>
            </a:r>
          </a:p>
          <a:p>
            <a:pPr marL="274320" lvl="1" indent="-228600" algn="just" rtl="0">
              <a:spcAft>
                <a:spcPts val="0"/>
              </a:spcAft>
              <a:buClr>
                <a:schemeClr val="dk2"/>
              </a:buClr>
              <a:buSzPts val="1200"/>
              <a:buAutoNum type="alphaLcPeriod"/>
            </a:pPr>
            <a:r>
              <a:rPr lang="en-US" sz="1400" dirty="0">
                <a:latin typeface="Nunito" panose="020B0604020202020204" charset="0"/>
                <a:ea typeface="Nunito"/>
                <a:cs typeface="Nunito"/>
                <a:sym typeface="Nunito"/>
              </a:rPr>
              <a:t>(1). </a:t>
            </a:r>
            <a:r>
              <a:rPr lang="en-US" sz="1400" dirty="0">
                <a:solidFill>
                  <a:schemeClr val="bg2">
                    <a:lumMod val="60000"/>
                    <a:lumOff val="40000"/>
                  </a:schemeClr>
                </a:solidFill>
                <a:ea typeface="Nunito"/>
                <a:cs typeface="Nunito"/>
                <a:sym typeface="Nunito"/>
              </a:rPr>
              <a:t>https://databank.worldbank.org/reports.aspx</a:t>
            </a:r>
          </a:p>
          <a:p>
            <a:pPr marL="274320" lvl="1" indent="-228600" algn="just" rtl="0">
              <a:spcAft>
                <a:spcPts val="0"/>
              </a:spcAft>
              <a:buClr>
                <a:schemeClr val="dk2"/>
              </a:buClr>
              <a:buSzPts val="1200"/>
              <a:buAutoNum type="alphaLcPeriod"/>
            </a:pPr>
            <a:r>
              <a:rPr lang="en-US" sz="1400" dirty="0"/>
              <a:t>(2). </a:t>
            </a:r>
            <a:r>
              <a:rPr lang="en-US" sz="1400" dirty="0">
                <a:hlinkClick r:id="rId4"/>
              </a:rPr>
              <a:t>https://www.kaggle.com/theworldbank</a:t>
            </a:r>
            <a:endParaRPr lang="en-US" sz="1400" dirty="0">
              <a:effectLst/>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F72B0651-F738-425F-8147-23504C4CB1C1}"/>
              </a:ext>
            </a:extLst>
          </p:cNvPr>
          <p:cNvPicPr>
            <a:picLocks noChangeAspect="1"/>
          </p:cNvPicPr>
          <p:nvPr/>
        </p:nvPicPr>
        <p:blipFill>
          <a:blip r:embed="rId5"/>
          <a:stretch>
            <a:fillRect/>
          </a:stretch>
        </p:blipFill>
        <p:spPr>
          <a:xfrm>
            <a:off x="6326215" y="1819126"/>
            <a:ext cx="2408722" cy="1059555"/>
          </a:xfrm>
          <a:prstGeom prst="rect">
            <a:avLst/>
          </a:prstGeom>
        </p:spPr>
      </p:pic>
    </p:spTree>
    <p:extLst>
      <p:ext uri="{BB962C8B-B14F-4D97-AF65-F5344CB8AC3E}">
        <p14:creationId xmlns:p14="http://schemas.microsoft.com/office/powerpoint/2010/main" val="1165420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4" name="Google Shape;284;p14"/>
          <p:cNvSpPr txBox="1">
            <a:spLocks noGrp="1"/>
          </p:cNvSpPr>
          <p:nvPr>
            <p:ph type="title"/>
          </p:nvPr>
        </p:nvSpPr>
        <p:spPr>
          <a:xfrm>
            <a:off x="1303800" y="598575"/>
            <a:ext cx="7030500" cy="56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accent4">
                    <a:lumMod val="60000"/>
                    <a:lumOff val="40000"/>
                  </a:schemeClr>
                </a:solidFill>
              </a:rPr>
              <a:t>Why was this topic chosen</a:t>
            </a:r>
            <a:r>
              <a:rPr lang="en" dirty="0">
                <a:solidFill>
                  <a:schemeClr val="accent4">
                    <a:lumMod val="60000"/>
                    <a:lumOff val="40000"/>
                  </a:schemeClr>
                </a:solidFill>
              </a:rPr>
              <a:t>?</a:t>
            </a:r>
            <a:endParaRPr dirty="0">
              <a:solidFill>
                <a:schemeClr val="accent4">
                  <a:lumMod val="60000"/>
                  <a:lumOff val="40000"/>
                </a:schemeClr>
              </a:solidFill>
            </a:endParaRPr>
          </a:p>
        </p:txBody>
      </p:sp>
      <p:sp>
        <p:nvSpPr>
          <p:cNvPr id="283" name="Google Shape;283;p14"/>
          <p:cNvSpPr txBox="1">
            <a:spLocks noGrp="1"/>
          </p:cNvSpPr>
          <p:nvPr>
            <p:ph type="body" idx="4294967295"/>
          </p:nvPr>
        </p:nvSpPr>
        <p:spPr>
          <a:xfrm>
            <a:off x="3366374" y="1851025"/>
            <a:ext cx="2549325" cy="279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t>Analyze which countries in the world lead in per capita GDP and what were the drivers of this growth.</a:t>
            </a:r>
          </a:p>
          <a:p>
            <a:pPr marL="0" indent="0">
              <a:spcAft>
                <a:spcPts val="1600"/>
              </a:spcAft>
              <a:buNone/>
            </a:pPr>
            <a:r>
              <a:rPr lang="en-US" sz="1600" b="1" i="1" dirty="0">
                <a:solidFill>
                  <a:srgbClr val="FF0000"/>
                </a:solidFill>
                <a:latin typeface="Century Gothic"/>
                <a:ea typeface="Century Gothic"/>
                <a:cs typeface="Century Gothic"/>
                <a:sym typeface="Century Gothic"/>
              </a:rPr>
              <a:t>GOAL → Create a visualization of the trend for GDP vs. Population growth.</a:t>
            </a:r>
            <a:endParaRPr lang="en-US" sz="1600" dirty="0">
              <a:solidFill>
                <a:srgbClr val="434343"/>
              </a:solidFill>
            </a:endParaRPr>
          </a:p>
          <a:p>
            <a:pPr marL="0" lvl="0" indent="0" algn="l" rtl="0">
              <a:spcBef>
                <a:spcPts val="0"/>
              </a:spcBef>
              <a:spcAft>
                <a:spcPts val="1600"/>
              </a:spcAft>
              <a:buNone/>
            </a:pPr>
            <a:endParaRPr sz="1600" dirty="0"/>
          </a:p>
        </p:txBody>
      </p:sp>
      <p:sp>
        <p:nvSpPr>
          <p:cNvPr id="288" name="Google Shape;288;p14"/>
          <p:cNvSpPr txBox="1">
            <a:spLocks noGrp="1"/>
          </p:cNvSpPr>
          <p:nvPr>
            <p:ph type="body" idx="4294967295"/>
          </p:nvPr>
        </p:nvSpPr>
        <p:spPr>
          <a:xfrm>
            <a:off x="490408" y="1279006"/>
            <a:ext cx="2587625" cy="5159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b="1" dirty="0">
              <a:solidFill>
                <a:schemeClr val="lt1"/>
              </a:solidFill>
            </a:endParaRPr>
          </a:p>
        </p:txBody>
      </p:sp>
      <p:sp>
        <p:nvSpPr>
          <p:cNvPr id="294" name="Google Shape;294;p14"/>
          <p:cNvSpPr txBox="1">
            <a:spLocks noGrp="1"/>
          </p:cNvSpPr>
          <p:nvPr>
            <p:ph type="body" idx="4294967295"/>
          </p:nvPr>
        </p:nvSpPr>
        <p:spPr>
          <a:xfrm>
            <a:off x="6648450" y="1304925"/>
            <a:ext cx="2495550" cy="46196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b="1" dirty="0">
                <a:solidFill>
                  <a:schemeClr val="lt1"/>
                </a:solidFill>
              </a:rPr>
              <a:t>Our Hypothesis</a:t>
            </a:r>
            <a:endParaRPr sz="1400" b="1" dirty="0">
              <a:solidFill>
                <a:schemeClr val="lt1"/>
              </a:solidFill>
            </a:endParaRPr>
          </a:p>
        </p:txBody>
      </p:sp>
      <p:sp>
        <p:nvSpPr>
          <p:cNvPr id="295" name="Google Shape;295;p14"/>
          <p:cNvSpPr txBox="1">
            <a:spLocks noGrp="1"/>
          </p:cNvSpPr>
          <p:nvPr>
            <p:ph type="body" idx="4294967295"/>
          </p:nvPr>
        </p:nvSpPr>
        <p:spPr>
          <a:xfrm>
            <a:off x="6289756" y="1847081"/>
            <a:ext cx="2478087" cy="279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None/>
            </a:pPr>
            <a:r>
              <a:rPr lang="en" sz="1600" b="1" dirty="0"/>
              <a:t>(</a:t>
            </a:r>
            <a:r>
              <a:rPr lang="en" sz="1800" b="1" dirty="0"/>
              <a:t>On a per capita basis), the</a:t>
            </a:r>
            <a:r>
              <a:rPr lang="en-US" sz="1800" b="1" dirty="0"/>
              <a:t>re</a:t>
            </a:r>
            <a:r>
              <a:rPr lang="en" sz="1800" b="1" dirty="0"/>
              <a:t> is a link between countries with strong growth in GDP and various components of population growth (</a:t>
            </a:r>
            <a:r>
              <a:rPr lang="en-US" sz="1800" b="1" dirty="0">
                <a:ea typeface="Arial"/>
                <a:cs typeface="Arial"/>
                <a:sym typeface="Arial"/>
              </a:rPr>
              <a:t>births, immigration). </a:t>
            </a:r>
            <a:endParaRPr sz="1800" b="1" dirty="0">
              <a:solidFill>
                <a:srgbClr val="000000"/>
              </a:solidFill>
              <a:ea typeface="Arial"/>
              <a:cs typeface="Arial"/>
              <a:sym typeface="Arial"/>
            </a:endParaRPr>
          </a:p>
          <a:p>
            <a:pPr marL="0" lvl="0" indent="0" algn="l" rtl="0">
              <a:spcBef>
                <a:spcPts val="1600"/>
              </a:spcBef>
              <a:spcAft>
                <a:spcPts val="1600"/>
              </a:spcAft>
              <a:buClr>
                <a:srgbClr val="000000"/>
              </a:buClr>
              <a:buSzPts val="1100"/>
              <a:buFont typeface="Arial"/>
              <a:buNone/>
            </a:pPr>
            <a:endParaRPr sz="1600" dirty="0"/>
          </a:p>
        </p:txBody>
      </p:sp>
      <p:grpSp>
        <p:nvGrpSpPr>
          <p:cNvPr id="285" name="Google Shape;285;p14"/>
          <p:cNvGrpSpPr/>
          <p:nvPr/>
        </p:nvGrpSpPr>
        <p:grpSpPr>
          <a:xfrm>
            <a:off x="3367100" y="1304875"/>
            <a:ext cx="2628925" cy="3416400"/>
            <a:chOff x="431925" y="1304875"/>
            <a:chExt cx="2628925" cy="3416400"/>
          </a:xfrm>
        </p:grpSpPr>
        <p:sp>
          <p:nvSpPr>
            <p:cNvPr id="286" name="Google Shape;286;p14"/>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14"/>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0" name="Google Shape;290;p14"/>
          <p:cNvGrpSpPr/>
          <p:nvPr/>
        </p:nvGrpSpPr>
        <p:grpSpPr>
          <a:xfrm>
            <a:off x="6215375" y="1304875"/>
            <a:ext cx="2632500" cy="3416400"/>
            <a:chOff x="6215375" y="1304875"/>
            <a:chExt cx="2632500" cy="3416400"/>
          </a:xfrm>
        </p:grpSpPr>
        <p:sp>
          <p:nvSpPr>
            <p:cNvPr id="291" name="Google Shape;291;p14"/>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92;p14"/>
            <p:cNvSpPr txBox="1"/>
            <p:nvPr/>
          </p:nvSpPr>
          <p:spPr>
            <a:xfrm>
              <a:off x="6215375" y="1330844"/>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400" b="1" dirty="0"/>
                <a:t>Our Hypothesis</a:t>
              </a:r>
              <a:endParaRPr sz="1400" b="1" dirty="0"/>
            </a:p>
          </p:txBody>
        </p:sp>
      </p:grpSp>
      <p:sp>
        <p:nvSpPr>
          <p:cNvPr id="293" name="Google Shape;293;p14"/>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400" b="1" dirty="0"/>
              <a:t>Our Proposal</a:t>
            </a:r>
            <a:endParaRPr sz="1400" b="1" dirty="0"/>
          </a:p>
        </p:txBody>
      </p:sp>
      <p:sp>
        <p:nvSpPr>
          <p:cNvPr id="2" name="Google Shape;293;p14">
            <a:extLst>
              <a:ext uri="{FF2B5EF4-FFF2-40B4-BE49-F238E27FC236}">
                <a16:creationId xmlns:a16="http://schemas.microsoft.com/office/drawing/2014/main" id="{EF502C89-10B2-4F53-8EC8-7076DE26F4A9}"/>
              </a:ext>
            </a:extLst>
          </p:cNvPr>
          <p:cNvSpPr txBox="1"/>
          <p:nvPr/>
        </p:nvSpPr>
        <p:spPr>
          <a:xfrm>
            <a:off x="438500" y="1330844"/>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9" name="Google Shape;285;p14">
            <a:extLst>
              <a:ext uri="{FF2B5EF4-FFF2-40B4-BE49-F238E27FC236}">
                <a16:creationId xmlns:a16="http://schemas.microsoft.com/office/drawing/2014/main" id="{7F7A7768-F7CB-42E7-82A0-19C03231D395}"/>
              </a:ext>
            </a:extLst>
          </p:cNvPr>
          <p:cNvGrpSpPr/>
          <p:nvPr/>
        </p:nvGrpSpPr>
        <p:grpSpPr>
          <a:xfrm>
            <a:off x="490383" y="1279006"/>
            <a:ext cx="2628925" cy="3416400"/>
            <a:chOff x="431925" y="1304875"/>
            <a:chExt cx="2628925" cy="3416400"/>
          </a:xfrm>
        </p:grpSpPr>
        <p:sp>
          <p:nvSpPr>
            <p:cNvPr id="20" name="Google Shape;286;p14">
              <a:extLst>
                <a:ext uri="{FF2B5EF4-FFF2-40B4-BE49-F238E27FC236}">
                  <a16:creationId xmlns:a16="http://schemas.microsoft.com/office/drawing/2014/main" id="{2DBB8543-F2D8-4999-A706-6A86BBAADF84}"/>
                </a:ext>
              </a:extLst>
            </p:cNvPr>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400" b="1" dirty="0"/>
                <a:t>Why did we pick this topic?</a:t>
              </a:r>
              <a:endParaRPr sz="1400" b="1" dirty="0"/>
            </a:p>
          </p:txBody>
        </p:sp>
        <p:sp>
          <p:nvSpPr>
            <p:cNvPr id="21" name="Google Shape;287;p14">
              <a:extLst>
                <a:ext uri="{FF2B5EF4-FFF2-40B4-BE49-F238E27FC236}">
                  <a16:creationId xmlns:a16="http://schemas.microsoft.com/office/drawing/2014/main" id="{7FF07720-0DFF-4625-85BC-4F9B3EE61C05}"/>
                </a:ext>
              </a:extLst>
            </p:cNvPr>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 name="Google Shape;295;p14">
            <a:extLst>
              <a:ext uri="{FF2B5EF4-FFF2-40B4-BE49-F238E27FC236}">
                <a16:creationId xmlns:a16="http://schemas.microsoft.com/office/drawing/2014/main" id="{15FE9CD8-9401-4283-9247-9D8DE1492B10}"/>
              </a:ext>
            </a:extLst>
          </p:cNvPr>
          <p:cNvSpPr txBox="1">
            <a:spLocks/>
          </p:cNvSpPr>
          <p:nvPr/>
        </p:nvSpPr>
        <p:spPr>
          <a:xfrm>
            <a:off x="490408" y="1794844"/>
            <a:ext cx="2656591" cy="2998637"/>
          </a:xfrm>
          <a:prstGeom prst="rect">
            <a:avLst/>
          </a:prstGeom>
        </p:spPr>
        <p:txBody>
          <a:bodyPr spcFirstLastPara="1" vert="horz" wrap="square" lIns="91425" tIns="91425" rIns="91425" bIns="91425" rtlCol="0" anchor="t" anchorCtr="0">
            <a:noAutofit/>
          </a:bodyPr>
          <a:lst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a:lstStyle>
          <a:p>
            <a:pPr marL="0" indent="0">
              <a:spcBef>
                <a:spcPts val="0"/>
              </a:spcBef>
              <a:buClr>
                <a:srgbClr val="000000"/>
              </a:buClr>
              <a:buSzPts val="1100"/>
              <a:buFont typeface="Wingdings 3" charset="2"/>
              <a:buNone/>
            </a:pPr>
            <a:r>
              <a:rPr lang="en-US" sz="1800" b="1" dirty="0">
                <a:ea typeface="Arial"/>
                <a:cs typeface="Arial"/>
                <a:sym typeface="Arial"/>
              </a:rPr>
              <a:t>Thought it would be interesting to determine what components of population most affect absolute and comparative levels of national GDP. </a:t>
            </a:r>
            <a:endParaRPr lang="en-US" sz="1600" dirty="0"/>
          </a:p>
        </p:txBody>
      </p:sp>
      <p:pic>
        <p:nvPicPr>
          <p:cNvPr id="4" name="Picture 12" descr="Image result for UNC Chapel Hill">
            <a:extLst>
              <a:ext uri="{FF2B5EF4-FFF2-40B4-BE49-F238E27FC236}">
                <a16:creationId xmlns:a16="http://schemas.microsoft.com/office/drawing/2014/main" id="{AB79A08C-6662-40B2-936A-E97DEA8FC6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502" y="-30994"/>
            <a:ext cx="1403498" cy="9858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5"/>
          <p:cNvSpPr txBox="1">
            <a:spLocks noGrp="1"/>
          </p:cNvSpPr>
          <p:nvPr>
            <p:ph type="title"/>
          </p:nvPr>
        </p:nvSpPr>
        <p:spPr>
          <a:xfrm>
            <a:off x="484584" y="339538"/>
            <a:ext cx="7053542" cy="80791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accent4">
                    <a:lumMod val="60000"/>
                    <a:lumOff val="40000"/>
                  </a:schemeClr>
                </a:solidFill>
              </a:rPr>
              <a:t>Challenges to the Project</a:t>
            </a:r>
            <a:r>
              <a:rPr lang="en" dirty="0"/>
              <a:t>:</a:t>
            </a:r>
            <a:endParaRPr dirty="0"/>
          </a:p>
        </p:txBody>
      </p:sp>
      <p:sp>
        <p:nvSpPr>
          <p:cNvPr id="383" name="Google Shape;383;p25"/>
          <p:cNvSpPr txBox="1">
            <a:spLocks noGrp="1"/>
          </p:cNvSpPr>
          <p:nvPr>
            <p:ph type="body" idx="4294967295"/>
          </p:nvPr>
        </p:nvSpPr>
        <p:spPr>
          <a:xfrm>
            <a:off x="0" y="2070100"/>
            <a:ext cx="2471738" cy="298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dirty="0"/>
          </a:p>
          <a:p>
            <a:pPr marL="0" lvl="0" indent="0" algn="l" rtl="0">
              <a:spcBef>
                <a:spcPts val="800"/>
              </a:spcBef>
              <a:spcAft>
                <a:spcPts val="0"/>
              </a:spcAft>
              <a:buNone/>
            </a:pPr>
            <a:endParaRPr sz="1400" dirty="0"/>
          </a:p>
          <a:p>
            <a:pPr marL="0" lvl="0" indent="0" algn="l" rtl="0">
              <a:spcBef>
                <a:spcPts val="800"/>
              </a:spcBef>
              <a:spcAft>
                <a:spcPts val="0"/>
              </a:spcAft>
              <a:buNone/>
            </a:pPr>
            <a:endParaRPr sz="1400" dirty="0"/>
          </a:p>
          <a:p>
            <a:pPr marL="0" lvl="0" indent="0" algn="l" rtl="0">
              <a:spcBef>
                <a:spcPts val="800"/>
              </a:spcBef>
              <a:spcAft>
                <a:spcPts val="800"/>
              </a:spcAft>
              <a:buNone/>
            </a:pPr>
            <a:endParaRPr sz="1400" dirty="0"/>
          </a:p>
        </p:txBody>
      </p:sp>
      <p:sp>
        <p:nvSpPr>
          <p:cNvPr id="385" name="Google Shape;385;p25"/>
          <p:cNvSpPr txBox="1">
            <a:spLocks noGrp="1"/>
          </p:cNvSpPr>
          <p:nvPr>
            <p:ph type="body" idx="4294967295"/>
          </p:nvPr>
        </p:nvSpPr>
        <p:spPr>
          <a:xfrm>
            <a:off x="703895" y="2163746"/>
            <a:ext cx="2137145" cy="1724373"/>
          </a:xfrm>
          <a:prstGeom prst="rect">
            <a:avLst/>
          </a:prstGeom>
        </p:spPr>
        <p:txBody>
          <a:bodyPr spcFirstLastPara="1" wrap="square" lIns="91425" tIns="91425" rIns="91425" bIns="91425" anchor="ctr" anchorCtr="0">
            <a:noAutofit/>
          </a:bodyPr>
          <a:lstStyle/>
          <a:p>
            <a:pPr marL="0" lvl="0" indent="0" algn="just" rtl="0">
              <a:spcBef>
                <a:spcPts val="0"/>
              </a:spcBef>
              <a:buNone/>
            </a:pPr>
            <a:r>
              <a:rPr lang="en-US" b="1" i="1" dirty="0">
                <a:solidFill>
                  <a:srgbClr val="FFFFFF"/>
                </a:solidFill>
              </a:rPr>
              <a:t>World Bank </a:t>
            </a:r>
            <a:r>
              <a:rPr lang="en-US" b="1" dirty="0">
                <a:solidFill>
                  <a:srgbClr val="FFFFFF"/>
                </a:solidFill>
              </a:rPr>
              <a:t>website was well </a:t>
            </a:r>
            <a:r>
              <a:rPr lang="en-US" sz="1400" b="1" dirty="0">
                <a:solidFill>
                  <a:srgbClr val="FFFFFF"/>
                </a:solidFill>
              </a:rPr>
              <a:t>suited for:</a:t>
            </a:r>
          </a:p>
          <a:p>
            <a:pPr marL="182880" lvl="0" algn="just" rtl="0">
              <a:spcBef>
                <a:spcPts val="0"/>
              </a:spcBef>
              <a:buFont typeface="Arial" panose="020B0604020202020204" pitchFamily="34" charset="0"/>
              <a:buChar char="•"/>
            </a:pPr>
            <a:r>
              <a:rPr lang="en-US" sz="1400" b="1" dirty="0">
                <a:solidFill>
                  <a:srgbClr val="FFFFFF"/>
                </a:solidFill>
              </a:rPr>
              <a:t>Sorting by country    </a:t>
            </a:r>
          </a:p>
          <a:p>
            <a:pPr marL="0" lvl="0" indent="0" algn="just" rtl="0">
              <a:spcBef>
                <a:spcPts val="0"/>
              </a:spcBef>
              <a:buNone/>
            </a:pPr>
            <a:r>
              <a:rPr lang="en-US" sz="1400" b="1" dirty="0">
                <a:solidFill>
                  <a:srgbClr val="FFFFFF"/>
                </a:solidFill>
              </a:rPr>
              <a:t>    and GDP and              .   Providing required   </a:t>
            </a:r>
          </a:p>
          <a:p>
            <a:pPr marL="0" lvl="0" indent="0" algn="just" rtl="0">
              <a:spcBef>
                <a:spcPts val="0"/>
              </a:spcBef>
              <a:buNone/>
            </a:pPr>
            <a:r>
              <a:rPr lang="en-US" sz="1400" b="1" dirty="0">
                <a:solidFill>
                  <a:srgbClr val="FFFFFF"/>
                </a:solidFill>
              </a:rPr>
              <a:t>    # of data points and</a:t>
            </a:r>
          </a:p>
          <a:p>
            <a:pPr lvl="0" algn="just" rtl="0">
              <a:spcBef>
                <a:spcPts val="0"/>
              </a:spcBef>
              <a:buFont typeface="Arial" panose="020B0604020202020204" pitchFamily="34" charset="0"/>
              <a:buChar char="•"/>
            </a:pPr>
            <a:r>
              <a:rPr lang="en-US" sz="1400" b="1" dirty="0">
                <a:solidFill>
                  <a:srgbClr val="FFFFFF"/>
                </a:solidFill>
              </a:rPr>
              <a:t>Saving data pulls               </a:t>
            </a:r>
          </a:p>
          <a:p>
            <a:pPr marL="0" lvl="0" indent="0" algn="just" rtl="0">
              <a:spcBef>
                <a:spcPts val="0"/>
              </a:spcBef>
              <a:buNone/>
            </a:pPr>
            <a:r>
              <a:rPr lang="en-US" sz="1400" b="1" dirty="0">
                <a:solidFill>
                  <a:srgbClr val="FFFFFF"/>
                </a:solidFill>
              </a:rPr>
              <a:t>     into a csv file</a:t>
            </a:r>
            <a:r>
              <a:rPr lang="en-US" b="1" dirty="0">
                <a:solidFill>
                  <a:srgbClr val="FFFFFF"/>
                </a:solidFill>
              </a:rPr>
              <a:t>. </a:t>
            </a:r>
            <a:endParaRPr b="1" dirty="0">
              <a:solidFill>
                <a:srgbClr val="FFFFFF"/>
              </a:solidFill>
            </a:endParaRPr>
          </a:p>
        </p:txBody>
      </p:sp>
      <p:sp>
        <p:nvSpPr>
          <p:cNvPr id="388" name="Google Shape;388;p25"/>
          <p:cNvSpPr txBox="1">
            <a:spLocks noGrp="1"/>
          </p:cNvSpPr>
          <p:nvPr>
            <p:ph type="body" idx="4294967295"/>
          </p:nvPr>
        </p:nvSpPr>
        <p:spPr>
          <a:xfrm>
            <a:off x="6886575" y="1506538"/>
            <a:ext cx="2257425" cy="314325"/>
          </a:xfrm>
          <a:prstGeom prst="rect">
            <a:avLst/>
          </a:prstGeom>
        </p:spPr>
        <p:txBody>
          <a:bodyPr spcFirstLastPara="1" wrap="square" lIns="91425" tIns="91425" rIns="91425" bIns="91425" anchor="ctr" anchorCtr="0">
            <a:noAutofit/>
          </a:bodyPr>
          <a:lstStyle/>
          <a:p>
            <a:pPr marL="0" lvl="0" indent="0" algn="ctr" rtl="0">
              <a:spcBef>
                <a:spcPts val="0"/>
              </a:spcBef>
              <a:spcAft>
                <a:spcPts val="800"/>
              </a:spcAft>
              <a:buNone/>
            </a:pPr>
            <a:r>
              <a:rPr lang="en" sz="1400" b="1">
                <a:solidFill>
                  <a:srgbClr val="FFFFFF"/>
                </a:solidFill>
              </a:rPr>
              <a:t>Years of Music:</a:t>
            </a:r>
            <a:endParaRPr dirty="0">
              <a:solidFill>
                <a:srgbClr val="FFFFFF"/>
              </a:solidFill>
            </a:endParaRPr>
          </a:p>
        </p:txBody>
      </p:sp>
      <p:sp>
        <p:nvSpPr>
          <p:cNvPr id="389" name="Google Shape;389;p25"/>
          <p:cNvSpPr txBox="1">
            <a:spLocks noGrp="1"/>
          </p:cNvSpPr>
          <p:nvPr>
            <p:ph type="body" idx="4294967295"/>
          </p:nvPr>
        </p:nvSpPr>
        <p:spPr>
          <a:xfrm>
            <a:off x="5948501" y="2088654"/>
            <a:ext cx="3014745" cy="1841552"/>
          </a:xfrm>
          <a:prstGeom prst="rect">
            <a:avLst/>
          </a:prstGeom>
        </p:spPr>
        <p:txBody>
          <a:bodyPr spcFirstLastPara="1" wrap="square" lIns="91425" tIns="91425" rIns="91425" bIns="91425" anchor="t" anchorCtr="0">
            <a:noAutofit/>
          </a:bodyPr>
          <a:lstStyle/>
          <a:p>
            <a:pPr lvl="0" algn="l" rtl="0">
              <a:spcBef>
                <a:spcPts val="0"/>
              </a:spcBef>
              <a:spcAft>
                <a:spcPts val="0"/>
              </a:spcAft>
              <a:buFont typeface="Arial" panose="020B0604020202020204" pitchFamily="34" charset="0"/>
              <a:buChar char="•"/>
            </a:pPr>
            <a:r>
              <a:rPr lang="en-US" sz="1400" b="1" dirty="0"/>
              <a:t>Did we have sufficient data to conclude that growth in   population levels are a primary driver of national GDP growth(or other factors?)</a:t>
            </a:r>
          </a:p>
          <a:p>
            <a:pPr lvl="0" algn="l" rtl="0">
              <a:spcBef>
                <a:spcPts val="0"/>
              </a:spcBef>
              <a:spcAft>
                <a:spcPts val="0"/>
              </a:spcAft>
              <a:buFont typeface="Arial" panose="020B0604020202020204" pitchFamily="34" charset="0"/>
              <a:buChar char="•"/>
            </a:pPr>
            <a:r>
              <a:rPr lang="en-US" sz="1400" b="1" dirty="0"/>
              <a:t>Need to measure and analyze outliers to data.</a:t>
            </a:r>
          </a:p>
        </p:txBody>
      </p:sp>
      <p:sp>
        <p:nvSpPr>
          <p:cNvPr id="381" name="Google Shape;381;p25"/>
          <p:cNvSpPr/>
          <p:nvPr/>
        </p:nvSpPr>
        <p:spPr>
          <a:xfrm>
            <a:off x="503915" y="1304874"/>
            <a:ext cx="2469300" cy="607801"/>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ctr" rtl="0">
              <a:spcBef>
                <a:spcPts val="0"/>
              </a:spcBef>
              <a:spcAft>
                <a:spcPts val="0"/>
              </a:spcAft>
              <a:buNone/>
            </a:pPr>
            <a:r>
              <a:rPr lang="en-US" sz="1400" b="1" dirty="0"/>
              <a:t>Need to find a good </a:t>
            </a:r>
            <a:r>
              <a:rPr lang="en-US" sz="1400" b="1"/>
              <a:t>data site</a:t>
            </a:r>
            <a:endParaRPr sz="1400" b="1" dirty="0"/>
          </a:p>
        </p:txBody>
      </p:sp>
      <p:sp>
        <p:nvSpPr>
          <p:cNvPr id="384" name="Google Shape;384;p25"/>
          <p:cNvSpPr/>
          <p:nvPr/>
        </p:nvSpPr>
        <p:spPr>
          <a:xfrm>
            <a:off x="3062173" y="1304874"/>
            <a:ext cx="27606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r>
              <a:rPr lang="en-US" sz="1400" b="1" dirty="0"/>
              <a:t>Need to find a pertinent variable to run against GDP</a:t>
            </a:r>
            <a:endParaRPr sz="1400" b="1" dirty="0"/>
          </a:p>
        </p:txBody>
      </p:sp>
      <p:sp>
        <p:nvSpPr>
          <p:cNvPr id="387" name="Google Shape;387;p25"/>
          <p:cNvSpPr/>
          <p:nvPr/>
        </p:nvSpPr>
        <p:spPr>
          <a:xfrm>
            <a:off x="5948502" y="1304875"/>
            <a:ext cx="27606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r>
              <a:rPr lang="en-US" sz="1400" b="1" dirty="0"/>
              <a:t>Analyzing linkage between GDP and population levels.</a:t>
            </a:r>
            <a:endParaRPr sz="1400" b="1" dirty="0"/>
          </a:p>
        </p:txBody>
      </p:sp>
      <p:sp>
        <p:nvSpPr>
          <p:cNvPr id="390" name="Google Shape;390;p25"/>
          <p:cNvSpPr txBox="1"/>
          <p:nvPr/>
        </p:nvSpPr>
        <p:spPr>
          <a:xfrm>
            <a:off x="123604" y="4028880"/>
            <a:ext cx="9083039" cy="92480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400" b="1" dirty="0">
                <a:ea typeface="Nunito"/>
                <a:cs typeface="Nunito"/>
                <a:sym typeface="Nunito"/>
              </a:rPr>
              <a:t>Given more time (and data) we could:</a:t>
            </a:r>
          </a:p>
          <a:p>
            <a:pPr marL="152400" lvl="0">
              <a:buSzPts val="1200"/>
            </a:pPr>
            <a:r>
              <a:rPr lang="en-US" sz="1000" dirty="0">
                <a:ea typeface="Nunito"/>
                <a:cs typeface="Nunito"/>
                <a:sym typeface="Nunito"/>
              </a:rPr>
              <a:t>1)  </a:t>
            </a:r>
            <a:r>
              <a:rPr lang="en-US" sz="1200" dirty="0">
                <a:ea typeface="Nunito"/>
                <a:cs typeface="Nunito"/>
                <a:sym typeface="Nunito"/>
              </a:rPr>
              <a:t>Add more years to GDP analysis to reflect global economic trends (war, material changes in energy prices).</a:t>
            </a:r>
          </a:p>
          <a:p>
            <a:pPr marL="152400">
              <a:buSzPts val="1200"/>
            </a:pPr>
            <a:r>
              <a:rPr lang="en-US" sz="1200" dirty="0">
                <a:effectLst/>
                <a:ea typeface="Calibri" panose="020F0502020204030204" pitchFamily="34" charset="0"/>
                <a:cs typeface="Times New Roman" panose="02020603050405020304" pitchFamily="18" charset="0"/>
              </a:rPr>
              <a:t>2) A</a:t>
            </a:r>
            <a:r>
              <a:rPr lang="en-US" sz="1200" i="0" dirty="0">
                <a:effectLst/>
              </a:rPr>
              <a:t>djust GDP / per capita by </a:t>
            </a:r>
            <a:r>
              <a:rPr lang="en-US" sz="1200" i="1" dirty="0">
                <a:effectLst/>
              </a:rPr>
              <a:t>purchasing power parity</a:t>
            </a:r>
            <a:r>
              <a:rPr lang="en-US" sz="1200" i="0" dirty="0">
                <a:effectLst/>
              </a:rPr>
              <a:t>,(adjusting the GDP figure by the nation’s cost of livi</a:t>
            </a:r>
            <a:r>
              <a:rPr lang="en-US" sz="1200" dirty="0"/>
              <a:t>ng).</a:t>
            </a:r>
            <a:endParaRPr lang="en-US" sz="1200" dirty="0">
              <a:effectLst/>
              <a:ea typeface="Calibri" panose="020F0502020204030204" pitchFamily="34" charset="0"/>
              <a:cs typeface="Times New Roman" panose="02020603050405020304" pitchFamily="18" charset="0"/>
            </a:endParaRPr>
          </a:p>
          <a:p>
            <a:pPr marL="152400">
              <a:buSzPts val="1200"/>
            </a:pPr>
            <a:r>
              <a:rPr lang="en-US" sz="1200" dirty="0">
                <a:ea typeface="Calibri" panose="020F0502020204030204" pitchFamily="34" charset="0"/>
                <a:cs typeface="Times New Roman" panose="02020603050405020304" pitchFamily="18" charset="0"/>
              </a:rPr>
              <a:t>3) Add: a) </a:t>
            </a:r>
            <a:r>
              <a:rPr lang="en-US" sz="1200" dirty="0">
                <a:effectLst/>
                <a:ea typeface="Calibri" panose="020F0502020204030204" pitchFamily="34" charset="0"/>
                <a:cs typeface="Times New Roman" panose="02020603050405020304" pitchFamily="18" charset="0"/>
              </a:rPr>
              <a:t>both % of employed people to total population, and b) GDP per employed worker (labor productivity).</a:t>
            </a:r>
          </a:p>
        </p:txBody>
      </p:sp>
      <p:pic>
        <p:nvPicPr>
          <p:cNvPr id="2" name="Picture 12" descr="Image result for UNC Chapel Hill">
            <a:extLst>
              <a:ext uri="{FF2B5EF4-FFF2-40B4-BE49-F238E27FC236}">
                <a16:creationId xmlns:a16="http://schemas.microsoft.com/office/drawing/2014/main" id="{FA16116A-988C-4524-A6B6-1D0AA3F14F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502" y="-30994"/>
            <a:ext cx="1403498" cy="985883"/>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020C6D85-1832-45CE-8652-1ED02FDA542B}"/>
              </a:ext>
            </a:extLst>
          </p:cNvPr>
          <p:cNvSpPr txBox="1"/>
          <p:nvPr/>
        </p:nvSpPr>
        <p:spPr>
          <a:xfrm>
            <a:off x="3141587" y="2170924"/>
            <a:ext cx="2806914" cy="1815882"/>
          </a:xfrm>
          <a:prstGeom prst="rect">
            <a:avLst/>
          </a:prstGeom>
          <a:noFill/>
        </p:spPr>
        <p:txBody>
          <a:bodyPr wrap="square">
            <a:spAutoFit/>
          </a:bodyPr>
          <a:lstStyle/>
          <a:p>
            <a:pPr marL="0" lvl="5">
              <a:buFont typeface="Arial" panose="020B0604020202020204" pitchFamily="34" charset="0"/>
              <a:buChar char="•"/>
            </a:pPr>
            <a:r>
              <a:rPr lang="en-US" sz="1400" b="1" dirty="0">
                <a:latin typeface="Century Gothic" panose="020B0502020202020204" pitchFamily="34" charset="0"/>
              </a:rPr>
              <a:t> </a:t>
            </a:r>
            <a:r>
              <a:rPr lang="en-US" sz="1400" b="1" i="0" dirty="0">
                <a:effectLst/>
                <a:latin typeface="Century Gothic" panose="020B0502020202020204" pitchFamily="34" charset="0"/>
              </a:rPr>
              <a:t> Divided the national GDP </a:t>
            </a:r>
          </a:p>
          <a:p>
            <a:pPr marL="0" lvl="5"/>
            <a:r>
              <a:rPr lang="en-US" sz="1400" b="1" dirty="0">
                <a:latin typeface="Century Gothic" panose="020B0502020202020204" pitchFamily="34" charset="0"/>
              </a:rPr>
              <a:t>   </a:t>
            </a:r>
            <a:r>
              <a:rPr lang="en-US" sz="1400" b="1" i="0" dirty="0">
                <a:effectLst/>
                <a:latin typeface="Century Gothic" panose="020B0502020202020204" pitchFamily="34" charset="0"/>
              </a:rPr>
              <a:t>figure by population to get </a:t>
            </a:r>
          </a:p>
          <a:p>
            <a:pPr marL="0" lvl="5"/>
            <a:r>
              <a:rPr lang="en-US" sz="1400" b="1" dirty="0">
                <a:latin typeface="Century Gothic" panose="020B0502020202020204" pitchFamily="34" charset="0"/>
              </a:rPr>
              <a:t>   </a:t>
            </a:r>
            <a:r>
              <a:rPr lang="en-US" sz="1400" b="1" i="0" dirty="0">
                <a:effectLst/>
                <a:latin typeface="Century Gothic" panose="020B0502020202020204" pitchFamily="34" charset="0"/>
              </a:rPr>
              <a:t>GDP per capita.                             </a:t>
            </a:r>
          </a:p>
          <a:p>
            <a:pPr marL="0" lvl="5">
              <a:buFont typeface="Arial" panose="020B0604020202020204" pitchFamily="34" charset="0"/>
              <a:buChar char="•"/>
            </a:pPr>
            <a:r>
              <a:rPr lang="en-US" sz="1400" b="1" dirty="0">
                <a:latin typeface="Century Gothic" panose="020B0502020202020204" pitchFamily="34" charset="0"/>
              </a:rPr>
              <a:t>  Considered measuring GDP        </a:t>
            </a:r>
          </a:p>
          <a:p>
            <a:pPr marL="0" lvl="5"/>
            <a:r>
              <a:rPr lang="en-US" sz="1400" b="1" dirty="0">
                <a:latin typeface="Century Gothic" panose="020B0502020202020204" pitchFamily="34" charset="0"/>
              </a:rPr>
              <a:t>   against growth in: </a:t>
            </a:r>
            <a:r>
              <a:rPr lang="en-US" sz="1400" b="1" i="1" dirty="0">
                <a:latin typeface="Century Gothic" panose="020B0502020202020204" pitchFamily="34" charset="0"/>
              </a:rPr>
              <a:t>birth rates</a:t>
            </a:r>
            <a:r>
              <a:rPr lang="en-US" sz="1400" b="1" dirty="0">
                <a:latin typeface="Century Gothic" panose="020B0502020202020204" pitchFamily="34" charset="0"/>
              </a:rPr>
              <a:t>,</a:t>
            </a:r>
            <a:r>
              <a:rPr lang="en-US" sz="1400" b="1" i="0" dirty="0">
                <a:effectLst/>
                <a:latin typeface="Century Gothic" panose="020B0502020202020204" pitchFamily="34" charset="0"/>
              </a:rPr>
              <a:t>   </a:t>
            </a:r>
          </a:p>
          <a:p>
            <a:pPr marL="0" lvl="5"/>
            <a:r>
              <a:rPr lang="en-US" sz="1400" b="1" dirty="0">
                <a:latin typeface="Century Gothic" panose="020B0502020202020204" pitchFamily="34" charset="0"/>
              </a:rPr>
              <a:t>   </a:t>
            </a:r>
            <a:r>
              <a:rPr lang="en-US" sz="1400" b="1" i="1" dirty="0">
                <a:effectLst/>
                <a:latin typeface="Century Gothic" panose="020B0502020202020204" pitchFamily="34" charset="0"/>
              </a:rPr>
              <a:t>population, immigration</a:t>
            </a:r>
            <a:r>
              <a:rPr lang="en-US" sz="1400" b="1" i="0" dirty="0">
                <a:effectLst/>
                <a:latin typeface="Century Gothic" panose="020B0502020202020204" pitchFamily="34" charset="0"/>
              </a:rPr>
              <a:t>,   </a:t>
            </a:r>
          </a:p>
          <a:p>
            <a:pPr marL="0" lvl="5"/>
            <a:r>
              <a:rPr lang="en-US" sz="1400" b="1" dirty="0">
                <a:effectLst/>
                <a:latin typeface="Century Gothic" panose="020B0502020202020204" pitchFamily="34" charset="0"/>
              </a:rPr>
              <a:t>   and </a:t>
            </a:r>
            <a:r>
              <a:rPr lang="en-US" sz="1400" b="1" i="1" dirty="0">
                <a:effectLst/>
                <a:latin typeface="Century Gothic" panose="020B0502020202020204" pitchFamily="34" charset="0"/>
              </a:rPr>
              <a:t>educational levels</a:t>
            </a:r>
            <a:r>
              <a:rPr lang="en-US" sz="1400" b="1" i="0" dirty="0">
                <a:effectLst/>
                <a:latin typeface="Century Gothic" panose="020B0502020202020204" pitchFamily="34" charset="0"/>
              </a:rPr>
              <a:t>.           </a:t>
            </a:r>
          </a:p>
          <a:p>
            <a:pPr marL="0" lvl="5"/>
            <a:endParaRPr lang="en-US" sz="1400" b="1" dirty="0">
              <a:latin typeface="Century Gothic" panose="020B0502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6"/>
          <p:cNvSpPr txBox="1">
            <a:spLocks noGrp="1"/>
          </p:cNvSpPr>
          <p:nvPr>
            <p:ph type="title"/>
          </p:nvPr>
        </p:nvSpPr>
        <p:spPr>
          <a:xfrm>
            <a:off x="1116686" y="403532"/>
            <a:ext cx="6297900" cy="76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solidFill>
                  <a:schemeClr val="accent4">
                    <a:lumMod val="60000"/>
                    <a:lumOff val="40000"/>
                  </a:schemeClr>
                </a:solidFill>
              </a:rPr>
              <a:t>Data Exploration, Clean-up and Visualization Process </a:t>
            </a:r>
            <a:endParaRPr sz="2400" b="1" dirty="0">
              <a:solidFill>
                <a:schemeClr val="accent4">
                  <a:lumMod val="60000"/>
                  <a:lumOff val="40000"/>
                </a:schemeClr>
              </a:solidFill>
            </a:endParaRPr>
          </a:p>
        </p:txBody>
      </p:sp>
      <p:sp>
        <p:nvSpPr>
          <p:cNvPr id="309" name="Google Shape;309;p16"/>
          <p:cNvSpPr txBox="1">
            <a:spLocks noGrp="1"/>
          </p:cNvSpPr>
          <p:nvPr>
            <p:ph type="body" idx="2"/>
          </p:nvPr>
        </p:nvSpPr>
        <p:spPr>
          <a:xfrm>
            <a:off x="372024" y="1422175"/>
            <a:ext cx="3693079" cy="3370200"/>
          </a:xfrm>
          <a:prstGeom prst="rect">
            <a:avLst/>
          </a:prstGeom>
        </p:spPr>
        <p:txBody>
          <a:bodyPr spcFirstLastPara="1" wrap="square" lIns="91425" tIns="91425" rIns="91425" bIns="91425" anchor="t" anchorCtr="0">
            <a:noAutofit/>
          </a:bodyPr>
          <a:lstStyle/>
          <a:p>
            <a:pPr marL="457200" lvl="0" indent="-304800" algn="just" rtl="0">
              <a:spcBef>
                <a:spcPts val="0"/>
              </a:spcBef>
              <a:spcAft>
                <a:spcPts val="0"/>
              </a:spcAft>
              <a:buSzPts val="1200"/>
              <a:buAutoNum type="arabicPeriod"/>
            </a:pPr>
            <a:r>
              <a:rPr lang="en-US" sz="1400" b="1" dirty="0"/>
              <a:t>Data pulls were saved to a csv file.</a:t>
            </a:r>
          </a:p>
          <a:p>
            <a:pPr marL="274320" lvl="1" indent="-304800" algn="just" rtl="0">
              <a:spcBef>
                <a:spcPts val="0"/>
              </a:spcBef>
              <a:spcAft>
                <a:spcPts val="0"/>
              </a:spcAft>
              <a:buSzPts val="1200"/>
              <a:buAutoNum type="alphaLcPeriod"/>
            </a:pPr>
            <a:endParaRPr lang="en-US" sz="1400" b="1" dirty="0"/>
          </a:p>
          <a:p>
            <a:pPr marL="0" lvl="1" indent="0" algn="just" rtl="0">
              <a:spcBef>
                <a:spcPts val="0"/>
              </a:spcBef>
              <a:spcAft>
                <a:spcPts val="0"/>
              </a:spcAft>
              <a:buSzPts val="1200"/>
              <a:buNone/>
            </a:pPr>
            <a:r>
              <a:rPr lang="en-US" sz="1400" b="1" dirty="0"/>
              <a:t>   </a:t>
            </a:r>
            <a:r>
              <a:rPr lang="en-US" sz="1400" b="1" dirty="0">
                <a:solidFill>
                  <a:schemeClr val="accent4">
                    <a:lumMod val="60000"/>
                    <a:lumOff val="40000"/>
                  </a:schemeClr>
                </a:solidFill>
              </a:rPr>
              <a:t>2.</a:t>
            </a:r>
            <a:r>
              <a:rPr lang="en" sz="1400" b="1" dirty="0">
                <a:solidFill>
                  <a:schemeClr val="accent4">
                    <a:lumMod val="60000"/>
                    <a:lumOff val="40000"/>
                  </a:schemeClr>
                </a:solidFill>
              </a:rPr>
              <a:t>   </a:t>
            </a:r>
            <a:r>
              <a:rPr lang="en" sz="1400" b="1" dirty="0"/>
              <a:t>Saved data then cleaned and  </a:t>
            </a:r>
          </a:p>
          <a:p>
            <a:pPr marL="0" lvl="1" indent="0" algn="just" rtl="0">
              <a:spcBef>
                <a:spcPts val="0"/>
              </a:spcBef>
              <a:spcAft>
                <a:spcPts val="0"/>
              </a:spcAft>
              <a:buSzPts val="1200"/>
              <a:buNone/>
            </a:pPr>
            <a:r>
              <a:rPr lang="en" sz="1400" b="1" dirty="0"/>
              <a:t>         loaded into PY file. </a:t>
            </a:r>
          </a:p>
          <a:p>
            <a:pPr marL="0" lvl="1" indent="0" algn="just" rtl="0">
              <a:spcBef>
                <a:spcPts val="0"/>
              </a:spcBef>
              <a:spcAft>
                <a:spcPts val="0"/>
              </a:spcAft>
              <a:buSzPts val="1200"/>
              <a:buNone/>
            </a:pPr>
            <a:r>
              <a:rPr lang="en" sz="1400" b="1" dirty="0">
                <a:solidFill>
                  <a:schemeClr val="accent5">
                    <a:lumMod val="60000"/>
                    <a:lumOff val="40000"/>
                  </a:schemeClr>
                </a:solidFill>
              </a:rPr>
              <a:t>           </a:t>
            </a:r>
            <a:endParaRPr sz="1400" b="1" dirty="0">
              <a:solidFill>
                <a:schemeClr val="accent5">
                  <a:lumMod val="60000"/>
                  <a:lumOff val="40000"/>
                </a:schemeClr>
              </a:solidFill>
            </a:endParaRPr>
          </a:p>
          <a:p>
            <a:pPr marL="381000" lvl="0" indent="-228600" algn="just" rtl="0">
              <a:spcBef>
                <a:spcPts val="0"/>
              </a:spcBef>
              <a:spcAft>
                <a:spcPts val="0"/>
              </a:spcAft>
              <a:buSzPts val="1200"/>
              <a:buAutoNum type="arabicPeriod" startAt="3"/>
            </a:pPr>
            <a:r>
              <a:rPr lang="en-US" sz="1400" b="1" dirty="0"/>
              <a:t>The data was uploaded and stored in a Jupyter  notebook. </a:t>
            </a:r>
          </a:p>
          <a:p>
            <a:pPr marL="152400" lvl="0" indent="0" algn="just" rtl="0">
              <a:spcBef>
                <a:spcPts val="0"/>
              </a:spcBef>
              <a:spcAft>
                <a:spcPts val="0"/>
              </a:spcAft>
              <a:buSzPts val="1200"/>
              <a:buNone/>
            </a:pPr>
            <a:endParaRPr lang="en-US" sz="1400" b="1" dirty="0"/>
          </a:p>
          <a:p>
            <a:pPr marL="152400" lvl="0" indent="0" algn="just" rtl="0">
              <a:spcBef>
                <a:spcPts val="0"/>
              </a:spcBef>
              <a:spcAft>
                <a:spcPts val="0"/>
              </a:spcAft>
              <a:buSzPts val="1200"/>
              <a:buNone/>
            </a:pPr>
            <a:r>
              <a:rPr lang="en" sz="1400" b="1" dirty="0">
                <a:solidFill>
                  <a:schemeClr val="accent5">
                    <a:lumMod val="60000"/>
                    <a:lumOff val="40000"/>
                  </a:schemeClr>
                </a:solidFill>
              </a:rPr>
              <a:t>4</a:t>
            </a:r>
            <a:r>
              <a:rPr lang="en" sz="1400" b="1" dirty="0"/>
              <a:t>.    Created dataframes:</a:t>
            </a:r>
            <a:endParaRPr lang="en-US" sz="1400" b="1" dirty="0"/>
          </a:p>
          <a:p>
            <a:pPr marL="685800" marR="0" lvl="0" indent="-228600" algn="l" rtl="0">
              <a:lnSpc>
                <a:spcPct val="115000"/>
              </a:lnSpc>
              <a:spcAft>
                <a:spcPts val="0"/>
              </a:spcAft>
              <a:buAutoNum type="alphaLcPeriod"/>
            </a:pPr>
            <a:r>
              <a:rPr lang="en-US" sz="1400" b="1" dirty="0"/>
              <a:t>Created columns for the Highest and Lowest countries for per capita GDP and population</a:t>
            </a:r>
            <a:r>
              <a:rPr lang="en-US" sz="1200" b="1" dirty="0"/>
              <a:t>.</a:t>
            </a:r>
          </a:p>
          <a:p>
            <a:pPr marL="0" marR="0" lvl="0" indent="0" algn="l" rtl="0">
              <a:lnSpc>
                <a:spcPct val="115000"/>
              </a:lnSpc>
              <a:spcBef>
                <a:spcPts val="1600"/>
              </a:spcBef>
              <a:spcAft>
                <a:spcPts val="1600"/>
              </a:spcAft>
              <a:buNone/>
            </a:pPr>
            <a:endParaRPr sz="1000" dirty="0"/>
          </a:p>
        </p:txBody>
      </p:sp>
      <p:sp>
        <p:nvSpPr>
          <p:cNvPr id="310" name="Google Shape;310;p16"/>
          <p:cNvSpPr txBox="1"/>
          <p:nvPr/>
        </p:nvSpPr>
        <p:spPr>
          <a:xfrm>
            <a:off x="4462670" y="1422175"/>
            <a:ext cx="4099630" cy="3370200"/>
          </a:xfrm>
          <a:prstGeom prst="rect">
            <a:avLst/>
          </a:prstGeom>
          <a:noFill/>
          <a:ln>
            <a:noFill/>
          </a:ln>
        </p:spPr>
        <p:txBody>
          <a:bodyPr spcFirstLastPara="1" wrap="square" lIns="91425" tIns="91425" rIns="91425" bIns="91425" anchor="t" anchorCtr="0">
            <a:noAutofit/>
          </a:bodyPr>
          <a:lstStyle/>
          <a:p>
            <a:pPr marL="152400" algn="just">
              <a:buSzPts val="1200"/>
            </a:pPr>
            <a:r>
              <a:rPr lang="en-US" sz="1400" dirty="0">
                <a:latin typeface="Nunito" panose="020B0604020202020204" charset="0"/>
              </a:rPr>
              <a:t> </a:t>
            </a:r>
            <a:r>
              <a:rPr lang="en-US" sz="1400" dirty="0">
                <a:solidFill>
                  <a:schemeClr val="accent5">
                    <a:lumMod val="40000"/>
                    <a:lumOff val="60000"/>
                  </a:schemeClr>
                </a:solidFill>
                <a:latin typeface="Nunito" panose="020B0604020202020204" charset="0"/>
              </a:rPr>
              <a:t>5</a:t>
            </a:r>
            <a:r>
              <a:rPr lang="en-US" sz="1400" dirty="0">
                <a:solidFill>
                  <a:schemeClr val="accent5">
                    <a:lumMod val="40000"/>
                    <a:lumOff val="60000"/>
                  </a:schemeClr>
                </a:solidFill>
                <a:latin typeface="Century Gothic" panose="020B0502020202020204" pitchFamily="34" charset="0"/>
              </a:rPr>
              <a:t>. </a:t>
            </a:r>
            <a:r>
              <a:rPr lang="en-US" sz="1400" b="1" dirty="0">
                <a:latin typeface="Century Gothic" panose="020B0502020202020204" pitchFamily="34" charset="0"/>
              </a:rPr>
              <a:t>Created a visualization of GDP highest  and lowest countries on a per capita basis.  </a:t>
            </a:r>
          </a:p>
          <a:p>
            <a:pPr marL="152400" lvl="0" algn="just" rtl="0">
              <a:spcBef>
                <a:spcPts val="0"/>
              </a:spcBef>
              <a:spcAft>
                <a:spcPts val="0"/>
              </a:spcAft>
              <a:buSzPts val="1200"/>
            </a:pPr>
            <a:endParaRPr lang="en-US" sz="1400" b="1" dirty="0">
              <a:latin typeface="Century Gothic" panose="020B0502020202020204" pitchFamily="34" charset="0"/>
            </a:endParaRPr>
          </a:p>
          <a:p>
            <a:pPr marL="411480" lvl="0" indent="-228600" algn="just" rtl="0">
              <a:spcAft>
                <a:spcPts val="0"/>
              </a:spcAft>
              <a:buAutoNum type="arabicPeriod" startAt="6"/>
            </a:pPr>
            <a:r>
              <a:rPr lang="en-US" sz="1400" b="1" dirty="0">
                <a:solidFill>
                  <a:schemeClr val="accent5">
                    <a:lumMod val="40000"/>
                    <a:lumOff val="60000"/>
                  </a:schemeClr>
                </a:solidFill>
                <a:latin typeface="Century Gothic" panose="020B0502020202020204" pitchFamily="34" charset="0"/>
              </a:rPr>
              <a:t> </a:t>
            </a:r>
            <a:r>
              <a:rPr lang="en-US" sz="1400" b="1" dirty="0">
                <a:latin typeface="Century Gothic" panose="020B0502020202020204" pitchFamily="34" charset="0"/>
                <a:ea typeface="Nunito"/>
                <a:cs typeface="Nunito"/>
                <a:sym typeface="Nunito"/>
              </a:rPr>
              <a:t>Regressions and frequency distributions   were created. This helped visualize if and how higher population levels  were associated with higher levels of GDP.</a:t>
            </a:r>
          </a:p>
          <a:p>
            <a:pPr lvl="0" indent="0" algn="just" rtl="0">
              <a:spcAft>
                <a:spcPts val="0"/>
              </a:spcAft>
              <a:buNone/>
            </a:pPr>
            <a:endParaRPr lang="en-US" sz="1400" b="1" dirty="0">
              <a:solidFill>
                <a:schemeClr val="bg2">
                  <a:lumMod val="40000"/>
                  <a:lumOff val="60000"/>
                </a:schemeClr>
              </a:solidFill>
              <a:latin typeface="Century Gothic" panose="020B0502020202020204" pitchFamily="34" charset="0"/>
              <a:ea typeface="Nunito"/>
              <a:cs typeface="Nunito"/>
              <a:sym typeface="Nunito"/>
            </a:endParaRPr>
          </a:p>
          <a:p>
            <a:pPr marL="525780" lvl="0" indent="-342900" algn="just" rtl="0">
              <a:spcAft>
                <a:spcPts val="0"/>
              </a:spcAft>
              <a:buAutoNum type="arabicPeriod" startAt="7"/>
            </a:pPr>
            <a:r>
              <a:rPr lang="en-US" sz="1400" b="1" dirty="0">
                <a:solidFill>
                  <a:schemeClr val="accent5">
                    <a:lumMod val="40000"/>
                    <a:lumOff val="60000"/>
                  </a:schemeClr>
                </a:solidFill>
                <a:latin typeface="Nunito" panose="020B0604020202020204" charset="0"/>
                <a:ea typeface="Nunito"/>
                <a:cs typeface="Nunito"/>
                <a:sym typeface="Nunito"/>
              </a:rPr>
              <a:t> </a:t>
            </a:r>
            <a:r>
              <a:rPr lang="en-US" sz="1400" b="1" dirty="0">
                <a:latin typeface="Century Gothic" panose="020B0502020202020204" pitchFamily="34" charset="0"/>
                <a:ea typeface="Nunito"/>
                <a:cs typeface="Nunito"/>
                <a:sym typeface="Nunito"/>
              </a:rPr>
              <a:t>Revised data frame to show visualized      </a:t>
            </a:r>
          </a:p>
          <a:p>
            <a:pPr marL="182880" lvl="0" algn="just" rtl="0">
              <a:spcAft>
                <a:spcPts val="0"/>
              </a:spcAft>
            </a:pPr>
            <a:r>
              <a:rPr lang="en-US" sz="1400" b="1" dirty="0">
                <a:latin typeface="Century Gothic" panose="020B0502020202020204" pitchFamily="34" charset="0"/>
                <a:ea typeface="Nunito"/>
                <a:cs typeface="Nunito"/>
                <a:sym typeface="Nunito"/>
              </a:rPr>
              <a:t>        data.</a:t>
            </a:r>
          </a:p>
          <a:p>
            <a:pPr marL="685800" lvl="1" indent="-228600" algn="just" rtl="0">
              <a:spcAft>
                <a:spcPts val="0"/>
              </a:spcAft>
              <a:buClr>
                <a:schemeClr val="dk2"/>
              </a:buClr>
              <a:buSzPts val="1200"/>
              <a:buAutoNum type="alphaLcPeriod"/>
            </a:pPr>
            <a:r>
              <a:rPr lang="en-US" sz="1400" b="1" dirty="0">
                <a:latin typeface="Century Gothic" panose="020B0502020202020204" pitchFamily="34" charset="0"/>
                <a:ea typeface="Nunito"/>
                <a:cs typeface="Nunito"/>
                <a:sym typeface="Nunito"/>
              </a:rPr>
              <a:t>Used a scatter plot with regression to show the main trends within overall country GDP growth.  </a:t>
            </a:r>
          </a:p>
          <a:p>
            <a:pPr lvl="1" algn="just" rtl="0">
              <a:spcAft>
                <a:spcPts val="0"/>
              </a:spcAft>
              <a:buClr>
                <a:schemeClr val="dk2"/>
              </a:buClr>
              <a:buSzPts val="1200"/>
            </a:pPr>
            <a:r>
              <a:rPr lang="en-US" sz="1400" dirty="0">
                <a:latin typeface="Nunito" panose="020B0604020202020204" charset="0"/>
                <a:ea typeface="Nunito"/>
                <a:cs typeface="Nunito"/>
                <a:sym typeface="Nunito"/>
              </a:rPr>
              <a:t>                                   </a:t>
            </a:r>
            <a:r>
              <a:rPr lang="en-US" sz="1200" dirty="0">
                <a:latin typeface="Nunito" panose="020B0604020202020204" charset="0"/>
                <a:ea typeface="Nunito"/>
                <a:cs typeface="Nunito"/>
                <a:sym typeface="Nunito"/>
              </a:rPr>
              <a:t>                            </a:t>
            </a:r>
          </a:p>
          <a:p>
            <a:pPr marL="685800" lvl="1" indent="-228600" algn="just" rtl="0">
              <a:spcAft>
                <a:spcPts val="0"/>
              </a:spcAft>
              <a:buClr>
                <a:schemeClr val="dk2"/>
              </a:buClr>
              <a:buSzPts val="1200"/>
              <a:buAutoNum type="alphaLcPeriod"/>
            </a:pPr>
            <a:endParaRPr lang="en-US" sz="1200" dirty="0">
              <a:latin typeface="Nunito" panose="020B0604020202020204" charset="0"/>
              <a:ea typeface="Nunito"/>
              <a:cs typeface="Nunito"/>
              <a:sym typeface="Nunito"/>
            </a:endParaRPr>
          </a:p>
          <a:p>
            <a:pPr marL="0" lvl="0" indent="0" algn="just" rtl="0">
              <a:lnSpc>
                <a:spcPct val="115000"/>
              </a:lnSpc>
              <a:spcBef>
                <a:spcPts val="1600"/>
              </a:spcBef>
              <a:spcAft>
                <a:spcPts val="0"/>
              </a:spcAft>
              <a:buNone/>
            </a:pPr>
            <a:endParaRPr lang="en-US" sz="1000" dirty="0">
              <a:solidFill>
                <a:schemeClr val="dk2"/>
              </a:solidFill>
              <a:latin typeface="Nunito"/>
              <a:ea typeface="Nunito"/>
              <a:cs typeface="Nunito"/>
              <a:sym typeface="Nunito"/>
            </a:endParaRPr>
          </a:p>
          <a:p>
            <a:pPr marL="0" lvl="0" indent="0" algn="l" rtl="0">
              <a:lnSpc>
                <a:spcPct val="115000"/>
              </a:lnSpc>
              <a:spcBef>
                <a:spcPts val="1600"/>
              </a:spcBef>
              <a:spcAft>
                <a:spcPts val="1600"/>
              </a:spcAft>
              <a:buNone/>
            </a:pPr>
            <a:endParaRPr lang="en-US" sz="1000" dirty="0">
              <a:solidFill>
                <a:schemeClr val="dk2"/>
              </a:solidFill>
              <a:latin typeface="Nunito"/>
              <a:ea typeface="Nunito"/>
              <a:cs typeface="Nunito"/>
              <a:sym typeface="Nunito"/>
            </a:endParaRPr>
          </a:p>
        </p:txBody>
      </p:sp>
      <p:pic>
        <p:nvPicPr>
          <p:cNvPr id="2" name="Picture 12" descr="Image result for UNC Chapel Hill">
            <a:extLst>
              <a:ext uri="{FF2B5EF4-FFF2-40B4-BE49-F238E27FC236}">
                <a16:creationId xmlns:a16="http://schemas.microsoft.com/office/drawing/2014/main" id="{4976C967-5933-4875-B62E-C2D06A6B26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502" y="-30994"/>
            <a:ext cx="1403498" cy="9858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18"/>
          <p:cNvSpPr txBox="1">
            <a:spLocks noGrp="1"/>
          </p:cNvSpPr>
          <p:nvPr>
            <p:ph type="title"/>
          </p:nvPr>
        </p:nvSpPr>
        <p:spPr>
          <a:xfrm>
            <a:off x="899763" y="385923"/>
            <a:ext cx="7030500" cy="4996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b="1" dirty="0">
                <a:solidFill>
                  <a:schemeClr val="accent4">
                    <a:lumMod val="60000"/>
                    <a:lumOff val="40000"/>
                  </a:schemeClr>
                </a:solidFill>
              </a:rPr>
              <a:t>Highest GDP vs. Population (with Birth Rates)</a:t>
            </a:r>
            <a:endParaRPr sz="2400" b="1" dirty="0">
              <a:solidFill>
                <a:schemeClr val="accent4">
                  <a:lumMod val="60000"/>
                  <a:lumOff val="40000"/>
                </a:schemeClr>
              </a:solidFill>
            </a:endParaRPr>
          </a:p>
        </p:txBody>
      </p:sp>
      <p:pic>
        <p:nvPicPr>
          <p:cNvPr id="3" name="Picture 12" descr="Image result for UNC Chapel Hill">
            <a:extLst>
              <a:ext uri="{FF2B5EF4-FFF2-40B4-BE49-F238E27FC236}">
                <a16:creationId xmlns:a16="http://schemas.microsoft.com/office/drawing/2014/main" id="{04FF47C7-FB74-4825-924B-D08FF28BDF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502" y="-30994"/>
            <a:ext cx="1403498" cy="98588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6997AC0-58BC-46D3-8546-A186B198ACCD}"/>
              </a:ext>
            </a:extLst>
          </p:cNvPr>
          <p:cNvPicPr>
            <a:picLocks noChangeAspect="1"/>
          </p:cNvPicPr>
          <p:nvPr/>
        </p:nvPicPr>
        <p:blipFill>
          <a:blip r:embed="rId4"/>
          <a:stretch>
            <a:fillRect/>
          </a:stretch>
        </p:blipFill>
        <p:spPr>
          <a:xfrm>
            <a:off x="139148" y="1037555"/>
            <a:ext cx="8915400" cy="3720022"/>
          </a:xfrm>
          <a:prstGeom prst="rect">
            <a:avLst/>
          </a:prstGeom>
        </p:spPr>
      </p:pic>
    </p:spTree>
    <p:extLst>
      <p:ext uri="{BB962C8B-B14F-4D97-AF65-F5344CB8AC3E}">
        <p14:creationId xmlns:p14="http://schemas.microsoft.com/office/powerpoint/2010/main" val="3880185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5"/>
          <p:cNvSpPr txBox="1">
            <a:spLocks noGrp="1"/>
          </p:cNvSpPr>
          <p:nvPr>
            <p:ph type="title"/>
          </p:nvPr>
        </p:nvSpPr>
        <p:spPr>
          <a:xfrm>
            <a:off x="1303800" y="598575"/>
            <a:ext cx="7030500" cy="73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accent4">
                    <a:lumMod val="60000"/>
                    <a:lumOff val="40000"/>
                  </a:schemeClr>
                </a:solidFill>
              </a:rPr>
              <a:t>Questions</a:t>
            </a:r>
            <a:r>
              <a:rPr lang="en" dirty="0">
                <a:solidFill>
                  <a:schemeClr val="accent4">
                    <a:lumMod val="60000"/>
                    <a:lumOff val="40000"/>
                  </a:schemeClr>
                </a:solidFill>
              </a:rPr>
              <a:t>:</a:t>
            </a:r>
            <a:endParaRPr sz="1800" dirty="0">
              <a:solidFill>
                <a:schemeClr val="accent4">
                  <a:lumMod val="60000"/>
                  <a:lumOff val="40000"/>
                </a:schemeClr>
              </a:solidFill>
              <a:latin typeface="Arial"/>
              <a:ea typeface="Arial"/>
              <a:cs typeface="Arial"/>
              <a:sym typeface="Arial"/>
            </a:endParaRPr>
          </a:p>
          <a:p>
            <a:pPr marL="0" lvl="0" indent="0" algn="l" rtl="0">
              <a:spcBef>
                <a:spcPts val="0"/>
              </a:spcBef>
              <a:spcAft>
                <a:spcPts val="0"/>
              </a:spcAft>
              <a:buNone/>
            </a:pPr>
            <a:endParaRPr sz="1800" dirty="0"/>
          </a:p>
        </p:txBody>
      </p:sp>
      <p:sp>
        <p:nvSpPr>
          <p:cNvPr id="303" name="Google Shape;303;p15"/>
          <p:cNvSpPr txBox="1">
            <a:spLocks noGrp="1"/>
          </p:cNvSpPr>
          <p:nvPr>
            <p:ph type="body" idx="1"/>
          </p:nvPr>
        </p:nvSpPr>
        <p:spPr>
          <a:xfrm>
            <a:off x="812700" y="1330575"/>
            <a:ext cx="7521600" cy="3108900"/>
          </a:xfrm>
          <a:prstGeom prst="rect">
            <a:avLst/>
          </a:prstGeom>
        </p:spPr>
        <p:txBody>
          <a:bodyPr spcFirstLastPara="1" wrap="square" lIns="91425" tIns="91425" rIns="91425" bIns="91425" anchor="t" anchorCtr="0">
            <a:noAutofit/>
          </a:bodyPr>
          <a:lstStyle/>
          <a:p>
            <a:pPr lvl="0" indent="-342900" algn="just" rtl="0">
              <a:spcBef>
                <a:spcPts val="0"/>
              </a:spcBef>
              <a:spcAft>
                <a:spcPts val="0"/>
              </a:spcAft>
              <a:buSzPts val="1800"/>
              <a:buFont typeface="Wingdings" panose="05000000000000000000" pitchFamily="2" charset="2"/>
              <a:buChar char="v"/>
            </a:pPr>
            <a:r>
              <a:rPr lang="en-US" sz="2000" dirty="0"/>
              <a:t>What were the leading countries by GDP per capita for the year reviewed (2017)?</a:t>
            </a:r>
          </a:p>
          <a:p>
            <a:pPr lvl="0" indent="-342900" algn="just" rtl="0">
              <a:spcBef>
                <a:spcPts val="0"/>
              </a:spcBef>
              <a:spcAft>
                <a:spcPts val="0"/>
              </a:spcAft>
              <a:buSzPts val="1800"/>
              <a:buFont typeface="Wingdings" panose="05000000000000000000" pitchFamily="2" charset="2"/>
              <a:buChar char="v"/>
            </a:pPr>
            <a:r>
              <a:rPr lang="en" sz="2000" dirty="0"/>
              <a:t>What countries have highest levels of population?</a:t>
            </a:r>
            <a:endParaRPr lang="en-US" sz="2000" dirty="0"/>
          </a:p>
          <a:p>
            <a:pPr lvl="0" indent="-342900" algn="just">
              <a:buSzPts val="1800"/>
              <a:buFont typeface="Wingdings" panose="05000000000000000000" pitchFamily="2" charset="2"/>
              <a:buChar char="v"/>
            </a:pPr>
            <a:r>
              <a:rPr lang="en-US" sz="2000" dirty="0"/>
              <a:t>Do current levels of GDP in a given country reflect higher levels of population?</a:t>
            </a:r>
          </a:p>
          <a:p>
            <a:pPr marL="482600" lvl="0" indent="-342900" algn="just" rtl="0">
              <a:spcBef>
                <a:spcPts val="0"/>
              </a:spcBef>
              <a:spcAft>
                <a:spcPts val="0"/>
              </a:spcAft>
              <a:buSzPts val="1400"/>
              <a:buFont typeface="Wingdings" panose="05000000000000000000" pitchFamily="2" charset="2"/>
              <a:buChar char="v"/>
            </a:pPr>
            <a:r>
              <a:rPr lang="en" sz="2000" dirty="0"/>
              <a:t>What components of population growth (birth rates, immigration) most drive GDP growth?</a:t>
            </a:r>
            <a:r>
              <a:rPr lang="en-US" sz="2000" dirty="0"/>
              <a:t> </a:t>
            </a:r>
          </a:p>
          <a:p>
            <a:pPr marL="482600" lvl="0" indent="-342900" algn="just" rtl="0">
              <a:spcBef>
                <a:spcPts val="0"/>
              </a:spcBef>
              <a:spcAft>
                <a:spcPts val="0"/>
              </a:spcAft>
              <a:buSzPts val="1400"/>
              <a:buFont typeface="Wingdings" panose="05000000000000000000" pitchFamily="2" charset="2"/>
              <a:buChar char="v"/>
            </a:pPr>
            <a:r>
              <a:rPr lang="en-US" sz="2000" dirty="0"/>
              <a:t>What other conclusions can be drawn from the data (both numerically and as visualized). </a:t>
            </a:r>
          </a:p>
          <a:p>
            <a:pPr marL="457200" lvl="0" indent="-342900" algn="just" rtl="0">
              <a:spcBef>
                <a:spcPts val="0"/>
              </a:spcBef>
              <a:spcAft>
                <a:spcPts val="0"/>
              </a:spcAft>
              <a:buSzPts val="1800"/>
              <a:buFont typeface="Wingdings" panose="05000000000000000000" pitchFamily="2" charset="2"/>
              <a:buChar char="v"/>
            </a:pPr>
            <a:endParaRPr sz="2000" dirty="0"/>
          </a:p>
          <a:p>
            <a:pPr marL="0" lvl="0" indent="0" algn="l" rtl="0">
              <a:spcBef>
                <a:spcPts val="1600"/>
              </a:spcBef>
              <a:spcAft>
                <a:spcPts val="0"/>
              </a:spcAft>
              <a:buNone/>
            </a:pPr>
            <a:endParaRPr sz="1100" dirty="0">
              <a:solidFill>
                <a:srgbClr val="000000"/>
              </a:solidFill>
              <a:latin typeface="Arial"/>
              <a:ea typeface="Arial"/>
              <a:cs typeface="Arial"/>
              <a:sym typeface="Arial"/>
            </a:endParaRPr>
          </a:p>
          <a:p>
            <a:pPr marL="0" lvl="0" indent="0" algn="l" rtl="0">
              <a:spcBef>
                <a:spcPts val="1600"/>
              </a:spcBef>
              <a:spcAft>
                <a:spcPts val="1600"/>
              </a:spcAft>
              <a:buNone/>
            </a:pPr>
            <a:endParaRPr dirty="0"/>
          </a:p>
        </p:txBody>
      </p:sp>
      <p:pic>
        <p:nvPicPr>
          <p:cNvPr id="2" name="Picture 12" descr="Image result for UNC Chapel Hill">
            <a:extLst>
              <a:ext uri="{FF2B5EF4-FFF2-40B4-BE49-F238E27FC236}">
                <a16:creationId xmlns:a16="http://schemas.microsoft.com/office/drawing/2014/main" id="{93907A22-A07F-4060-8F07-755BEBB217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502" y="-30994"/>
            <a:ext cx="1403498" cy="9858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D6E4F-273C-4483-9E38-DE8D1989558F}"/>
              </a:ext>
            </a:extLst>
          </p:cNvPr>
          <p:cNvSpPr>
            <a:spLocks noGrp="1"/>
          </p:cNvSpPr>
          <p:nvPr>
            <p:ph type="title"/>
          </p:nvPr>
        </p:nvSpPr>
        <p:spPr/>
        <p:txBody>
          <a:bodyPr/>
          <a:lstStyle/>
          <a:p>
            <a:r>
              <a:rPr lang="en-US" dirty="0"/>
              <a:t>Heat Map – Total GDP by Country</a:t>
            </a:r>
          </a:p>
        </p:txBody>
      </p:sp>
      <p:pic>
        <p:nvPicPr>
          <p:cNvPr id="3" name="Picture 2">
            <a:extLst>
              <a:ext uri="{FF2B5EF4-FFF2-40B4-BE49-F238E27FC236}">
                <a16:creationId xmlns:a16="http://schemas.microsoft.com/office/drawing/2014/main" id="{D43DDBA0-276E-4FB7-BEC0-2A16FCDE615C}"/>
              </a:ext>
            </a:extLst>
          </p:cNvPr>
          <p:cNvPicPr>
            <a:picLocks noChangeAspect="1"/>
          </p:cNvPicPr>
          <p:nvPr/>
        </p:nvPicPr>
        <p:blipFill>
          <a:blip r:embed="rId2"/>
          <a:stretch>
            <a:fillRect/>
          </a:stretch>
        </p:blipFill>
        <p:spPr>
          <a:xfrm>
            <a:off x="656134" y="1340891"/>
            <a:ext cx="7747970" cy="3479543"/>
          </a:xfrm>
          <a:prstGeom prst="rect">
            <a:avLst/>
          </a:prstGeom>
        </p:spPr>
      </p:pic>
      <p:pic>
        <p:nvPicPr>
          <p:cNvPr id="4" name="Picture 3">
            <a:extLst>
              <a:ext uri="{FF2B5EF4-FFF2-40B4-BE49-F238E27FC236}">
                <a16:creationId xmlns:a16="http://schemas.microsoft.com/office/drawing/2014/main" id="{60A11DAF-737D-4DAC-AED9-72E2D81A2CAE}"/>
              </a:ext>
            </a:extLst>
          </p:cNvPr>
          <p:cNvPicPr>
            <a:picLocks noChangeAspect="1"/>
          </p:cNvPicPr>
          <p:nvPr/>
        </p:nvPicPr>
        <p:blipFill>
          <a:blip r:embed="rId3"/>
          <a:stretch>
            <a:fillRect/>
          </a:stretch>
        </p:blipFill>
        <p:spPr>
          <a:xfrm>
            <a:off x="7741798" y="0"/>
            <a:ext cx="1402202" cy="987638"/>
          </a:xfrm>
          <a:prstGeom prst="rect">
            <a:avLst/>
          </a:prstGeom>
        </p:spPr>
      </p:pic>
    </p:spTree>
    <p:extLst>
      <p:ext uri="{BB962C8B-B14F-4D97-AF65-F5344CB8AC3E}">
        <p14:creationId xmlns:p14="http://schemas.microsoft.com/office/powerpoint/2010/main" val="3508159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7B9CB-5669-48C7-879C-3E2CFEB8AF8C}"/>
              </a:ext>
            </a:extLst>
          </p:cNvPr>
          <p:cNvSpPr>
            <a:spLocks noGrp="1"/>
          </p:cNvSpPr>
          <p:nvPr>
            <p:ph type="title"/>
          </p:nvPr>
        </p:nvSpPr>
        <p:spPr>
          <a:xfrm>
            <a:off x="484584" y="596348"/>
            <a:ext cx="7053542" cy="646043"/>
          </a:xfrm>
        </p:spPr>
        <p:txBody>
          <a:bodyPr/>
          <a:lstStyle/>
          <a:p>
            <a:r>
              <a:rPr lang="en-US" sz="2400" b="1" dirty="0">
                <a:solidFill>
                  <a:schemeClr val="accent4">
                    <a:lumMod val="60000"/>
                    <a:lumOff val="40000"/>
                  </a:schemeClr>
                </a:solidFill>
              </a:rPr>
              <a:t>     Highest &amp; Lowest Countries by GDP (2017)</a:t>
            </a:r>
            <a:endParaRPr lang="en-US" sz="2400" dirty="0"/>
          </a:p>
        </p:txBody>
      </p:sp>
      <p:sp>
        <p:nvSpPr>
          <p:cNvPr id="5" name="Content Placeholder 4">
            <a:extLst>
              <a:ext uri="{FF2B5EF4-FFF2-40B4-BE49-F238E27FC236}">
                <a16:creationId xmlns:a16="http://schemas.microsoft.com/office/drawing/2014/main" id="{A76A2135-8A83-482E-BAB1-0F71CA12A16B}"/>
              </a:ext>
            </a:extLst>
          </p:cNvPr>
          <p:cNvSpPr>
            <a:spLocks noGrp="1"/>
          </p:cNvSpPr>
          <p:nvPr>
            <p:ph sz="half" idx="1"/>
          </p:nvPr>
        </p:nvSpPr>
        <p:spPr/>
        <p:txBody>
          <a:bodyPr/>
          <a:lstStyle/>
          <a:p>
            <a:endParaRPr lang="en-US" dirty="0"/>
          </a:p>
        </p:txBody>
      </p:sp>
      <p:pic>
        <p:nvPicPr>
          <p:cNvPr id="1028" name="Picture 4">
            <a:extLst>
              <a:ext uri="{FF2B5EF4-FFF2-40B4-BE49-F238E27FC236}">
                <a16:creationId xmlns:a16="http://schemas.microsoft.com/office/drawing/2014/main" id="{BE5735CA-CB3A-4A1A-ADFD-F6F36382481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845327" y="1545432"/>
            <a:ext cx="3814089" cy="314682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F1DBA752-2CAF-431E-98F5-4179958639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584" y="1545432"/>
            <a:ext cx="4017842" cy="314682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Image result for UNC Chapel Hill">
            <a:extLst>
              <a:ext uri="{FF2B5EF4-FFF2-40B4-BE49-F238E27FC236}">
                <a16:creationId xmlns:a16="http://schemas.microsoft.com/office/drawing/2014/main" id="{47F2731A-0CFF-4DB2-B65C-6B768ADDBF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0502" y="-30994"/>
            <a:ext cx="1403498" cy="985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5272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991</TotalTime>
  <Words>1109</Words>
  <Application>Microsoft Office PowerPoint</Application>
  <PresentationFormat>On-screen Show (16:9)</PresentationFormat>
  <Paragraphs>120</Paragraphs>
  <Slides>14</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Roboto</vt:lpstr>
      <vt:lpstr>Calibri</vt:lpstr>
      <vt:lpstr>Libre Baskerville</vt:lpstr>
      <vt:lpstr>Nunito</vt:lpstr>
      <vt:lpstr>Wingdings</vt:lpstr>
      <vt:lpstr>-apple-system</vt:lpstr>
      <vt:lpstr>Arial</vt:lpstr>
      <vt:lpstr>Century Gothic</vt:lpstr>
      <vt:lpstr>Wingdings 3</vt:lpstr>
      <vt:lpstr>Helvetica</vt:lpstr>
      <vt:lpstr>Ion</vt:lpstr>
      <vt:lpstr>Data Analysis of Per Capita Global GDP Trends (2017)</vt:lpstr>
      <vt:lpstr>Sources of Information/Communication</vt:lpstr>
      <vt:lpstr>Why was this topic chosen?</vt:lpstr>
      <vt:lpstr>Challenges to the Project:</vt:lpstr>
      <vt:lpstr>Data Exploration, Clean-up and Visualization Process </vt:lpstr>
      <vt:lpstr>Highest GDP vs. Population (with Birth Rates)</vt:lpstr>
      <vt:lpstr>Questions: </vt:lpstr>
      <vt:lpstr>Heat Map – Total GDP by Country</vt:lpstr>
      <vt:lpstr>     Highest &amp; Lowest Countries by GDP (2017)</vt:lpstr>
      <vt:lpstr>     Highest &amp; Lowest Countries by Per Capita GDP </vt:lpstr>
      <vt:lpstr>Total GDP vs Population (2017)</vt:lpstr>
      <vt:lpstr>Per Capita GDP vs. Birth Rate (2017)</vt:lpstr>
      <vt:lpstr>Per capita GDP vs. Net Migration (2017)</vt:lpstr>
      <vt:lpstr>CONCLUSIONS/IMPLICATIONS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of Top Music Genres</dc:title>
  <dc:creator>Owner</dc:creator>
  <cp:lastModifiedBy>Paul Eppers</cp:lastModifiedBy>
  <cp:revision>97</cp:revision>
  <dcterms:modified xsi:type="dcterms:W3CDTF">2020-10-21T21:41:32Z</dcterms:modified>
</cp:coreProperties>
</file>