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tine Bunnell" initials="KB" lastIdx="1" clrIdx="0">
    <p:extLst>
      <p:ext uri="{19B8F6BF-5375-455C-9EA6-DF929625EA0E}">
        <p15:presenceInfo xmlns:p15="http://schemas.microsoft.com/office/powerpoint/2012/main" userId="d711f8ba85dae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15T09:23:10.193"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2D78F-7457-4FA7-A631-7ED612ADDF18}" type="datetimeFigureOut">
              <a:rPr lang="en-US" smtClean="0"/>
              <a:t>4/15/2017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F280F-E963-481E-9708-7714DB56807C}" type="slidenum">
              <a:rPr lang="en-US" smtClean="0"/>
              <a:t>‹#›</a:t>
            </a:fld>
            <a:endParaRPr lang="en-US"/>
          </a:p>
        </p:txBody>
      </p:sp>
    </p:spTree>
    <p:extLst>
      <p:ext uri="{BB962C8B-B14F-4D97-AF65-F5344CB8AC3E}">
        <p14:creationId xmlns:p14="http://schemas.microsoft.com/office/powerpoint/2010/main" val="2873517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Donald:</a:t>
            </a:r>
            <a:r>
              <a:rPr lang="en-US" baseline="0" dirty="0"/>
              <a:t> “Hello, how is everyone doing this morning?” For our group project we decided to create an application called Your Grocery List On a Budget” </a:t>
            </a:r>
          </a:p>
          <a:p>
            <a:r>
              <a:rPr lang="en-US" baseline="0" dirty="0"/>
              <a:t>I would like to introduce our fellow teammates who worked hard behind the scenes. –goes to next slide-</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1</a:t>
            </a:fld>
            <a:endParaRPr lang="en-US"/>
          </a:p>
        </p:txBody>
      </p:sp>
    </p:spTree>
    <p:extLst>
      <p:ext uri="{BB962C8B-B14F-4D97-AF65-F5344CB8AC3E}">
        <p14:creationId xmlns:p14="http://schemas.microsoft.com/office/powerpoint/2010/main" val="1554895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Donald “ **goes over the various</a:t>
            </a:r>
            <a:r>
              <a:rPr lang="en-US" baseline="0" dirty="0"/>
              <a:t> code **</a:t>
            </a:r>
          </a:p>
          <a:p>
            <a:r>
              <a:rPr lang="en-US" baseline="0" dirty="0"/>
              <a:t>-go to next slide- Taylor will go over the next New List page</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10</a:t>
            </a:fld>
            <a:endParaRPr lang="en-US"/>
          </a:p>
        </p:txBody>
      </p:sp>
    </p:spTree>
    <p:extLst>
      <p:ext uri="{BB962C8B-B14F-4D97-AF65-F5344CB8AC3E}">
        <p14:creationId xmlns:p14="http://schemas.microsoft.com/office/powerpoint/2010/main" val="3529856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 – “The New List will consist of the option to name your list which</a:t>
            </a:r>
            <a:r>
              <a:rPr lang="en-US" baseline="0" dirty="0"/>
              <a:t> can be anywhere from “I need my food I’m hungry!” to “My December Food Needs”.. You know, anything you wish to name it.  You will then have the option of setting your default budget to anything you choose. If you always want that set amount. Last is the option to set a limit. Whether you want to make this a short cheap visit, or maybe you’ve almost emptied out the entire fridge and are needing a lot without overspending too much. I know how it can be going down each aisle and wanting anything that catches your eye. </a:t>
            </a:r>
          </a:p>
          <a:p>
            <a:r>
              <a:rPr lang="en-US" baseline="0" dirty="0"/>
              <a:t>- Go to next slide – Taylor continues to speak</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11</a:t>
            </a:fld>
            <a:endParaRPr lang="en-US"/>
          </a:p>
        </p:txBody>
      </p:sp>
    </p:spTree>
    <p:extLst>
      <p:ext uri="{BB962C8B-B14F-4D97-AF65-F5344CB8AC3E}">
        <p14:creationId xmlns:p14="http://schemas.microsoft.com/office/powerpoint/2010/main" val="1596882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 “**</a:t>
            </a:r>
            <a:r>
              <a:rPr lang="en-US" baseline="0" dirty="0"/>
              <a:t> talks about the code behind the new list”</a:t>
            </a:r>
          </a:p>
          <a:p>
            <a:r>
              <a:rPr lang="en-US" baseline="0" dirty="0"/>
              <a:t>-go to next slide- Taylor continues to talk</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12</a:t>
            </a:fld>
            <a:endParaRPr lang="en-US"/>
          </a:p>
        </p:txBody>
      </p:sp>
    </p:spTree>
    <p:extLst>
      <p:ext uri="{BB962C8B-B14F-4D97-AF65-F5344CB8AC3E}">
        <p14:creationId xmlns:p14="http://schemas.microsoft.com/office/powerpoint/2010/main" val="3239728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a:t>
            </a:r>
            <a:r>
              <a:rPr lang="en-US" baseline="0" dirty="0"/>
              <a:t> “As far as adding any additional items you can search for items, whether it’s looking for a specific type of bread you will want or cereal. After you have searched for any items you have the option to designate the quantity you will want to buy just to make sure if you wanted 3 boxes of the same cereal we could see if the place had it in stock. Next comes the price of the item which will show you if maybe you want to spend that amount on a specific product or perhaps go the cheaper route by getting an off brand.</a:t>
            </a:r>
          </a:p>
          <a:p>
            <a:r>
              <a:rPr lang="en-US" baseline="0" dirty="0"/>
              <a:t>-go to next slide- “Kristine will talk about the coding behind adding your items”</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13</a:t>
            </a:fld>
            <a:endParaRPr lang="en-US"/>
          </a:p>
        </p:txBody>
      </p:sp>
    </p:spTree>
    <p:extLst>
      <p:ext uri="{BB962C8B-B14F-4D97-AF65-F5344CB8AC3E}">
        <p14:creationId xmlns:p14="http://schemas.microsoft.com/office/powerpoint/2010/main" val="3006943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Kristine – “**</a:t>
            </a:r>
            <a:r>
              <a:rPr lang="en-US" baseline="0" dirty="0"/>
              <a:t> talks about the coding behind**”</a:t>
            </a:r>
          </a:p>
          <a:p>
            <a:r>
              <a:rPr lang="en-US" baseline="0" dirty="0"/>
              <a:t>-goes to next slide – Taylor will go on to talk a little more about the design</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14</a:t>
            </a:fld>
            <a:endParaRPr lang="en-US"/>
          </a:p>
        </p:txBody>
      </p:sp>
    </p:spTree>
    <p:extLst>
      <p:ext uri="{BB962C8B-B14F-4D97-AF65-F5344CB8AC3E}">
        <p14:creationId xmlns:p14="http://schemas.microsoft.com/office/powerpoint/2010/main" val="620831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 “Maybe</a:t>
            </a:r>
            <a:r>
              <a:rPr lang="en-US" baseline="0" dirty="0"/>
              <a:t> you decided you didn’t want that particular product in your cart anymore. There’s a simple option to select that item and just swap it for a different item.” ** expound a little more **</a:t>
            </a:r>
          </a:p>
          <a:p>
            <a:r>
              <a:rPr lang="en-US" baseline="0" dirty="0"/>
              <a:t>-go to next slide – Taylor continues to talk about code behind</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15</a:t>
            </a:fld>
            <a:endParaRPr lang="en-US"/>
          </a:p>
        </p:txBody>
      </p:sp>
    </p:spTree>
    <p:extLst>
      <p:ext uri="{BB962C8B-B14F-4D97-AF65-F5344CB8AC3E}">
        <p14:creationId xmlns:p14="http://schemas.microsoft.com/office/powerpoint/2010/main" val="1106153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 “** talks</a:t>
            </a:r>
            <a:r>
              <a:rPr lang="en-US" baseline="0" dirty="0"/>
              <a:t> about the code for a little**”</a:t>
            </a:r>
          </a:p>
          <a:p>
            <a:r>
              <a:rPr lang="en-US" baseline="0" dirty="0"/>
              <a:t>-go to next slide- Donald will talk about some additional code</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16</a:t>
            </a:fld>
            <a:endParaRPr lang="en-US"/>
          </a:p>
        </p:txBody>
      </p:sp>
    </p:spTree>
    <p:extLst>
      <p:ext uri="{BB962C8B-B14F-4D97-AF65-F5344CB8AC3E}">
        <p14:creationId xmlns:p14="http://schemas.microsoft.com/office/powerpoint/2010/main" val="105602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Donald will go over the code talking about </a:t>
            </a:r>
            <a:r>
              <a:rPr lang="en-US" sz="1200" kern="1200" dirty="0">
                <a:solidFill>
                  <a:schemeClr val="tx1"/>
                </a:solidFill>
                <a:effectLst/>
                <a:latin typeface="+mn-lt"/>
                <a:ea typeface="+mn-ea"/>
                <a:cs typeface="+mn-cs"/>
              </a:rPr>
              <a:t>Storing Settings, Loading App, and Loading Saved List Code</a:t>
            </a:r>
          </a:p>
          <a:p>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Go to next slide – Kristine will talk about more of the background coding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7F280F-E963-481E-9708-7714DB56807C}" type="slidenum">
              <a:rPr lang="en-US" smtClean="0"/>
              <a:t>17</a:t>
            </a:fld>
            <a:endParaRPr lang="en-US"/>
          </a:p>
        </p:txBody>
      </p:sp>
    </p:spTree>
    <p:extLst>
      <p:ext uri="{BB962C8B-B14F-4D97-AF65-F5344CB8AC3E}">
        <p14:creationId xmlns:p14="http://schemas.microsoft.com/office/powerpoint/2010/main" val="292789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Kristine “**talks about </a:t>
            </a:r>
            <a:r>
              <a:rPr lang="en-US" sz="1200" kern="1200" dirty="0">
                <a:solidFill>
                  <a:schemeClr val="tx1"/>
                </a:solidFill>
                <a:effectLst/>
                <a:latin typeface="+mn-lt"/>
                <a:ea typeface="+mn-ea"/>
                <a:cs typeface="+mn-cs"/>
              </a:rPr>
              <a:t>Background class for storing information in the list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Go to next slide – Kristine continues to talk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18</a:t>
            </a:fld>
            <a:endParaRPr lang="en-US"/>
          </a:p>
        </p:txBody>
      </p:sp>
    </p:spTree>
    <p:extLst>
      <p:ext uri="{BB962C8B-B14F-4D97-AF65-F5344CB8AC3E}">
        <p14:creationId xmlns:p14="http://schemas.microsoft.com/office/powerpoint/2010/main" val="3222110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Kristine “Now</a:t>
            </a:r>
            <a:r>
              <a:rPr lang="en-US" baseline="0" dirty="0"/>
              <a:t> that we’ve gone over how our application was made and the tedious process behind each design and code, we are proud to show everyone how everything came together to produce Your Grocery List On a Budget App.”</a:t>
            </a:r>
          </a:p>
          <a:p>
            <a:r>
              <a:rPr lang="en-US" baseline="0" dirty="0"/>
              <a:t>-goes to next slide- “ this is where we demonstrate each part of our running app (**after Donald has shown us how the app runs then we can pick who talks about what and demonstrates**”)</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19</a:t>
            </a:fld>
            <a:endParaRPr lang="en-US"/>
          </a:p>
        </p:txBody>
      </p:sp>
    </p:spTree>
    <p:extLst>
      <p:ext uri="{BB962C8B-B14F-4D97-AF65-F5344CB8AC3E}">
        <p14:creationId xmlns:p14="http://schemas.microsoft.com/office/powerpoint/2010/main" val="113292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Donald: “The design work,</a:t>
            </a:r>
            <a:r>
              <a:rPr lang="en-US" baseline="0" dirty="0"/>
              <a:t> or appearance of the overall application was designed by Sharee Anderson and Taylor </a:t>
            </a:r>
            <a:r>
              <a:rPr lang="en-US" baseline="0" dirty="0" err="1"/>
              <a:t>Cansler</a:t>
            </a:r>
            <a:r>
              <a:rPr lang="en-US" baseline="0" dirty="0"/>
              <a:t>”</a:t>
            </a:r>
          </a:p>
          <a:p>
            <a:r>
              <a:rPr lang="en-US" baseline="0" dirty="0"/>
              <a:t>-Goes to next slide-</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2</a:t>
            </a:fld>
            <a:endParaRPr lang="en-US"/>
          </a:p>
        </p:txBody>
      </p:sp>
    </p:spTree>
    <p:extLst>
      <p:ext uri="{BB962C8B-B14F-4D97-AF65-F5344CB8AC3E}">
        <p14:creationId xmlns:p14="http://schemas.microsoft.com/office/powerpoint/2010/main" val="3695538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Donald – “The programming process to make the application work included Kristine Bunnell and myself”</a:t>
            </a:r>
          </a:p>
          <a:p>
            <a:r>
              <a:rPr lang="en-US" dirty="0"/>
              <a:t>-go to next slide-</a:t>
            </a:r>
          </a:p>
        </p:txBody>
      </p:sp>
      <p:sp>
        <p:nvSpPr>
          <p:cNvPr id="4" name="Slide Number Placeholder 3"/>
          <p:cNvSpPr>
            <a:spLocks noGrp="1"/>
          </p:cNvSpPr>
          <p:nvPr>
            <p:ph type="sldNum" sz="quarter" idx="10"/>
          </p:nvPr>
        </p:nvSpPr>
        <p:spPr/>
        <p:txBody>
          <a:bodyPr/>
          <a:lstStyle/>
          <a:p>
            <a:fld id="{897F280F-E963-481E-9708-7714DB56807C}" type="slidenum">
              <a:rPr lang="en-US" smtClean="0"/>
              <a:t>3</a:t>
            </a:fld>
            <a:endParaRPr lang="en-US"/>
          </a:p>
        </p:txBody>
      </p:sp>
    </p:spTree>
    <p:extLst>
      <p:ext uri="{BB962C8B-B14F-4D97-AF65-F5344CB8AC3E}">
        <p14:creationId xmlns:p14="http://schemas.microsoft.com/office/powerpoint/2010/main" val="2962159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Donald</a:t>
            </a:r>
            <a:r>
              <a:rPr lang="en-US" baseline="0" dirty="0"/>
              <a:t> – “Now, you’re probably curious as to what our application will do. Your Grocery List On a Budget is an app for your Android phone you can use to set a budget for yourself every time you go to the grocery store. </a:t>
            </a:r>
          </a:p>
          <a:p>
            <a:r>
              <a:rPr lang="en-US" baseline="0" dirty="0"/>
              <a:t>It’s filled with various parts to help any person get through their grocery shopping easily and efficient. My team members will be expounding on this for you in the next few minutes.</a:t>
            </a:r>
          </a:p>
          <a:p>
            <a:r>
              <a:rPr lang="en-US" baseline="0" dirty="0"/>
              <a:t>-goes to next slide- “Kristine will explain Why our app is so important.</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4</a:t>
            </a:fld>
            <a:endParaRPr lang="en-US"/>
          </a:p>
        </p:txBody>
      </p:sp>
    </p:spTree>
    <p:extLst>
      <p:ext uri="{BB962C8B-B14F-4D97-AF65-F5344CB8AC3E}">
        <p14:creationId xmlns:p14="http://schemas.microsoft.com/office/powerpoint/2010/main" val="1403771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Kristine – “Why do we need Your Grocery List On a Budget?</a:t>
            </a:r>
            <a:r>
              <a:rPr lang="en-US" baseline="0" dirty="0"/>
              <a:t> Have you ever gone to the grocery store and when you’re finally all checked out with your items and the cashier says the total, you realize you’ve spent too much, or maybe said to yourself you could’ve had that slice of cake since you had enough money left? Well, to make your life simpler we created this app so you don’t have to worry anymore.  </a:t>
            </a:r>
          </a:p>
          <a:p>
            <a:r>
              <a:rPr lang="en-US" baseline="0" dirty="0"/>
              <a:t>-goes to next slide- “Sharee (Kristine) will talk about the homepage </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5</a:t>
            </a:fld>
            <a:endParaRPr lang="en-US"/>
          </a:p>
        </p:txBody>
      </p:sp>
    </p:spTree>
    <p:extLst>
      <p:ext uri="{BB962C8B-B14F-4D97-AF65-F5344CB8AC3E}">
        <p14:creationId xmlns:p14="http://schemas.microsoft.com/office/powerpoint/2010/main" val="162368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Sharee (or Kristine) – “The</a:t>
            </a:r>
            <a:r>
              <a:rPr lang="en-US" baseline="0" dirty="0"/>
              <a:t> very first part you will see is the homepage. Included are navigational buttons to help you to access the rest of the application </a:t>
            </a:r>
          </a:p>
          <a:p>
            <a:r>
              <a:rPr lang="en-US" baseline="0" dirty="0"/>
              <a:t>**(side note: more to be said after reviewing the actual application)</a:t>
            </a:r>
          </a:p>
          <a:p>
            <a:r>
              <a:rPr lang="en-US" baseline="0" dirty="0"/>
              <a:t>-goes to next slide- Sharee (or Kristine) will continue to talk about the design</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6</a:t>
            </a:fld>
            <a:endParaRPr lang="en-US"/>
          </a:p>
        </p:txBody>
      </p:sp>
    </p:spTree>
    <p:extLst>
      <p:ext uri="{BB962C8B-B14F-4D97-AF65-F5344CB8AC3E}">
        <p14:creationId xmlns:p14="http://schemas.microsoft.com/office/powerpoint/2010/main" val="172581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Sharee (or Kristine) – “Our New</a:t>
            </a:r>
            <a:r>
              <a:rPr lang="en-US" baseline="0" dirty="0"/>
              <a:t> List contains the Add Button to add any new items to your list. The total of added items will be the (??? Price of all your items added up), the icon (?? Will be the display image of the item you had in mind to buy), and the set display budget (?? Is the amount you will always want showing to make sure you never go over your budget)</a:t>
            </a:r>
          </a:p>
          <a:p>
            <a:r>
              <a:rPr lang="en-US" baseline="0" dirty="0"/>
              <a:t>-go to next slide – Sharee (Or Donald) will talk about the Scanning</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7</a:t>
            </a:fld>
            <a:endParaRPr lang="en-US"/>
          </a:p>
        </p:txBody>
      </p:sp>
    </p:spTree>
    <p:extLst>
      <p:ext uri="{BB962C8B-B14F-4D97-AF65-F5344CB8AC3E}">
        <p14:creationId xmlns:p14="http://schemas.microsoft.com/office/powerpoint/2010/main" val="163012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Sharee (or Donald) – “Moving</a:t>
            </a:r>
            <a:r>
              <a:rPr lang="en-US" baseline="0" dirty="0"/>
              <a:t> on to the Scanner part of the app we have additional add buttons to (??), next are the replace buttons (??), you will have the option to put back (??), there is a button to check off(??), and finally a drop down list which will (??)</a:t>
            </a:r>
          </a:p>
          <a:p>
            <a:r>
              <a:rPr lang="en-US" baseline="0" dirty="0"/>
              <a:t>-go to next slide- “My team member Taylor will be talking more about the design work</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8</a:t>
            </a:fld>
            <a:endParaRPr lang="en-US"/>
          </a:p>
        </p:txBody>
      </p:sp>
    </p:spTree>
    <p:extLst>
      <p:ext uri="{BB962C8B-B14F-4D97-AF65-F5344CB8AC3E}">
        <p14:creationId xmlns:p14="http://schemas.microsoft.com/office/powerpoint/2010/main" val="3208646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 – “The Settings</a:t>
            </a:r>
            <a:r>
              <a:rPr lang="en-US" baseline="0" dirty="0"/>
              <a:t> of the app include the zip code ( an area for you to put the location you are at ), Pop ups (??), and your default budget to keep track of the amount of money your wanting to spend for your particular trip that day.</a:t>
            </a:r>
          </a:p>
          <a:p>
            <a:r>
              <a:rPr lang="en-US" baseline="0" dirty="0"/>
              <a:t>- Go to next slide – Donald will go over the Settings code of the application</a:t>
            </a:r>
            <a:endParaRPr lang="en-US" dirty="0"/>
          </a:p>
        </p:txBody>
      </p:sp>
      <p:sp>
        <p:nvSpPr>
          <p:cNvPr id="4" name="Slide Number Placeholder 3"/>
          <p:cNvSpPr>
            <a:spLocks noGrp="1"/>
          </p:cNvSpPr>
          <p:nvPr>
            <p:ph type="sldNum" sz="quarter" idx="10"/>
          </p:nvPr>
        </p:nvSpPr>
        <p:spPr/>
        <p:txBody>
          <a:bodyPr/>
          <a:lstStyle/>
          <a:p>
            <a:fld id="{897F280F-E963-481E-9708-7714DB56807C}" type="slidenum">
              <a:rPr lang="en-US" smtClean="0"/>
              <a:t>9</a:t>
            </a:fld>
            <a:endParaRPr lang="en-US"/>
          </a:p>
        </p:txBody>
      </p:sp>
    </p:spTree>
    <p:extLst>
      <p:ext uri="{BB962C8B-B14F-4D97-AF65-F5344CB8AC3E}">
        <p14:creationId xmlns:p14="http://schemas.microsoft.com/office/powerpoint/2010/main" val="1215589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4/15/2017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4/15/2017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4/15/2017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4/15/2017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4/15/2017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4/15/2017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4/15/2017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7552" y="2390634"/>
            <a:ext cx="9448800" cy="1825096"/>
          </a:xfrm>
        </p:spPr>
        <p:txBody>
          <a:bodyPr>
            <a:normAutofit fontScale="90000"/>
          </a:bodyPr>
          <a:lstStyle/>
          <a:p>
            <a:r>
              <a:rPr lang="en-US" dirty="0">
                <a:latin typeface="Arial Rounded MT Bold" panose="020F0704030504030204" pitchFamily="34" charset="0"/>
              </a:rPr>
              <a:t>The detailed work behind “your grocery list on a budget”</a:t>
            </a:r>
          </a:p>
        </p:txBody>
      </p:sp>
    </p:spTree>
    <p:extLst>
      <p:ext uri="{BB962C8B-B14F-4D97-AF65-F5344CB8AC3E}">
        <p14:creationId xmlns:p14="http://schemas.microsoft.com/office/powerpoint/2010/main" val="2108055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9542" y="2823100"/>
            <a:ext cx="6684886" cy="1569660"/>
          </a:xfrm>
          <a:prstGeom prst="rect">
            <a:avLst/>
          </a:prstGeom>
          <a:noFill/>
        </p:spPr>
        <p:txBody>
          <a:bodyPr wrap="square" rtlCol="0">
            <a:spAutoFit/>
          </a:bodyPr>
          <a:lstStyle/>
          <a:p>
            <a:r>
              <a:rPr lang="en-US" sz="4800" dirty="0">
                <a:solidFill>
                  <a:schemeClr val="accent1">
                    <a:lumMod val="60000"/>
                    <a:lumOff val="40000"/>
                  </a:schemeClr>
                </a:solidFill>
                <a:latin typeface="Arial Rounded MT Bold" panose="020F0704030504030204" pitchFamily="34" charset="0"/>
              </a:rPr>
              <a:t>SETTINGS SCREENSHOT</a:t>
            </a:r>
          </a:p>
        </p:txBody>
      </p:sp>
    </p:spTree>
    <p:extLst>
      <p:ext uri="{BB962C8B-B14F-4D97-AF65-F5344CB8AC3E}">
        <p14:creationId xmlns:p14="http://schemas.microsoft.com/office/powerpoint/2010/main" val="1225311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3088" y="1518082"/>
            <a:ext cx="8540318" cy="4401205"/>
          </a:xfrm>
          <a:prstGeom prst="rect">
            <a:avLst/>
          </a:prstGeom>
          <a:noFill/>
        </p:spPr>
        <p:txBody>
          <a:bodyPr wrap="square" rtlCol="0">
            <a:spAutoFit/>
          </a:bodyPr>
          <a:lstStyle/>
          <a:p>
            <a:r>
              <a:rPr lang="en-US" sz="4000" dirty="0">
                <a:latin typeface="Arial Rounded MT Bold" panose="020F0704030504030204" pitchFamily="34" charset="0"/>
              </a:rPr>
              <a:t>New List:</a:t>
            </a:r>
          </a:p>
          <a:p>
            <a:endParaRPr lang="en-US" sz="4000" dirty="0">
              <a:latin typeface="Arial Rounded MT Bold" panose="020F0704030504030204" pitchFamily="34" charset="0"/>
            </a:endParaRPr>
          </a:p>
          <a:p>
            <a:r>
              <a:rPr lang="en-US" sz="4000" dirty="0">
                <a:solidFill>
                  <a:schemeClr val="accent1">
                    <a:lumMod val="60000"/>
                    <a:lumOff val="40000"/>
                  </a:schemeClr>
                </a:solidFill>
                <a:latin typeface="Arial Rounded MT Bold" panose="020F0704030504030204" pitchFamily="34" charset="0"/>
              </a:rPr>
              <a:t>Naming Your List</a:t>
            </a:r>
          </a:p>
          <a:p>
            <a:endParaRPr lang="en-US" sz="4000" dirty="0">
              <a:solidFill>
                <a:schemeClr val="accent1">
                  <a:lumMod val="60000"/>
                  <a:lumOff val="40000"/>
                </a:schemeClr>
              </a:solidFill>
              <a:latin typeface="Arial Rounded MT Bold" panose="020F0704030504030204" pitchFamily="34" charset="0"/>
            </a:endParaRPr>
          </a:p>
          <a:p>
            <a:r>
              <a:rPr lang="en-US" sz="4000" dirty="0">
                <a:solidFill>
                  <a:schemeClr val="accent1">
                    <a:lumMod val="60000"/>
                    <a:lumOff val="40000"/>
                  </a:schemeClr>
                </a:solidFill>
                <a:latin typeface="Arial Rounded MT Bold" panose="020F0704030504030204" pitchFamily="34" charset="0"/>
              </a:rPr>
              <a:t>Setting Your Default Budget</a:t>
            </a:r>
          </a:p>
          <a:p>
            <a:endParaRPr lang="en-US" sz="4000" dirty="0">
              <a:solidFill>
                <a:schemeClr val="accent1">
                  <a:lumMod val="60000"/>
                  <a:lumOff val="40000"/>
                </a:schemeClr>
              </a:solidFill>
              <a:latin typeface="Arial Rounded MT Bold" panose="020F0704030504030204" pitchFamily="34" charset="0"/>
            </a:endParaRPr>
          </a:p>
          <a:p>
            <a:r>
              <a:rPr lang="en-US" sz="4000" dirty="0">
                <a:solidFill>
                  <a:schemeClr val="accent1">
                    <a:lumMod val="60000"/>
                    <a:lumOff val="40000"/>
                  </a:schemeClr>
                </a:solidFill>
                <a:latin typeface="Arial Rounded MT Bold" panose="020F0704030504030204" pitchFamily="34" charset="0"/>
              </a:rPr>
              <a:t>Options For Your Budget Limit</a:t>
            </a:r>
          </a:p>
        </p:txBody>
      </p:sp>
    </p:spTree>
    <p:extLst>
      <p:ext uri="{BB962C8B-B14F-4D97-AF65-F5344CB8AC3E}">
        <p14:creationId xmlns:p14="http://schemas.microsoft.com/office/powerpoint/2010/main" val="156255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67992" y="1722268"/>
            <a:ext cx="7643674" cy="1938992"/>
          </a:xfrm>
          <a:prstGeom prst="rect">
            <a:avLst/>
          </a:prstGeom>
          <a:noFill/>
        </p:spPr>
        <p:txBody>
          <a:bodyPr wrap="square" rtlCol="0">
            <a:spAutoFit/>
          </a:bodyPr>
          <a:lstStyle/>
          <a:p>
            <a:r>
              <a:rPr lang="en-US" sz="6000" dirty="0">
                <a:solidFill>
                  <a:schemeClr val="accent1">
                    <a:lumMod val="60000"/>
                    <a:lumOff val="40000"/>
                  </a:schemeClr>
                </a:solidFill>
              </a:rPr>
              <a:t>NEW LIST CODING SCREENSHOT</a:t>
            </a:r>
          </a:p>
        </p:txBody>
      </p:sp>
    </p:spTree>
    <p:extLst>
      <p:ext uri="{BB962C8B-B14F-4D97-AF65-F5344CB8AC3E}">
        <p14:creationId xmlns:p14="http://schemas.microsoft.com/office/powerpoint/2010/main" val="4122409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4535" y="1233996"/>
            <a:ext cx="7217546" cy="4955203"/>
          </a:xfrm>
          <a:prstGeom prst="rect">
            <a:avLst/>
          </a:prstGeom>
          <a:noFill/>
        </p:spPr>
        <p:txBody>
          <a:bodyPr wrap="square" rtlCol="0">
            <a:spAutoFit/>
          </a:bodyPr>
          <a:lstStyle/>
          <a:p>
            <a:r>
              <a:rPr lang="en-US" sz="4000" dirty="0">
                <a:latin typeface="Arial Rounded MT Bold" panose="020F0704030504030204" pitchFamily="34" charset="0"/>
              </a:rPr>
              <a:t>Adding Items:</a:t>
            </a:r>
          </a:p>
          <a:p>
            <a:endParaRPr lang="en-US" sz="4000" dirty="0">
              <a:latin typeface="Arial Rounded MT Bold" panose="020F0704030504030204" pitchFamily="34" charset="0"/>
            </a:endParaRPr>
          </a:p>
          <a:p>
            <a:r>
              <a:rPr lang="en-US" sz="4000" dirty="0">
                <a:solidFill>
                  <a:schemeClr val="accent1">
                    <a:lumMod val="60000"/>
                    <a:lumOff val="40000"/>
                  </a:schemeClr>
                </a:solidFill>
                <a:latin typeface="Arial Rounded MT Bold" panose="020F0704030504030204" pitchFamily="34" charset="0"/>
              </a:rPr>
              <a:t>Search For Items</a:t>
            </a:r>
          </a:p>
          <a:p>
            <a:endParaRPr lang="en-US" sz="4000" dirty="0">
              <a:solidFill>
                <a:schemeClr val="accent1">
                  <a:lumMod val="60000"/>
                  <a:lumOff val="40000"/>
                </a:schemeClr>
              </a:solidFill>
              <a:latin typeface="Arial Rounded MT Bold" panose="020F0704030504030204" pitchFamily="34" charset="0"/>
            </a:endParaRPr>
          </a:p>
          <a:p>
            <a:r>
              <a:rPr lang="en-US" sz="4000" dirty="0">
                <a:solidFill>
                  <a:schemeClr val="accent1">
                    <a:lumMod val="60000"/>
                    <a:lumOff val="40000"/>
                  </a:schemeClr>
                </a:solidFill>
                <a:latin typeface="Arial Rounded MT Bold" panose="020F0704030504030204" pitchFamily="34" charset="0"/>
              </a:rPr>
              <a:t>Designate Quantity</a:t>
            </a:r>
          </a:p>
          <a:p>
            <a:endParaRPr lang="en-US" sz="4000" dirty="0">
              <a:solidFill>
                <a:schemeClr val="accent1">
                  <a:lumMod val="60000"/>
                  <a:lumOff val="40000"/>
                </a:schemeClr>
              </a:solidFill>
              <a:latin typeface="Arial Rounded MT Bold" panose="020F0704030504030204" pitchFamily="34" charset="0"/>
            </a:endParaRPr>
          </a:p>
          <a:p>
            <a:r>
              <a:rPr lang="en-US" sz="4000" dirty="0">
                <a:solidFill>
                  <a:schemeClr val="accent1">
                    <a:lumMod val="60000"/>
                    <a:lumOff val="40000"/>
                  </a:schemeClr>
                </a:solidFill>
                <a:latin typeface="Arial Rounded MT Bold" panose="020F0704030504030204" pitchFamily="34" charset="0"/>
              </a:rPr>
              <a:t>Price Of The Item</a:t>
            </a:r>
          </a:p>
          <a:p>
            <a:endParaRPr lang="en-US" dirty="0"/>
          </a:p>
          <a:p>
            <a:endParaRPr lang="en-US" dirty="0"/>
          </a:p>
        </p:txBody>
      </p:sp>
    </p:spTree>
    <p:extLst>
      <p:ext uri="{BB962C8B-B14F-4D97-AF65-F5344CB8AC3E}">
        <p14:creationId xmlns:p14="http://schemas.microsoft.com/office/powerpoint/2010/main" val="304370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0350" y="2636668"/>
            <a:ext cx="7182034" cy="2123658"/>
          </a:xfrm>
          <a:prstGeom prst="rect">
            <a:avLst/>
          </a:prstGeom>
          <a:noFill/>
        </p:spPr>
        <p:txBody>
          <a:bodyPr wrap="square" rtlCol="0">
            <a:spAutoFit/>
          </a:bodyPr>
          <a:lstStyle/>
          <a:p>
            <a:r>
              <a:rPr lang="en-US" sz="6600" dirty="0">
                <a:solidFill>
                  <a:schemeClr val="accent1">
                    <a:lumMod val="60000"/>
                    <a:lumOff val="40000"/>
                  </a:schemeClr>
                </a:solidFill>
              </a:rPr>
              <a:t>ADD ITEMS SCREENSHOT</a:t>
            </a:r>
          </a:p>
        </p:txBody>
      </p:sp>
    </p:spTree>
    <p:extLst>
      <p:ext uri="{BB962C8B-B14F-4D97-AF65-F5344CB8AC3E}">
        <p14:creationId xmlns:p14="http://schemas.microsoft.com/office/powerpoint/2010/main" val="1767459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5255" y="1669002"/>
            <a:ext cx="7359588" cy="3477875"/>
          </a:xfrm>
          <a:prstGeom prst="rect">
            <a:avLst/>
          </a:prstGeom>
          <a:noFill/>
        </p:spPr>
        <p:txBody>
          <a:bodyPr wrap="square" rtlCol="0">
            <a:spAutoFit/>
          </a:bodyPr>
          <a:lstStyle/>
          <a:p>
            <a:r>
              <a:rPr lang="en-US" sz="4400" dirty="0">
                <a:latin typeface="Arial Rounded MT Bold" panose="020F0704030504030204" pitchFamily="34" charset="0"/>
              </a:rPr>
              <a:t>Replacing Items:</a:t>
            </a:r>
          </a:p>
          <a:p>
            <a:endParaRPr lang="en-US" sz="4400" dirty="0">
              <a:latin typeface="Arial Rounded MT Bold" panose="020F0704030504030204" pitchFamily="34" charset="0"/>
            </a:endParaRPr>
          </a:p>
          <a:p>
            <a:r>
              <a:rPr lang="en-US" sz="4400" dirty="0">
                <a:solidFill>
                  <a:schemeClr val="accent1">
                    <a:lumMod val="60000"/>
                    <a:lumOff val="40000"/>
                  </a:schemeClr>
                </a:solidFill>
                <a:latin typeface="Arial Rounded MT Bold" panose="020F0704030504030204" pitchFamily="34" charset="0"/>
              </a:rPr>
              <a:t>Select An Item</a:t>
            </a:r>
          </a:p>
          <a:p>
            <a:endParaRPr lang="en-US" sz="4400" dirty="0">
              <a:solidFill>
                <a:schemeClr val="accent1">
                  <a:lumMod val="60000"/>
                  <a:lumOff val="40000"/>
                </a:schemeClr>
              </a:solidFill>
              <a:latin typeface="Arial Rounded MT Bold" panose="020F0704030504030204" pitchFamily="34" charset="0"/>
            </a:endParaRPr>
          </a:p>
          <a:p>
            <a:r>
              <a:rPr lang="en-US" sz="4400" dirty="0">
                <a:solidFill>
                  <a:schemeClr val="accent1">
                    <a:lumMod val="60000"/>
                    <a:lumOff val="40000"/>
                  </a:schemeClr>
                </a:solidFill>
                <a:latin typeface="Arial Rounded MT Bold" panose="020F0704030504030204" pitchFamily="34" charset="0"/>
              </a:rPr>
              <a:t>Swap For a New Item</a:t>
            </a:r>
          </a:p>
        </p:txBody>
      </p:sp>
    </p:spTree>
    <p:extLst>
      <p:ext uri="{BB962C8B-B14F-4D97-AF65-F5344CB8AC3E}">
        <p14:creationId xmlns:p14="http://schemas.microsoft.com/office/powerpoint/2010/main" val="125800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0551" y="2441359"/>
            <a:ext cx="7146525" cy="1754326"/>
          </a:xfrm>
          <a:prstGeom prst="rect">
            <a:avLst/>
          </a:prstGeom>
          <a:noFill/>
        </p:spPr>
        <p:txBody>
          <a:bodyPr wrap="square" rtlCol="0">
            <a:spAutoFit/>
          </a:bodyPr>
          <a:lstStyle/>
          <a:p>
            <a:r>
              <a:rPr lang="en-US" sz="5400" dirty="0">
                <a:solidFill>
                  <a:schemeClr val="accent1">
                    <a:lumMod val="60000"/>
                    <a:lumOff val="40000"/>
                  </a:schemeClr>
                </a:solidFill>
              </a:rPr>
              <a:t>REPLACE ITEM SCREENSHOT</a:t>
            </a:r>
          </a:p>
        </p:txBody>
      </p:sp>
    </p:spTree>
    <p:extLst>
      <p:ext uri="{BB962C8B-B14F-4D97-AF65-F5344CB8AC3E}">
        <p14:creationId xmlns:p14="http://schemas.microsoft.com/office/powerpoint/2010/main" val="1438638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6276" y="2929631"/>
            <a:ext cx="8167456" cy="1569660"/>
          </a:xfrm>
          <a:prstGeom prst="rect">
            <a:avLst/>
          </a:prstGeom>
          <a:noFill/>
        </p:spPr>
        <p:txBody>
          <a:bodyPr wrap="square" rtlCol="0">
            <a:spAutoFit/>
          </a:bodyPr>
          <a:lstStyle/>
          <a:p>
            <a:r>
              <a:rPr lang="en-US" sz="4800" dirty="0">
                <a:solidFill>
                  <a:schemeClr val="accent1">
                    <a:lumMod val="60000"/>
                    <a:lumOff val="40000"/>
                  </a:schemeClr>
                </a:solidFill>
              </a:rPr>
              <a:t>FileTalker.java SCREENSHOT</a:t>
            </a:r>
          </a:p>
        </p:txBody>
      </p:sp>
    </p:spTree>
    <p:extLst>
      <p:ext uri="{BB962C8B-B14F-4D97-AF65-F5344CB8AC3E}">
        <p14:creationId xmlns:p14="http://schemas.microsoft.com/office/powerpoint/2010/main" val="118201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6163" y="2183907"/>
            <a:ext cx="7714695" cy="2123658"/>
          </a:xfrm>
          <a:prstGeom prst="rect">
            <a:avLst/>
          </a:prstGeom>
          <a:noFill/>
        </p:spPr>
        <p:txBody>
          <a:bodyPr wrap="square" rtlCol="0">
            <a:spAutoFit/>
          </a:bodyPr>
          <a:lstStyle/>
          <a:p>
            <a:r>
              <a:rPr lang="en-US" sz="6600" dirty="0">
                <a:solidFill>
                  <a:schemeClr val="accent1">
                    <a:lumMod val="60000"/>
                    <a:lumOff val="40000"/>
                  </a:schemeClr>
                </a:solidFill>
              </a:rPr>
              <a:t>Table.java screen shot</a:t>
            </a:r>
          </a:p>
        </p:txBody>
      </p:sp>
    </p:spTree>
    <p:extLst>
      <p:ext uri="{BB962C8B-B14F-4D97-AF65-F5344CB8AC3E}">
        <p14:creationId xmlns:p14="http://schemas.microsoft.com/office/powerpoint/2010/main" val="2028611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2493" y="2192785"/>
            <a:ext cx="7324078" cy="2862322"/>
          </a:xfrm>
          <a:prstGeom prst="rect">
            <a:avLst/>
          </a:prstGeom>
          <a:noFill/>
        </p:spPr>
        <p:txBody>
          <a:bodyPr wrap="square" rtlCol="0">
            <a:spAutoFit/>
          </a:bodyPr>
          <a:lstStyle/>
          <a:p>
            <a:r>
              <a:rPr lang="en-US" sz="3600" dirty="0">
                <a:solidFill>
                  <a:schemeClr val="accent6">
                    <a:lumMod val="60000"/>
                    <a:lumOff val="40000"/>
                  </a:schemeClr>
                </a:solidFill>
                <a:latin typeface="Arial Rounded MT Bold" panose="020F0704030504030204" pitchFamily="34" charset="0"/>
              </a:rPr>
              <a:t>Now, the moment you’ve all been waiting for…</a:t>
            </a:r>
          </a:p>
          <a:p>
            <a:endParaRPr lang="en-US" sz="3600" dirty="0">
              <a:solidFill>
                <a:schemeClr val="accent6">
                  <a:lumMod val="60000"/>
                  <a:lumOff val="40000"/>
                </a:schemeClr>
              </a:solidFill>
              <a:latin typeface="Arial Rounded MT Bold" panose="020F0704030504030204" pitchFamily="34" charset="0"/>
            </a:endParaRPr>
          </a:p>
          <a:p>
            <a:r>
              <a:rPr lang="en-US" sz="3600" dirty="0">
                <a:solidFill>
                  <a:schemeClr val="accent6">
                    <a:lumMod val="60000"/>
                    <a:lumOff val="40000"/>
                  </a:schemeClr>
                </a:solidFill>
                <a:latin typeface="Arial Rounded MT Bold" panose="020F0704030504030204" pitchFamily="34" charset="0"/>
              </a:rPr>
              <a:t>A demonstration of how our application works!</a:t>
            </a:r>
          </a:p>
        </p:txBody>
      </p:sp>
      <p:pic>
        <p:nvPicPr>
          <p:cNvPr id="3" name="Picture 2" descr="ESPAÑA vs ITALIA: EN POS DE LA LEYENDA - La Libreta de Mou - Blog del ..."/>
          <p:cNvPicPr>
            <a:picLocks noChangeAspect="1"/>
          </p:cNvPicPr>
          <p:nvPr/>
        </p:nvPicPr>
        <p:blipFill>
          <a:blip r:embed="rId3"/>
          <a:stretch>
            <a:fillRect/>
          </a:stretch>
        </p:blipFill>
        <p:spPr>
          <a:xfrm>
            <a:off x="9653377" y="3191069"/>
            <a:ext cx="2200518" cy="2759270"/>
          </a:xfrm>
          <a:prstGeom prst="rect">
            <a:avLst/>
          </a:prstGeom>
        </p:spPr>
      </p:pic>
    </p:spTree>
    <p:extLst>
      <p:ext uri="{BB962C8B-B14F-4D97-AF65-F5344CB8AC3E}">
        <p14:creationId xmlns:p14="http://schemas.microsoft.com/office/powerpoint/2010/main" val="388765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9995" y="1166070"/>
            <a:ext cx="5494789" cy="4801314"/>
          </a:xfrm>
          <a:prstGeom prst="rect">
            <a:avLst/>
          </a:prstGeom>
          <a:noFill/>
        </p:spPr>
        <p:txBody>
          <a:bodyPr wrap="square" rtlCol="0">
            <a:spAutoFit/>
          </a:bodyPr>
          <a:lstStyle/>
          <a:p>
            <a:r>
              <a:rPr lang="en-US" sz="7200" dirty="0">
                <a:latin typeface="Arial Rounded MT Bold" panose="020F0704030504030204" pitchFamily="34" charset="0"/>
              </a:rPr>
              <a:t>Designing Process:</a:t>
            </a:r>
          </a:p>
          <a:p>
            <a:endParaRPr lang="en-US" dirty="0"/>
          </a:p>
          <a:p>
            <a:r>
              <a:rPr lang="en-US" sz="4800" dirty="0">
                <a:solidFill>
                  <a:schemeClr val="accent1">
                    <a:lumMod val="60000"/>
                    <a:lumOff val="40000"/>
                  </a:schemeClr>
                </a:solidFill>
              </a:rPr>
              <a:t>Sharee Anderson</a:t>
            </a:r>
          </a:p>
          <a:p>
            <a:endParaRPr lang="en-US" sz="4800" dirty="0">
              <a:solidFill>
                <a:schemeClr val="accent1">
                  <a:lumMod val="60000"/>
                  <a:lumOff val="40000"/>
                </a:schemeClr>
              </a:solidFill>
            </a:endParaRPr>
          </a:p>
          <a:p>
            <a:r>
              <a:rPr lang="en-US" sz="4800" dirty="0">
                <a:solidFill>
                  <a:schemeClr val="accent1">
                    <a:lumMod val="60000"/>
                    <a:lumOff val="40000"/>
                  </a:schemeClr>
                </a:solidFill>
              </a:rPr>
              <a:t>Taylor </a:t>
            </a:r>
            <a:r>
              <a:rPr lang="en-US" sz="4800" dirty="0" err="1">
                <a:solidFill>
                  <a:schemeClr val="accent1">
                    <a:lumMod val="60000"/>
                    <a:lumOff val="40000"/>
                  </a:schemeClr>
                </a:solidFill>
              </a:rPr>
              <a:t>Cansler</a:t>
            </a:r>
            <a:endParaRPr lang="en-US" sz="4800" dirty="0">
              <a:solidFill>
                <a:schemeClr val="accent1">
                  <a:lumMod val="60000"/>
                  <a:lumOff val="40000"/>
                </a:schemeClr>
              </a:solidFill>
            </a:endParaRPr>
          </a:p>
        </p:txBody>
      </p:sp>
      <p:pic>
        <p:nvPicPr>
          <p:cNvPr id="3" name="Picture 2" descr="File:QR &lt;strong&gt;design&lt;/strong&gt; spagetti.jpg - Wikimedia Commons"/>
          <p:cNvPicPr>
            <a:picLocks noChangeAspect="1"/>
          </p:cNvPicPr>
          <p:nvPr/>
        </p:nvPicPr>
        <p:blipFill>
          <a:blip r:embed="rId3"/>
          <a:stretch>
            <a:fillRect/>
          </a:stretch>
        </p:blipFill>
        <p:spPr>
          <a:xfrm>
            <a:off x="379665" y="2402866"/>
            <a:ext cx="3380571" cy="3255318"/>
          </a:xfrm>
          <a:prstGeom prst="rect">
            <a:avLst/>
          </a:prstGeom>
        </p:spPr>
      </p:pic>
    </p:spTree>
    <p:extLst>
      <p:ext uri="{BB962C8B-B14F-4D97-AF65-F5344CB8AC3E}">
        <p14:creationId xmlns:p14="http://schemas.microsoft.com/office/powerpoint/2010/main" val="206107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7149" y="1501629"/>
            <a:ext cx="6048462" cy="4247317"/>
          </a:xfrm>
          <a:prstGeom prst="rect">
            <a:avLst/>
          </a:prstGeom>
          <a:noFill/>
        </p:spPr>
        <p:txBody>
          <a:bodyPr wrap="square" rtlCol="0">
            <a:spAutoFit/>
          </a:bodyPr>
          <a:lstStyle/>
          <a:p>
            <a:r>
              <a:rPr lang="en-US" sz="6000" dirty="0">
                <a:latin typeface="Arial Rounded MT Bold" panose="020F0704030504030204" pitchFamily="34" charset="0"/>
              </a:rPr>
              <a:t>Programming Process:</a:t>
            </a:r>
          </a:p>
          <a:p>
            <a:endParaRPr lang="en-US" dirty="0"/>
          </a:p>
          <a:p>
            <a:r>
              <a:rPr lang="en-US" sz="4400" dirty="0">
                <a:solidFill>
                  <a:schemeClr val="accent1">
                    <a:lumMod val="60000"/>
                    <a:lumOff val="40000"/>
                  </a:schemeClr>
                </a:solidFill>
              </a:rPr>
              <a:t>Kristine Bunnell</a:t>
            </a:r>
          </a:p>
          <a:p>
            <a:endParaRPr lang="en-US" sz="4400" dirty="0">
              <a:solidFill>
                <a:schemeClr val="accent1">
                  <a:lumMod val="60000"/>
                  <a:lumOff val="40000"/>
                </a:schemeClr>
              </a:solidFill>
            </a:endParaRPr>
          </a:p>
          <a:p>
            <a:r>
              <a:rPr lang="en-US" sz="4400" dirty="0">
                <a:solidFill>
                  <a:schemeClr val="accent1">
                    <a:lumMod val="60000"/>
                    <a:lumOff val="40000"/>
                  </a:schemeClr>
                </a:solidFill>
              </a:rPr>
              <a:t>Donald Robinson</a:t>
            </a:r>
          </a:p>
        </p:txBody>
      </p:sp>
      <p:pic>
        <p:nvPicPr>
          <p:cNvPr id="3" name="Picture 2" descr="BIG IMAGE (PNG)"/>
          <p:cNvPicPr>
            <a:picLocks noChangeAspect="1"/>
          </p:cNvPicPr>
          <p:nvPr/>
        </p:nvPicPr>
        <p:blipFill>
          <a:blip r:embed="rId3"/>
          <a:stretch>
            <a:fillRect/>
          </a:stretch>
        </p:blipFill>
        <p:spPr>
          <a:xfrm>
            <a:off x="8346660" y="1501629"/>
            <a:ext cx="3401086" cy="3872204"/>
          </a:xfrm>
          <a:prstGeom prst="rect">
            <a:avLst/>
          </a:prstGeom>
        </p:spPr>
      </p:pic>
    </p:spTree>
    <p:extLst>
      <p:ext uri="{BB962C8B-B14F-4D97-AF65-F5344CB8AC3E}">
        <p14:creationId xmlns:p14="http://schemas.microsoft.com/office/powerpoint/2010/main" val="261559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8133" y="1837189"/>
            <a:ext cx="9135611" cy="4524315"/>
          </a:xfrm>
          <a:prstGeom prst="rect">
            <a:avLst/>
          </a:prstGeom>
          <a:noFill/>
        </p:spPr>
        <p:txBody>
          <a:bodyPr wrap="square" rtlCol="0">
            <a:spAutoFit/>
          </a:bodyPr>
          <a:lstStyle/>
          <a:p>
            <a:r>
              <a:rPr lang="en-US" sz="5400" dirty="0">
                <a:latin typeface="Arial Rounded MT Bold" panose="020F0704030504030204" pitchFamily="34" charset="0"/>
              </a:rPr>
              <a:t>You’re probably asking yourself “What does Your Grocery List On a Budget do?”</a:t>
            </a:r>
          </a:p>
          <a:p>
            <a:endParaRPr lang="en-US" dirty="0"/>
          </a:p>
          <a:p>
            <a:endParaRPr lang="en-US" dirty="0"/>
          </a:p>
          <a:p>
            <a:endParaRPr lang="en-US" dirty="0"/>
          </a:p>
          <a:p>
            <a:endParaRPr lang="en-US" dirty="0"/>
          </a:p>
        </p:txBody>
      </p:sp>
      <p:pic>
        <p:nvPicPr>
          <p:cNvPr id="4" name="Picture 3" descr="Actualitzats i ampliats al nostre lloc web BellBot-G"/>
          <p:cNvPicPr>
            <a:picLocks noChangeAspect="1"/>
          </p:cNvPicPr>
          <p:nvPr/>
        </p:nvPicPr>
        <p:blipFill>
          <a:blip r:embed="rId3"/>
          <a:stretch>
            <a:fillRect/>
          </a:stretch>
        </p:blipFill>
        <p:spPr>
          <a:xfrm>
            <a:off x="10533544" y="4640943"/>
            <a:ext cx="660400" cy="1625600"/>
          </a:xfrm>
          <a:prstGeom prst="rect">
            <a:avLst/>
          </a:prstGeom>
        </p:spPr>
      </p:pic>
    </p:spTree>
    <p:extLst>
      <p:ext uri="{BB962C8B-B14F-4D97-AF65-F5344CB8AC3E}">
        <p14:creationId xmlns:p14="http://schemas.microsoft.com/office/powerpoint/2010/main" val="380319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7364" y="1950099"/>
            <a:ext cx="8105312" cy="2862322"/>
          </a:xfrm>
          <a:prstGeom prst="rect">
            <a:avLst/>
          </a:prstGeom>
          <a:noFill/>
        </p:spPr>
        <p:txBody>
          <a:bodyPr wrap="square" rtlCol="0">
            <a:spAutoFit/>
          </a:bodyPr>
          <a:lstStyle/>
          <a:p>
            <a:r>
              <a:rPr lang="en-US" sz="6000" dirty="0">
                <a:latin typeface="Arial Rounded MT Bold" panose="020F0704030504030204" pitchFamily="34" charset="0"/>
              </a:rPr>
              <a:t>Why do you need Your Grocery List On a Budget?</a:t>
            </a:r>
          </a:p>
        </p:txBody>
      </p:sp>
      <p:pic>
        <p:nvPicPr>
          <p:cNvPr id="3" name="Picture 2" descr="File:Who is Who.png - WikiTears"/>
          <p:cNvPicPr>
            <a:picLocks noChangeAspect="1"/>
          </p:cNvPicPr>
          <p:nvPr/>
        </p:nvPicPr>
        <p:blipFill>
          <a:blip r:embed="rId3"/>
          <a:stretch>
            <a:fillRect/>
          </a:stretch>
        </p:blipFill>
        <p:spPr>
          <a:xfrm>
            <a:off x="6956482" y="1237813"/>
            <a:ext cx="4623853" cy="4979534"/>
          </a:xfrm>
          <a:prstGeom prst="rect">
            <a:avLst/>
          </a:prstGeom>
        </p:spPr>
      </p:pic>
    </p:spTree>
    <p:extLst>
      <p:ext uri="{BB962C8B-B14F-4D97-AF65-F5344CB8AC3E}">
        <p14:creationId xmlns:p14="http://schemas.microsoft.com/office/powerpoint/2010/main" val="401403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3401" y="2228295"/>
            <a:ext cx="7812350" cy="1938992"/>
          </a:xfrm>
          <a:prstGeom prst="rect">
            <a:avLst/>
          </a:prstGeom>
          <a:noFill/>
        </p:spPr>
        <p:txBody>
          <a:bodyPr wrap="square" rtlCol="0">
            <a:spAutoFit/>
          </a:bodyPr>
          <a:lstStyle/>
          <a:p>
            <a:r>
              <a:rPr lang="en-US" sz="4000" dirty="0">
                <a:latin typeface="Arial Rounded MT Bold" panose="020F0704030504030204" pitchFamily="34" charset="0"/>
              </a:rPr>
              <a:t>Homepage consists of :</a:t>
            </a:r>
          </a:p>
          <a:p>
            <a:endParaRPr lang="en-US" sz="4000" dirty="0">
              <a:latin typeface="Arial Rounded MT Bold" panose="020F0704030504030204" pitchFamily="34" charset="0"/>
            </a:endParaRPr>
          </a:p>
          <a:p>
            <a:r>
              <a:rPr lang="en-US" sz="4000" dirty="0">
                <a:solidFill>
                  <a:schemeClr val="accent1">
                    <a:lumMod val="60000"/>
                    <a:lumOff val="40000"/>
                  </a:schemeClr>
                </a:solidFill>
                <a:latin typeface="Arial Rounded MT Bold" panose="020F0704030504030204" pitchFamily="34" charset="0"/>
              </a:rPr>
              <a:t>Navigational buttons</a:t>
            </a:r>
          </a:p>
        </p:txBody>
      </p:sp>
    </p:spTree>
    <p:extLst>
      <p:ext uri="{BB962C8B-B14F-4D97-AF65-F5344CB8AC3E}">
        <p14:creationId xmlns:p14="http://schemas.microsoft.com/office/powerpoint/2010/main" val="1338752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0046" y="1260628"/>
            <a:ext cx="8487053" cy="3970318"/>
          </a:xfrm>
          <a:prstGeom prst="rect">
            <a:avLst/>
          </a:prstGeom>
          <a:noFill/>
        </p:spPr>
        <p:txBody>
          <a:bodyPr wrap="square" rtlCol="0">
            <a:spAutoFit/>
          </a:bodyPr>
          <a:lstStyle/>
          <a:p>
            <a:r>
              <a:rPr lang="en-US" sz="2800" dirty="0">
                <a:latin typeface="Arial Rounded MT Bold" panose="020F0704030504030204" pitchFamily="34" charset="0"/>
              </a:rPr>
              <a:t>New List :</a:t>
            </a:r>
          </a:p>
          <a:p>
            <a:endParaRPr lang="en-US" sz="2800" dirty="0">
              <a:latin typeface="Arial Rounded MT Bold" panose="020F0704030504030204" pitchFamily="34" charset="0"/>
            </a:endParaRPr>
          </a:p>
          <a:p>
            <a:r>
              <a:rPr lang="en-US" sz="2800" dirty="0">
                <a:solidFill>
                  <a:schemeClr val="accent1">
                    <a:lumMod val="60000"/>
                    <a:lumOff val="40000"/>
                  </a:schemeClr>
                </a:solidFill>
                <a:latin typeface="Arial Rounded MT Bold" panose="020F0704030504030204" pitchFamily="34" charset="0"/>
              </a:rPr>
              <a:t>Add Button</a:t>
            </a:r>
          </a:p>
          <a:p>
            <a:br>
              <a:rPr lang="en-US" sz="2800" dirty="0">
                <a:solidFill>
                  <a:schemeClr val="accent1">
                    <a:lumMod val="60000"/>
                    <a:lumOff val="40000"/>
                  </a:schemeClr>
                </a:solidFill>
                <a:latin typeface="Arial Rounded MT Bold" panose="020F0704030504030204" pitchFamily="34" charset="0"/>
              </a:rPr>
            </a:br>
            <a:r>
              <a:rPr lang="en-US" sz="2800" dirty="0">
                <a:solidFill>
                  <a:schemeClr val="accent1">
                    <a:lumMod val="60000"/>
                    <a:lumOff val="40000"/>
                  </a:schemeClr>
                </a:solidFill>
                <a:latin typeface="Arial Rounded MT Bold" panose="020F0704030504030204" pitchFamily="34" charset="0"/>
              </a:rPr>
              <a:t>Total of Added Items</a:t>
            </a:r>
          </a:p>
          <a:p>
            <a:endParaRPr lang="en-US" sz="2800" dirty="0">
              <a:solidFill>
                <a:schemeClr val="accent1">
                  <a:lumMod val="60000"/>
                  <a:lumOff val="40000"/>
                </a:schemeClr>
              </a:solidFill>
              <a:latin typeface="Arial Rounded MT Bold" panose="020F0704030504030204" pitchFamily="34" charset="0"/>
            </a:endParaRPr>
          </a:p>
          <a:p>
            <a:r>
              <a:rPr lang="en-US" sz="2800" dirty="0">
                <a:solidFill>
                  <a:schemeClr val="accent1">
                    <a:lumMod val="60000"/>
                    <a:lumOff val="40000"/>
                  </a:schemeClr>
                </a:solidFill>
                <a:latin typeface="Arial Rounded MT Bold" panose="020F0704030504030204" pitchFamily="34" charset="0"/>
              </a:rPr>
              <a:t>Icon</a:t>
            </a:r>
          </a:p>
          <a:p>
            <a:endParaRPr lang="en-US" sz="2800" dirty="0">
              <a:solidFill>
                <a:schemeClr val="accent1">
                  <a:lumMod val="60000"/>
                  <a:lumOff val="40000"/>
                </a:schemeClr>
              </a:solidFill>
              <a:latin typeface="Arial Rounded MT Bold" panose="020F0704030504030204" pitchFamily="34" charset="0"/>
            </a:endParaRPr>
          </a:p>
          <a:p>
            <a:r>
              <a:rPr lang="en-US" sz="2800" dirty="0">
                <a:solidFill>
                  <a:schemeClr val="accent1">
                    <a:lumMod val="60000"/>
                    <a:lumOff val="40000"/>
                  </a:schemeClr>
                </a:solidFill>
                <a:latin typeface="Arial Rounded MT Bold" panose="020F0704030504030204" pitchFamily="34" charset="0"/>
              </a:rPr>
              <a:t>Set Display Budget</a:t>
            </a:r>
          </a:p>
        </p:txBody>
      </p:sp>
    </p:spTree>
    <p:extLst>
      <p:ext uri="{BB962C8B-B14F-4D97-AF65-F5344CB8AC3E}">
        <p14:creationId xmlns:p14="http://schemas.microsoft.com/office/powerpoint/2010/main" val="151789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5760" y="1429304"/>
            <a:ext cx="7643674" cy="4832092"/>
          </a:xfrm>
          <a:prstGeom prst="rect">
            <a:avLst/>
          </a:prstGeom>
          <a:noFill/>
        </p:spPr>
        <p:txBody>
          <a:bodyPr wrap="square" rtlCol="0">
            <a:spAutoFit/>
          </a:bodyPr>
          <a:lstStyle/>
          <a:p>
            <a:r>
              <a:rPr lang="en-US" sz="2800" dirty="0">
                <a:latin typeface="Arial Rounded MT Bold" panose="020F0704030504030204" pitchFamily="34" charset="0"/>
              </a:rPr>
              <a:t>Scanner:</a:t>
            </a:r>
          </a:p>
          <a:p>
            <a:endParaRPr lang="en-US" sz="2800" dirty="0">
              <a:latin typeface="Arial Rounded MT Bold" panose="020F0704030504030204" pitchFamily="34" charset="0"/>
            </a:endParaRPr>
          </a:p>
          <a:p>
            <a:r>
              <a:rPr lang="en-US" sz="2800" dirty="0">
                <a:solidFill>
                  <a:schemeClr val="accent1">
                    <a:lumMod val="60000"/>
                    <a:lumOff val="40000"/>
                  </a:schemeClr>
                </a:solidFill>
                <a:latin typeface="Arial Rounded MT Bold" panose="020F0704030504030204" pitchFamily="34" charset="0"/>
              </a:rPr>
              <a:t>Add Buttons</a:t>
            </a:r>
          </a:p>
          <a:p>
            <a:br>
              <a:rPr lang="en-US" sz="2800" dirty="0">
                <a:solidFill>
                  <a:schemeClr val="accent1">
                    <a:lumMod val="60000"/>
                    <a:lumOff val="40000"/>
                  </a:schemeClr>
                </a:solidFill>
                <a:latin typeface="Arial Rounded MT Bold" panose="020F0704030504030204" pitchFamily="34" charset="0"/>
              </a:rPr>
            </a:br>
            <a:r>
              <a:rPr lang="en-US" sz="2800" dirty="0">
                <a:solidFill>
                  <a:schemeClr val="accent1">
                    <a:lumMod val="60000"/>
                    <a:lumOff val="40000"/>
                  </a:schemeClr>
                </a:solidFill>
                <a:latin typeface="Arial Rounded MT Bold" panose="020F0704030504030204" pitchFamily="34" charset="0"/>
              </a:rPr>
              <a:t>Replace Buttons</a:t>
            </a:r>
          </a:p>
          <a:p>
            <a:endParaRPr lang="en-US" sz="2800" dirty="0">
              <a:solidFill>
                <a:schemeClr val="accent1">
                  <a:lumMod val="60000"/>
                  <a:lumOff val="40000"/>
                </a:schemeClr>
              </a:solidFill>
              <a:latin typeface="Arial Rounded MT Bold" panose="020F0704030504030204" pitchFamily="34" charset="0"/>
            </a:endParaRPr>
          </a:p>
          <a:p>
            <a:r>
              <a:rPr lang="en-US" sz="2800" dirty="0">
                <a:solidFill>
                  <a:schemeClr val="accent1">
                    <a:lumMod val="60000"/>
                    <a:lumOff val="40000"/>
                  </a:schemeClr>
                </a:solidFill>
                <a:latin typeface="Arial Rounded MT Bold" panose="020F0704030504030204" pitchFamily="34" charset="0"/>
              </a:rPr>
              <a:t>Put Back</a:t>
            </a:r>
          </a:p>
          <a:p>
            <a:endParaRPr lang="en-US" sz="2800" dirty="0">
              <a:solidFill>
                <a:schemeClr val="accent1">
                  <a:lumMod val="60000"/>
                  <a:lumOff val="40000"/>
                </a:schemeClr>
              </a:solidFill>
              <a:latin typeface="Arial Rounded MT Bold" panose="020F0704030504030204" pitchFamily="34" charset="0"/>
            </a:endParaRPr>
          </a:p>
          <a:p>
            <a:r>
              <a:rPr lang="en-US" sz="2800" dirty="0">
                <a:solidFill>
                  <a:schemeClr val="accent1">
                    <a:lumMod val="60000"/>
                    <a:lumOff val="40000"/>
                  </a:schemeClr>
                </a:solidFill>
                <a:latin typeface="Arial Rounded MT Bold" panose="020F0704030504030204" pitchFamily="34" charset="0"/>
              </a:rPr>
              <a:t>Check Off Button</a:t>
            </a:r>
          </a:p>
          <a:p>
            <a:endParaRPr lang="en-US" sz="2800" dirty="0">
              <a:solidFill>
                <a:schemeClr val="accent1">
                  <a:lumMod val="60000"/>
                  <a:lumOff val="40000"/>
                </a:schemeClr>
              </a:solidFill>
              <a:latin typeface="Arial Rounded MT Bold" panose="020F0704030504030204" pitchFamily="34" charset="0"/>
            </a:endParaRPr>
          </a:p>
          <a:p>
            <a:r>
              <a:rPr lang="en-US" sz="2800" dirty="0">
                <a:solidFill>
                  <a:schemeClr val="accent1">
                    <a:lumMod val="60000"/>
                    <a:lumOff val="40000"/>
                  </a:schemeClr>
                </a:solidFill>
                <a:latin typeface="Arial Rounded MT Bold" panose="020F0704030504030204" pitchFamily="34" charset="0"/>
              </a:rPr>
              <a:t>Drop Down List</a:t>
            </a:r>
          </a:p>
        </p:txBody>
      </p:sp>
    </p:spTree>
    <p:extLst>
      <p:ext uri="{BB962C8B-B14F-4D97-AF65-F5344CB8AC3E}">
        <p14:creationId xmlns:p14="http://schemas.microsoft.com/office/powerpoint/2010/main" val="409885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5658" y="1207363"/>
            <a:ext cx="8185212" cy="4832092"/>
          </a:xfrm>
          <a:prstGeom prst="rect">
            <a:avLst/>
          </a:prstGeom>
          <a:noFill/>
        </p:spPr>
        <p:txBody>
          <a:bodyPr wrap="square" rtlCol="0">
            <a:spAutoFit/>
          </a:bodyPr>
          <a:lstStyle/>
          <a:p>
            <a:r>
              <a:rPr lang="en-US" sz="4400" dirty="0">
                <a:latin typeface="Arial Rounded MT Bold" panose="020F0704030504030204" pitchFamily="34" charset="0"/>
              </a:rPr>
              <a:t>Settings:</a:t>
            </a:r>
          </a:p>
          <a:p>
            <a:endParaRPr lang="en-US" sz="4400" dirty="0">
              <a:latin typeface="Arial Rounded MT Bold" panose="020F0704030504030204" pitchFamily="34" charset="0"/>
            </a:endParaRPr>
          </a:p>
          <a:p>
            <a:r>
              <a:rPr lang="en-US" sz="4400" dirty="0">
                <a:solidFill>
                  <a:schemeClr val="accent1">
                    <a:lumMod val="60000"/>
                    <a:lumOff val="40000"/>
                  </a:schemeClr>
                </a:solidFill>
                <a:latin typeface="Arial Rounded MT Bold" panose="020F0704030504030204" pitchFamily="34" charset="0"/>
              </a:rPr>
              <a:t>Zip code</a:t>
            </a:r>
          </a:p>
          <a:p>
            <a:endParaRPr lang="en-US" sz="4400" dirty="0">
              <a:solidFill>
                <a:schemeClr val="accent1">
                  <a:lumMod val="60000"/>
                  <a:lumOff val="40000"/>
                </a:schemeClr>
              </a:solidFill>
              <a:latin typeface="Arial Rounded MT Bold" panose="020F0704030504030204" pitchFamily="34" charset="0"/>
            </a:endParaRPr>
          </a:p>
          <a:p>
            <a:r>
              <a:rPr lang="en-US" sz="4400" dirty="0">
                <a:solidFill>
                  <a:schemeClr val="accent1">
                    <a:lumMod val="60000"/>
                    <a:lumOff val="40000"/>
                  </a:schemeClr>
                </a:solidFill>
                <a:latin typeface="Arial Rounded MT Bold" panose="020F0704030504030204" pitchFamily="34" charset="0"/>
              </a:rPr>
              <a:t>Pop ups</a:t>
            </a:r>
          </a:p>
          <a:p>
            <a:endParaRPr lang="en-US" sz="4400" dirty="0">
              <a:solidFill>
                <a:schemeClr val="accent1">
                  <a:lumMod val="60000"/>
                  <a:lumOff val="40000"/>
                </a:schemeClr>
              </a:solidFill>
              <a:latin typeface="Arial Rounded MT Bold" panose="020F0704030504030204" pitchFamily="34" charset="0"/>
            </a:endParaRPr>
          </a:p>
          <a:p>
            <a:r>
              <a:rPr lang="en-US" sz="4400" dirty="0">
                <a:solidFill>
                  <a:schemeClr val="accent1">
                    <a:lumMod val="60000"/>
                    <a:lumOff val="40000"/>
                  </a:schemeClr>
                </a:solidFill>
                <a:latin typeface="Arial Rounded MT Bold" panose="020F0704030504030204" pitchFamily="34" charset="0"/>
              </a:rPr>
              <a:t>Default Budget</a:t>
            </a:r>
          </a:p>
        </p:txBody>
      </p:sp>
    </p:spTree>
    <p:extLst>
      <p:ext uri="{BB962C8B-B14F-4D97-AF65-F5344CB8AC3E}">
        <p14:creationId xmlns:p14="http://schemas.microsoft.com/office/powerpoint/2010/main" val="120756925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825</TotalTime>
  <Words>1307</Words>
  <Application>Microsoft Office PowerPoint</Application>
  <PresentationFormat>Widescreen</PresentationFormat>
  <Paragraphs>130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Rounded MT Bold</vt:lpstr>
      <vt:lpstr>Calibri</vt:lpstr>
      <vt:lpstr>Century Gothic</vt:lpstr>
      <vt:lpstr>Vapor Trail</vt:lpstr>
      <vt:lpstr>The detailed work behind “your grocery list on a budget”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detailed work behind “your grocery list on a budget”</dc:title>
  <dc:creator>Kristine Bunnell</dc:creator>
  <cp:lastModifiedBy>Kristine Bunnell</cp:lastModifiedBy>
  <cp:revision>11</cp:revision>
  <dcterms:created xsi:type="dcterms:W3CDTF">2017-04-15T13:15:33Z</dcterms:created>
  <dcterms:modified xsi:type="dcterms:W3CDTF">2017-04-16T03:01:07Z</dcterms:modified>
</cp:coreProperties>
</file>