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3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8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4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2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9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258E-2B01-404D-9C9F-60EACF2531FD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4555-B3AA-49AC-AC3D-03447B470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1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GL-Refpages/gl4/html/intBitsToFloat.xhtml" TargetMode="External"/><Relationship Id="rId2" Type="http://schemas.openxmlformats.org/officeDocument/2006/relationships/hyperlink" Target="https://www.khronos.org/opengl/wiki/Geometry_Shader_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discussion_boards/showthread.php/181905-Shader-and-barycentric-coordina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n-demand.gputechconf.com/gtc-eu/2017/presentation/23026-thomas-schander-real-time-path-tracing-using-a-hybrid-deferred-approach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Scree Space Ray Tracing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アイディアメモ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CUDA</a:t>
            </a:r>
            <a:r>
              <a:rPr kumimoji="1" lang="ja-JP" altLang="en-US" dirty="0" smtClean="0"/>
              <a:t>に渡す必要のあるデータ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Object ID</a:t>
            </a:r>
            <a:r>
              <a:rPr lang="ja-JP" altLang="en-US" dirty="0"/>
              <a:t>（</a:t>
            </a:r>
            <a:r>
              <a:rPr lang="en-US" altLang="ja-JP" dirty="0" err="1"/>
              <a:t>uint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 smtClean="0"/>
              <a:t>ヒットしたオブジェクト</a:t>
            </a:r>
            <a:r>
              <a:rPr kumimoji="1" lang="en-US" altLang="ja-JP" dirty="0" smtClean="0"/>
              <a:t>ID</a:t>
            </a:r>
          </a:p>
          <a:p>
            <a:pPr lvl="2"/>
            <a:r>
              <a:rPr lang="en-US" altLang="ja-JP" dirty="0" smtClean="0"/>
              <a:t>L2W</a:t>
            </a:r>
            <a:r>
              <a:rPr lang="ja-JP" altLang="en-US" dirty="0" smtClean="0"/>
              <a:t>マトリクスを取得するために必要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Primtive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uint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三角形情報を取得するため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法線、</a:t>
            </a:r>
            <a:r>
              <a:rPr kumimoji="1" lang="en-US" altLang="ja-JP" dirty="0" smtClean="0"/>
              <a:t>UV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マテリアル、面積などにアクセスする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float2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正確</a:t>
            </a:r>
            <a:r>
              <a:rPr lang="ja-JP" altLang="en-US" dirty="0" smtClean="0"/>
              <a:t>な法線、</a:t>
            </a:r>
            <a:r>
              <a:rPr lang="en-US" altLang="ja-JP" dirty="0" smtClean="0"/>
              <a:t>UV</a:t>
            </a:r>
            <a:r>
              <a:rPr lang="ja-JP" altLang="en-US" dirty="0" smtClean="0"/>
              <a:t>を計算するため</a:t>
            </a:r>
            <a:endParaRPr lang="en-US" altLang="ja-JP" dirty="0" smtClean="0"/>
          </a:p>
          <a:p>
            <a:r>
              <a:rPr kumimoji="1" lang="en-US" altLang="ja-JP" dirty="0" smtClean="0"/>
              <a:t>Depth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float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Ray Marching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ワールド座標計算用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55976" y="4941168"/>
            <a:ext cx="417646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ObjetID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PrimID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重心座標が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分かれば、最悪 </a:t>
            </a:r>
            <a:r>
              <a:rPr lang="en-US" altLang="ja-JP" dirty="0" err="1" smtClean="0"/>
              <a:t>RayTracing</a:t>
            </a:r>
            <a:r>
              <a:rPr lang="ja-JP" altLang="en-US" dirty="0" smtClean="0"/>
              <a:t>内部で</a:t>
            </a:r>
            <a:r>
              <a:rPr lang="en-US" altLang="ja-JP" dirty="0" smtClean="0"/>
              <a:t>Depth</a:t>
            </a:r>
            <a:r>
              <a:rPr lang="ja-JP" altLang="en-US" dirty="0" smtClean="0"/>
              <a:t>は計算できるので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ScreenSpace</a:t>
            </a:r>
            <a:r>
              <a:rPr kumimoji="1" lang="ja-JP" altLang="en-US" dirty="0" smtClean="0"/>
              <a:t>から渡さなくてもいいはず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82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PrimId</a:t>
            </a:r>
            <a:r>
              <a:rPr lang="ja-JP" altLang="en-US" dirty="0" smtClean="0"/>
              <a:t>の取り方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www.khronos.org/opengl/wiki/Geometry_Shader_Examples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ジオメトリシェーダで </a:t>
            </a:r>
            <a:r>
              <a:rPr kumimoji="1" lang="en-US" altLang="ja-JP" dirty="0" err="1" smtClean="0"/>
              <a:t>gl_PrimitiveID</a:t>
            </a:r>
            <a:r>
              <a:rPr kumimoji="1" lang="ja-JP" altLang="en-US" dirty="0" smtClean="0"/>
              <a:t>が取れるので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それをフラグメントシェーダに渡す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ドローコールで</a:t>
            </a:r>
            <a:r>
              <a:rPr lang="en-US" altLang="ja-JP" dirty="0" smtClean="0"/>
              <a:t>uniform</a:t>
            </a:r>
            <a:r>
              <a:rPr lang="ja-JP" altLang="en-US" dirty="0" smtClean="0"/>
              <a:t>としてベースプリミティブ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を渡し、</a:t>
            </a:r>
            <a:r>
              <a:rPr lang="en-US" altLang="ja-JP" dirty="0"/>
              <a:t> </a:t>
            </a:r>
            <a:r>
              <a:rPr lang="en-US" altLang="ja-JP" dirty="0" err="1" smtClean="0"/>
              <a:t>gl_PrimitiveID</a:t>
            </a:r>
            <a:r>
              <a:rPr lang="ja-JP" altLang="en-US" dirty="0" smtClean="0"/>
              <a:t>に加算して最終的な </a:t>
            </a:r>
            <a:r>
              <a:rPr lang="en-US" altLang="ja-JP" dirty="0" err="1" smtClean="0"/>
              <a:t>PrimID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https://www.khronos.org/registry/OpenGL-Refpages/gl4/html/intBitsToFloat.xhtml</a:t>
            </a:r>
            <a:endParaRPr lang="en-US" altLang="ja-JP" dirty="0" smtClean="0"/>
          </a:p>
          <a:p>
            <a:pPr lvl="1"/>
            <a:r>
              <a:rPr lang="en-US" altLang="ja-JP" b="1" dirty="0" err="1" smtClean="0"/>
              <a:t>uintBitsToFloat</a:t>
            </a:r>
            <a:r>
              <a:rPr lang="ja-JP" altLang="en-US" dirty="0" smtClean="0"/>
              <a:t>を使って、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に変換して出力する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Cuda</a:t>
            </a:r>
            <a:r>
              <a:rPr lang="ja-JP" altLang="en-US" dirty="0" smtClean="0"/>
              <a:t>内では </a:t>
            </a:r>
            <a:r>
              <a:rPr lang="en-US" altLang="ja-JP" dirty="0"/>
              <a:t>__</a:t>
            </a:r>
            <a:r>
              <a:rPr lang="en-US" altLang="ja-JP" dirty="0" err="1"/>
              <a:t>float_as_uint</a:t>
            </a:r>
            <a:r>
              <a:rPr lang="en-US" altLang="ja-JP" dirty="0"/>
              <a:t> </a:t>
            </a:r>
            <a:r>
              <a:rPr lang="ja-JP" altLang="en-US" dirty="0" smtClean="0"/>
              <a:t>を使って、</a:t>
            </a:r>
            <a:r>
              <a:rPr lang="en-US" altLang="ja-JP" dirty="0" err="1" smtClean="0"/>
              <a:t>uint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2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Bary</a:t>
            </a:r>
            <a:r>
              <a:rPr lang="en-US" altLang="ja-JP" dirty="0"/>
              <a:t> </a:t>
            </a:r>
            <a:r>
              <a:rPr lang="en-US" altLang="ja-JP" dirty="0" smtClean="0"/>
              <a:t>centric</a:t>
            </a:r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www.opengl.org/discussion_boards/showthread.php/181905-Shader-and-barycentric-coordinates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ジオメトリシェーダ内で各頂点に</a:t>
            </a:r>
            <a:r>
              <a:rPr kumimoji="1" lang="en-US" altLang="ja-JP" dirty="0" smtClean="0"/>
              <a:t>(1,0,0)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(0,1,0)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(0, 0,1)</a:t>
            </a:r>
            <a:r>
              <a:rPr kumimoji="1" lang="ja-JP" altLang="en-US" dirty="0" smtClean="0"/>
              <a:t>を頂点カラーとして持たせる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ROP</a:t>
            </a:r>
            <a:r>
              <a:rPr lang="ja-JP" altLang="en-US" dirty="0"/>
              <a:t>に</a:t>
            </a:r>
            <a:r>
              <a:rPr lang="ja-JP" altLang="en-US" dirty="0" smtClean="0"/>
              <a:t>よりフラグメントシェーダには線形補間された値がくる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</a:t>
            </a:r>
            <a:r>
              <a:rPr kumimoji="1" lang="ja-JP" altLang="en-US" dirty="0" smtClean="0"/>
              <a:t>が </a:t>
            </a:r>
            <a:r>
              <a:rPr kumimoji="1" lang="en-US" altLang="ja-JP" dirty="0" err="1" smtClean="0"/>
              <a:t>bary</a:t>
            </a:r>
            <a:r>
              <a:rPr kumimoji="1" lang="en-US" altLang="ja-JP" dirty="0" smtClean="0"/>
              <a:t> centric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Ray Generation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Svgf</a:t>
            </a:r>
            <a:r>
              <a:rPr kumimoji="1" lang="ja-JP" altLang="en-US" dirty="0" smtClean="0"/>
              <a:t>では分散を保持している</a:t>
            </a:r>
            <a:endParaRPr kumimoji="1" lang="en-US" altLang="ja-JP" dirty="0" smtClean="0"/>
          </a:p>
          <a:p>
            <a:r>
              <a:rPr lang="ja-JP" altLang="en-US" dirty="0" smtClean="0"/>
              <a:t>分散が一定値以下になったら、そのピクセルでは処理をスキップするようにする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66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 Space Ray Tracing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１バウンス目はそのまま</a:t>
            </a:r>
            <a:r>
              <a:rPr kumimoji="1" lang="en-US" altLang="ja-JP" dirty="0" smtClean="0"/>
              <a:t>G-Buffer</a:t>
            </a:r>
            <a:r>
              <a:rPr kumimoji="1" lang="ja-JP" altLang="en-US" dirty="0" smtClean="0"/>
              <a:t>をとるだけでいい</a:t>
            </a:r>
            <a:endParaRPr kumimoji="1"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バウンス目以降とシャドウレイはレイマーチングを使って、</a:t>
            </a:r>
            <a:r>
              <a:rPr lang="en-US" altLang="ja-JP" dirty="0" smtClean="0"/>
              <a:t>screen space</a:t>
            </a:r>
            <a:r>
              <a:rPr lang="ja-JP" altLang="en-US" dirty="0" smtClean="0"/>
              <a:t>で計算する</a:t>
            </a:r>
            <a:endParaRPr lang="en-US" altLang="ja-JP" dirty="0" smtClean="0"/>
          </a:p>
          <a:p>
            <a:r>
              <a:rPr kumimoji="1" lang="en-US" altLang="ja-JP" dirty="0" smtClean="0"/>
              <a:t>Screen space </a:t>
            </a:r>
            <a:r>
              <a:rPr kumimoji="1" lang="ja-JP" altLang="en-US" dirty="0" smtClean="0"/>
              <a:t>でヒットしなかったら、通常の</a:t>
            </a:r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のトラバースに切り替える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on-demand.gputechconf.com/gtc-eu/2017/presentation/23026-thomas-schander-real-time-path-tracing-using-a-hybrid-deferred-approach.pdf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43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trike="sngStrike" dirty="0" smtClean="0">
                <a:solidFill>
                  <a:srgbClr val="FF0000"/>
                </a:solidFill>
              </a:rPr>
              <a:t>分散による打ち切り</a:t>
            </a:r>
            <a:endParaRPr kumimoji="1" lang="en-US" altLang="ja-JP" strike="sngStrike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strike="sngStrike" dirty="0" smtClean="0">
                <a:solidFill>
                  <a:srgbClr val="FF0000"/>
                </a:solidFill>
              </a:rPr>
              <a:t>カメラが動いたときに分散が大きくなるので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/>
            </a:r>
            <a:br>
              <a:rPr lang="en-US" altLang="ja-JP" strike="sngStrike" dirty="0" smtClean="0">
                <a:solidFill>
                  <a:srgbClr val="FF0000"/>
                </a:solidFill>
              </a:rPr>
            </a:br>
            <a:r>
              <a:rPr lang="ja-JP" altLang="en-US" strike="sngStrike" dirty="0" smtClean="0">
                <a:solidFill>
                  <a:srgbClr val="FF0000"/>
                </a:solidFill>
              </a:rPr>
              <a:t>定常的に効果が期待できない</a:t>
            </a:r>
            <a:endParaRPr lang="en-US" altLang="ja-JP" strike="sngStrike" dirty="0">
              <a:solidFill>
                <a:srgbClr val="FF0000"/>
              </a:solidFill>
            </a:endParaRPr>
          </a:p>
          <a:p>
            <a:pPr lvl="1"/>
            <a:r>
              <a:rPr lang="en-US" altLang="ja-JP" strike="sngStrike" dirty="0" smtClean="0">
                <a:solidFill>
                  <a:srgbClr val="FF0000"/>
                </a:solidFill>
              </a:rPr>
              <a:t>Temporal </a:t>
            </a:r>
            <a:r>
              <a:rPr lang="en-US" altLang="ja-JP" strike="sngStrike" dirty="0" err="1" smtClean="0">
                <a:solidFill>
                  <a:srgbClr val="FF0000"/>
                </a:solidFill>
              </a:rPr>
              <a:t>Reprojection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などフィルタ計算時は</a:t>
            </a:r>
            <a:r>
              <a:rPr lang="en-US" altLang="ja-JP" strike="sngStrike" dirty="0" smtClean="0">
                <a:solidFill>
                  <a:srgbClr val="FF0000"/>
                </a:solidFill>
              </a:rPr>
              <a:t>tap</a:t>
            </a:r>
            <a:r>
              <a:rPr lang="ja-JP" altLang="en-US" strike="sngStrike" dirty="0" smtClean="0">
                <a:solidFill>
                  <a:srgbClr val="FF0000"/>
                </a:solidFill>
              </a:rPr>
              <a:t>数が大きく、打ち切られたレイの結果もサンプルされてしまい、フィルタがおかしくなる</a:t>
            </a:r>
            <a:endParaRPr lang="en-US" altLang="ja-JP" strike="sngStrik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2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G-Buffer</a:t>
            </a:r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lang="en-US" altLang="ja-JP" strike="sngStrike" dirty="0" err="1"/>
              <a:t>Obj</a:t>
            </a:r>
            <a:r>
              <a:rPr lang="ja-JP" altLang="en-US" strike="sngStrike" dirty="0"/>
              <a:t>をラスタライズレンダリングできるようにする</a:t>
            </a:r>
            <a:endParaRPr lang="en-US" altLang="ja-JP" strike="sngStrike" dirty="0"/>
          </a:p>
          <a:p>
            <a:pPr lvl="1"/>
            <a:r>
              <a:rPr lang="ja-JP" altLang="en-US" strike="sngStrike" dirty="0" smtClean="0"/>
              <a:t>ジオメトリ</a:t>
            </a:r>
            <a:r>
              <a:rPr lang="ja-JP" altLang="en-US" strike="sngStrike" dirty="0"/>
              <a:t>シェーダ</a:t>
            </a:r>
            <a:r>
              <a:rPr lang="ja-JP" altLang="en-US" strike="sngStrike" dirty="0" smtClean="0"/>
              <a:t>を</a:t>
            </a:r>
            <a:r>
              <a:rPr lang="ja-JP" altLang="en-US" strike="sngStrike" dirty="0" smtClean="0"/>
              <a:t>利用できるようにする</a:t>
            </a:r>
            <a:endParaRPr lang="en-US" altLang="ja-JP" strike="sngStrike" dirty="0" smtClean="0"/>
          </a:p>
          <a:p>
            <a:pPr lvl="1"/>
            <a:r>
              <a:rPr lang="en-US" altLang="ja-JP" strike="sngStrike" dirty="0" err="1"/>
              <a:t>Cuda</a:t>
            </a:r>
            <a:r>
              <a:rPr lang="ja-JP" altLang="en-US" strike="sngStrike" dirty="0"/>
              <a:t>に渡すデータの</a:t>
            </a:r>
            <a:r>
              <a:rPr lang="ja-JP" altLang="en-US" strike="sngStrike" dirty="0" smtClean="0"/>
              <a:t>出力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PrimID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ObjID</a:t>
            </a:r>
            <a:endParaRPr lang="en-US" altLang="ja-JP" strike="sngStrike" dirty="0" smtClean="0"/>
          </a:p>
          <a:p>
            <a:pPr lvl="2"/>
            <a:r>
              <a:rPr lang="en-US" altLang="ja-JP" strike="sngStrike" dirty="0" err="1" smtClean="0"/>
              <a:t>Bary</a:t>
            </a:r>
            <a:r>
              <a:rPr lang="en-US" altLang="ja-JP" strike="sngStrike" dirty="0" smtClean="0"/>
              <a:t> Centric</a:t>
            </a:r>
          </a:p>
          <a:p>
            <a:pPr lvl="1"/>
            <a:r>
              <a:rPr lang="en-US" altLang="ja-JP" strike="sngStrike" dirty="0" smtClean="0"/>
              <a:t>TAA</a:t>
            </a:r>
            <a:r>
              <a:rPr lang="ja-JP" altLang="en-US" strike="sngStrike" dirty="0" smtClean="0"/>
              <a:t>用に乱数で散らす</a:t>
            </a:r>
            <a:endParaRPr lang="en-US" altLang="ja-JP" strike="sngStrike" dirty="0" smtClean="0"/>
          </a:p>
          <a:p>
            <a:pPr lvl="1"/>
            <a:r>
              <a:rPr lang="en-US" altLang="ja-JP" dirty="0"/>
              <a:t>Float4</a:t>
            </a:r>
            <a:r>
              <a:rPr lang="ja-JP" altLang="en-US" dirty="0"/>
              <a:t>フォーマットで</a:t>
            </a:r>
            <a:r>
              <a:rPr lang="en-US" altLang="ja-JP" dirty="0"/>
              <a:t>FBO</a:t>
            </a:r>
            <a:r>
              <a:rPr lang="ja-JP" altLang="en-US" dirty="0"/>
              <a:t>に出力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8872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ScreenSpaceRayTracing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１バウンス目のみ対応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レイマーチングスタディ＆試作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ScreenSpaceReflection</a:t>
            </a:r>
            <a:r>
              <a:rPr lang="ja-JP" altLang="en-US" dirty="0" smtClean="0"/>
              <a:t>を実装してみる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２バウンス目以降対応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シャドウレイ対応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85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画面に合わせる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Scree Space Ray Tracing アイディアメモ</vt:lpstr>
      <vt:lpstr>CUDAに渡す必要のあるデータ</vt:lpstr>
      <vt:lpstr>PowerPoint プレゼンテーション</vt:lpstr>
      <vt:lpstr>PowerPoint プレゼンテーション</vt:lpstr>
      <vt:lpstr>Ray Generation</vt:lpstr>
      <vt:lpstr>Screen Space Ray Tracing</vt:lpstr>
      <vt:lpstr>実装方針</vt:lpstr>
      <vt:lpstr>実装方針</vt:lpstr>
      <vt:lpstr>実装方針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2017-11-08T05:20:25Z</dcterms:created>
  <dcterms:modified xsi:type="dcterms:W3CDTF">2017-11-09T08:12:04Z</dcterms:modified>
</cp:coreProperties>
</file>