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02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36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72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45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39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7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5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94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23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0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2BBE-D38D-46BF-BA88-6A1B14F6F1E9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43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62BBE-D38D-46BF-BA88-6A1B14F6F1E9}" type="datetimeFigureOut">
              <a:rPr kumimoji="1" lang="ja-JP" altLang="en-US" smtClean="0"/>
              <a:t>2017/8/10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2BEE-1BA1-44FE-8173-941E1BE50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1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 : 端子 5"/>
          <p:cNvSpPr/>
          <p:nvPr/>
        </p:nvSpPr>
        <p:spPr>
          <a:xfrm>
            <a:off x="755576" y="188640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 : 判断 6"/>
          <p:cNvSpPr/>
          <p:nvPr/>
        </p:nvSpPr>
        <p:spPr>
          <a:xfrm>
            <a:off x="575556" y="1685939"/>
            <a:ext cx="1440160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 smtClean="0"/>
              <a:t>１フレーム目</a:t>
            </a:r>
            <a:r>
              <a:rPr lang="ja-JP" altLang="en-US" sz="1100" dirty="0"/>
              <a:t>？</a:t>
            </a:r>
            <a:endParaRPr kumimoji="1" lang="en-US" altLang="ja-JP" sz="1100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701570" y="3356992"/>
            <a:ext cx="1188132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A-</a:t>
            </a:r>
            <a:r>
              <a:rPr kumimoji="1" lang="en-US" altLang="ja-JP" sz="1200" dirty="0" err="1" smtClean="0"/>
              <a:t>Torous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/>
              <a:t>フィルタ</a:t>
            </a:r>
            <a:endParaRPr kumimoji="1" lang="ja-JP" altLang="en-US" sz="1200" dirty="0"/>
          </a:p>
        </p:txBody>
      </p:sp>
      <p:sp>
        <p:nvSpPr>
          <p:cNvPr id="15" name="片側の 2 つの角を切り取った四角形 14"/>
          <p:cNvSpPr/>
          <p:nvPr/>
        </p:nvSpPr>
        <p:spPr>
          <a:xfrm>
            <a:off x="521550" y="2749689"/>
            <a:ext cx="1548172" cy="32403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 iterations</a:t>
            </a:r>
            <a:endParaRPr kumimoji="1" lang="ja-JP" altLang="en-US" dirty="0"/>
          </a:p>
        </p:txBody>
      </p:sp>
      <p:sp>
        <p:nvSpPr>
          <p:cNvPr id="16" name="フローチャート : 判断 15"/>
          <p:cNvSpPr/>
          <p:nvPr/>
        </p:nvSpPr>
        <p:spPr>
          <a:xfrm>
            <a:off x="575556" y="4005064"/>
            <a:ext cx="1440160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err="1" smtClean="0"/>
              <a:t>i</a:t>
            </a:r>
            <a:r>
              <a:rPr lang="en-US" altLang="ja-JP" sz="1600" dirty="0" smtClean="0"/>
              <a:t> == 0</a:t>
            </a:r>
            <a:endParaRPr kumimoji="1" lang="en-US" altLang="ja-JP" sz="1600" dirty="0" smtClean="0"/>
          </a:p>
        </p:txBody>
      </p:sp>
      <p:sp>
        <p:nvSpPr>
          <p:cNvPr id="17" name="片側の 2 つの角を切り取った四角形 16"/>
          <p:cNvSpPr/>
          <p:nvPr/>
        </p:nvSpPr>
        <p:spPr>
          <a:xfrm flipV="1">
            <a:off x="521550" y="4907549"/>
            <a:ext cx="1548172" cy="32403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3" name="直線矢印コネクタ 22"/>
          <p:cNvCxnSpPr>
            <a:stCxn id="15" idx="1"/>
            <a:endCxn id="10" idx="0"/>
          </p:cNvCxnSpPr>
          <p:nvPr/>
        </p:nvCxnSpPr>
        <p:spPr>
          <a:xfrm>
            <a:off x="1295636" y="3073725"/>
            <a:ext cx="0" cy="283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0" idx="2"/>
            <a:endCxn id="16" idx="0"/>
          </p:cNvCxnSpPr>
          <p:nvPr/>
        </p:nvCxnSpPr>
        <p:spPr>
          <a:xfrm>
            <a:off x="1295636" y="3753036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2"/>
            <a:endCxn id="17" idx="1"/>
          </p:cNvCxnSpPr>
          <p:nvPr/>
        </p:nvCxnSpPr>
        <p:spPr>
          <a:xfrm>
            <a:off x="1295636" y="4653136"/>
            <a:ext cx="0" cy="254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2555776" y="4077072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Color history</a:t>
            </a:r>
          </a:p>
          <a:p>
            <a:pPr algn="ctr"/>
            <a:r>
              <a:rPr lang="ja-JP" altLang="en-US" dirty="0" smtClean="0"/>
              <a:t>に保存</a:t>
            </a:r>
            <a:endParaRPr kumimoji="1" lang="ja-JP" altLang="en-US" dirty="0"/>
          </a:p>
        </p:txBody>
      </p:sp>
      <p:cxnSp>
        <p:nvCxnSpPr>
          <p:cNvPr id="31" name="直線矢印コネクタ 30"/>
          <p:cNvCxnSpPr>
            <a:stCxn id="16" idx="3"/>
            <a:endCxn id="29" idx="1"/>
          </p:cNvCxnSpPr>
          <p:nvPr/>
        </p:nvCxnSpPr>
        <p:spPr>
          <a:xfrm>
            <a:off x="2015716" y="4329100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4397798" y="1757947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Moment history</a:t>
            </a:r>
          </a:p>
          <a:p>
            <a:pPr algn="ctr"/>
            <a:r>
              <a:rPr lang="ja-JP" altLang="en-US" sz="1400" dirty="0" smtClean="0"/>
              <a:t>に保存</a:t>
            </a:r>
            <a:endParaRPr kumimoji="1" lang="ja-JP" altLang="en-US" sz="1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71600" y="234196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015716" y="3959768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71600" y="4538217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38" name="フローチャート : 端子 37"/>
          <p:cNvSpPr/>
          <p:nvPr/>
        </p:nvSpPr>
        <p:spPr>
          <a:xfrm>
            <a:off x="755576" y="6093296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矢印コネクタ 39"/>
          <p:cNvCxnSpPr>
            <a:stCxn id="17" idx="3"/>
            <a:endCxn id="38" idx="0"/>
          </p:cNvCxnSpPr>
          <p:nvPr/>
        </p:nvCxnSpPr>
        <p:spPr>
          <a:xfrm>
            <a:off x="1295636" y="5231585"/>
            <a:ext cx="0" cy="861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7" idx="2"/>
            <a:endCxn id="15" idx="3"/>
          </p:cNvCxnSpPr>
          <p:nvPr/>
        </p:nvCxnSpPr>
        <p:spPr>
          <a:xfrm>
            <a:off x="1295636" y="2334011"/>
            <a:ext cx="0" cy="415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定義済み処理 54"/>
          <p:cNvSpPr/>
          <p:nvPr/>
        </p:nvSpPr>
        <p:spPr>
          <a:xfrm>
            <a:off x="539552" y="829897"/>
            <a:ext cx="1512168" cy="50405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パストレ</a:t>
            </a:r>
            <a:endParaRPr kumimoji="1" lang="ja-JP" altLang="en-US" dirty="0"/>
          </a:p>
        </p:txBody>
      </p:sp>
      <p:cxnSp>
        <p:nvCxnSpPr>
          <p:cNvPr id="57" name="直線矢印コネクタ 56"/>
          <p:cNvCxnSpPr>
            <a:stCxn id="6" idx="2"/>
          </p:cNvCxnSpPr>
          <p:nvPr/>
        </p:nvCxnSpPr>
        <p:spPr>
          <a:xfrm>
            <a:off x="1295636" y="476672"/>
            <a:ext cx="0" cy="353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endCxn id="7" idx="0"/>
          </p:cNvCxnSpPr>
          <p:nvPr/>
        </p:nvCxnSpPr>
        <p:spPr>
          <a:xfrm>
            <a:off x="1295636" y="1333953"/>
            <a:ext cx="0" cy="351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528806" y="1757947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Temporal</a:t>
            </a:r>
          </a:p>
          <a:p>
            <a:pPr algn="ctr"/>
            <a:r>
              <a:rPr lang="en-US" altLang="ja-JP" dirty="0" smtClean="0"/>
              <a:t>Filter</a:t>
            </a:r>
            <a:endParaRPr kumimoji="1" lang="ja-JP" altLang="en-US" dirty="0"/>
          </a:p>
        </p:txBody>
      </p:sp>
      <p:cxnSp>
        <p:nvCxnSpPr>
          <p:cNvPr id="62" name="直線矢印コネクタ 61"/>
          <p:cNvCxnSpPr>
            <a:stCxn id="7" idx="3"/>
            <a:endCxn id="60" idx="1"/>
          </p:cNvCxnSpPr>
          <p:nvPr/>
        </p:nvCxnSpPr>
        <p:spPr>
          <a:xfrm>
            <a:off x="2015716" y="2009975"/>
            <a:ext cx="5130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993009" y="1640643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cxnSp>
        <p:nvCxnSpPr>
          <p:cNvPr id="65" name="カギ線コネクタ 64"/>
          <p:cNvCxnSpPr>
            <a:stCxn id="32" idx="2"/>
            <a:endCxn id="15" idx="3"/>
          </p:cNvCxnSpPr>
          <p:nvPr/>
        </p:nvCxnSpPr>
        <p:spPr>
          <a:xfrm rot="5400000">
            <a:off x="2980916" y="576723"/>
            <a:ext cx="487686" cy="385824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909966" y="4926361"/>
            <a:ext cx="2478458" cy="1094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案１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60" idx="3"/>
            <a:endCxn id="32" idx="1"/>
          </p:cNvCxnSpPr>
          <p:nvPr/>
        </p:nvCxnSpPr>
        <p:spPr>
          <a:xfrm>
            <a:off x="4040974" y="2009975"/>
            <a:ext cx="3568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29" idx="2"/>
            <a:endCxn id="17" idx="1"/>
          </p:cNvCxnSpPr>
          <p:nvPr/>
        </p:nvCxnSpPr>
        <p:spPr>
          <a:xfrm rot="5400000">
            <a:off x="2140538" y="3736226"/>
            <a:ext cx="326421" cy="20162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41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 : 端子 5"/>
          <p:cNvSpPr/>
          <p:nvPr/>
        </p:nvSpPr>
        <p:spPr>
          <a:xfrm>
            <a:off x="755576" y="188640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 : 判断 6"/>
          <p:cNvSpPr/>
          <p:nvPr/>
        </p:nvSpPr>
        <p:spPr>
          <a:xfrm>
            <a:off x="575556" y="1361903"/>
            <a:ext cx="1440160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/>
              <a:t>4</a:t>
            </a:r>
            <a:r>
              <a:rPr kumimoji="1" lang="ja-JP" altLang="en-US" sz="1100" dirty="0" smtClean="0"/>
              <a:t>フレーム以下</a:t>
            </a:r>
            <a:r>
              <a:rPr lang="ja-JP" altLang="en-US" sz="1100" dirty="0" smtClean="0"/>
              <a:t>？</a:t>
            </a:r>
            <a:endParaRPr kumimoji="1" lang="en-US" altLang="ja-JP" sz="1100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692370" y="3892287"/>
            <a:ext cx="1188132" cy="3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A-</a:t>
            </a:r>
            <a:r>
              <a:rPr kumimoji="1" lang="en-US" altLang="ja-JP" sz="1200" dirty="0" err="1" smtClean="0"/>
              <a:t>Torous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/>
              <a:t>フィルタ</a:t>
            </a:r>
            <a:endParaRPr kumimoji="1" lang="ja-JP" altLang="en-US" sz="1200" dirty="0"/>
          </a:p>
        </p:txBody>
      </p:sp>
      <p:sp>
        <p:nvSpPr>
          <p:cNvPr id="15" name="片側の 2 つの角を切り取った四角形 14"/>
          <p:cNvSpPr/>
          <p:nvPr/>
        </p:nvSpPr>
        <p:spPr>
          <a:xfrm>
            <a:off x="512350" y="3284984"/>
            <a:ext cx="1548172" cy="32403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 iterations</a:t>
            </a:r>
            <a:endParaRPr kumimoji="1" lang="ja-JP" altLang="en-US" dirty="0"/>
          </a:p>
        </p:txBody>
      </p:sp>
      <p:sp>
        <p:nvSpPr>
          <p:cNvPr id="16" name="フローチャート : 判断 15"/>
          <p:cNvSpPr/>
          <p:nvPr/>
        </p:nvSpPr>
        <p:spPr>
          <a:xfrm>
            <a:off x="566356" y="4540359"/>
            <a:ext cx="1440160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err="1" smtClean="0"/>
              <a:t>i</a:t>
            </a:r>
            <a:r>
              <a:rPr lang="en-US" altLang="ja-JP" sz="1600" dirty="0" smtClean="0"/>
              <a:t> == 0</a:t>
            </a:r>
            <a:endParaRPr kumimoji="1" lang="en-US" altLang="ja-JP" sz="1600" dirty="0" smtClean="0"/>
          </a:p>
        </p:txBody>
      </p:sp>
      <p:sp>
        <p:nvSpPr>
          <p:cNvPr id="17" name="片側の 2 つの角を切り取った四角形 16"/>
          <p:cNvSpPr/>
          <p:nvPr/>
        </p:nvSpPr>
        <p:spPr>
          <a:xfrm flipV="1">
            <a:off x="512350" y="5442844"/>
            <a:ext cx="1548172" cy="32403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3" name="直線矢印コネクタ 22"/>
          <p:cNvCxnSpPr>
            <a:stCxn id="15" idx="1"/>
            <a:endCxn id="10" idx="0"/>
          </p:cNvCxnSpPr>
          <p:nvPr/>
        </p:nvCxnSpPr>
        <p:spPr>
          <a:xfrm>
            <a:off x="1286436" y="3609020"/>
            <a:ext cx="0" cy="283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0" idx="2"/>
            <a:endCxn id="16" idx="0"/>
          </p:cNvCxnSpPr>
          <p:nvPr/>
        </p:nvCxnSpPr>
        <p:spPr>
          <a:xfrm>
            <a:off x="1286436" y="4288331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2"/>
            <a:endCxn id="17" idx="1"/>
          </p:cNvCxnSpPr>
          <p:nvPr/>
        </p:nvCxnSpPr>
        <p:spPr>
          <a:xfrm>
            <a:off x="1286436" y="5188431"/>
            <a:ext cx="0" cy="254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2546576" y="4612367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Color history</a:t>
            </a:r>
          </a:p>
          <a:p>
            <a:pPr algn="ctr"/>
            <a:r>
              <a:rPr lang="ja-JP" altLang="en-US" dirty="0" smtClean="0"/>
              <a:t>に保存</a:t>
            </a:r>
            <a:endParaRPr kumimoji="1" lang="ja-JP" altLang="en-US" dirty="0"/>
          </a:p>
        </p:txBody>
      </p:sp>
      <p:cxnSp>
        <p:nvCxnSpPr>
          <p:cNvPr id="31" name="直線矢印コネクタ 30"/>
          <p:cNvCxnSpPr>
            <a:stCxn id="16" idx="3"/>
            <a:endCxn id="29" idx="1"/>
          </p:cNvCxnSpPr>
          <p:nvPr/>
        </p:nvCxnSpPr>
        <p:spPr>
          <a:xfrm>
            <a:off x="2006516" y="4864395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313193" y="2783424"/>
            <a:ext cx="196335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Moment </a:t>
            </a:r>
            <a:r>
              <a:rPr kumimoji="1" lang="en-US" altLang="ja-JP" sz="1400" dirty="0" smtClean="0"/>
              <a:t>history</a:t>
            </a:r>
            <a:r>
              <a:rPr lang="ja-JP" altLang="en-US" sz="1400" dirty="0" smtClean="0"/>
              <a:t>に</a:t>
            </a:r>
            <a:r>
              <a:rPr lang="ja-JP" altLang="en-US" sz="1400" dirty="0" smtClean="0"/>
              <a:t>保存</a:t>
            </a:r>
            <a:endParaRPr kumimoji="1" lang="ja-JP" altLang="en-US" sz="1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71600" y="1892671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006516" y="4495063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62400" y="507351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38" name="フローチャート : 端子 37"/>
          <p:cNvSpPr/>
          <p:nvPr/>
        </p:nvSpPr>
        <p:spPr>
          <a:xfrm>
            <a:off x="746376" y="6206736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矢印コネクタ 39"/>
          <p:cNvCxnSpPr>
            <a:stCxn id="17" idx="3"/>
            <a:endCxn id="38" idx="0"/>
          </p:cNvCxnSpPr>
          <p:nvPr/>
        </p:nvCxnSpPr>
        <p:spPr>
          <a:xfrm>
            <a:off x="1286436" y="5766880"/>
            <a:ext cx="0" cy="439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定義済み処理 54"/>
          <p:cNvSpPr/>
          <p:nvPr/>
        </p:nvSpPr>
        <p:spPr>
          <a:xfrm>
            <a:off x="539552" y="681551"/>
            <a:ext cx="1512168" cy="50405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パストレ</a:t>
            </a:r>
            <a:endParaRPr kumimoji="1" lang="ja-JP" altLang="en-US" dirty="0"/>
          </a:p>
        </p:txBody>
      </p:sp>
      <p:cxnSp>
        <p:nvCxnSpPr>
          <p:cNvPr id="57" name="直線矢印コネクタ 56"/>
          <p:cNvCxnSpPr>
            <a:stCxn id="6" idx="2"/>
            <a:endCxn id="55" idx="0"/>
          </p:cNvCxnSpPr>
          <p:nvPr/>
        </p:nvCxnSpPr>
        <p:spPr>
          <a:xfrm>
            <a:off x="1295636" y="476672"/>
            <a:ext cx="0" cy="204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endCxn id="7" idx="0"/>
          </p:cNvCxnSpPr>
          <p:nvPr/>
        </p:nvCxnSpPr>
        <p:spPr>
          <a:xfrm>
            <a:off x="1295636" y="1009917"/>
            <a:ext cx="0" cy="351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313193" y="2262003"/>
            <a:ext cx="194648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Temporal </a:t>
            </a:r>
            <a:r>
              <a:rPr lang="en-US" altLang="ja-JP" dirty="0" smtClean="0"/>
              <a:t>Filter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931082" y="131339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</a:t>
            </a:r>
            <a:endParaRPr lang="en-US" altLang="ja-JP" dirty="0" smtClean="0"/>
          </a:p>
        </p:txBody>
      </p:sp>
      <p:sp>
        <p:nvSpPr>
          <p:cNvPr id="39" name="正方形/長方形 38"/>
          <p:cNvSpPr/>
          <p:nvPr/>
        </p:nvSpPr>
        <p:spPr>
          <a:xfrm>
            <a:off x="5909966" y="4926361"/>
            <a:ext cx="2478458" cy="1094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案</a:t>
            </a:r>
            <a:r>
              <a:rPr lang="ja-JP" altLang="en-US" dirty="0"/>
              <a:t>２</a:t>
            </a:r>
            <a:endParaRPr kumimoji="1" lang="ja-JP" altLang="en-US" dirty="0"/>
          </a:p>
        </p:txBody>
      </p:sp>
      <p:cxnSp>
        <p:nvCxnSpPr>
          <p:cNvPr id="18" name="カギ線コネクタ 17"/>
          <p:cNvCxnSpPr>
            <a:stCxn id="29" idx="2"/>
            <a:endCxn id="17" idx="1"/>
          </p:cNvCxnSpPr>
          <p:nvPr/>
        </p:nvCxnSpPr>
        <p:spPr>
          <a:xfrm rot="5400000">
            <a:off x="2131338" y="4271521"/>
            <a:ext cx="326421" cy="20162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カギ線コネクタ 8"/>
          <p:cNvCxnSpPr>
            <a:stCxn id="7" idx="3"/>
            <a:endCxn id="55" idx="0"/>
          </p:cNvCxnSpPr>
          <p:nvPr/>
        </p:nvCxnSpPr>
        <p:spPr>
          <a:xfrm flipH="1" flipV="1">
            <a:off x="1295636" y="681551"/>
            <a:ext cx="720080" cy="1004388"/>
          </a:xfrm>
          <a:prstGeom prst="bentConnector4">
            <a:avLst>
              <a:gd name="adj1" fmla="val -36746"/>
              <a:gd name="adj2" fmla="val 1133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7" idx="2"/>
            <a:endCxn id="60" idx="0"/>
          </p:cNvCxnSpPr>
          <p:nvPr/>
        </p:nvCxnSpPr>
        <p:spPr>
          <a:xfrm flipH="1">
            <a:off x="1286436" y="2009975"/>
            <a:ext cx="9200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60" idx="2"/>
            <a:endCxn id="32" idx="0"/>
          </p:cNvCxnSpPr>
          <p:nvPr/>
        </p:nvCxnSpPr>
        <p:spPr>
          <a:xfrm>
            <a:off x="1286436" y="2550035"/>
            <a:ext cx="8434" cy="233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32" idx="2"/>
            <a:endCxn id="15" idx="3"/>
          </p:cNvCxnSpPr>
          <p:nvPr/>
        </p:nvCxnSpPr>
        <p:spPr>
          <a:xfrm flipH="1">
            <a:off x="1286436" y="3071456"/>
            <a:ext cx="8434" cy="213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23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フローチャート : 端子 24"/>
          <p:cNvSpPr/>
          <p:nvPr/>
        </p:nvSpPr>
        <p:spPr>
          <a:xfrm>
            <a:off x="789464" y="188640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片側の 2 つの角を切り取った四角形 25"/>
          <p:cNvSpPr/>
          <p:nvPr/>
        </p:nvSpPr>
        <p:spPr>
          <a:xfrm>
            <a:off x="555438" y="2276872"/>
            <a:ext cx="1548172" cy="32403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 bounces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573440" y="766465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AOV</a:t>
            </a:r>
            <a:r>
              <a:rPr kumimoji="1" lang="ja-JP" altLang="en-US" sz="1200" dirty="0" smtClean="0"/>
              <a:t>出力先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 smtClean="0"/>
              <a:t>切り替え（</a:t>
            </a:r>
            <a:r>
              <a:rPr lang="en-US" altLang="ja-JP" sz="1200" dirty="0" err="1" smtClean="0"/>
              <a:t>Prev</a:t>
            </a:r>
            <a:r>
              <a:rPr lang="en-US" altLang="ja-JP" sz="1200" dirty="0" smtClean="0"/>
              <a:t>/Cur</a:t>
            </a:r>
            <a:r>
              <a:rPr lang="ja-JP" altLang="en-US" sz="1200" dirty="0" smtClean="0"/>
              <a:t>）</a:t>
            </a:r>
            <a:endParaRPr kumimoji="1" lang="ja-JP" altLang="en-US" sz="1200" dirty="0"/>
          </a:p>
        </p:txBody>
      </p:sp>
      <p:sp>
        <p:nvSpPr>
          <p:cNvPr id="50" name="正方形/長方形 49"/>
          <p:cNvSpPr/>
          <p:nvPr/>
        </p:nvSpPr>
        <p:spPr>
          <a:xfrm>
            <a:off x="573440" y="1628800"/>
            <a:ext cx="1512168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GenPath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573440" y="2924944"/>
            <a:ext cx="1512168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HitTest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573440" y="4926361"/>
            <a:ext cx="1512168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StreamCompaction</a:t>
            </a:r>
            <a:endParaRPr kumimoji="1" lang="ja-JP" altLang="en-US" sz="1200" dirty="0"/>
          </a:p>
        </p:txBody>
      </p:sp>
      <p:sp>
        <p:nvSpPr>
          <p:cNvPr id="54" name="正方形/長方形 53"/>
          <p:cNvSpPr/>
          <p:nvPr/>
        </p:nvSpPr>
        <p:spPr>
          <a:xfrm>
            <a:off x="5315900" y="2114854"/>
            <a:ext cx="1512168" cy="32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Shade</a:t>
            </a:r>
            <a:endParaRPr kumimoji="1" lang="ja-JP" altLang="en-US" dirty="0"/>
          </a:p>
        </p:txBody>
      </p:sp>
      <p:sp>
        <p:nvSpPr>
          <p:cNvPr id="55" name="フローチャート : 判断 54"/>
          <p:cNvSpPr/>
          <p:nvPr/>
        </p:nvSpPr>
        <p:spPr>
          <a:xfrm>
            <a:off x="609444" y="3430515"/>
            <a:ext cx="1440160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0 bounce?</a:t>
            </a:r>
            <a:endParaRPr kumimoji="1" lang="en-US" altLang="ja-JP" sz="1600" dirty="0" smtClean="0"/>
          </a:p>
        </p:txBody>
      </p:sp>
      <p:sp>
        <p:nvSpPr>
          <p:cNvPr id="56" name="正方形/長方形 55"/>
          <p:cNvSpPr/>
          <p:nvPr/>
        </p:nvSpPr>
        <p:spPr>
          <a:xfrm>
            <a:off x="2483768" y="3502523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環境マップを</a:t>
            </a:r>
            <a:endParaRPr kumimoji="1" lang="en-US" altLang="ja-JP" sz="1200" dirty="0" smtClean="0"/>
          </a:p>
          <a:p>
            <a:pPr algn="ctr"/>
            <a:r>
              <a:rPr lang="en-US" altLang="ja-JP" sz="1200" dirty="0" smtClean="0"/>
              <a:t>Albedo</a:t>
            </a:r>
            <a:r>
              <a:rPr lang="ja-JP" altLang="en-US" sz="1200" dirty="0" smtClean="0"/>
              <a:t>マップに出力</a:t>
            </a:r>
            <a:endParaRPr kumimoji="1" lang="ja-JP" altLang="en-US" sz="1200" dirty="0"/>
          </a:p>
        </p:txBody>
      </p:sp>
      <p:cxnSp>
        <p:nvCxnSpPr>
          <p:cNvPr id="58" name="直線矢印コネクタ 57"/>
          <p:cNvCxnSpPr>
            <a:stCxn id="55" idx="3"/>
            <a:endCxn id="56" idx="1"/>
          </p:cNvCxnSpPr>
          <p:nvPr/>
        </p:nvCxnSpPr>
        <p:spPr>
          <a:xfrm>
            <a:off x="2049604" y="3754551"/>
            <a:ext cx="434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573440" y="4322454"/>
            <a:ext cx="1512168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ShadeMiss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>
            <a:stCxn id="25" idx="2"/>
            <a:endCxn id="34" idx="0"/>
          </p:cNvCxnSpPr>
          <p:nvPr/>
        </p:nvCxnSpPr>
        <p:spPr>
          <a:xfrm>
            <a:off x="1329524" y="476672"/>
            <a:ext cx="0" cy="289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34" idx="2"/>
            <a:endCxn id="50" idx="0"/>
          </p:cNvCxnSpPr>
          <p:nvPr/>
        </p:nvCxnSpPr>
        <p:spPr>
          <a:xfrm>
            <a:off x="1329524" y="1270521"/>
            <a:ext cx="0" cy="358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50" idx="2"/>
            <a:endCxn id="26" idx="3"/>
          </p:cNvCxnSpPr>
          <p:nvPr/>
        </p:nvCxnSpPr>
        <p:spPr>
          <a:xfrm>
            <a:off x="1329524" y="1952800"/>
            <a:ext cx="0" cy="324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>
            <a:stCxn id="26" idx="1"/>
            <a:endCxn id="51" idx="0"/>
          </p:cNvCxnSpPr>
          <p:nvPr/>
        </p:nvCxnSpPr>
        <p:spPr>
          <a:xfrm>
            <a:off x="1329524" y="2600908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51" idx="2"/>
            <a:endCxn id="55" idx="0"/>
          </p:cNvCxnSpPr>
          <p:nvPr/>
        </p:nvCxnSpPr>
        <p:spPr>
          <a:xfrm>
            <a:off x="1329524" y="3248980"/>
            <a:ext cx="0" cy="181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55" idx="2"/>
            <a:endCxn id="59" idx="0"/>
          </p:cNvCxnSpPr>
          <p:nvPr/>
        </p:nvCxnSpPr>
        <p:spPr>
          <a:xfrm>
            <a:off x="1329524" y="4078587"/>
            <a:ext cx="0" cy="243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59" idx="2"/>
            <a:endCxn id="53" idx="0"/>
          </p:cNvCxnSpPr>
          <p:nvPr/>
        </p:nvCxnSpPr>
        <p:spPr>
          <a:xfrm>
            <a:off x="1329524" y="4646454"/>
            <a:ext cx="0" cy="279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53" idx="2"/>
            <a:endCxn id="87" idx="0"/>
          </p:cNvCxnSpPr>
          <p:nvPr/>
        </p:nvCxnSpPr>
        <p:spPr>
          <a:xfrm>
            <a:off x="1329524" y="5250397"/>
            <a:ext cx="0" cy="279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2015716" y="3385219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cxnSp>
        <p:nvCxnSpPr>
          <p:cNvPr id="81" name="カギ線コネクタ 80"/>
          <p:cNvCxnSpPr>
            <a:stCxn id="56" idx="2"/>
            <a:endCxn id="53" idx="3"/>
          </p:cNvCxnSpPr>
          <p:nvPr/>
        </p:nvCxnSpPr>
        <p:spPr>
          <a:xfrm rot="5400000">
            <a:off x="2121830" y="3970357"/>
            <a:ext cx="1081800" cy="11542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1005488" y="401585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87" name="フローチャート : 結合子 86"/>
          <p:cNvSpPr/>
          <p:nvPr/>
        </p:nvSpPr>
        <p:spPr>
          <a:xfrm>
            <a:off x="1221524" y="5530183"/>
            <a:ext cx="216000" cy="216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フローチャート : 結合子 91"/>
          <p:cNvSpPr/>
          <p:nvPr/>
        </p:nvSpPr>
        <p:spPr>
          <a:xfrm>
            <a:off x="5963875" y="188640"/>
            <a:ext cx="216000" cy="216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片側の 2 つの角を切り取った四角形 96"/>
          <p:cNvSpPr/>
          <p:nvPr/>
        </p:nvSpPr>
        <p:spPr>
          <a:xfrm flipV="1">
            <a:off x="5297789" y="2762926"/>
            <a:ext cx="1548172" cy="32403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9" name="直線矢印コネクタ 98"/>
          <p:cNvCxnSpPr>
            <a:stCxn id="54" idx="2"/>
            <a:endCxn id="97" idx="1"/>
          </p:cNvCxnSpPr>
          <p:nvPr/>
        </p:nvCxnSpPr>
        <p:spPr>
          <a:xfrm flipH="1">
            <a:off x="6071875" y="2438890"/>
            <a:ext cx="109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フローチャート : 端子 99"/>
          <p:cNvSpPr/>
          <p:nvPr/>
        </p:nvSpPr>
        <p:spPr>
          <a:xfrm>
            <a:off x="5530756" y="3366515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矢印コネクタ 101"/>
          <p:cNvCxnSpPr>
            <a:stCxn id="97" idx="3"/>
            <a:endCxn id="100" idx="0"/>
          </p:cNvCxnSpPr>
          <p:nvPr/>
        </p:nvCxnSpPr>
        <p:spPr>
          <a:xfrm flipH="1">
            <a:off x="6070816" y="3086962"/>
            <a:ext cx="1059" cy="279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 : 判断 105"/>
          <p:cNvSpPr/>
          <p:nvPr/>
        </p:nvSpPr>
        <p:spPr>
          <a:xfrm>
            <a:off x="5351904" y="627770"/>
            <a:ext cx="1440160" cy="648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0 bounce?</a:t>
            </a:r>
            <a:endParaRPr kumimoji="1" lang="en-US" altLang="ja-JP" sz="1600" dirty="0" smtClean="0"/>
          </a:p>
        </p:txBody>
      </p:sp>
      <p:sp>
        <p:nvSpPr>
          <p:cNvPr id="107" name="フローチャート : 定義済み処理 106"/>
          <p:cNvSpPr/>
          <p:nvPr/>
        </p:nvSpPr>
        <p:spPr>
          <a:xfrm>
            <a:off x="7172222" y="810004"/>
            <a:ext cx="1512168" cy="28360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RenderAOV</a:t>
            </a:r>
            <a:endParaRPr kumimoji="1" lang="ja-JP" altLang="en-US" sz="1200" dirty="0"/>
          </a:p>
        </p:txBody>
      </p:sp>
      <p:cxnSp>
        <p:nvCxnSpPr>
          <p:cNvPr id="108" name="直線矢印コネクタ 107"/>
          <p:cNvCxnSpPr>
            <a:stCxn id="106" idx="3"/>
          </p:cNvCxnSpPr>
          <p:nvPr/>
        </p:nvCxnSpPr>
        <p:spPr>
          <a:xfrm>
            <a:off x="6792064" y="951806"/>
            <a:ext cx="3801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>
            <a:off x="6772542" y="58247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585930" y="127584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cxnSp>
        <p:nvCxnSpPr>
          <p:cNvPr id="113" name="直線矢印コネクタ 112"/>
          <p:cNvCxnSpPr>
            <a:stCxn id="92" idx="4"/>
            <a:endCxn id="106" idx="0"/>
          </p:cNvCxnSpPr>
          <p:nvPr/>
        </p:nvCxnSpPr>
        <p:spPr>
          <a:xfrm>
            <a:off x="6071875" y="404640"/>
            <a:ext cx="109" cy="223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正方形/長方形 114"/>
          <p:cNvSpPr/>
          <p:nvPr/>
        </p:nvSpPr>
        <p:spPr>
          <a:xfrm>
            <a:off x="7172222" y="1423805"/>
            <a:ext cx="1512168" cy="421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/>
              <a:t>Albedo</a:t>
            </a:r>
            <a:r>
              <a:rPr kumimoji="1" lang="ja-JP" altLang="en-US" sz="1200" dirty="0" smtClean="0"/>
              <a:t>テクスチャを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/>
              <a:t>無効にする</a:t>
            </a:r>
            <a:endParaRPr kumimoji="1" lang="ja-JP" altLang="en-US" sz="1200" dirty="0"/>
          </a:p>
        </p:txBody>
      </p:sp>
      <p:cxnSp>
        <p:nvCxnSpPr>
          <p:cNvPr id="117" name="直線矢印コネクタ 116"/>
          <p:cNvCxnSpPr>
            <a:endCxn id="115" idx="0"/>
          </p:cNvCxnSpPr>
          <p:nvPr/>
        </p:nvCxnSpPr>
        <p:spPr>
          <a:xfrm>
            <a:off x="7928306" y="1093607"/>
            <a:ext cx="0" cy="33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>
            <a:stCxn id="106" idx="2"/>
            <a:endCxn id="54" idx="0"/>
          </p:cNvCxnSpPr>
          <p:nvPr/>
        </p:nvCxnSpPr>
        <p:spPr>
          <a:xfrm>
            <a:off x="6071984" y="1275842"/>
            <a:ext cx="0" cy="839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カギ線コネクタ 129"/>
          <p:cNvCxnSpPr>
            <a:stCxn id="115" idx="2"/>
            <a:endCxn id="54" idx="3"/>
          </p:cNvCxnSpPr>
          <p:nvPr/>
        </p:nvCxnSpPr>
        <p:spPr>
          <a:xfrm rot="5400000">
            <a:off x="7162163" y="1510729"/>
            <a:ext cx="432048" cy="11002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正方形/長方形 130"/>
          <p:cNvSpPr/>
          <p:nvPr/>
        </p:nvSpPr>
        <p:spPr>
          <a:xfrm>
            <a:off x="5909966" y="4926361"/>
            <a:ext cx="2478458" cy="1094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パストレ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2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 : 端子 2"/>
          <p:cNvSpPr/>
          <p:nvPr/>
        </p:nvSpPr>
        <p:spPr>
          <a:xfrm>
            <a:off x="1007604" y="188640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909966" y="4926361"/>
            <a:ext cx="2478458" cy="1094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RenderAOV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791580" y="764704"/>
            <a:ext cx="1512168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EvalHitResult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23528" y="1268760"/>
            <a:ext cx="244827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World-Clip</a:t>
            </a:r>
            <a:r>
              <a:rPr kumimoji="1" lang="ja-JP" altLang="en-US" sz="1400" dirty="0" smtClean="0"/>
              <a:t>変換行列を使ってワールド座標を</a:t>
            </a:r>
            <a:endParaRPr kumimoji="1" lang="en-US" altLang="ja-JP" sz="1400" dirty="0" smtClean="0"/>
          </a:p>
          <a:p>
            <a:pPr algn="ctr"/>
            <a:r>
              <a:rPr kumimoji="1" lang="en-US" altLang="ja-JP" sz="1400" dirty="0" smtClean="0"/>
              <a:t>Clip</a:t>
            </a:r>
            <a:r>
              <a:rPr kumimoji="1" lang="ja-JP" altLang="en-US" sz="1400" dirty="0" smtClean="0"/>
              <a:t>座標に変換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791580" y="2312912"/>
            <a:ext cx="1512168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法線出力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91580" y="2852936"/>
            <a:ext cx="1512168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メッシュ</a:t>
            </a:r>
            <a:r>
              <a:rPr kumimoji="1" lang="en-US" altLang="ja-JP" sz="1600" dirty="0" smtClean="0"/>
              <a:t>ID</a:t>
            </a:r>
            <a:r>
              <a:rPr kumimoji="1" lang="ja-JP" altLang="en-US" sz="1600" dirty="0" smtClean="0"/>
              <a:t>出力</a:t>
            </a:r>
            <a:endParaRPr kumimoji="1" lang="ja-JP" altLang="en-US" sz="1600" dirty="0"/>
          </a:p>
        </p:txBody>
      </p:sp>
      <p:sp>
        <p:nvSpPr>
          <p:cNvPr id="10" name="正方形/長方形 9"/>
          <p:cNvSpPr/>
          <p:nvPr/>
        </p:nvSpPr>
        <p:spPr>
          <a:xfrm>
            <a:off x="791580" y="4005064"/>
            <a:ext cx="1512168" cy="58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深度</a:t>
            </a:r>
            <a:r>
              <a:rPr lang="ja-JP" altLang="en-US" sz="1400" dirty="0" smtClean="0"/>
              <a:t>（</a:t>
            </a:r>
            <a:r>
              <a:rPr lang="en-US" altLang="ja-JP" sz="1400" dirty="0" err="1" smtClean="0"/>
              <a:t>clippos.w</a:t>
            </a:r>
            <a:r>
              <a:rPr lang="ja-JP" altLang="en-US" sz="1400" dirty="0" smtClean="0"/>
              <a:t>）</a:t>
            </a:r>
            <a:endParaRPr lang="en-US" altLang="ja-JP" sz="1400" dirty="0" smtClean="0"/>
          </a:p>
          <a:p>
            <a:pPr algn="ctr"/>
            <a:r>
              <a:rPr kumimoji="1" lang="ja-JP" altLang="en-US" sz="1400" dirty="0"/>
              <a:t>出力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791580" y="5723375"/>
            <a:ext cx="1512168" cy="58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輝度</a:t>
            </a:r>
            <a:r>
              <a:rPr kumimoji="1" lang="ja-JP" altLang="en-US" sz="1400" dirty="0" smtClean="0"/>
              <a:t>出力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（</a:t>
            </a:r>
            <a:r>
              <a:rPr lang="en-US" altLang="ja-JP" sz="1400" dirty="0" err="1" smtClean="0"/>
              <a:t>TemporalFilter</a:t>
            </a:r>
            <a:r>
              <a:rPr lang="ja-JP" altLang="en-US" sz="1400" dirty="0" smtClean="0"/>
              <a:t>用</a:t>
            </a:r>
            <a:r>
              <a:rPr lang="ja-JP" altLang="en-US" sz="1400" dirty="0" smtClean="0"/>
              <a:t>）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791580" y="4882938"/>
            <a:ext cx="1512168" cy="58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テクスチャカラー出力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（</a:t>
            </a:r>
            <a:r>
              <a:rPr lang="en-US" altLang="ja-JP" sz="1400" dirty="0" smtClean="0"/>
              <a:t>Albedo</a:t>
            </a:r>
            <a:r>
              <a:rPr lang="ja-JP" altLang="en-US" sz="1400" dirty="0" smtClean="0"/>
              <a:t>）</a:t>
            </a:r>
            <a:endParaRPr kumimoji="1" lang="en-US" altLang="ja-JP" sz="1400" dirty="0" smtClean="0"/>
          </a:p>
        </p:txBody>
      </p:sp>
      <p:sp>
        <p:nvSpPr>
          <p:cNvPr id="13" name="フローチャート : 端子 12"/>
          <p:cNvSpPr/>
          <p:nvPr/>
        </p:nvSpPr>
        <p:spPr>
          <a:xfrm>
            <a:off x="1007604" y="6453336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>
            <a:stCxn id="3" idx="2"/>
            <a:endCxn id="5" idx="0"/>
          </p:cNvCxnSpPr>
          <p:nvPr/>
        </p:nvCxnSpPr>
        <p:spPr>
          <a:xfrm>
            <a:off x="1547664" y="47667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2"/>
            <a:endCxn id="6" idx="0"/>
          </p:cNvCxnSpPr>
          <p:nvPr/>
        </p:nvCxnSpPr>
        <p:spPr>
          <a:xfrm>
            <a:off x="1547664" y="1088704"/>
            <a:ext cx="0" cy="180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6" idx="2"/>
            <a:endCxn id="7" idx="0"/>
          </p:cNvCxnSpPr>
          <p:nvPr/>
        </p:nvCxnSpPr>
        <p:spPr>
          <a:xfrm>
            <a:off x="1547664" y="2132856"/>
            <a:ext cx="0" cy="180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7" idx="2"/>
            <a:endCxn id="8" idx="0"/>
          </p:cNvCxnSpPr>
          <p:nvPr/>
        </p:nvCxnSpPr>
        <p:spPr>
          <a:xfrm>
            <a:off x="1547664" y="263691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22" idx="2"/>
            <a:endCxn id="10" idx="0"/>
          </p:cNvCxnSpPr>
          <p:nvPr/>
        </p:nvCxnSpPr>
        <p:spPr>
          <a:xfrm>
            <a:off x="1547664" y="3740197"/>
            <a:ext cx="0" cy="264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0" idx="2"/>
            <a:endCxn id="12" idx="0"/>
          </p:cNvCxnSpPr>
          <p:nvPr/>
        </p:nvCxnSpPr>
        <p:spPr>
          <a:xfrm>
            <a:off x="1547664" y="4591009"/>
            <a:ext cx="0" cy="291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2" idx="2"/>
            <a:endCxn id="11" idx="0"/>
          </p:cNvCxnSpPr>
          <p:nvPr/>
        </p:nvCxnSpPr>
        <p:spPr>
          <a:xfrm>
            <a:off x="1547664" y="5468883"/>
            <a:ext cx="0" cy="254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1" idx="2"/>
            <a:endCxn id="13" idx="0"/>
          </p:cNvCxnSpPr>
          <p:nvPr/>
        </p:nvCxnSpPr>
        <p:spPr>
          <a:xfrm>
            <a:off x="1547664" y="6309320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788024" y="980728"/>
            <a:ext cx="360040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入力パラメータ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mtxW2C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791580" y="3429000"/>
            <a:ext cx="1512168" cy="311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輝度</a:t>
            </a:r>
            <a:r>
              <a:rPr kumimoji="1" lang="en-US" altLang="ja-JP" sz="1400" dirty="0" smtClean="0"/>
              <a:t>moment</a:t>
            </a:r>
            <a:r>
              <a:rPr kumimoji="1" lang="ja-JP" altLang="en-US" sz="1400" dirty="0" smtClean="0"/>
              <a:t>出力</a:t>
            </a:r>
            <a:endParaRPr kumimoji="1" lang="en-US" altLang="ja-JP" sz="1400" dirty="0" smtClean="0"/>
          </a:p>
        </p:txBody>
      </p:sp>
      <p:cxnSp>
        <p:nvCxnSpPr>
          <p:cNvPr id="24" name="直線矢印コネクタ 23"/>
          <p:cNvCxnSpPr>
            <a:stCxn id="8" idx="2"/>
            <a:endCxn id="22" idx="0"/>
          </p:cNvCxnSpPr>
          <p:nvPr/>
        </p:nvCxnSpPr>
        <p:spPr>
          <a:xfrm>
            <a:off x="1547664" y="3176936"/>
            <a:ext cx="0" cy="252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5909966" y="4926361"/>
            <a:ext cx="2478458" cy="1094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Temporal Filter</a:t>
            </a:r>
            <a:endParaRPr kumimoji="1" lang="ja-JP" altLang="en-US" dirty="0"/>
          </a:p>
        </p:txBody>
      </p:sp>
      <p:sp>
        <p:nvSpPr>
          <p:cNvPr id="4" name="フローチャート : 端子 3"/>
          <p:cNvSpPr/>
          <p:nvPr/>
        </p:nvSpPr>
        <p:spPr>
          <a:xfrm>
            <a:off x="971600" y="188640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840205" y="3887843"/>
            <a:ext cx="1512168" cy="48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現在フレームの色を出力</a:t>
            </a:r>
            <a:endParaRPr kumimoji="1" lang="ja-JP" altLang="en-US" dirty="0"/>
          </a:p>
        </p:txBody>
      </p:sp>
      <p:sp>
        <p:nvSpPr>
          <p:cNvPr id="6" name="フローチャート : 判断 5"/>
          <p:cNvSpPr/>
          <p:nvPr/>
        </p:nvSpPr>
        <p:spPr>
          <a:xfrm>
            <a:off x="791580" y="620688"/>
            <a:ext cx="1440160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/>
              <a:t>背景？</a:t>
            </a:r>
            <a:endParaRPr kumimoji="1" lang="en-US" altLang="ja-JP" sz="16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755576" y="1268760"/>
            <a:ext cx="1512168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前フレームの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/>
              <a:t>座標</a:t>
            </a:r>
            <a:r>
              <a:rPr lang="ja-JP" altLang="en-US" sz="1400" dirty="0" smtClean="0"/>
              <a:t>を計算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755576" y="1844824"/>
            <a:ext cx="1512168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深度差を計算</a:t>
            </a:r>
            <a:endParaRPr kumimoji="1" lang="ja-JP" altLang="en-US" sz="1200" dirty="0"/>
          </a:p>
        </p:txBody>
      </p:sp>
      <p:sp>
        <p:nvSpPr>
          <p:cNvPr id="9" name="正方形/長方形 8"/>
          <p:cNvSpPr/>
          <p:nvPr/>
        </p:nvSpPr>
        <p:spPr>
          <a:xfrm>
            <a:off x="755576" y="2420888"/>
            <a:ext cx="1512168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法線内積差を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/>
              <a:t>計算</a:t>
            </a:r>
            <a:endParaRPr kumimoji="1" lang="ja-JP" altLang="en-US" sz="1200" dirty="0"/>
          </a:p>
        </p:txBody>
      </p:sp>
      <p:sp>
        <p:nvSpPr>
          <p:cNvPr id="10" name="正方形/長方形 9"/>
          <p:cNvSpPr/>
          <p:nvPr/>
        </p:nvSpPr>
        <p:spPr>
          <a:xfrm>
            <a:off x="755576" y="3033000"/>
            <a:ext cx="1512168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輝度差を</a:t>
            </a:r>
            <a:r>
              <a:rPr lang="ja-JP" altLang="en-US" sz="1200" dirty="0" smtClean="0"/>
              <a:t>計算</a:t>
            </a:r>
            <a:endParaRPr kumimoji="1" lang="ja-JP" altLang="en-US" sz="1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35496" y="5873197"/>
            <a:ext cx="2952328" cy="48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次フレームに向けて、現在フレームの</a:t>
            </a:r>
            <a:r>
              <a:rPr kumimoji="1" lang="en-US" altLang="ja-JP" sz="1400" dirty="0" smtClean="0"/>
              <a:t>G</a:t>
            </a:r>
            <a:r>
              <a:rPr kumimoji="1" lang="ja-JP" altLang="en-US" sz="1400" dirty="0" smtClean="0"/>
              <a:t>バッファを切り替え</a:t>
            </a:r>
            <a:endParaRPr kumimoji="1" lang="ja-JP" altLang="en-US" sz="1400" dirty="0"/>
          </a:p>
        </p:txBody>
      </p:sp>
      <p:sp>
        <p:nvSpPr>
          <p:cNvPr id="13" name="フローチャート : 判断 12"/>
          <p:cNvSpPr/>
          <p:nvPr/>
        </p:nvSpPr>
        <p:spPr>
          <a:xfrm>
            <a:off x="543744" y="3645024"/>
            <a:ext cx="1935832" cy="97167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 smtClean="0"/>
              <a:t>差がデルタ以下？</a:t>
            </a:r>
            <a:endParaRPr kumimoji="1" lang="en-US" altLang="ja-JP" sz="1100" dirty="0" smtClean="0"/>
          </a:p>
          <a:p>
            <a:pPr algn="ctr"/>
            <a:r>
              <a:rPr lang="en-US" altLang="ja-JP" sz="1100" dirty="0" smtClean="0"/>
              <a:t>&amp;&amp;</a:t>
            </a:r>
          </a:p>
          <a:p>
            <a:pPr algn="ctr"/>
            <a:r>
              <a:rPr kumimoji="1" lang="ja-JP" altLang="en-US" sz="1100" dirty="0" smtClean="0"/>
              <a:t>同じメッシュ</a:t>
            </a:r>
            <a:r>
              <a:rPr kumimoji="1" lang="en-US" altLang="ja-JP" sz="1100" dirty="0" smtClean="0"/>
              <a:t>ID</a:t>
            </a:r>
            <a:r>
              <a:rPr kumimoji="1" lang="ja-JP" altLang="en-US" sz="1100" dirty="0" smtClean="0"/>
              <a:t>？</a:t>
            </a:r>
            <a:endParaRPr kumimoji="1" lang="en-US" altLang="ja-JP" sz="1100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755576" y="4797152"/>
            <a:ext cx="1512168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フィルタ</a:t>
            </a:r>
            <a:endParaRPr kumimoji="1" lang="ja-JP" altLang="en-US" dirty="0"/>
          </a:p>
        </p:txBody>
      </p:sp>
      <p:sp>
        <p:nvSpPr>
          <p:cNvPr id="16" name="フローチャート : 端子 15"/>
          <p:cNvSpPr/>
          <p:nvPr/>
        </p:nvSpPr>
        <p:spPr>
          <a:xfrm>
            <a:off x="971600" y="6559486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755576" y="5328010"/>
            <a:ext cx="1512168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stCxn id="4" idx="2"/>
            <a:endCxn id="6" idx="0"/>
          </p:cNvCxnSpPr>
          <p:nvPr/>
        </p:nvCxnSpPr>
        <p:spPr>
          <a:xfrm>
            <a:off x="1511660" y="47667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6" idx="2"/>
            <a:endCxn id="7" idx="0"/>
          </p:cNvCxnSpPr>
          <p:nvPr/>
        </p:nvCxnSpPr>
        <p:spPr>
          <a:xfrm>
            <a:off x="1511660" y="105273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7" idx="2"/>
            <a:endCxn id="8" idx="0"/>
          </p:cNvCxnSpPr>
          <p:nvPr/>
        </p:nvCxnSpPr>
        <p:spPr>
          <a:xfrm>
            <a:off x="1511660" y="1664760"/>
            <a:ext cx="0" cy="18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8" idx="2"/>
            <a:endCxn id="9" idx="0"/>
          </p:cNvCxnSpPr>
          <p:nvPr/>
        </p:nvCxnSpPr>
        <p:spPr>
          <a:xfrm>
            <a:off x="1511660" y="2240824"/>
            <a:ext cx="0" cy="18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9" idx="2"/>
            <a:endCxn id="10" idx="0"/>
          </p:cNvCxnSpPr>
          <p:nvPr/>
        </p:nvCxnSpPr>
        <p:spPr>
          <a:xfrm>
            <a:off x="1511660" y="2816888"/>
            <a:ext cx="0" cy="216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0" idx="2"/>
            <a:endCxn id="13" idx="0"/>
          </p:cNvCxnSpPr>
          <p:nvPr/>
        </p:nvCxnSpPr>
        <p:spPr>
          <a:xfrm>
            <a:off x="1511660" y="342900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13" idx="2"/>
            <a:endCxn id="15" idx="0"/>
          </p:cNvCxnSpPr>
          <p:nvPr/>
        </p:nvCxnSpPr>
        <p:spPr>
          <a:xfrm>
            <a:off x="1511660" y="4616698"/>
            <a:ext cx="0" cy="180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5" idx="2"/>
            <a:endCxn id="17" idx="0"/>
          </p:cNvCxnSpPr>
          <p:nvPr/>
        </p:nvCxnSpPr>
        <p:spPr>
          <a:xfrm>
            <a:off x="1511660" y="5085152"/>
            <a:ext cx="0" cy="242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17" idx="2"/>
            <a:endCxn id="11" idx="0"/>
          </p:cNvCxnSpPr>
          <p:nvPr/>
        </p:nvCxnSpPr>
        <p:spPr>
          <a:xfrm>
            <a:off x="1511660" y="5616010"/>
            <a:ext cx="0" cy="257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1" idx="2"/>
            <a:endCxn id="16" idx="0"/>
          </p:cNvCxnSpPr>
          <p:nvPr/>
        </p:nvCxnSpPr>
        <p:spPr>
          <a:xfrm>
            <a:off x="1511660" y="6359233"/>
            <a:ext cx="0" cy="200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6" idx="3"/>
            <a:endCxn id="5" idx="0"/>
          </p:cNvCxnSpPr>
          <p:nvPr/>
        </p:nvCxnSpPr>
        <p:spPr>
          <a:xfrm>
            <a:off x="2231740" y="836712"/>
            <a:ext cx="1364549" cy="30511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13" idx="3"/>
            <a:endCxn id="5" idx="1"/>
          </p:cNvCxnSpPr>
          <p:nvPr/>
        </p:nvCxnSpPr>
        <p:spPr>
          <a:xfrm>
            <a:off x="2479576" y="4130861"/>
            <a:ext cx="3606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カギ線コネクタ 43"/>
          <p:cNvCxnSpPr>
            <a:stCxn id="5" idx="2"/>
            <a:endCxn id="17" idx="3"/>
          </p:cNvCxnSpPr>
          <p:nvPr/>
        </p:nvCxnSpPr>
        <p:spPr>
          <a:xfrm rot="5400000">
            <a:off x="2382952" y="4258672"/>
            <a:ext cx="1098131" cy="13285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2231740" y="47667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043608" y="443203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187624" y="913785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453305" y="3766665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4788024" y="980728"/>
            <a:ext cx="3600400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入力パラメータ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Depth buffer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Prev</a:t>
            </a:r>
            <a:r>
              <a:rPr lang="en-US" altLang="ja-JP" dirty="0" smtClean="0"/>
              <a:t>/Cur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Normal buffer</a:t>
            </a:r>
            <a:r>
              <a:rPr kumimoji="1" lang="ja-JP" altLang="en-US" dirty="0" smtClean="0"/>
              <a:t>（</a:t>
            </a:r>
            <a:r>
              <a:rPr kumimoji="1" lang="en-US" altLang="ja-JP" dirty="0" err="1" smtClean="0"/>
              <a:t>Prev</a:t>
            </a:r>
            <a:r>
              <a:rPr kumimoji="1" lang="en-US" altLang="ja-JP" dirty="0" smtClean="0"/>
              <a:t>/Cur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MeshID</a:t>
            </a:r>
            <a:r>
              <a:rPr lang="en-US" altLang="ja-JP" dirty="0" smtClean="0"/>
              <a:t> buffer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Prev</a:t>
            </a:r>
            <a:r>
              <a:rPr lang="en-US" altLang="ja-JP" dirty="0" smtClean="0"/>
              <a:t>/Cur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Luminance buffer</a:t>
            </a:r>
            <a:r>
              <a:rPr kumimoji="1" lang="ja-JP" altLang="en-US" dirty="0" smtClean="0"/>
              <a:t>（</a:t>
            </a:r>
            <a:r>
              <a:rPr kumimoji="1" lang="en-US" altLang="ja-JP" dirty="0" err="1" smtClean="0"/>
              <a:t>Prev</a:t>
            </a:r>
            <a:r>
              <a:rPr kumimoji="1" lang="en-US" altLang="ja-JP" dirty="0" smtClean="0"/>
              <a:t>/Cur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mtxC2V</a:t>
            </a:r>
            <a:r>
              <a:rPr lang="ja-JP" altLang="en-US" dirty="0" smtClean="0"/>
              <a:t>（</a:t>
            </a:r>
            <a:r>
              <a:rPr lang="en-US" altLang="ja-JP" dirty="0" smtClean="0"/>
              <a:t>Cur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mtxV2C</a:t>
            </a:r>
            <a:r>
              <a:rPr kumimoji="1" lang="ja-JP" altLang="en-US" dirty="0" smtClean="0"/>
              <a:t>（</a:t>
            </a:r>
            <a:r>
              <a:rPr kumimoji="1" lang="en-US" altLang="ja-JP" dirty="0" err="1" smtClean="0"/>
              <a:t>Prev</a:t>
            </a:r>
            <a:r>
              <a:rPr kumimoji="1"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456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5909966" y="4926361"/>
            <a:ext cx="2478458" cy="1094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A-</a:t>
            </a:r>
            <a:r>
              <a:rPr kumimoji="1" lang="en-US" altLang="ja-JP" dirty="0" err="1" smtClean="0"/>
              <a:t>Torous</a:t>
            </a:r>
            <a:endParaRPr kumimoji="1" lang="ja-JP" altLang="en-US" dirty="0"/>
          </a:p>
        </p:txBody>
      </p:sp>
      <p:sp>
        <p:nvSpPr>
          <p:cNvPr id="4" name="フローチャート : 端子 3"/>
          <p:cNvSpPr/>
          <p:nvPr/>
        </p:nvSpPr>
        <p:spPr>
          <a:xfrm>
            <a:off x="971600" y="188640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 : 判断 4"/>
          <p:cNvSpPr/>
          <p:nvPr/>
        </p:nvSpPr>
        <p:spPr>
          <a:xfrm>
            <a:off x="791580" y="620688"/>
            <a:ext cx="1440160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/>
              <a:t>背景？</a:t>
            </a:r>
            <a:endParaRPr kumimoji="1" lang="en-US" altLang="ja-JP" sz="1600" dirty="0" smtClean="0"/>
          </a:p>
        </p:txBody>
      </p:sp>
      <p:sp>
        <p:nvSpPr>
          <p:cNvPr id="6" name="片側の 2 つの角を切り取った四角形 5"/>
          <p:cNvSpPr/>
          <p:nvPr/>
        </p:nvSpPr>
        <p:spPr>
          <a:xfrm>
            <a:off x="737574" y="1246554"/>
            <a:ext cx="1548172" cy="32403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5x5 taps</a:t>
            </a:r>
            <a:endParaRPr kumimoji="1" lang="ja-JP" altLang="en-US" dirty="0"/>
          </a:p>
        </p:txBody>
      </p:sp>
      <p:sp>
        <p:nvSpPr>
          <p:cNvPr id="7" name="片側の 2 つの角を切り取った四角形 6"/>
          <p:cNvSpPr/>
          <p:nvPr/>
        </p:nvSpPr>
        <p:spPr>
          <a:xfrm flipV="1">
            <a:off x="743643" y="5147584"/>
            <a:ext cx="1548172" cy="324036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フローチャート : 判断 7"/>
          <p:cNvSpPr/>
          <p:nvPr/>
        </p:nvSpPr>
        <p:spPr>
          <a:xfrm>
            <a:off x="797649" y="1700808"/>
            <a:ext cx="1440160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/>
              <a:t>背景？</a:t>
            </a:r>
            <a:endParaRPr kumimoji="1" lang="en-US" altLang="ja-JP" sz="1600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761645" y="2852936"/>
            <a:ext cx="1512168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深度ウエイトを</a:t>
            </a:r>
            <a:r>
              <a:rPr kumimoji="1" lang="ja-JP" altLang="en-US" sz="1200" dirty="0" smtClean="0"/>
              <a:t>計算</a:t>
            </a:r>
            <a:endParaRPr kumimoji="1" lang="ja-JP" altLang="en-US" sz="1200" dirty="0"/>
          </a:p>
        </p:txBody>
      </p:sp>
      <p:sp>
        <p:nvSpPr>
          <p:cNvPr id="10" name="正方形/長方形 9"/>
          <p:cNvSpPr/>
          <p:nvPr/>
        </p:nvSpPr>
        <p:spPr>
          <a:xfrm>
            <a:off x="761645" y="3393040"/>
            <a:ext cx="1512168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法線ウエイトを</a:t>
            </a:r>
            <a:r>
              <a:rPr kumimoji="1" lang="ja-JP" altLang="en-US" sz="1200" dirty="0" smtClean="0"/>
              <a:t>計算</a:t>
            </a:r>
            <a:endParaRPr kumimoji="1" lang="ja-JP" altLang="en-US" sz="1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761645" y="3969104"/>
            <a:ext cx="1512168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輝度</a:t>
            </a:r>
            <a:r>
              <a:rPr kumimoji="1" lang="ja-JP" altLang="en-US" sz="1200" dirty="0" smtClean="0"/>
              <a:t>ウエイトを</a:t>
            </a:r>
            <a:r>
              <a:rPr kumimoji="1" lang="ja-JP" altLang="en-US" sz="1200" dirty="0" smtClean="0"/>
              <a:t>計算</a:t>
            </a:r>
            <a:endParaRPr kumimoji="1" lang="ja-JP" altLang="en-US" sz="1200" dirty="0"/>
          </a:p>
        </p:txBody>
      </p:sp>
      <p:sp>
        <p:nvSpPr>
          <p:cNvPr id="12" name="正方形/長方形 11"/>
          <p:cNvSpPr/>
          <p:nvPr/>
        </p:nvSpPr>
        <p:spPr>
          <a:xfrm>
            <a:off x="761645" y="4545168"/>
            <a:ext cx="1512168" cy="3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フィルタ</a:t>
            </a:r>
            <a:endParaRPr kumimoji="1" lang="ja-JP" altLang="en-US" sz="1200" dirty="0"/>
          </a:p>
        </p:txBody>
      </p:sp>
      <p:sp>
        <p:nvSpPr>
          <p:cNvPr id="13" name="正方形/長方形 12"/>
          <p:cNvSpPr/>
          <p:nvPr/>
        </p:nvSpPr>
        <p:spPr>
          <a:xfrm>
            <a:off x="761645" y="5672959"/>
            <a:ext cx="1512168" cy="25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/>
              <a:t>denom</a:t>
            </a:r>
            <a:endParaRPr kumimoji="1" lang="ja-JP" altLang="en-US" sz="1200" dirty="0"/>
          </a:p>
        </p:txBody>
      </p:sp>
      <p:sp>
        <p:nvSpPr>
          <p:cNvPr id="14" name="正方形/長方形 13"/>
          <p:cNvSpPr/>
          <p:nvPr/>
        </p:nvSpPr>
        <p:spPr>
          <a:xfrm>
            <a:off x="761645" y="6129344"/>
            <a:ext cx="1512168" cy="25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出力</a:t>
            </a:r>
            <a:endParaRPr kumimoji="1" lang="ja-JP" altLang="en-US" sz="1200" dirty="0"/>
          </a:p>
        </p:txBody>
      </p:sp>
      <p:sp>
        <p:nvSpPr>
          <p:cNvPr id="15" name="フローチャート : 端子 14"/>
          <p:cNvSpPr/>
          <p:nvPr/>
        </p:nvSpPr>
        <p:spPr>
          <a:xfrm>
            <a:off x="977669" y="6525344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>
            <a:stCxn id="4" idx="2"/>
            <a:endCxn id="5" idx="0"/>
          </p:cNvCxnSpPr>
          <p:nvPr/>
        </p:nvCxnSpPr>
        <p:spPr>
          <a:xfrm>
            <a:off x="1511660" y="47667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5" idx="2"/>
            <a:endCxn id="6" idx="3"/>
          </p:cNvCxnSpPr>
          <p:nvPr/>
        </p:nvCxnSpPr>
        <p:spPr>
          <a:xfrm>
            <a:off x="1511660" y="1052736"/>
            <a:ext cx="0" cy="193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6" idx="1"/>
            <a:endCxn id="8" idx="0"/>
          </p:cNvCxnSpPr>
          <p:nvPr/>
        </p:nvCxnSpPr>
        <p:spPr>
          <a:xfrm>
            <a:off x="1511660" y="1570590"/>
            <a:ext cx="6069" cy="130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9" idx="2"/>
            <a:endCxn id="10" idx="0"/>
          </p:cNvCxnSpPr>
          <p:nvPr/>
        </p:nvCxnSpPr>
        <p:spPr>
          <a:xfrm>
            <a:off x="1517729" y="3248936"/>
            <a:ext cx="0" cy="144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0" idx="2"/>
            <a:endCxn id="11" idx="0"/>
          </p:cNvCxnSpPr>
          <p:nvPr/>
        </p:nvCxnSpPr>
        <p:spPr>
          <a:xfrm>
            <a:off x="1517729" y="3789040"/>
            <a:ext cx="0" cy="18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1" idx="2"/>
            <a:endCxn id="12" idx="0"/>
          </p:cNvCxnSpPr>
          <p:nvPr/>
        </p:nvCxnSpPr>
        <p:spPr>
          <a:xfrm>
            <a:off x="1517729" y="4365104"/>
            <a:ext cx="0" cy="18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2" idx="2"/>
            <a:endCxn id="7" idx="1"/>
          </p:cNvCxnSpPr>
          <p:nvPr/>
        </p:nvCxnSpPr>
        <p:spPr>
          <a:xfrm>
            <a:off x="1517729" y="4941168"/>
            <a:ext cx="0" cy="206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7" idx="3"/>
            <a:endCxn id="13" idx="0"/>
          </p:cNvCxnSpPr>
          <p:nvPr/>
        </p:nvCxnSpPr>
        <p:spPr>
          <a:xfrm>
            <a:off x="1517729" y="5471620"/>
            <a:ext cx="0" cy="201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13" idx="2"/>
            <a:endCxn id="14" idx="0"/>
          </p:cNvCxnSpPr>
          <p:nvPr/>
        </p:nvCxnSpPr>
        <p:spPr>
          <a:xfrm>
            <a:off x="1517729" y="5924943"/>
            <a:ext cx="0" cy="204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14" idx="2"/>
            <a:endCxn id="15" idx="0"/>
          </p:cNvCxnSpPr>
          <p:nvPr/>
        </p:nvCxnSpPr>
        <p:spPr>
          <a:xfrm>
            <a:off x="1517729" y="638132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/>
          <p:cNvCxnSpPr>
            <a:stCxn id="5" idx="3"/>
            <a:endCxn id="14" idx="3"/>
          </p:cNvCxnSpPr>
          <p:nvPr/>
        </p:nvCxnSpPr>
        <p:spPr>
          <a:xfrm>
            <a:off x="2231740" y="836712"/>
            <a:ext cx="42073" cy="5418624"/>
          </a:xfrm>
          <a:prstGeom prst="bentConnector3">
            <a:avLst>
              <a:gd name="adj1" fmla="val 25091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カギ線コネクタ 43"/>
          <p:cNvCxnSpPr>
            <a:stCxn id="8" idx="3"/>
            <a:endCxn id="6" idx="0"/>
          </p:cNvCxnSpPr>
          <p:nvPr/>
        </p:nvCxnSpPr>
        <p:spPr>
          <a:xfrm flipV="1">
            <a:off x="2237809" y="1408572"/>
            <a:ext cx="47937" cy="508260"/>
          </a:xfrm>
          <a:prstGeom prst="bentConnector3">
            <a:avLst>
              <a:gd name="adj1" fmla="val 18725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223289" y="482687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273813" y="155139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187624" y="964979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15616" y="201126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4788024" y="980728"/>
            <a:ext cx="3816424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入力パラメータ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Depth buffer</a:t>
            </a:r>
          </a:p>
          <a:p>
            <a:pPr algn="ctr"/>
            <a:r>
              <a:rPr kumimoji="1" lang="en-US" altLang="ja-JP" dirty="0" smtClean="0"/>
              <a:t>Normal buffer</a:t>
            </a:r>
          </a:p>
          <a:p>
            <a:pPr algn="ctr"/>
            <a:r>
              <a:rPr lang="en-US" altLang="ja-JP" dirty="0" err="1" smtClean="0"/>
              <a:t>MeshID</a:t>
            </a:r>
            <a:r>
              <a:rPr lang="en-US" altLang="ja-JP" dirty="0" smtClean="0"/>
              <a:t> buffer</a:t>
            </a:r>
          </a:p>
          <a:p>
            <a:pPr algn="ctr"/>
            <a:r>
              <a:rPr kumimoji="1" lang="en-US" altLang="ja-JP" dirty="0" smtClean="0"/>
              <a:t>Luminance buffer</a:t>
            </a:r>
            <a:endParaRPr lang="en-US" altLang="ja-JP" dirty="0"/>
          </a:p>
          <a:p>
            <a:pPr algn="ctr"/>
            <a:r>
              <a:rPr kumimoji="1" lang="en-US" altLang="ja-JP" dirty="0" smtClean="0"/>
              <a:t>Tap size</a:t>
            </a:r>
          </a:p>
          <a:p>
            <a:pPr algn="ctr"/>
            <a:r>
              <a:rPr lang="en-US" altLang="ja-JP" dirty="0" smtClean="0"/>
              <a:t>Sigma</a:t>
            </a:r>
            <a:r>
              <a:rPr lang="ja-JP" altLang="en-US" dirty="0" smtClean="0"/>
              <a:t>（</a:t>
            </a:r>
            <a:r>
              <a:rPr lang="en-US" altLang="ja-JP" dirty="0" smtClean="0"/>
              <a:t>z, n, l</a:t>
            </a:r>
            <a:r>
              <a:rPr lang="ja-JP" altLang="en-US" dirty="0" smtClean="0"/>
              <a:t>）（論文内では決め打ち）</a:t>
            </a:r>
            <a:endParaRPr lang="en-US" altLang="ja-JP" dirty="0" smtClean="0"/>
          </a:p>
        </p:txBody>
      </p:sp>
      <p:sp>
        <p:nvSpPr>
          <p:cNvPr id="51" name="フローチャート : 判断 50"/>
          <p:cNvSpPr/>
          <p:nvPr/>
        </p:nvSpPr>
        <p:spPr>
          <a:xfrm>
            <a:off x="789904" y="2258996"/>
            <a:ext cx="1440160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err="1" smtClean="0"/>
              <a:t>meshID</a:t>
            </a:r>
            <a:r>
              <a:rPr kumimoji="1" lang="ja-JP" altLang="en-US" sz="1200" dirty="0" smtClean="0"/>
              <a:t>が同じ？</a:t>
            </a:r>
            <a:endParaRPr kumimoji="1" lang="en-US" altLang="ja-JP" sz="1200" dirty="0" smtClean="0"/>
          </a:p>
        </p:txBody>
      </p:sp>
      <p:cxnSp>
        <p:nvCxnSpPr>
          <p:cNvPr id="55" name="直線矢印コネクタ 54"/>
          <p:cNvCxnSpPr>
            <a:stCxn id="8" idx="2"/>
            <a:endCxn id="51" idx="0"/>
          </p:cNvCxnSpPr>
          <p:nvPr/>
        </p:nvCxnSpPr>
        <p:spPr>
          <a:xfrm flipH="1">
            <a:off x="1509984" y="2132856"/>
            <a:ext cx="7745" cy="126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51" idx="2"/>
            <a:endCxn id="9" idx="0"/>
          </p:cNvCxnSpPr>
          <p:nvPr/>
        </p:nvCxnSpPr>
        <p:spPr>
          <a:xfrm>
            <a:off x="1509984" y="2691044"/>
            <a:ext cx="7745" cy="161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51" idx="3"/>
            <a:endCxn id="6" idx="0"/>
          </p:cNvCxnSpPr>
          <p:nvPr/>
        </p:nvCxnSpPr>
        <p:spPr>
          <a:xfrm flipV="1">
            <a:off x="2230064" y="1408572"/>
            <a:ext cx="55682" cy="1066448"/>
          </a:xfrm>
          <a:prstGeom prst="bentConnector3">
            <a:avLst>
              <a:gd name="adj1" fmla="val 16259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2207230" y="2132856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134606" y="258732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026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5909966" y="4926361"/>
            <a:ext cx="2478458" cy="10949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Variance</a:t>
            </a:r>
          </a:p>
          <a:p>
            <a:pPr algn="ctr"/>
            <a:r>
              <a:rPr lang="en-US" altLang="ja-JP" dirty="0" smtClean="0"/>
              <a:t>Estimation</a:t>
            </a:r>
            <a:endParaRPr kumimoji="1" lang="ja-JP" altLang="en-US" dirty="0"/>
          </a:p>
        </p:txBody>
      </p:sp>
      <p:sp>
        <p:nvSpPr>
          <p:cNvPr id="4" name="フローチャート : 端子 3"/>
          <p:cNvSpPr/>
          <p:nvPr/>
        </p:nvSpPr>
        <p:spPr>
          <a:xfrm>
            <a:off x="971600" y="193492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31540" y="731238"/>
            <a:ext cx="2160240" cy="969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輝度</a:t>
            </a:r>
            <a:r>
              <a:rPr kumimoji="1" lang="en-US" altLang="ja-JP" sz="1400" dirty="0" smtClean="0"/>
              <a:t>moment buffer</a:t>
            </a:r>
            <a:r>
              <a:rPr kumimoji="1" lang="ja-JP" altLang="en-US" sz="1400" dirty="0" smtClean="0"/>
              <a:t>を</a:t>
            </a:r>
            <a:r>
              <a:rPr kumimoji="1" lang="en-US" altLang="ja-JP" sz="1400" dirty="0" smtClean="0"/>
              <a:t>temporal </a:t>
            </a:r>
            <a:r>
              <a:rPr kumimoji="1" lang="en-US" altLang="ja-JP" sz="1400" dirty="0" err="1" smtClean="0"/>
              <a:t>reprojection</a:t>
            </a:r>
            <a:r>
              <a:rPr kumimoji="1" lang="ja-JP" altLang="en-US" sz="1400" dirty="0" smtClean="0"/>
              <a:t>により積分する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（フィルタリングはしない）</a:t>
            </a:r>
            <a:endParaRPr lang="en-US" altLang="ja-JP" sz="1400" dirty="0" smtClean="0"/>
          </a:p>
        </p:txBody>
      </p:sp>
      <p:sp>
        <p:nvSpPr>
          <p:cNvPr id="6" name="フローチャート : 判断 5"/>
          <p:cNvSpPr/>
          <p:nvPr/>
        </p:nvSpPr>
        <p:spPr>
          <a:xfrm>
            <a:off x="773036" y="1916832"/>
            <a:ext cx="1440160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dirty="0" err="1" smtClean="0"/>
              <a:t>Disocclusion</a:t>
            </a:r>
            <a:r>
              <a:rPr kumimoji="1" lang="en-US" altLang="ja-JP" sz="1600" dirty="0" smtClean="0"/>
              <a:t>?</a:t>
            </a:r>
            <a:endParaRPr kumimoji="1" lang="en-US" altLang="ja-JP" sz="1600" dirty="0" smtClean="0"/>
          </a:p>
        </p:txBody>
      </p:sp>
      <p:sp>
        <p:nvSpPr>
          <p:cNvPr id="7" name="フローチャート : 判断 6"/>
          <p:cNvSpPr/>
          <p:nvPr/>
        </p:nvSpPr>
        <p:spPr>
          <a:xfrm>
            <a:off x="791580" y="2708920"/>
            <a:ext cx="1440160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200" dirty="0" smtClean="0"/>
              <a:t>4</a:t>
            </a:r>
            <a:r>
              <a:rPr kumimoji="1" lang="ja-JP" altLang="en-US" sz="1200" dirty="0" smtClean="0"/>
              <a:t>フレーム以上</a:t>
            </a:r>
            <a:endParaRPr kumimoji="1" lang="en-US" altLang="ja-JP" sz="1200" dirty="0" smtClean="0"/>
          </a:p>
          <a:p>
            <a:pPr algn="ctr"/>
            <a:r>
              <a:rPr lang="ja-JP" altLang="en-US" sz="1200" dirty="0" smtClean="0"/>
              <a:t>積算</a:t>
            </a:r>
            <a:r>
              <a:rPr lang="en-US" altLang="ja-JP" sz="1200" dirty="0" smtClean="0"/>
              <a:t>?</a:t>
            </a:r>
            <a:endParaRPr kumimoji="1" lang="en-US" altLang="ja-JP" sz="1200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843808" y="2788331"/>
            <a:ext cx="2160240" cy="5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7x7 </a:t>
            </a:r>
            <a:r>
              <a:rPr kumimoji="1" lang="en-US" altLang="ja-JP" sz="1400" dirty="0" err="1" smtClean="0"/>
              <a:t>birateral</a:t>
            </a:r>
            <a:r>
              <a:rPr kumimoji="1" lang="en-US" altLang="ja-JP" sz="1400" dirty="0" smtClean="0"/>
              <a:t> filter</a:t>
            </a:r>
          </a:p>
          <a:p>
            <a:pPr algn="ctr"/>
            <a:r>
              <a:rPr lang="en-US" altLang="ja-JP" sz="1400" dirty="0" smtClean="0"/>
              <a:t>(use depth, normal)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430248" y="3861048"/>
            <a:ext cx="2160240" cy="5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分散計算</a:t>
            </a:r>
            <a:endParaRPr lang="en-US" altLang="ja-JP" sz="1400" dirty="0" smtClean="0"/>
          </a:p>
        </p:txBody>
      </p:sp>
      <p:cxnSp>
        <p:nvCxnSpPr>
          <p:cNvPr id="11" name="直線矢印コネクタ 10"/>
          <p:cNvCxnSpPr>
            <a:stCxn id="4" idx="2"/>
            <a:endCxn id="5" idx="0"/>
          </p:cNvCxnSpPr>
          <p:nvPr/>
        </p:nvCxnSpPr>
        <p:spPr>
          <a:xfrm>
            <a:off x="1511660" y="481524"/>
            <a:ext cx="0" cy="249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5" idx="2"/>
            <a:endCxn id="6" idx="0"/>
          </p:cNvCxnSpPr>
          <p:nvPr/>
        </p:nvCxnSpPr>
        <p:spPr>
          <a:xfrm flipH="1">
            <a:off x="1493116" y="1700808"/>
            <a:ext cx="1854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6" idx="2"/>
            <a:endCxn id="7" idx="0"/>
          </p:cNvCxnSpPr>
          <p:nvPr/>
        </p:nvCxnSpPr>
        <p:spPr>
          <a:xfrm>
            <a:off x="1493116" y="2492896"/>
            <a:ext cx="1854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2"/>
            <a:endCxn id="9" idx="0"/>
          </p:cNvCxnSpPr>
          <p:nvPr/>
        </p:nvCxnSpPr>
        <p:spPr>
          <a:xfrm flipH="1">
            <a:off x="1510368" y="3429000"/>
            <a:ext cx="129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30248" y="4725144"/>
            <a:ext cx="2160240" cy="5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出力</a:t>
            </a:r>
            <a:endParaRPr lang="en-US" altLang="ja-JP" sz="1400" dirty="0" smtClean="0"/>
          </a:p>
        </p:txBody>
      </p:sp>
      <p:cxnSp>
        <p:nvCxnSpPr>
          <p:cNvPr id="22" name="カギ線コネクタ 21"/>
          <p:cNvCxnSpPr>
            <a:stCxn id="6" idx="3"/>
            <a:endCxn id="8" idx="0"/>
          </p:cNvCxnSpPr>
          <p:nvPr/>
        </p:nvCxnSpPr>
        <p:spPr>
          <a:xfrm>
            <a:off x="2213196" y="2204864"/>
            <a:ext cx="1710732" cy="5834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7" idx="3"/>
            <a:endCxn id="8" idx="1"/>
          </p:cNvCxnSpPr>
          <p:nvPr/>
        </p:nvCxnSpPr>
        <p:spPr>
          <a:xfrm>
            <a:off x="2231740" y="3068960"/>
            <a:ext cx="6120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8" idx="2"/>
            <a:endCxn id="20" idx="3"/>
          </p:cNvCxnSpPr>
          <p:nvPr/>
        </p:nvCxnSpPr>
        <p:spPr>
          <a:xfrm rot="5400000">
            <a:off x="2429116" y="3510960"/>
            <a:ext cx="1656185" cy="13334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9" idx="2"/>
            <a:endCxn id="20" idx="0"/>
          </p:cNvCxnSpPr>
          <p:nvPr/>
        </p:nvCxnSpPr>
        <p:spPr>
          <a:xfrm>
            <a:off x="1510368" y="4422305"/>
            <a:ext cx="0" cy="302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ローチャート : 端子 29"/>
          <p:cNvSpPr/>
          <p:nvPr/>
        </p:nvSpPr>
        <p:spPr>
          <a:xfrm>
            <a:off x="970308" y="5733256"/>
            <a:ext cx="1080120" cy="28803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>
            <a:stCxn id="20" idx="2"/>
            <a:endCxn id="30" idx="0"/>
          </p:cNvCxnSpPr>
          <p:nvPr/>
        </p:nvCxnSpPr>
        <p:spPr>
          <a:xfrm>
            <a:off x="1510368" y="5286401"/>
            <a:ext cx="0" cy="44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2213196" y="185123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493116" y="342900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78076" y="2418999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180663" y="2708920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508104" y="368660"/>
            <a:ext cx="3312368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入力パラメータ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moment buffer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Prev</a:t>
            </a:r>
            <a:r>
              <a:rPr lang="en-US" altLang="ja-JP" dirty="0" smtClean="0"/>
              <a:t>/Cur</a:t>
            </a:r>
            <a:r>
              <a:rPr lang="ja-JP" altLang="en-US" dirty="0" smtClean="0"/>
              <a:t>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2429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画面に合わせる (4:3)</PresentationFormat>
  <Paragraphs>134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2017-08-09T06:38:39Z</dcterms:created>
  <dcterms:modified xsi:type="dcterms:W3CDTF">2017-08-10T04:08:06Z</dcterms:modified>
</cp:coreProperties>
</file>