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2" r:id="rId4"/>
    <p:sldId id="263" r:id="rId5"/>
    <p:sldId id="277" r:id="rId6"/>
    <p:sldId id="278" r:id="rId7"/>
    <p:sldId id="256" r:id="rId8"/>
    <p:sldId id="257" r:id="rId9"/>
    <p:sldId id="258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9900-BB95-47C5-BBB3-1FA6E52AC5B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C375-4FA2-4EE1-97A7-FE5306D2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8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9900-BB95-47C5-BBB3-1FA6E52AC5B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C375-4FA2-4EE1-97A7-FE5306D2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9900-BB95-47C5-BBB3-1FA6E52AC5B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C375-4FA2-4EE1-97A7-FE5306D20B9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473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9900-BB95-47C5-BBB3-1FA6E52AC5B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C375-4FA2-4EE1-97A7-FE5306D2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4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9900-BB95-47C5-BBB3-1FA6E52AC5B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C375-4FA2-4EE1-97A7-FE5306D20B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920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9900-BB95-47C5-BBB3-1FA6E52AC5B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C375-4FA2-4EE1-97A7-FE5306D2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9900-BB95-47C5-BBB3-1FA6E52AC5B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C375-4FA2-4EE1-97A7-FE5306D2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93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9900-BB95-47C5-BBB3-1FA6E52AC5B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C375-4FA2-4EE1-97A7-FE5306D2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1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9900-BB95-47C5-BBB3-1FA6E52AC5B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C375-4FA2-4EE1-97A7-FE5306D2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7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9900-BB95-47C5-BBB3-1FA6E52AC5B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C375-4FA2-4EE1-97A7-FE5306D2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4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9900-BB95-47C5-BBB3-1FA6E52AC5B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C375-4FA2-4EE1-97A7-FE5306D2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9900-BB95-47C5-BBB3-1FA6E52AC5B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C375-4FA2-4EE1-97A7-FE5306D2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7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9900-BB95-47C5-BBB3-1FA6E52AC5B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C375-4FA2-4EE1-97A7-FE5306D2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6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9900-BB95-47C5-BBB3-1FA6E52AC5B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C375-4FA2-4EE1-97A7-FE5306D2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3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9900-BB95-47C5-BBB3-1FA6E52AC5B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C375-4FA2-4EE1-97A7-FE5306D2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9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9900-BB95-47C5-BBB3-1FA6E52AC5B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C375-4FA2-4EE1-97A7-FE5306D2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3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09900-BB95-47C5-BBB3-1FA6E52AC5B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73C375-4FA2-4EE1-97A7-FE5306D2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2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adedokun-abdulmalik-adeyemi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dedokun-abdulmalik-adeyemi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76FC-BDDE-1F96-F989-F4B8D65B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943" y="784848"/>
            <a:ext cx="6291998" cy="2123242"/>
          </a:xfrm>
        </p:spPr>
        <p:txBody>
          <a:bodyPr>
            <a:normAutofit fontScale="90000"/>
          </a:bodyPr>
          <a:lstStyle/>
          <a:p>
            <a:pPr algn="r"/>
            <a:r>
              <a:rPr lang="en-US" sz="4800" b="0" i="0" u="none" strike="noStrike" baseline="0" dirty="0">
                <a:solidFill>
                  <a:srgbClr val="729D51"/>
                </a:solidFill>
                <a:latin typeface="Calibri" panose="020F0502020204030204" pitchFamily="34" charset="0"/>
              </a:rPr>
              <a:t> </a:t>
            </a:r>
            <a:r>
              <a:rPr lang="en-US" sz="4800" b="1" i="0" u="none" strike="noStrike" baseline="0" dirty="0">
                <a:solidFill>
                  <a:srgbClr val="729D51"/>
                </a:solidFill>
                <a:latin typeface="Calibri" panose="020F0502020204030204" pitchFamily="34" charset="0"/>
              </a:rPr>
              <a:t>Hotel Reservation Analysis </a:t>
            </a:r>
            <a:br>
              <a:rPr lang="en-US" sz="4800" b="1" i="0" u="none" strike="noStrike" baseline="0" dirty="0">
                <a:solidFill>
                  <a:srgbClr val="729D51"/>
                </a:solidFill>
                <a:latin typeface="Calibri" panose="020F0502020204030204" pitchFamily="34" charset="0"/>
              </a:rPr>
            </a:br>
            <a:r>
              <a:rPr lang="en-US" sz="3200" b="1" i="0" u="none" strike="noStrike" baseline="0" dirty="0">
                <a:solidFill>
                  <a:srgbClr val="729D51"/>
                </a:solidFill>
                <a:latin typeface="Calibri" panose="020F0502020204030204" pitchFamily="34" charset="0"/>
              </a:rPr>
              <a:t>with</a:t>
            </a:r>
            <a:r>
              <a:rPr lang="en-US" sz="4800" b="1" i="0" u="none" strike="noStrike" baseline="0" dirty="0">
                <a:solidFill>
                  <a:srgbClr val="729D51"/>
                </a:solidFill>
                <a:latin typeface="Calibri" panose="020F0502020204030204" pitchFamily="34" charset="0"/>
              </a:rPr>
              <a:t> </a:t>
            </a:r>
            <a:br>
              <a:rPr lang="en-US" sz="4800" b="1" i="0" u="none" strike="noStrike" baseline="0" dirty="0">
                <a:solidFill>
                  <a:srgbClr val="729D51"/>
                </a:solidFill>
                <a:latin typeface="Calibri" panose="020F0502020204030204" pitchFamily="34" charset="0"/>
              </a:rPr>
            </a:br>
            <a:r>
              <a:rPr lang="en-US" sz="8000" b="1" i="0" u="none" strike="noStrike" baseline="0" dirty="0">
                <a:solidFill>
                  <a:srgbClr val="729D51"/>
                </a:solidFill>
                <a:latin typeface="Calibri" panose="020F0502020204030204" pitchFamily="34" charset="0"/>
              </a:rPr>
              <a:t>SQL</a:t>
            </a:r>
            <a:r>
              <a:rPr lang="en-US" sz="4800" b="1" i="0" u="none" strike="noStrike" baseline="0" dirty="0">
                <a:solidFill>
                  <a:srgbClr val="729D51"/>
                </a:solidFill>
                <a:latin typeface="Calibri" panose="020F0502020204030204" pitchFamily="34" charset="0"/>
              </a:rPr>
              <a:t> </a:t>
            </a:r>
            <a:endParaRPr lang="en-US" sz="9600" dirty="0">
              <a:solidFill>
                <a:srgbClr val="729D5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9D4298-0339-2472-E94F-7808DEB4E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7"/>
          <a:stretch/>
        </p:blipFill>
        <p:spPr>
          <a:xfrm>
            <a:off x="0" y="0"/>
            <a:ext cx="5061802" cy="6857999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B846F2D-0E93-0C52-B99E-1E4567EFCBC9}"/>
              </a:ext>
            </a:extLst>
          </p:cNvPr>
          <p:cNvGrpSpPr/>
          <p:nvPr/>
        </p:nvGrpSpPr>
        <p:grpSpPr>
          <a:xfrm>
            <a:off x="5886138" y="4975889"/>
            <a:ext cx="5061802" cy="416110"/>
            <a:chOff x="5558021" y="4406263"/>
            <a:chExt cx="4275527" cy="30937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6873DF-6D68-2B9B-BE96-CD2536E2D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021" y="4484908"/>
              <a:ext cx="309379" cy="230733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760DB37B-A954-3BE0-79D9-6426C6E69188}"/>
                </a:ext>
              </a:extLst>
            </p:cNvPr>
            <p:cNvSpPr txBox="1">
              <a:spLocks/>
            </p:cNvSpPr>
            <p:nvPr/>
          </p:nvSpPr>
          <p:spPr>
            <a:xfrm>
              <a:off x="5867400" y="4406263"/>
              <a:ext cx="3966148" cy="30937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r" defTabSz="457200" rtl="0" eaLnBrk="1" latinLnBrk="0" hangingPunct="1">
                <a:spcBef>
                  <a:spcPct val="0"/>
                </a:spcBef>
                <a:buNone/>
                <a:defRPr sz="54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b="1" dirty="0">
                  <a:solidFill>
                    <a:srgbClr val="002060"/>
                  </a:solidFill>
                  <a:latin typeface="Calibri" panose="020F0502020204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ADEDOKUN ABDULMALIK ADEYEMI</a:t>
              </a:r>
              <a:endParaRPr lang="en-US" sz="40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56C54E5F-B4E3-2C1D-1582-490146042401}"/>
              </a:ext>
            </a:extLst>
          </p:cNvPr>
          <p:cNvSpPr txBox="1">
            <a:spLocks/>
          </p:cNvSpPr>
          <p:nvPr/>
        </p:nvSpPr>
        <p:spPr>
          <a:xfrm>
            <a:off x="9009089" y="4110920"/>
            <a:ext cx="605852" cy="4161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901152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4FED28-5A04-5586-9E79-BEA073BE2B30}"/>
              </a:ext>
            </a:extLst>
          </p:cNvPr>
          <p:cNvSpPr txBox="1">
            <a:spLocks/>
          </p:cNvSpPr>
          <p:nvPr/>
        </p:nvSpPr>
        <p:spPr>
          <a:xfrm>
            <a:off x="1091472" y="383340"/>
            <a:ext cx="7557853" cy="4561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How many reservations were made for the year 2018?</a:t>
            </a:r>
            <a:endParaRPr lang="en-US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1C8B15-E2BF-09AA-B501-752FFC586F84}"/>
              </a:ext>
            </a:extLst>
          </p:cNvPr>
          <p:cNvSpPr txBox="1">
            <a:spLocks/>
          </p:cNvSpPr>
          <p:nvPr/>
        </p:nvSpPr>
        <p:spPr>
          <a:xfrm>
            <a:off x="602105" y="5280966"/>
            <a:ext cx="7837357" cy="9237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Ans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Total Reservation that was made in year 2018 is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577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B084-DDB8-140A-C03A-94AC7BA34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38" y="817720"/>
            <a:ext cx="5853425" cy="459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32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CFCE4E-561E-6BE4-E6B7-A0BEE043A1B4}"/>
              </a:ext>
            </a:extLst>
          </p:cNvPr>
          <p:cNvSpPr txBox="1">
            <a:spLocks/>
          </p:cNvSpPr>
          <p:nvPr/>
        </p:nvSpPr>
        <p:spPr>
          <a:xfrm>
            <a:off x="1091472" y="383340"/>
            <a:ext cx="7557853" cy="4561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What is the most commonly booked room type?</a:t>
            </a:r>
            <a:endParaRPr lang="en-US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3D3C01-D569-7C8D-07E0-8D66E0518FB4}"/>
              </a:ext>
            </a:extLst>
          </p:cNvPr>
          <p:cNvSpPr txBox="1">
            <a:spLocks/>
          </p:cNvSpPr>
          <p:nvPr/>
        </p:nvSpPr>
        <p:spPr>
          <a:xfrm>
            <a:off x="602105" y="5280966"/>
            <a:ext cx="7837357" cy="9237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Ans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The most commonly booked room type  is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ROOM_TYPE 1 = 534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A3D5FC-47B4-AAA5-6453-44F8E456B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757" y="1037706"/>
            <a:ext cx="6682568" cy="424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6463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FB1E1A-5D81-BD65-8F7E-A719CBA906C5}"/>
              </a:ext>
            </a:extLst>
          </p:cNvPr>
          <p:cNvSpPr txBox="1">
            <a:spLocks/>
          </p:cNvSpPr>
          <p:nvPr/>
        </p:nvSpPr>
        <p:spPr>
          <a:xfrm>
            <a:off x="1091472" y="383340"/>
            <a:ext cx="7557853" cy="4561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How many reservations fall on a weekend?</a:t>
            </a:r>
            <a:endParaRPr lang="en-US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4658C9-83C5-9585-676A-A0991AA6FF41}"/>
              </a:ext>
            </a:extLst>
          </p:cNvPr>
          <p:cNvSpPr txBox="1">
            <a:spLocks/>
          </p:cNvSpPr>
          <p:nvPr/>
        </p:nvSpPr>
        <p:spPr>
          <a:xfrm>
            <a:off x="602105" y="5501390"/>
            <a:ext cx="7837357" cy="703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Ans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Total Reservation that fall on Weekend is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= 383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FC1CD4-3F7B-84DC-0E9D-F6CB55956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52" y="874879"/>
            <a:ext cx="6914135" cy="43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42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A8CAB1-C8C3-4820-9355-95ADDB433E8F}"/>
              </a:ext>
            </a:extLst>
          </p:cNvPr>
          <p:cNvSpPr txBox="1">
            <a:spLocks/>
          </p:cNvSpPr>
          <p:nvPr/>
        </p:nvSpPr>
        <p:spPr>
          <a:xfrm>
            <a:off x="1091472" y="383340"/>
            <a:ext cx="7557853" cy="4561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What is the highest and lowest lead time for reservations?</a:t>
            </a:r>
            <a:endParaRPr lang="en-US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109D37-2667-9159-AA19-3DFB054E4F3C}"/>
              </a:ext>
            </a:extLst>
          </p:cNvPr>
          <p:cNvSpPr txBox="1">
            <a:spLocks/>
          </p:cNvSpPr>
          <p:nvPr/>
        </p:nvSpPr>
        <p:spPr>
          <a:xfrm>
            <a:off x="602105" y="5501390"/>
            <a:ext cx="7837357" cy="703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Ans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The Highest Lead Time is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= 383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while the Lowest Lead Time is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= 0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249018-6342-1387-A09B-2C94A9BFC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98" y="905437"/>
            <a:ext cx="5190344" cy="452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0583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25B9F8-6A0A-45A6-FCC4-20862EC057F7}"/>
              </a:ext>
            </a:extLst>
          </p:cNvPr>
          <p:cNvSpPr txBox="1">
            <a:spLocks/>
          </p:cNvSpPr>
          <p:nvPr/>
        </p:nvSpPr>
        <p:spPr>
          <a:xfrm>
            <a:off x="1091472" y="383340"/>
            <a:ext cx="7557853" cy="4561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What is the most common market segment type for reservations?</a:t>
            </a:r>
            <a:endParaRPr lang="en-US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05232E-B6EA-BFDA-F4EB-5D40AFEA9A3E}"/>
              </a:ext>
            </a:extLst>
          </p:cNvPr>
          <p:cNvSpPr txBox="1">
            <a:spLocks/>
          </p:cNvSpPr>
          <p:nvPr/>
        </p:nvSpPr>
        <p:spPr>
          <a:xfrm>
            <a:off x="602104" y="5622869"/>
            <a:ext cx="8901660" cy="67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Ans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The most common market segment type for reservations is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= Online which is 518 count of reservation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7D6465-F169-4A2E-578F-7327BFAD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13" y="964676"/>
            <a:ext cx="6985417" cy="453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46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C82D58-8984-EBF5-9773-601ECBD5C7AF}"/>
              </a:ext>
            </a:extLst>
          </p:cNvPr>
          <p:cNvSpPr txBox="1">
            <a:spLocks/>
          </p:cNvSpPr>
          <p:nvPr/>
        </p:nvSpPr>
        <p:spPr>
          <a:xfrm>
            <a:off x="1091472" y="383340"/>
            <a:ext cx="7557853" cy="4561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How many reservations have a booking status of "Confirmed"??</a:t>
            </a:r>
            <a:endParaRPr lang="en-US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9CDFD0-10B9-A5FB-A0B4-71721FEAA54B}"/>
              </a:ext>
            </a:extLst>
          </p:cNvPr>
          <p:cNvSpPr txBox="1">
            <a:spLocks/>
          </p:cNvSpPr>
          <p:nvPr/>
        </p:nvSpPr>
        <p:spPr>
          <a:xfrm>
            <a:off x="602105" y="5501390"/>
            <a:ext cx="8856688" cy="703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Ans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Total reservation with the booking status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“Confirmed” which is =  493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C6C866-7E6D-474A-52CC-DA3F67884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618" y="958623"/>
            <a:ext cx="6279707" cy="45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7276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92864B-777C-33B1-015D-7136724A0911}"/>
              </a:ext>
            </a:extLst>
          </p:cNvPr>
          <p:cNvSpPr txBox="1">
            <a:spLocks/>
          </p:cNvSpPr>
          <p:nvPr/>
        </p:nvSpPr>
        <p:spPr>
          <a:xfrm>
            <a:off x="1091472" y="383340"/>
            <a:ext cx="7557853" cy="4561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What is the total number of adults and children across all reservations?</a:t>
            </a:r>
            <a:endParaRPr lang="en-US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78B8FF-065D-019E-1FA5-20D2B1971615}"/>
              </a:ext>
            </a:extLst>
          </p:cNvPr>
          <p:cNvSpPr txBox="1">
            <a:spLocks/>
          </p:cNvSpPr>
          <p:nvPr/>
        </p:nvSpPr>
        <p:spPr>
          <a:xfrm>
            <a:off x="602105" y="5501390"/>
            <a:ext cx="8856688" cy="703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Ans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The total number of adults 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is = 1,316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and children across all reservations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is =  69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6FA6B-8736-0F35-4E53-6EC03847F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68" y="1155180"/>
            <a:ext cx="7758424" cy="420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0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0B2043-873F-4D25-7511-69947E9DBD7F}"/>
              </a:ext>
            </a:extLst>
          </p:cNvPr>
          <p:cNvSpPr txBox="1">
            <a:spLocks/>
          </p:cNvSpPr>
          <p:nvPr/>
        </p:nvSpPr>
        <p:spPr>
          <a:xfrm>
            <a:off x="1091472" y="383340"/>
            <a:ext cx="8142469" cy="4710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What is the average number of weekend nights for reservations involving children?</a:t>
            </a:r>
            <a:endParaRPr lang="en-US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6580F5-B6DE-DFBB-AA2E-82C2E7F39753}"/>
              </a:ext>
            </a:extLst>
          </p:cNvPr>
          <p:cNvSpPr txBox="1">
            <a:spLocks/>
          </p:cNvSpPr>
          <p:nvPr/>
        </p:nvSpPr>
        <p:spPr>
          <a:xfrm>
            <a:off x="602105" y="5501390"/>
            <a:ext cx="8856688" cy="703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Ans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The average number of weekend nights for reservations involving children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is = 1.00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45FB5E-D367-C295-479C-619AF262A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72" y="1042987"/>
            <a:ext cx="6765639" cy="41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1648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F89AC1-4015-288D-A800-E75D4F66C04B}"/>
              </a:ext>
            </a:extLst>
          </p:cNvPr>
          <p:cNvSpPr txBox="1">
            <a:spLocks/>
          </p:cNvSpPr>
          <p:nvPr/>
        </p:nvSpPr>
        <p:spPr>
          <a:xfrm>
            <a:off x="849208" y="106256"/>
            <a:ext cx="8142469" cy="471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How many reservations were made in each month of the year 2017 &amp; 2018?</a:t>
            </a:r>
            <a:endParaRPr lang="en-US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C1988A-AF90-21F5-08CD-89A0AD23ED1E}"/>
              </a:ext>
            </a:extLst>
          </p:cNvPr>
          <p:cNvSpPr txBox="1">
            <a:spLocks/>
          </p:cNvSpPr>
          <p:nvPr/>
        </p:nvSpPr>
        <p:spPr>
          <a:xfrm>
            <a:off x="299595" y="6128585"/>
            <a:ext cx="9373796" cy="7033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Ans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The analyses shows the overall total reservations for each month  which OCTOBER takes the lead with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= 103 RESERVATIONS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4D706-47A4-5AD7-DFE3-97AF5B0EC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60" y="452860"/>
            <a:ext cx="6579806" cy="5623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6A6587-A08D-00F9-ABCD-1298F62A1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86"/>
          <a:stretch/>
        </p:blipFill>
        <p:spPr>
          <a:xfrm>
            <a:off x="6785281" y="475223"/>
            <a:ext cx="5215476" cy="28689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DBCA00-89AD-B6D6-5980-F2DB102141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719"/>
          <a:stretch/>
        </p:blipFill>
        <p:spPr>
          <a:xfrm>
            <a:off x="6785280" y="3496076"/>
            <a:ext cx="5215476" cy="282117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27BA404-7D7F-4DF4-E82E-1A60F8CCB4B4}"/>
              </a:ext>
            </a:extLst>
          </p:cNvPr>
          <p:cNvSpPr txBox="1">
            <a:spLocks/>
          </p:cNvSpPr>
          <p:nvPr/>
        </p:nvSpPr>
        <p:spPr>
          <a:xfrm>
            <a:off x="9865895" y="2247877"/>
            <a:ext cx="1812757" cy="607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2017 RESERVATION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1EFA364-2248-A654-14AF-7B5EE4B8DD4B}"/>
              </a:ext>
            </a:extLst>
          </p:cNvPr>
          <p:cNvSpPr txBox="1">
            <a:spLocks/>
          </p:cNvSpPr>
          <p:nvPr/>
        </p:nvSpPr>
        <p:spPr>
          <a:xfrm>
            <a:off x="9865895" y="5324623"/>
            <a:ext cx="1812757" cy="607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2018 RESERVATION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A931A4F-5555-73C3-ABD8-F14BEBD57F1A}"/>
              </a:ext>
            </a:extLst>
          </p:cNvPr>
          <p:cNvSpPr txBox="1">
            <a:spLocks/>
          </p:cNvSpPr>
          <p:nvPr/>
        </p:nvSpPr>
        <p:spPr>
          <a:xfrm>
            <a:off x="3176811" y="3688613"/>
            <a:ext cx="1812757" cy="607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2017 - 2018 RESERVATION</a:t>
            </a: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20487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1D7899-8808-CE29-F342-31B7501747D1}"/>
              </a:ext>
            </a:extLst>
          </p:cNvPr>
          <p:cNvSpPr txBox="1">
            <a:spLocks/>
          </p:cNvSpPr>
          <p:nvPr/>
        </p:nvSpPr>
        <p:spPr>
          <a:xfrm>
            <a:off x="719528" y="383340"/>
            <a:ext cx="8514413" cy="703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What is the average number of nights (both weekend and weekday) spent by guests for each room type?</a:t>
            </a:r>
            <a:endParaRPr lang="en-US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D9FE30-FD36-2E0B-7718-DF3BCACD2DB4}"/>
              </a:ext>
            </a:extLst>
          </p:cNvPr>
          <p:cNvSpPr txBox="1">
            <a:spLocks/>
          </p:cNvSpPr>
          <p:nvPr/>
        </p:nvSpPr>
        <p:spPr>
          <a:xfrm>
            <a:off x="548390" y="5771291"/>
            <a:ext cx="8856688" cy="703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Ans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The average number of nights for both weekend and weekday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AB74D-E4D0-8FE6-60B3-2BC75090F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75" y="1161659"/>
            <a:ext cx="66960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632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F55D-FDAB-2A61-FAB2-32C9B936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9357"/>
          </a:xfrm>
        </p:spPr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065D-DA2A-57FB-98C1-7A5F8EB26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The hotel industry relies on data to make informed decisions and provide a better guest experience. In this project, I work with the hotel reservation dataset to gain insights into guest preferences, booking trends, and other key factors that impact the hotel's operations.</a:t>
            </a:r>
          </a:p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Using SQL to query and analyze the data, as well as answer specific questions about the dataset.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7625446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8482E0-E142-B99F-4F08-C0B95E17D009}"/>
              </a:ext>
            </a:extLst>
          </p:cNvPr>
          <p:cNvSpPr txBox="1">
            <a:spLocks/>
          </p:cNvSpPr>
          <p:nvPr/>
        </p:nvSpPr>
        <p:spPr>
          <a:xfrm>
            <a:off x="719528" y="383340"/>
            <a:ext cx="8514413" cy="703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For reservations involving children, what is the most common room type, and what is the average price for that room type?</a:t>
            </a:r>
            <a:endParaRPr lang="en-US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7809CD-2721-99BF-1474-894FD15F8841}"/>
              </a:ext>
            </a:extLst>
          </p:cNvPr>
          <p:cNvSpPr txBox="1">
            <a:spLocks/>
          </p:cNvSpPr>
          <p:nvPr/>
        </p:nvSpPr>
        <p:spPr>
          <a:xfrm>
            <a:off x="383500" y="5771291"/>
            <a:ext cx="8856688" cy="703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Ans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Result shows The average price per room type and most common room type from highest to lowest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071C0F-E7BB-B84B-985A-C9FE4B20E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89" y="1086709"/>
            <a:ext cx="5994084" cy="503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45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7C1B94-0828-511F-F6C3-A3F9ADE9C003}"/>
              </a:ext>
            </a:extLst>
          </p:cNvPr>
          <p:cNvSpPr txBox="1">
            <a:spLocks/>
          </p:cNvSpPr>
          <p:nvPr/>
        </p:nvSpPr>
        <p:spPr>
          <a:xfrm>
            <a:off x="719528" y="383340"/>
            <a:ext cx="8514413" cy="703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Find the market segment type that generates the highest average price per room?</a:t>
            </a:r>
            <a:endParaRPr lang="en-US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1D9E2A-3262-DAFA-FCF9-08FAD4FBC5CB}"/>
              </a:ext>
            </a:extLst>
          </p:cNvPr>
          <p:cNvSpPr txBox="1">
            <a:spLocks/>
          </p:cNvSpPr>
          <p:nvPr/>
        </p:nvSpPr>
        <p:spPr>
          <a:xfrm>
            <a:off x="548390" y="5771291"/>
            <a:ext cx="8856688" cy="703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Ans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The market segment type that generates the highest average price per room  is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ONLINE = $112.46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0A033-8C66-BBAF-8A06-B6F0CB505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935" y="903831"/>
            <a:ext cx="5429328" cy="506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4031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ABBA-EA4F-B7E1-40B5-CDC1B502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12" y="192505"/>
            <a:ext cx="8596668" cy="641684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7E9FB-B155-4883-3235-28947C577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7" y="930442"/>
            <a:ext cx="9673390" cy="58313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This hotel reservation dataset analysis provided valuable insights into guest booking trends. Here are the key takeaways: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 identified the overall reservation volume and popular meal plans.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 analyzed pricing trends for rooms with children and reservations made during specific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 determined the most frequently booked room type and weekend stay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 explored lead times, booking statuses, market segments, and guest demographics.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 investigated the relationship between room type, children, and pricing for reservations.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 pinpointed the market segment generating the highest average room revenue.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/>
              </a:solidFill>
            </a:endParaRPr>
          </a:p>
          <a:p>
            <a:r>
              <a:rPr lang="en-US" sz="2200" b="1" i="1" dirty="0">
                <a:solidFill>
                  <a:schemeClr val="tx1"/>
                </a:solidFill>
              </a:rPr>
              <a:t>This information can be used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Optimize room pricing strategies</a:t>
            </a:r>
            <a:r>
              <a:rPr lang="en-US" dirty="0">
                <a:solidFill>
                  <a:schemeClr val="tx1"/>
                </a:solidFill>
              </a:rPr>
              <a:t> based on room type, market segment, and guest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Develop targeted marketing campaigns</a:t>
            </a:r>
            <a:r>
              <a:rPr lang="en-US" dirty="0">
                <a:solidFill>
                  <a:schemeClr val="tx1"/>
                </a:solidFill>
              </a:rPr>
              <a:t> for specific guest demographics and popular booking periods.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Improve resource allocation</a:t>
            </a:r>
            <a:r>
              <a:rPr lang="en-US" dirty="0">
                <a:solidFill>
                  <a:schemeClr val="tx1"/>
                </a:solidFill>
              </a:rPr>
              <a:t> by understanding lead times and weekend booking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Identify areas for improvement</a:t>
            </a:r>
            <a:r>
              <a:rPr lang="en-US" dirty="0">
                <a:solidFill>
                  <a:schemeClr val="tx1"/>
                </a:solidFill>
              </a:rPr>
              <a:t> in guest experience based on market segment analysis.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i="1" dirty="0">
                <a:solidFill>
                  <a:schemeClr val="tx1"/>
                </a:solidFill>
              </a:rPr>
              <a:t>By leveraging these insights, the hotel can make data-driven decisions to increase revenue, enhance guest satisfaction, and achieve operational efficiency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6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52EAF-4B8F-BCB8-1B3F-6F14C48D8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83" y="978948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chemeClr val="accent2">
                    <a:lumMod val="50000"/>
                  </a:schemeClr>
                </a:solidFill>
              </a:rPr>
              <a:t>THANK</a:t>
            </a:r>
          </a:p>
          <a:p>
            <a:pPr marL="0" indent="0" algn="ctr">
              <a:buNone/>
            </a:pPr>
            <a:r>
              <a:rPr lang="en-US" sz="9600" dirty="0">
                <a:solidFill>
                  <a:schemeClr val="accent2">
                    <a:lumMod val="50000"/>
                  </a:schemeClr>
                </a:solidFill>
              </a:rPr>
              <a:t>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135D9-FADE-81C3-885E-6D36472F2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80" y="6235907"/>
            <a:ext cx="309379" cy="3093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044C26-C7D4-04FC-BACD-639992C1D627}"/>
              </a:ext>
            </a:extLst>
          </p:cNvPr>
          <p:cNvSpPr/>
          <p:nvPr/>
        </p:nvSpPr>
        <p:spPr>
          <a:xfrm>
            <a:off x="2382369" y="3987383"/>
            <a:ext cx="4977801" cy="74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9AE8BE0-BFB8-C972-1C23-4FB8DC265F0F}"/>
              </a:ext>
            </a:extLst>
          </p:cNvPr>
          <p:cNvSpPr txBox="1">
            <a:spLocks/>
          </p:cNvSpPr>
          <p:nvPr/>
        </p:nvSpPr>
        <p:spPr>
          <a:xfrm>
            <a:off x="1205459" y="6235907"/>
            <a:ext cx="8856688" cy="35168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ADEDOKUN ABDULMALIK ADEYEMI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8AA174-4EB5-96D1-0C7B-EE07E185B6DA}"/>
              </a:ext>
            </a:extLst>
          </p:cNvPr>
          <p:cNvSpPr/>
          <p:nvPr/>
        </p:nvSpPr>
        <p:spPr>
          <a:xfrm>
            <a:off x="2791442" y="4142545"/>
            <a:ext cx="4977801" cy="74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0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C666-45EB-D4B7-7088-B11B20B0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495"/>
          </a:xfrm>
        </p:spPr>
        <p:txBody>
          <a:bodyPr/>
          <a:lstStyle/>
          <a:p>
            <a:pPr algn="ctr"/>
            <a:r>
              <a:rPr lang="en-US" b="1" dirty="0"/>
              <a:t>Tool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E2704-74D3-C405-244A-2847BB70B4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9" t="11889" r="25369" b="19548"/>
          <a:stretch/>
        </p:blipFill>
        <p:spPr>
          <a:xfrm>
            <a:off x="4411579" y="1665472"/>
            <a:ext cx="5307569" cy="41309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15E8B-737D-80C3-232F-E6630A3A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10" y="1411899"/>
            <a:ext cx="3814970" cy="5063852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PostgreSQL</a:t>
            </a:r>
          </a:p>
          <a:p>
            <a:endParaRPr lang="en-US" sz="2400" b="1" i="0" dirty="0">
              <a:solidFill>
                <a:schemeClr val="tx1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PostgreSQL is an open-source relational database management system emphasizing extensibility and SQL compliance.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PostgreSQL features transactions with atomicity, consistency, isolation, durability (ACID) properties, automatically updatable views, materialized views, triggers, foreign keys, and stored procedures.</a:t>
            </a:r>
          </a:p>
        </p:txBody>
      </p:sp>
    </p:spTree>
    <p:extLst>
      <p:ext uri="{BB962C8B-B14F-4D97-AF65-F5344CB8AC3E}">
        <p14:creationId xmlns:p14="http://schemas.microsoft.com/office/powerpoint/2010/main" val="142526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A660-39E8-AFD7-D2FA-6389B793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601577" cy="679554"/>
          </a:xfrm>
        </p:spPr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Dataset Details: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2D37B-E782-F531-05A0-0B7FC146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1035"/>
            <a:ext cx="9261146" cy="47673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dataset includes the following columns: </a:t>
            </a:r>
          </a:p>
          <a:p>
            <a:r>
              <a:rPr lang="en-US" sz="16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Booking_ID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unique identifier for each hotel reservation. </a:t>
            </a:r>
          </a:p>
          <a:p>
            <a:r>
              <a:rPr lang="en-US" sz="16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no_of_adults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number of adults in the reservation. </a:t>
            </a:r>
          </a:p>
          <a:p>
            <a:r>
              <a:rPr lang="en-US" sz="16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no_of_children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number of children in the reservation. </a:t>
            </a:r>
          </a:p>
          <a:p>
            <a:r>
              <a:rPr lang="en-US" sz="16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no_of_weekend_nights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number of nights in the reservation that fall on weekends. </a:t>
            </a:r>
          </a:p>
          <a:p>
            <a:r>
              <a:rPr lang="en-US" sz="16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no_of_week_nights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number of nights in the reservation that fall on weekdays. </a:t>
            </a:r>
          </a:p>
          <a:p>
            <a:r>
              <a:rPr lang="en-US" sz="16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type_of_meal_plan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meal plan chosen by the guests. </a:t>
            </a:r>
          </a:p>
          <a:p>
            <a:r>
              <a:rPr lang="en-US" sz="16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room_type_reserved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type of room reserved by the guests. </a:t>
            </a:r>
          </a:p>
          <a:p>
            <a:r>
              <a:rPr lang="en-US" sz="16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lead_time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number of days between booking and arrival. </a:t>
            </a:r>
          </a:p>
          <a:p>
            <a:r>
              <a:rPr lang="en-US" sz="16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arrival_date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date of arrival. </a:t>
            </a:r>
          </a:p>
          <a:p>
            <a:r>
              <a:rPr lang="en-US" sz="16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market_segment_type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market segment to which the reservation belongs. </a:t>
            </a:r>
          </a:p>
          <a:p>
            <a:r>
              <a:rPr lang="en-US" sz="16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avg_price_per_room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average price per room in the reservation. </a:t>
            </a:r>
          </a:p>
          <a:p>
            <a:r>
              <a:rPr lang="en-US" sz="16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booking_status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status of the booking. </a:t>
            </a:r>
          </a:p>
        </p:txBody>
      </p:sp>
    </p:spTree>
    <p:extLst>
      <p:ext uri="{BB962C8B-B14F-4D97-AF65-F5344CB8AC3E}">
        <p14:creationId xmlns:p14="http://schemas.microsoft.com/office/powerpoint/2010/main" val="1321695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0855-199C-2A0C-DC6F-828C7CE6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28" y="152399"/>
            <a:ext cx="8306245" cy="705853"/>
          </a:xfrm>
        </p:spPr>
        <p:txBody>
          <a:bodyPr/>
          <a:lstStyle/>
          <a:p>
            <a:r>
              <a:rPr lang="en-US" dirty="0"/>
              <a:t>PROJECT TASK: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0BB9-8DDB-C97F-AA90-5EC2635A9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010654"/>
            <a:ext cx="9368590" cy="5967662"/>
          </a:xfrm>
        </p:spPr>
        <p:txBody>
          <a:bodyPr>
            <a:normAutofit/>
          </a:bodyPr>
          <a:lstStyle/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 What is the total number of reservations in the dataset?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 Which meal plan is the most popular among guests?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3. What is the average price per room for reservations involving children?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4. How many reservations were made for the year 20XX (replace XX with the desired year)?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5. What is the most commonly booked room type?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6. How many reservations fall on a weekend 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no_of_weekend_nights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&gt; 0)?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7. What is the highest and lowest lead time for reservations?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8. What is the most common market segment type for reservations?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9. How many reservations have a booking status of "Confirmed"?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 What is the total number of adults and children across all reservations?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11. What is the average number of weekend nights for reservations involving children?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12. How many reservations were made in each month of the year?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13. What is the average number of nights (both weekend and weekday) spent by guests for each room type?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14. For reservations involving children, what is the most common room type, and what is the average price for that room type?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15. Find the market segment type that generates the highest average price per room. </a:t>
            </a:r>
          </a:p>
        </p:txBody>
      </p:sp>
    </p:spTree>
    <p:extLst>
      <p:ext uri="{BB962C8B-B14F-4D97-AF65-F5344CB8AC3E}">
        <p14:creationId xmlns:p14="http://schemas.microsoft.com/office/powerpoint/2010/main" val="95597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FB67-59D8-49B7-9D9F-D817F0F8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QUERIES &gt;&gt;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D8221E-B5B5-15FF-0F53-0DF4E727E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594" y="2548731"/>
            <a:ext cx="4514850" cy="3105150"/>
          </a:xfrm>
        </p:spPr>
      </p:pic>
    </p:spTree>
    <p:extLst>
      <p:ext uri="{BB962C8B-B14F-4D97-AF65-F5344CB8AC3E}">
        <p14:creationId xmlns:p14="http://schemas.microsoft.com/office/powerpoint/2010/main" val="202182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65F7-55BC-8198-9B81-8D4298A47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987" y="254833"/>
            <a:ext cx="7420131" cy="44781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What is the total number of reservations in the dataset?</a:t>
            </a:r>
            <a:endParaRPr lang="en-US" sz="6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4DC69-5076-4BAC-FE3B-BFBF1BBFA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30" y="934973"/>
            <a:ext cx="5098883" cy="426473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E140B0A-A8CE-A6B9-CBE9-DCD4D460420F}"/>
              </a:ext>
            </a:extLst>
          </p:cNvPr>
          <p:cNvSpPr txBox="1">
            <a:spLocks/>
          </p:cNvSpPr>
          <p:nvPr/>
        </p:nvSpPr>
        <p:spPr>
          <a:xfrm>
            <a:off x="647076" y="5432037"/>
            <a:ext cx="7837357" cy="9237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Ans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The total number of reservations in the dataset is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700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055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0891-E007-C3DE-0643-F41FB103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070" y="247194"/>
            <a:ext cx="7346117" cy="45388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Which meal plan is the most popular among guests?</a:t>
            </a:r>
            <a:endParaRPr lang="en-US" sz="4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83EC6F-85EB-9CED-4D63-5CD378AA9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12" y="964403"/>
            <a:ext cx="6399584" cy="446763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195C872-12CF-C206-AC60-60E215BA43F0}"/>
              </a:ext>
            </a:extLst>
          </p:cNvPr>
          <p:cNvSpPr txBox="1">
            <a:spLocks/>
          </p:cNvSpPr>
          <p:nvPr/>
        </p:nvSpPr>
        <p:spPr>
          <a:xfrm>
            <a:off x="647076" y="5432037"/>
            <a:ext cx="7837357" cy="9237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Ans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The most popular meal plan among guest is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MEAL PLAN 1 which is approximately 527 number of orders.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2597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0DCD-B460-2318-18F1-9AB238B4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472" y="383340"/>
            <a:ext cx="7557853" cy="45610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What is the average price per room for reservations involving children?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6BC53-E065-3886-57A3-F2432A7B0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05" y="1115137"/>
            <a:ext cx="7704944" cy="406402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6A46F57-3E3D-670D-2ED2-DDB59E728CEB}"/>
              </a:ext>
            </a:extLst>
          </p:cNvPr>
          <p:cNvSpPr txBox="1">
            <a:spLocks/>
          </p:cNvSpPr>
          <p:nvPr/>
        </p:nvSpPr>
        <p:spPr>
          <a:xfrm>
            <a:off x="602105" y="5280966"/>
            <a:ext cx="7837357" cy="9237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Ans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average price per room for reservations involving children 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is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$144.57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6880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767</TotalTime>
  <Words>1193</Words>
  <Application>Microsoft Office PowerPoint</Application>
  <PresentationFormat>Widescreen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</vt:lpstr>
      <vt:lpstr>Calibri</vt:lpstr>
      <vt:lpstr>Trebuchet MS</vt:lpstr>
      <vt:lpstr>Wingdings</vt:lpstr>
      <vt:lpstr>Wingdings 3</vt:lpstr>
      <vt:lpstr>Facet</vt:lpstr>
      <vt:lpstr> Hotel Reservation Analysis  with  SQL </vt:lpstr>
      <vt:lpstr>OVERVIEW</vt:lpstr>
      <vt:lpstr>Tool Used</vt:lpstr>
      <vt:lpstr>Dataset Details:</vt:lpstr>
      <vt:lpstr>PROJECT TASK:</vt:lpstr>
      <vt:lpstr>QUERIES &gt;&gt;</vt:lpstr>
      <vt:lpstr>What is the total number of reservations in the dataset?</vt:lpstr>
      <vt:lpstr>Which meal plan is the most popular among guests?</vt:lpstr>
      <vt:lpstr> What is the average price per room for reservations involving children?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What is the total number of reservations in the dataset?</dc:title>
  <dc:creator>Adedokun Abdulmalik .A.</dc:creator>
  <cp:lastModifiedBy>Adedokun Abdulmalik .A.</cp:lastModifiedBy>
  <cp:revision>148</cp:revision>
  <dcterms:created xsi:type="dcterms:W3CDTF">2024-06-29T18:39:57Z</dcterms:created>
  <dcterms:modified xsi:type="dcterms:W3CDTF">2024-07-01T20:25:05Z</dcterms:modified>
</cp:coreProperties>
</file>