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5" r:id="rId9"/>
    <p:sldId id="262" r:id="rId10"/>
    <p:sldId id="266" r:id="rId11"/>
    <p:sldId id="263" r:id="rId12"/>
    <p:sldId id="264" r:id="rId13"/>
    <p:sldId id="267" r:id="rId14"/>
    <p:sldId id="270" r:id="rId15"/>
    <p:sldId id="271" r:id="rId16"/>
    <p:sldId id="272" r:id="rId17"/>
    <p:sldId id="268"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p:scale>
          <a:sx n="60" d="100"/>
          <a:sy n="60" d="100"/>
        </p:scale>
        <p:origin x="11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5A2F0-F15F-4B25-AB3E-6E66840C1AE2}"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294282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5A2F0-F15F-4B25-AB3E-6E66840C1AE2}"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201939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5A2F0-F15F-4B25-AB3E-6E66840C1AE2}"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98B8A-32A4-467D-902D-4643867411F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2135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65A2F0-F15F-4B25-AB3E-6E66840C1AE2}"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21598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65A2F0-F15F-4B25-AB3E-6E66840C1AE2}"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98B8A-32A4-467D-902D-4643867411F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491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65A2F0-F15F-4B25-AB3E-6E66840C1AE2}"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1362387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5A2F0-F15F-4B25-AB3E-6E66840C1AE2}"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3127060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5A2F0-F15F-4B25-AB3E-6E66840C1AE2}"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344446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5A2F0-F15F-4B25-AB3E-6E66840C1AE2}"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162207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5A2F0-F15F-4B25-AB3E-6E66840C1AE2}"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641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65A2F0-F15F-4B25-AB3E-6E66840C1AE2}"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109746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65A2F0-F15F-4B25-AB3E-6E66840C1AE2}"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213112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65A2F0-F15F-4B25-AB3E-6E66840C1AE2}"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267933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5A2F0-F15F-4B25-AB3E-6E66840C1AE2}"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244674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65A2F0-F15F-4B25-AB3E-6E66840C1AE2}"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244205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65A2F0-F15F-4B25-AB3E-6E66840C1AE2}"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98B8A-32A4-467D-902D-4643867411FE}" type="slidenum">
              <a:rPr lang="en-US" smtClean="0"/>
              <a:t>‹#›</a:t>
            </a:fld>
            <a:endParaRPr lang="en-US"/>
          </a:p>
        </p:txBody>
      </p:sp>
    </p:spTree>
    <p:extLst>
      <p:ext uri="{BB962C8B-B14F-4D97-AF65-F5344CB8AC3E}">
        <p14:creationId xmlns:p14="http://schemas.microsoft.com/office/powerpoint/2010/main" val="395977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65A2F0-F15F-4B25-AB3E-6E66840C1AE2}" type="datetimeFigureOut">
              <a:rPr lang="en-US" smtClean="0"/>
              <a:t>8/6/2024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A98B8A-32A4-467D-902D-4643867411FE}" type="slidenum">
              <a:rPr lang="en-US" smtClean="0"/>
              <a:t>‹#›</a:t>
            </a:fld>
            <a:endParaRPr lang="en-US"/>
          </a:p>
        </p:txBody>
      </p:sp>
    </p:spTree>
    <p:extLst>
      <p:ext uri="{BB962C8B-B14F-4D97-AF65-F5344CB8AC3E}">
        <p14:creationId xmlns:p14="http://schemas.microsoft.com/office/powerpoint/2010/main" val="2057997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linkedin.com/in/adedokun-abdulmalik-adeyemi/" TargetMode="Externa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0.png"/><Relationship Id="rId4" Type="http://schemas.openxmlformats.org/officeDocument/2006/relationships/hyperlink" Target="https://github.com/KingMaleekLama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AA79F6E-92C8-4F74-9CAF-BA4821898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BF40ACE-C7C4-4BCD-BBCD-CA70D02CB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8C9CCEFA-7335-4721-96F7-EF9E9F8CFE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48" name="Freeform 11">
              <a:extLst>
                <a:ext uri="{FF2B5EF4-FFF2-40B4-BE49-F238E27FC236}">
                  <a16:creationId xmlns:a16="http://schemas.microsoft.com/office/drawing/2014/main" id="{6F244ABF-DC87-4D84-A19F-F702A9DC3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G"/>
            </a:p>
          </p:txBody>
        </p:sp>
        <p:sp>
          <p:nvSpPr>
            <p:cNvPr id="49" name="Freeform 12">
              <a:extLst>
                <a:ext uri="{FF2B5EF4-FFF2-40B4-BE49-F238E27FC236}">
                  <a16:creationId xmlns:a16="http://schemas.microsoft.com/office/drawing/2014/main" id="{F9FEA429-847F-4323-968C-850C7FDA0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G"/>
            </a:p>
          </p:txBody>
        </p:sp>
        <p:sp>
          <p:nvSpPr>
            <p:cNvPr id="50" name="Freeform 13">
              <a:extLst>
                <a:ext uri="{FF2B5EF4-FFF2-40B4-BE49-F238E27FC236}">
                  <a16:creationId xmlns:a16="http://schemas.microsoft.com/office/drawing/2014/main" id="{21B05DA4-D47B-4B71-BF17-92672A049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G"/>
            </a:p>
          </p:txBody>
        </p:sp>
        <p:sp>
          <p:nvSpPr>
            <p:cNvPr id="51" name="Freeform 14">
              <a:extLst>
                <a:ext uri="{FF2B5EF4-FFF2-40B4-BE49-F238E27FC236}">
                  <a16:creationId xmlns:a16="http://schemas.microsoft.com/office/drawing/2014/main" id="{CD02264A-B768-4D05-A2A9-88F3881D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G"/>
            </a:p>
          </p:txBody>
        </p:sp>
        <p:sp>
          <p:nvSpPr>
            <p:cNvPr id="52" name="Freeform 15">
              <a:extLst>
                <a:ext uri="{FF2B5EF4-FFF2-40B4-BE49-F238E27FC236}">
                  <a16:creationId xmlns:a16="http://schemas.microsoft.com/office/drawing/2014/main" id="{4E7B7024-4088-4C07-8F69-CAEC406C0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G"/>
            </a:p>
          </p:txBody>
        </p:sp>
        <p:sp>
          <p:nvSpPr>
            <p:cNvPr id="53" name="Freeform 16">
              <a:extLst>
                <a:ext uri="{FF2B5EF4-FFF2-40B4-BE49-F238E27FC236}">
                  <a16:creationId xmlns:a16="http://schemas.microsoft.com/office/drawing/2014/main" id="{F844004E-CD7F-478F-8383-F10C0E8D2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G"/>
            </a:p>
          </p:txBody>
        </p:sp>
        <p:sp>
          <p:nvSpPr>
            <p:cNvPr id="54" name="Freeform 17">
              <a:extLst>
                <a:ext uri="{FF2B5EF4-FFF2-40B4-BE49-F238E27FC236}">
                  <a16:creationId xmlns:a16="http://schemas.microsoft.com/office/drawing/2014/main" id="{10D08C54-C20A-44AF-A6B0-7C5B8DC11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G"/>
            </a:p>
          </p:txBody>
        </p:sp>
        <p:sp>
          <p:nvSpPr>
            <p:cNvPr id="55" name="Freeform 18">
              <a:extLst>
                <a:ext uri="{FF2B5EF4-FFF2-40B4-BE49-F238E27FC236}">
                  <a16:creationId xmlns:a16="http://schemas.microsoft.com/office/drawing/2014/main" id="{03E4B349-00DE-4BC6-9461-858823FDA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G"/>
            </a:p>
          </p:txBody>
        </p:sp>
        <p:sp>
          <p:nvSpPr>
            <p:cNvPr id="56" name="Freeform 19">
              <a:extLst>
                <a:ext uri="{FF2B5EF4-FFF2-40B4-BE49-F238E27FC236}">
                  <a16:creationId xmlns:a16="http://schemas.microsoft.com/office/drawing/2014/main" id="{E544E260-DB33-431B-B802-15A451023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G"/>
            </a:p>
          </p:txBody>
        </p:sp>
        <p:sp>
          <p:nvSpPr>
            <p:cNvPr id="57" name="Freeform 20">
              <a:extLst>
                <a:ext uri="{FF2B5EF4-FFF2-40B4-BE49-F238E27FC236}">
                  <a16:creationId xmlns:a16="http://schemas.microsoft.com/office/drawing/2014/main" id="{F6AC1470-8F1D-429B-883D-4D16349C0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G"/>
            </a:p>
          </p:txBody>
        </p:sp>
        <p:sp>
          <p:nvSpPr>
            <p:cNvPr id="25" name="Freeform 21">
              <a:extLst>
                <a:ext uri="{FF2B5EF4-FFF2-40B4-BE49-F238E27FC236}">
                  <a16:creationId xmlns:a16="http://schemas.microsoft.com/office/drawing/2014/main" id="{FFE32B84-424E-4CBA-BBD6-6CDB2EB749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G"/>
            </a:p>
          </p:txBody>
        </p:sp>
        <p:sp>
          <p:nvSpPr>
            <p:cNvPr id="58" name="Freeform 22">
              <a:extLst>
                <a:ext uri="{FF2B5EF4-FFF2-40B4-BE49-F238E27FC236}">
                  <a16:creationId xmlns:a16="http://schemas.microsoft.com/office/drawing/2014/main" id="{C8314523-3FCD-4420-97F5-3B8F305AD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G"/>
            </a:p>
          </p:txBody>
        </p:sp>
      </p:grpSp>
      <p:grpSp>
        <p:nvGrpSpPr>
          <p:cNvPr id="59" name="Group 58">
            <a:extLst>
              <a:ext uri="{FF2B5EF4-FFF2-40B4-BE49-F238E27FC236}">
                <a16:creationId xmlns:a16="http://schemas.microsoft.com/office/drawing/2014/main" id="{DCBFD7F8-7FDC-4DD7-A65F-68F69F969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60" name="Freeform 27">
              <a:extLst>
                <a:ext uri="{FF2B5EF4-FFF2-40B4-BE49-F238E27FC236}">
                  <a16:creationId xmlns:a16="http://schemas.microsoft.com/office/drawing/2014/main" id="{BDE5EAC8-3575-462A-B9D6-20172537A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G"/>
            </a:p>
          </p:txBody>
        </p:sp>
        <p:sp>
          <p:nvSpPr>
            <p:cNvPr id="61" name="Freeform 28">
              <a:extLst>
                <a:ext uri="{FF2B5EF4-FFF2-40B4-BE49-F238E27FC236}">
                  <a16:creationId xmlns:a16="http://schemas.microsoft.com/office/drawing/2014/main" id="{125A97AC-9418-4496-9D6D-3CE1A39F0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G"/>
            </a:p>
          </p:txBody>
        </p:sp>
        <p:sp>
          <p:nvSpPr>
            <p:cNvPr id="62" name="Freeform 29">
              <a:extLst>
                <a:ext uri="{FF2B5EF4-FFF2-40B4-BE49-F238E27FC236}">
                  <a16:creationId xmlns:a16="http://schemas.microsoft.com/office/drawing/2014/main" id="{BAE08A2F-FE2A-4956-959E-D8DAF7138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G"/>
            </a:p>
          </p:txBody>
        </p:sp>
        <p:sp>
          <p:nvSpPr>
            <p:cNvPr id="63" name="Freeform 30">
              <a:extLst>
                <a:ext uri="{FF2B5EF4-FFF2-40B4-BE49-F238E27FC236}">
                  <a16:creationId xmlns:a16="http://schemas.microsoft.com/office/drawing/2014/main" id="{F71C0520-7CFA-427F-ABB2-9E33807C27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G"/>
            </a:p>
          </p:txBody>
        </p:sp>
        <p:sp>
          <p:nvSpPr>
            <p:cNvPr id="64" name="Freeform 31">
              <a:extLst>
                <a:ext uri="{FF2B5EF4-FFF2-40B4-BE49-F238E27FC236}">
                  <a16:creationId xmlns:a16="http://schemas.microsoft.com/office/drawing/2014/main" id="{945D9CD6-E094-42DE-BED7-BB3AA1F06D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G"/>
            </a:p>
          </p:txBody>
        </p:sp>
        <p:sp>
          <p:nvSpPr>
            <p:cNvPr id="65" name="Freeform 32">
              <a:extLst>
                <a:ext uri="{FF2B5EF4-FFF2-40B4-BE49-F238E27FC236}">
                  <a16:creationId xmlns:a16="http://schemas.microsoft.com/office/drawing/2014/main" id="{5BB2BDD1-9580-44E8-965E-266DD9C55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G"/>
            </a:p>
          </p:txBody>
        </p:sp>
        <p:sp>
          <p:nvSpPr>
            <p:cNvPr id="66" name="Freeform 33">
              <a:extLst>
                <a:ext uri="{FF2B5EF4-FFF2-40B4-BE49-F238E27FC236}">
                  <a16:creationId xmlns:a16="http://schemas.microsoft.com/office/drawing/2014/main" id="{DA85F464-7744-41A8-AB50-C4FDEE88F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G"/>
            </a:p>
          </p:txBody>
        </p:sp>
        <p:sp>
          <p:nvSpPr>
            <p:cNvPr id="67" name="Freeform 34">
              <a:extLst>
                <a:ext uri="{FF2B5EF4-FFF2-40B4-BE49-F238E27FC236}">
                  <a16:creationId xmlns:a16="http://schemas.microsoft.com/office/drawing/2014/main" id="{338731A9-5F8B-44CF-823D-DC2A50377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G"/>
            </a:p>
          </p:txBody>
        </p:sp>
        <p:sp>
          <p:nvSpPr>
            <p:cNvPr id="68" name="Freeform 35">
              <a:extLst>
                <a:ext uri="{FF2B5EF4-FFF2-40B4-BE49-F238E27FC236}">
                  <a16:creationId xmlns:a16="http://schemas.microsoft.com/office/drawing/2014/main" id="{892AEA85-CF2A-49D8-B2B3-D56B7C710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G"/>
            </a:p>
          </p:txBody>
        </p:sp>
        <p:sp>
          <p:nvSpPr>
            <p:cNvPr id="69" name="Freeform 36">
              <a:extLst>
                <a:ext uri="{FF2B5EF4-FFF2-40B4-BE49-F238E27FC236}">
                  <a16:creationId xmlns:a16="http://schemas.microsoft.com/office/drawing/2014/main" id="{02A95C4B-39FC-4DBA-A3A8-C48F2B34F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G"/>
            </a:p>
          </p:txBody>
        </p:sp>
        <p:sp>
          <p:nvSpPr>
            <p:cNvPr id="39" name="Freeform 37">
              <a:extLst>
                <a:ext uri="{FF2B5EF4-FFF2-40B4-BE49-F238E27FC236}">
                  <a16:creationId xmlns:a16="http://schemas.microsoft.com/office/drawing/2014/main" id="{D24EB8E6-B89A-48FA-B6CE-015455DF4B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G"/>
            </a:p>
          </p:txBody>
        </p:sp>
        <p:sp>
          <p:nvSpPr>
            <p:cNvPr id="70" name="Freeform 38">
              <a:extLst>
                <a:ext uri="{FF2B5EF4-FFF2-40B4-BE49-F238E27FC236}">
                  <a16:creationId xmlns:a16="http://schemas.microsoft.com/office/drawing/2014/main" id="{27B21878-6C2E-40B3-9D97-127C1ABBB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G"/>
            </a:p>
          </p:txBody>
        </p:sp>
      </p:grpSp>
      <p:sp>
        <p:nvSpPr>
          <p:cNvPr id="2" name="Title 1">
            <a:extLst>
              <a:ext uri="{FF2B5EF4-FFF2-40B4-BE49-F238E27FC236}">
                <a16:creationId xmlns:a16="http://schemas.microsoft.com/office/drawing/2014/main" id="{CCF9F5DC-5A69-63F2-E2EF-724FC052A8D3}"/>
              </a:ext>
            </a:extLst>
          </p:cNvPr>
          <p:cNvSpPr>
            <a:spLocks noGrp="1"/>
          </p:cNvSpPr>
          <p:nvPr>
            <p:ph type="ctrTitle"/>
          </p:nvPr>
        </p:nvSpPr>
        <p:spPr>
          <a:xfrm>
            <a:off x="7900783" y="867872"/>
            <a:ext cx="3181597" cy="2716884"/>
          </a:xfrm>
        </p:spPr>
        <p:txBody>
          <a:bodyPr>
            <a:normAutofit/>
          </a:bodyPr>
          <a:lstStyle/>
          <a:p>
            <a:r>
              <a:rPr lang="en-US" sz="4800" dirty="0">
                <a:solidFill>
                  <a:schemeClr val="tx1"/>
                </a:solidFill>
              </a:rPr>
              <a:t>FRAUD ANALYSE</a:t>
            </a:r>
          </a:p>
        </p:txBody>
      </p:sp>
      <p:sp>
        <p:nvSpPr>
          <p:cNvPr id="3" name="Subtitle 2">
            <a:extLst>
              <a:ext uri="{FF2B5EF4-FFF2-40B4-BE49-F238E27FC236}">
                <a16:creationId xmlns:a16="http://schemas.microsoft.com/office/drawing/2014/main" id="{47E50339-FEA0-A47F-3CAB-F2BEBC128C67}"/>
              </a:ext>
            </a:extLst>
          </p:cNvPr>
          <p:cNvSpPr>
            <a:spLocks noGrp="1"/>
          </p:cNvSpPr>
          <p:nvPr>
            <p:ph type="subTitle" idx="1"/>
          </p:nvPr>
        </p:nvSpPr>
        <p:spPr>
          <a:xfrm>
            <a:off x="7905434" y="4173259"/>
            <a:ext cx="3553615" cy="1126283"/>
          </a:xfrm>
        </p:spPr>
        <p:txBody>
          <a:bodyPr>
            <a:normAutofit/>
          </a:bodyPr>
          <a:lstStyle/>
          <a:p>
            <a:pPr>
              <a:lnSpc>
                <a:spcPct val="90000"/>
              </a:lnSpc>
            </a:pPr>
            <a:r>
              <a:rPr lang="en-US" sz="1400" b="1" i="1" dirty="0">
                <a:solidFill>
                  <a:schemeClr val="tx1"/>
                </a:solidFill>
              </a:rPr>
              <a:t>By</a:t>
            </a:r>
            <a:r>
              <a:rPr lang="en-US" sz="1400" b="1" dirty="0">
                <a:solidFill>
                  <a:schemeClr val="tx1"/>
                </a:solidFill>
              </a:rPr>
              <a:t> </a:t>
            </a:r>
          </a:p>
          <a:p>
            <a:pPr>
              <a:lnSpc>
                <a:spcPct val="90000"/>
              </a:lnSpc>
            </a:pPr>
            <a:endParaRPr lang="en-US" sz="1400" b="1" dirty="0">
              <a:solidFill>
                <a:schemeClr val="tx1"/>
              </a:solidFill>
            </a:endParaRPr>
          </a:p>
          <a:p>
            <a:pPr>
              <a:lnSpc>
                <a:spcPct val="90000"/>
              </a:lnSpc>
            </a:pPr>
            <a:r>
              <a:rPr lang="en-US" sz="1600" b="1" dirty="0">
                <a:solidFill>
                  <a:schemeClr val="tx1"/>
                </a:solidFill>
              </a:rPr>
              <a:t>ADEDOKUN ABDULMALIK ADEYEMI</a:t>
            </a:r>
          </a:p>
        </p:txBody>
      </p:sp>
      <p:pic>
        <p:nvPicPr>
          <p:cNvPr id="5" name="Picture 4">
            <a:extLst>
              <a:ext uri="{FF2B5EF4-FFF2-40B4-BE49-F238E27FC236}">
                <a16:creationId xmlns:a16="http://schemas.microsoft.com/office/drawing/2014/main" id="{3EFB8AAF-56EE-7F62-A3D5-379E5026B97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5625" y1="43299" x2="15625" y2="43299"/>
                        <a14:foregroundMark x1="15625" y1="43299" x2="13465" y2="58950"/>
                        <a14:foregroundMark x1="38156" y1="39550" x2="38156" y2="39550"/>
                        <a14:foregroundMark x1="38156" y1="39550" x2="38156" y2="39550"/>
                        <a14:foregroundMark x1="31366" y1="41799" x2="31366" y2="41799"/>
                        <a14:foregroundMark x1="31366" y1="41799" x2="31366" y2="41799"/>
                        <a14:foregroundMark x1="65586" y1="44049" x2="65586" y2="50797"/>
                        <a14:foregroundMark x1="74846" y1="49297" x2="74537" y2="50047"/>
                        <a14:foregroundMark x1="74537" y1="50047" x2="74537" y2="50047"/>
                        <a14:foregroundMark x1="12924" y1="70759" x2="12924" y2="70759"/>
                        <a14:foregroundMark x1="18711" y1="73477" x2="18711" y2="73477"/>
                        <a14:foregroundMark x1="26389" y1="72727" x2="26389" y2="72727"/>
                        <a14:foregroundMark x1="34144" y1="71790" x2="34144" y2="71790"/>
                        <a14:foregroundMark x1="41242" y1="73008" x2="41242" y2="73008"/>
                        <a14:foregroundMark x1="50772" y1="68510" x2="50772" y2="68510"/>
                        <a14:foregroundMark x1="55517" y1="72540" x2="55517" y2="72540"/>
                        <a14:foregroundMark x1="66165" y1="70759" x2="66165" y2="70759"/>
                        <a14:foregroundMark x1="73688" y1="70478" x2="73688" y2="70478"/>
                        <a14:foregroundMark x1="81559" y1="70478" x2="81559" y2="70478"/>
                      </a14:backgroundRemoval>
                    </a14:imgEffect>
                  </a14:imgLayer>
                </a14:imgProps>
              </a:ext>
              <a:ext uri="{28A0092B-C50C-407E-A947-70E740481C1C}">
                <a14:useLocalDpi xmlns:a14="http://schemas.microsoft.com/office/drawing/2010/main" val="0"/>
              </a:ext>
            </a:extLst>
          </a:blip>
          <a:stretch>
            <a:fillRect/>
          </a:stretch>
        </p:blipFill>
        <p:spPr>
          <a:xfrm>
            <a:off x="929675" y="1421530"/>
            <a:ext cx="4213521" cy="1738076"/>
          </a:xfrm>
          <a:prstGeom prst="rect">
            <a:avLst/>
          </a:prstGeom>
        </p:spPr>
      </p:pic>
      <p:pic>
        <p:nvPicPr>
          <p:cNvPr id="4" name="Picture 3">
            <a:extLst>
              <a:ext uri="{FF2B5EF4-FFF2-40B4-BE49-F238E27FC236}">
                <a16:creationId xmlns:a16="http://schemas.microsoft.com/office/drawing/2014/main" id="{BD20D8C0-D23F-2888-3E41-6413A04A872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5625" y1="43299" x2="15625" y2="43299"/>
                        <a14:foregroundMark x1="15625" y1="43299" x2="13465" y2="58950"/>
                        <a14:foregroundMark x1="38156" y1="39550" x2="38156" y2="39550"/>
                        <a14:foregroundMark x1="38156" y1="39550" x2="38156" y2="39550"/>
                        <a14:foregroundMark x1="31366" y1="41799" x2="31366" y2="41799"/>
                        <a14:foregroundMark x1="31366" y1="41799" x2="31366" y2="41799"/>
                        <a14:foregroundMark x1="65586" y1="44049" x2="65586" y2="50797"/>
                        <a14:foregroundMark x1="74846" y1="49297" x2="74537" y2="50047"/>
                        <a14:foregroundMark x1="74537" y1="50047" x2="74537" y2="50047"/>
                        <a14:foregroundMark x1="12924" y1="70759" x2="12924" y2="70759"/>
                        <a14:foregroundMark x1="18711" y1="73477" x2="18711" y2="73477"/>
                        <a14:foregroundMark x1="26389" y1="72727" x2="26389" y2="72727"/>
                        <a14:foregroundMark x1="34144" y1="71790" x2="34144" y2="71790"/>
                        <a14:foregroundMark x1="41242" y1="73008" x2="41242" y2="73008"/>
                        <a14:foregroundMark x1="50772" y1="68510" x2="50772" y2="68510"/>
                        <a14:foregroundMark x1="55517" y1="72540" x2="55517" y2="72540"/>
                        <a14:foregroundMark x1="66165" y1="70759" x2="66165" y2="70759"/>
                        <a14:foregroundMark x1="73688" y1="70478" x2="73688" y2="70478"/>
                        <a14:foregroundMark x1="81559" y1="70478" x2="81559" y2="70478"/>
                      </a14:backgroundRemoval>
                    </a14:imgEffect>
                  </a14:imgLayer>
                </a14:imgProps>
              </a:ext>
              <a:ext uri="{28A0092B-C50C-407E-A947-70E740481C1C}">
                <a14:useLocalDpi xmlns:a14="http://schemas.microsoft.com/office/drawing/2010/main" val="0"/>
              </a:ext>
            </a:extLst>
          </a:blip>
          <a:stretch>
            <a:fillRect/>
          </a:stretch>
        </p:blipFill>
        <p:spPr>
          <a:xfrm>
            <a:off x="929675" y="3667126"/>
            <a:ext cx="4213521" cy="1738076"/>
          </a:xfrm>
          <a:prstGeom prst="rect">
            <a:avLst/>
          </a:prstGeom>
        </p:spPr>
      </p:pic>
      <p:sp>
        <p:nvSpPr>
          <p:cNvPr id="71" name="Rectangle 70">
            <a:extLst>
              <a:ext uri="{FF2B5EF4-FFF2-40B4-BE49-F238E27FC236}">
                <a16:creationId xmlns:a16="http://schemas.microsoft.com/office/drawing/2014/main" id="{E19C3496-0DA0-4549-92F5-F3678FE27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4" name="Freeform 33">
            <a:extLst>
              <a:ext uri="{FF2B5EF4-FFF2-40B4-BE49-F238E27FC236}">
                <a16:creationId xmlns:a16="http://schemas.microsoft.com/office/drawing/2014/main" id="{CC488C83-63EE-4AB6-89E2-774447D52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2807"/>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NG"/>
          </a:p>
        </p:txBody>
      </p:sp>
    </p:spTree>
    <p:extLst>
      <p:ext uri="{BB962C8B-B14F-4D97-AF65-F5344CB8AC3E}">
        <p14:creationId xmlns:p14="http://schemas.microsoft.com/office/powerpoint/2010/main" val="1035667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EDEB-C82E-1F51-6D62-40307C0654DD}"/>
              </a:ext>
            </a:extLst>
          </p:cNvPr>
          <p:cNvSpPr>
            <a:spLocks noGrp="1"/>
          </p:cNvSpPr>
          <p:nvPr>
            <p:ph type="title"/>
          </p:nvPr>
        </p:nvSpPr>
        <p:spPr>
          <a:xfrm>
            <a:off x="1796717" y="624110"/>
            <a:ext cx="9707896" cy="498837"/>
          </a:xfrm>
        </p:spPr>
        <p:txBody>
          <a:bodyPr>
            <a:normAutofit/>
          </a:bodyPr>
          <a:lstStyle/>
          <a:p>
            <a:r>
              <a:rPr lang="en-US" sz="2400" dirty="0">
                <a:solidFill>
                  <a:schemeClr val="tx1"/>
                </a:solidFill>
              </a:rPr>
              <a:t>Fraud identification process.</a:t>
            </a:r>
          </a:p>
        </p:txBody>
      </p:sp>
      <p:sp>
        <p:nvSpPr>
          <p:cNvPr id="3" name="Content Placeholder 2">
            <a:extLst>
              <a:ext uri="{FF2B5EF4-FFF2-40B4-BE49-F238E27FC236}">
                <a16:creationId xmlns:a16="http://schemas.microsoft.com/office/drawing/2014/main" id="{3DA7D96E-A61F-52B3-AB2E-8AD1BEA786A7}"/>
              </a:ext>
            </a:extLst>
          </p:cNvPr>
          <p:cNvSpPr>
            <a:spLocks noGrp="1"/>
          </p:cNvSpPr>
          <p:nvPr>
            <p:ph idx="1"/>
          </p:nvPr>
        </p:nvSpPr>
        <p:spPr>
          <a:xfrm>
            <a:off x="1189540" y="1315453"/>
            <a:ext cx="10315073" cy="4918437"/>
          </a:xfrm>
        </p:spPr>
        <p:txBody>
          <a:bodyPr>
            <a:normAutofit fontScale="85000" lnSpcReduction="10000"/>
          </a:bodyPr>
          <a:lstStyle/>
          <a:p>
            <a:pPr algn="ctr">
              <a:buFont typeface="+mj-lt"/>
              <a:buAutoNum type="arabicPeriod" startAt="2"/>
            </a:pPr>
            <a:r>
              <a:rPr lang="en-US" b="1" dirty="0">
                <a:solidFill>
                  <a:schemeClr val="tx1"/>
                </a:solidFill>
              </a:rPr>
              <a:t>Implement Advanced Analytics:</a:t>
            </a:r>
          </a:p>
          <a:p>
            <a:r>
              <a:rPr lang="en-US" b="1" dirty="0">
                <a:solidFill>
                  <a:schemeClr val="tx1"/>
                </a:solidFill>
              </a:rPr>
              <a:t>Machine learning:</a:t>
            </a:r>
            <a:r>
              <a:rPr lang="en-US" dirty="0">
                <a:solidFill>
                  <a:schemeClr val="tx1"/>
                </a:solidFill>
              </a:rPr>
              <a:t> Utilize machine learning algorithms to identify patterns and anomalies in the data, which can help predict fraudulent activities.</a:t>
            </a:r>
          </a:p>
          <a:p>
            <a:r>
              <a:rPr lang="en-US" b="1" dirty="0">
                <a:solidFill>
                  <a:schemeClr val="tx1"/>
                </a:solidFill>
              </a:rPr>
              <a:t>Statistical and Behavioral analytics:</a:t>
            </a:r>
            <a:r>
              <a:rPr lang="en-US" dirty="0">
                <a:solidFill>
                  <a:schemeClr val="tx1"/>
                </a:solidFill>
              </a:rPr>
              <a:t> using statistical methods to identify outliers and unusual trends also to analyze customer behavior to detect deviations from normal patterns (e.g. re-payment history, multiple payment method, etc.)</a:t>
            </a:r>
          </a:p>
          <a:p>
            <a:endParaRPr lang="en-US" dirty="0">
              <a:solidFill>
                <a:schemeClr val="tx1"/>
              </a:solidFill>
            </a:endParaRPr>
          </a:p>
          <a:p>
            <a:pPr algn="ctr">
              <a:buFont typeface="+mj-lt"/>
              <a:buAutoNum type="arabicPeriod" startAt="3"/>
            </a:pPr>
            <a:r>
              <a:rPr lang="en-US" b="1" dirty="0">
                <a:solidFill>
                  <a:schemeClr val="tx1"/>
                </a:solidFill>
              </a:rPr>
              <a:t>Strengthen Fraud Prevention Measures:</a:t>
            </a:r>
          </a:p>
          <a:p>
            <a:r>
              <a:rPr lang="en-US" b="1" dirty="0">
                <a:solidFill>
                  <a:schemeClr val="tx1"/>
                </a:solidFill>
              </a:rPr>
              <a:t>Identity verification:</a:t>
            </a:r>
            <a:r>
              <a:rPr lang="en-US" dirty="0">
                <a:solidFill>
                  <a:schemeClr val="tx1"/>
                </a:solidFill>
              </a:rPr>
              <a:t> Implement robust identity verification processes to prevent account takeover.</a:t>
            </a:r>
          </a:p>
          <a:p>
            <a:r>
              <a:rPr lang="en-US" b="1" dirty="0">
                <a:solidFill>
                  <a:schemeClr val="tx1"/>
                </a:solidFill>
              </a:rPr>
              <a:t>Fraud screening:</a:t>
            </a:r>
            <a:r>
              <a:rPr lang="en-US" dirty="0">
                <a:solidFill>
                  <a:schemeClr val="tx1"/>
                </a:solidFill>
              </a:rPr>
              <a:t> Utilize advanced fraud screening tools to detect suspicious activities in real-time.</a:t>
            </a:r>
          </a:p>
          <a:p>
            <a:r>
              <a:rPr lang="en-US" b="1" dirty="0">
                <a:solidFill>
                  <a:schemeClr val="tx1"/>
                </a:solidFill>
              </a:rPr>
              <a:t>Education and awareness:</a:t>
            </a:r>
            <a:r>
              <a:rPr lang="en-US" dirty="0">
                <a:solidFill>
                  <a:schemeClr val="tx1"/>
                </a:solidFill>
              </a:rPr>
              <a:t> Train employees to recognize fraud indicators and report suspicious behavior.</a:t>
            </a:r>
          </a:p>
          <a:p>
            <a:endParaRPr lang="en-US" dirty="0">
              <a:solidFill>
                <a:schemeClr val="tx1"/>
              </a:solidFill>
            </a:endParaRPr>
          </a:p>
          <a:p>
            <a:pPr algn="ctr">
              <a:buFont typeface="+mj-lt"/>
              <a:buAutoNum type="arabicPeriod" startAt="4"/>
            </a:pPr>
            <a:r>
              <a:rPr lang="en-US" b="1" dirty="0">
                <a:solidFill>
                  <a:schemeClr val="tx1"/>
                </a:solidFill>
              </a:rPr>
              <a:t>Continuous Monitoring and Improvement:</a:t>
            </a:r>
          </a:p>
          <a:p>
            <a:pPr>
              <a:buFont typeface="Arial" panose="020B0604020202020204" pitchFamily="34" charset="0"/>
              <a:buChar char="•"/>
            </a:pPr>
            <a:r>
              <a:rPr lang="en-US" b="1" dirty="0">
                <a:solidFill>
                  <a:schemeClr val="tx1"/>
                </a:solidFill>
              </a:rPr>
              <a:t>Regular reviews:</a:t>
            </a:r>
            <a:r>
              <a:rPr lang="en-US" dirty="0">
                <a:solidFill>
                  <a:schemeClr val="tx1"/>
                </a:solidFill>
              </a:rPr>
              <a:t> Conduct periodic reviews of fraud prevention and detection process to identify areas for improvement.</a:t>
            </a:r>
          </a:p>
          <a:p>
            <a:endParaRPr lang="en-US" b="1"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562297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CDD2-1341-C543-8070-469D6AE6EF26}"/>
              </a:ext>
            </a:extLst>
          </p:cNvPr>
          <p:cNvSpPr>
            <a:spLocks noGrp="1"/>
          </p:cNvSpPr>
          <p:nvPr>
            <p:ph type="title"/>
          </p:nvPr>
        </p:nvSpPr>
        <p:spPr>
          <a:xfrm>
            <a:off x="1709585" y="501805"/>
            <a:ext cx="10184482" cy="690202"/>
          </a:xfrm>
        </p:spPr>
        <p:txBody>
          <a:bodyPr>
            <a:noAutofit/>
          </a:bodyPr>
          <a:lstStyle/>
          <a:p>
            <a:r>
              <a:rPr lang="en-US" sz="2000" dirty="0">
                <a:solidFill>
                  <a:schemeClr val="tx1"/>
                </a:solidFill>
              </a:rPr>
              <a:t>6) What operational improvements should we investigate to improve the fraud investigation process.</a:t>
            </a:r>
          </a:p>
        </p:txBody>
      </p:sp>
      <p:sp>
        <p:nvSpPr>
          <p:cNvPr id="3" name="Content Placeholder 2">
            <a:extLst>
              <a:ext uri="{FF2B5EF4-FFF2-40B4-BE49-F238E27FC236}">
                <a16:creationId xmlns:a16="http://schemas.microsoft.com/office/drawing/2014/main" id="{55D7AF7A-EF44-9366-C062-0FD25CFC098C}"/>
              </a:ext>
            </a:extLst>
          </p:cNvPr>
          <p:cNvSpPr>
            <a:spLocks noGrp="1"/>
          </p:cNvSpPr>
          <p:nvPr>
            <p:ph idx="1"/>
          </p:nvPr>
        </p:nvSpPr>
        <p:spPr>
          <a:xfrm>
            <a:off x="962527" y="1389182"/>
            <a:ext cx="11065352" cy="5240218"/>
          </a:xfrm>
        </p:spPr>
        <p:txBody>
          <a:bodyPr>
            <a:normAutofit fontScale="70000" lnSpcReduction="20000"/>
          </a:bodyPr>
          <a:lstStyle/>
          <a:p>
            <a:pPr marL="0" indent="0">
              <a:buNone/>
            </a:pPr>
            <a:r>
              <a:rPr lang="en-US" dirty="0">
                <a:solidFill>
                  <a:schemeClr val="tx1"/>
                </a:solidFill>
              </a:rPr>
              <a:t>	Improving the fraud investigation process involves streamlining workflows, optimizing resource allocation, and enhancing investigative capabilities. Here are some operational improvements to consider:</a:t>
            </a:r>
          </a:p>
          <a:p>
            <a:pPr algn="ctr">
              <a:buFont typeface="+mj-lt"/>
              <a:buAutoNum type="arabicPeriod"/>
            </a:pPr>
            <a:r>
              <a:rPr lang="en-US" b="1" dirty="0">
                <a:solidFill>
                  <a:schemeClr val="tx1"/>
                </a:solidFill>
              </a:rPr>
              <a:t>Process Optimization:</a:t>
            </a:r>
          </a:p>
          <a:p>
            <a:pPr>
              <a:buFont typeface="Arial" panose="020B0604020202020204" pitchFamily="34" charset="0"/>
              <a:buChar char="•"/>
            </a:pPr>
            <a:r>
              <a:rPr lang="en-US" b="1" dirty="0">
                <a:solidFill>
                  <a:schemeClr val="tx1"/>
                </a:solidFill>
              </a:rPr>
              <a:t>Standardized Investigation Protocols:</a:t>
            </a:r>
            <a:r>
              <a:rPr lang="en-US" dirty="0">
                <a:solidFill>
                  <a:schemeClr val="tx1"/>
                </a:solidFill>
              </a:rPr>
              <a:t> Establish clear and consistent procedures for fraud investigations to ensure efficiency and accuracy.</a:t>
            </a:r>
          </a:p>
          <a:p>
            <a:pPr>
              <a:buFont typeface="Arial" panose="020B0604020202020204" pitchFamily="34" charset="0"/>
              <a:buChar char="•"/>
            </a:pPr>
            <a:r>
              <a:rPr lang="en-US" b="1" dirty="0">
                <a:solidFill>
                  <a:schemeClr val="tx1"/>
                </a:solidFill>
              </a:rPr>
              <a:t>Case Management System:</a:t>
            </a:r>
            <a:r>
              <a:rPr lang="en-US" dirty="0">
                <a:solidFill>
                  <a:schemeClr val="tx1"/>
                </a:solidFill>
              </a:rPr>
              <a:t> Implement a centralized case management system to track investigations, share information, and monitor progress.</a:t>
            </a:r>
          </a:p>
          <a:p>
            <a:pPr>
              <a:buFont typeface="Arial" panose="020B0604020202020204" pitchFamily="34" charset="0"/>
              <a:buChar char="•"/>
            </a:pPr>
            <a:r>
              <a:rPr lang="en-US" b="1" dirty="0">
                <a:solidFill>
                  <a:schemeClr val="tx1"/>
                </a:solidFill>
              </a:rPr>
              <a:t>Prioritization Matrix:</a:t>
            </a:r>
            <a:r>
              <a:rPr lang="en-US" dirty="0">
                <a:solidFill>
                  <a:schemeClr val="tx1"/>
                </a:solidFill>
              </a:rPr>
              <a:t> Develop a system to prioritize cases based on potential loss, risk, and complexity.</a:t>
            </a:r>
          </a:p>
          <a:p>
            <a:pPr>
              <a:buFont typeface="Arial" panose="020B0604020202020204" pitchFamily="34" charset="0"/>
              <a:buChar char="•"/>
            </a:pPr>
            <a:r>
              <a:rPr lang="en-US" b="1" dirty="0">
                <a:solidFill>
                  <a:schemeClr val="tx1"/>
                </a:solidFill>
              </a:rPr>
              <a:t>Collaboration:</a:t>
            </a:r>
            <a:r>
              <a:rPr lang="en-US" dirty="0">
                <a:solidFill>
                  <a:schemeClr val="tx1"/>
                </a:solidFill>
              </a:rPr>
              <a:t> Foster collaboration between different departments involved in fraud investigation to enhance information sharing and knowledge transfer.</a:t>
            </a:r>
          </a:p>
          <a:p>
            <a:pPr>
              <a:buFont typeface="Arial" panose="020B0604020202020204" pitchFamily="34" charset="0"/>
              <a:buChar char="•"/>
            </a:pPr>
            <a:endParaRPr lang="en-US" dirty="0">
              <a:solidFill>
                <a:schemeClr val="tx1"/>
              </a:solidFill>
            </a:endParaRPr>
          </a:p>
          <a:p>
            <a:pPr algn="ctr">
              <a:buFont typeface="+mj-lt"/>
              <a:buAutoNum type="arabicPeriod" startAt="2"/>
            </a:pPr>
            <a:r>
              <a:rPr lang="en-US" b="1" dirty="0">
                <a:solidFill>
                  <a:schemeClr val="tx1"/>
                </a:solidFill>
              </a:rPr>
              <a:t>Resource Allocation:</a:t>
            </a:r>
          </a:p>
          <a:p>
            <a:pPr>
              <a:buFont typeface="Arial" panose="020B0604020202020204" pitchFamily="34" charset="0"/>
              <a:buChar char="•"/>
            </a:pPr>
            <a:r>
              <a:rPr lang="en-US" b="1" dirty="0">
                <a:solidFill>
                  <a:schemeClr val="tx1"/>
                </a:solidFill>
              </a:rPr>
              <a:t>Skill Development:</a:t>
            </a:r>
            <a:r>
              <a:rPr lang="en-US" dirty="0">
                <a:solidFill>
                  <a:schemeClr val="tx1"/>
                </a:solidFill>
              </a:rPr>
              <a:t> Invest in training staff (investigators) on fraud investigation techniques, forensic analysis, and emerging fraud trends.</a:t>
            </a:r>
          </a:p>
          <a:p>
            <a:pPr>
              <a:buFont typeface="Arial" panose="020B0604020202020204" pitchFamily="34" charset="0"/>
              <a:buChar char="•"/>
            </a:pPr>
            <a:r>
              <a:rPr lang="en-US" b="1" dirty="0">
                <a:solidFill>
                  <a:schemeClr val="tx1"/>
                </a:solidFill>
              </a:rPr>
              <a:t>Technology Adoption:</a:t>
            </a:r>
            <a:r>
              <a:rPr lang="en-US" dirty="0">
                <a:solidFill>
                  <a:schemeClr val="tx1"/>
                </a:solidFill>
              </a:rPr>
              <a:t> Leverage advanced tools and technologies to automate routine tasks and improve investigative efficiency.</a:t>
            </a:r>
          </a:p>
          <a:p>
            <a:pPr>
              <a:buFont typeface="Arial" panose="020B0604020202020204" pitchFamily="34" charset="0"/>
              <a:buChar char="•"/>
            </a:pPr>
            <a:r>
              <a:rPr lang="en-US" b="1" dirty="0">
                <a:solidFill>
                  <a:schemeClr val="tx1"/>
                </a:solidFill>
              </a:rPr>
              <a:t>Staffing Optimization:</a:t>
            </a:r>
            <a:r>
              <a:rPr lang="en-US" dirty="0">
                <a:solidFill>
                  <a:schemeClr val="tx1"/>
                </a:solidFill>
              </a:rPr>
              <a:t> Ensure adequate staffing levels to handle the investigation workload effectively.</a:t>
            </a:r>
          </a:p>
          <a:p>
            <a:pPr>
              <a:buFont typeface="Arial" panose="020B0604020202020204" pitchFamily="34" charset="0"/>
              <a:buChar char="•"/>
            </a:pPr>
            <a:endParaRPr lang="en-US" dirty="0">
              <a:solidFill>
                <a:schemeClr val="tx1"/>
              </a:solidFill>
            </a:endParaRPr>
          </a:p>
          <a:p>
            <a:pPr algn="ctr">
              <a:buFont typeface="+mj-lt"/>
              <a:buAutoNum type="arabicPeriod" startAt="3"/>
            </a:pPr>
            <a:r>
              <a:rPr lang="en-US" b="1" dirty="0">
                <a:solidFill>
                  <a:schemeClr val="tx1"/>
                </a:solidFill>
              </a:rPr>
              <a:t>External Partnerships:</a:t>
            </a:r>
          </a:p>
          <a:p>
            <a:pPr>
              <a:buFont typeface="Arial" panose="020B0604020202020204" pitchFamily="34" charset="0"/>
              <a:buChar char="•"/>
            </a:pPr>
            <a:r>
              <a:rPr lang="en-US" b="1" dirty="0">
                <a:solidFill>
                  <a:schemeClr val="tx1"/>
                </a:solidFill>
              </a:rPr>
              <a:t>Law Enforcement Collaboration:</a:t>
            </a:r>
            <a:r>
              <a:rPr lang="en-US" dirty="0">
                <a:solidFill>
                  <a:schemeClr val="tx1"/>
                </a:solidFill>
              </a:rPr>
              <a:t> Build strong relationships with law enforcement agencies to share information and coordinate investigations.</a:t>
            </a:r>
          </a:p>
          <a:p>
            <a:pPr>
              <a:buFont typeface="Arial" panose="020B0604020202020204" pitchFamily="34" charset="0"/>
              <a:buChar char="•"/>
            </a:pPr>
            <a:r>
              <a:rPr lang="en-US" b="1" dirty="0">
                <a:solidFill>
                  <a:schemeClr val="tx1"/>
                </a:solidFill>
              </a:rPr>
              <a:t>Industry Collaboration:</a:t>
            </a:r>
            <a:r>
              <a:rPr lang="en-US" dirty="0">
                <a:solidFill>
                  <a:schemeClr val="tx1"/>
                </a:solidFill>
              </a:rPr>
              <a:t> Collaborate with other organizations to share fraud intelligence and best practices.</a:t>
            </a:r>
          </a:p>
        </p:txBody>
      </p:sp>
    </p:spTree>
    <p:extLst>
      <p:ext uri="{BB962C8B-B14F-4D97-AF65-F5344CB8AC3E}">
        <p14:creationId xmlns:p14="http://schemas.microsoft.com/office/powerpoint/2010/main" val="179178989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2D3D-33A9-ECEF-3C86-220A38709405}"/>
              </a:ext>
            </a:extLst>
          </p:cNvPr>
          <p:cNvSpPr>
            <a:spLocks noGrp="1"/>
          </p:cNvSpPr>
          <p:nvPr>
            <p:ph type="title"/>
          </p:nvPr>
        </p:nvSpPr>
        <p:spPr>
          <a:xfrm>
            <a:off x="1617783" y="306333"/>
            <a:ext cx="10287002" cy="674974"/>
          </a:xfrm>
        </p:spPr>
        <p:txBody>
          <a:bodyPr>
            <a:noAutofit/>
          </a:bodyPr>
          <a:lstStyle/>
          <a:p>
            <a:r>
              <a:rPr lang="en-US" sz="1800" dirty="0">
                <a:solidFill>
                  <a:schemeClr val="tx1"/>
                </a:solidFill>
              </a:rPr>
              <a:t>7. Write an SQL query to replicate the results in </a:t>
            </a:r>
            <a:r>
              <a:rPr lang="en-US" sz="1800" dirty="0" err="1">
                <a:solidFill>
                  <a:schemeClr val="tx1"/>
                </a:solidFill>
              </a:rPr>
              <a:t>DataSheet</a:t>
            </a:r>
            <a:r>
              <a:rPr lang="en-US" sz="1800" dirty="0">
                <a:solidFill>
                  <a:schemeClr val="tx1"/>
                </a:solidFill>
              </a:rPr>
              <a:t> but only getting results for Suwami reg. Use the data on sheet named "Short schema"</a:t>
            </a:r>
          </a:p>
        </p:txBody>
      </p:sp>
      <p:sp>
        <p:nvSpPr>
          <p:cNvPr id="4" name="Content Placeholder 2">
            <a:extLst>
              <a:ext uri="{FF2B5EF4-FFF2-40B4-BE49-F238E27FC236}">
                <a16:creationId xmlns:a16="http://schemas.microsoft.com/office/drawing/2014/main" id="{FA0CA0DC-5957-FACB-37A7-D53C64C44DCB}"/>
              </a:ext>
            </a:extLst>
          </p:cNvPr>
          <p:cNvSpPr>
            <a:spLocks noGrp="1"/>
          </p:cNvSpPr>
          <p:nvPr>
            <p:ph idx="1"/>
          </p:nvPr>
        </p:nvSpPr>
        <p:spPr>
          <a:xfrm>
            <a:off x="1299411" y="1257644"/>
            <a:ext cx="5374105" cy="5439806"/>
          </a:xfrm>
        </p:spPr>
        <p:txBody>
          <a:bodyPr>
            <a:normAutofit/>
          </a:bodyPr>
          <a:lstStyle/>
          <a:p>
            <a:pPr marL="0" indent="0">
              <a:buNone/>
            </a:pPr>
            <a:endParaRPr lang="en-US" sz="1100" dirty="0">
              <a:solidFill>
                <a:schemeClr val="tx1"/>
              </a:solidFill>
            </a:endParaRPr>
          </a:p>
          <a:p>
            <a:pPr marL="0" indent="0">
              <a:buNone/>
            </a:pPr>
            <a:r>
              <a:rPr lang="en-US" sz="1100" b="1" dirty="0">
                <a:solidFill>
                  <a:srgbClr val="7030A0"/>
                </a:solidFill>
              </a:rPr>
              <a:t>SELECT</a:t>
            </a:r>
            <a:r>
              <a:rPr lang="en-US" sz="1100" dirty="0">
                <a:solidFill>
                  <a:schemeClr val="tx1"/>
                </a:solidFill>
              </a:rPr>
              <a:t> </a:t>
            </a:r>
          </a:p>
          <a:p>
            <a:pPr marL="0" indent="0">
              <a:buNone/>
            </a:pPr>
            <a:r>
              <a:rPr lang="en-US" sz="1100" dirty="0">
                <a:solidFill>
                  <a:schemeClr val="tx1"/>
                </a:solidFill>
              </a:rPr>
              <a:t>  ad.Region,</a:t>
            </a:r>
          </a:p>
          <a:p>
            <a:pPr marL="0" indent="0">
              <a:buNone/>
            </a:pPr>
            <a:r>
              <a:rPr lang="en-US" sz="1100" dirty="0">
                <a:solidFill>
                  <a:schemeClr val="tx1"/>
                </a:solidFill>
              </a:rPr>
              <a:t>  </a:t>
            </a:r>
            <a:r>
              <a:rPr lang="en-US" sz="1100" dirty="0" err="1">
                <a:solidFill>
                  <a:schemeClr val="tx1"/>
                </a:solidFill>
              </a:rPr>
              <a:t>ad.AccountNumber</a:t>
            </a:r>
            <a:r>
              <a:rPr lang="en-US" sz="1100" dirty="0">
                <a:solidFill>
                  <a:schemeClr val="tx1"/>
                </a:solidFill>
              </a:rPr>
              <a:t>,</a:t>
            </a:r>
          </a:p>
          <a:p>
            <a:pPr marL="0" indent="0">
              <a:buNone/>
            </a:pPr>
            <a:r>
              <a:rPr lang="en-US" sz="1100" dirty="0">
                <a:solidFill>
                  <a:schemeClr val="tx1"/>
                </a:solidFill>
              </a:rPr>
              <a:t>  </a:t>
            </a:r>
            <a:r>
              <a:rPr lang="en-US" sz="1100" dirty="0" err="1">
                <a:solidFill>
                  <a:schemeClr val="tx1"/>
                </a:solidFill>
              </a:rPr>
              <a:t>pd.PhoneModel</a:t>
            </a:r>
            <a:r>
              <a:rPr lang="en-US" sz="1100" dirty="0">
                <a:solidFill>
                  <a:schemeClr val="tx1"/>
                </a:solidFill>
              </a:rPr>
              <a:t>,</a:t>
            </a:r>
          </a:p>
          <a:p>
            <a:pPr marL="0" indent="0">
              <a:buNone/>
            </a:pPr>
            <a:r>
              <a:rPr lang="en-US" sz="1100" dirty="0">
                <a:solidFill>
                  <a:schemeClr val="tx1"/>
                </a:solidFill>
              </a:rPr>
              <a:t>  </a:t>
            </a:r>
            <a:r>
              <a:rPr lang="en-US" sz="1100" dirty="0" err="1">
                <a:solidFill>
                  <a:schemeClr val="tx1"/>
                </a:solidFill>
              </a:rPr>
              <a:t>pd.OutstandingLoanBalance</a:t>
            </a:r>
            <a:r>
              <a:rPr lang="en-US" sz="1100" dirty="0">
                <a:solidFill>
                  <a:schemeClr val="tx1"/>
                </a:solidFill>
              </a:rPr>
              <a:t> </a:t>
            </a:r>
            <a:r>
              <a:rPr lang="en-US" sz="1100" b="1" dirty="0">
                <a:solidFill>
                  <a:srgbClr val="7030A0"/>
                </a:solidFill>
              </a:rPr>
              <a:t>AS</a:t>
            </a:r>
            <a:r>
              <a:rPr lang="en-US" sz="1100" dirty="0">
                <a:solidFill>
                  <a:schemeClr val="tx1"/>
                </a:solidFill>
              </a:rPr>
              <a:t> "Outstanding Loan Balance",</a:t>
            </a:r>
          </a:p>
          <a:p>
            <a:pPr marL="0" indent="0">
              <a:buNone/>
            </a:pPr>
            <a:r>
              <a:rPr lang="en-US" sz="1100" dirty="0">
                <a:solidFill>
                  <a:schemeClr val="tx1"/>
                </a:solidFill>
              </a:rPr>
              <a:t>  </a:t>
            </a:r>
            <a:r>
              <a:rPr lang="en-US" sz="1100" dirty="0" err="1">
                <a:solidFill>
                  <a:schemeClr val="tx1"/>
                </a:solidFill>
              </a:rPr>
              <a:t>pd.CollectionSpeed</a:t>
            </a:r>
            <a:r>
              <a:rPr lang="en-US" sz="1100" dirty="0">
                <a:solidFill>
                  <a:schemeClr val="tx1"/>
                </a:solidFill>
              </a:rPr>
              <a:t> </a:t>
            </a:r>
            <a:r>
              <a:rPr lang="en-US" sz="1100" b="1" dirty="0">
                <a:solidFill>
                  <a:srgbClr val="7030A0"/>
                </a:solidFill>
              </a:rPr>
              <a:t>AS</a:t>
            </a:r>
            <a:r>
              <a:rPr lang="en-US" sz="1100" dirty="0">
                <a:solidFill>
                  <a:schemeClr val="tx1"/>
                </a:solidFill>
              </a:rPr>
              <a:t> "Loan Collection Speed",</a:t>
            </a:r>
          </a:p>
          <a:p>
            <a:pPr marL="0" indent="0">
              <a:buNone/>
            </a:pPr>
            <a:r>
              <a:rPr lang="en-US" sz="1100" dirty="0">
                <a:solidFill>
                  <a:schemeClr val="tx1"/>
                </a:solidFill>
              </a:rPr>
              <a:t>  </a:t>
            </a:r>
            <a:r>
              <a:rPr lang="en-US" sz="1100" dirty="0" err="1">
                <a:solidFill>
                  <a:schemeClr val="tx1"/>
                </a:solidFill>
              </a:rPr>
              <a:t>pd.Date</a:t>
            </a:r>
            <a:r>
              <a:rPr lang="en-US" sz="1100" dirty="0">
                <a:solidFill>
                  <a:schemeClr val="tx1"/>
                </a:solidFill>
              </a:rPr>
              <a:t> </a:t>
            </a:r>
            <a:r>
              <a:rPr lang="en-US" sz="1100" b="1" dirty="0">
                <a:solidFill>
                  <a:srgbClr val="7030A0"/>
                </a:solidFill>
              </a:rPr>
              <a:t>AS</a:t>
            </a:r>
            <a:r>
              <a:rPr lang="en-US" sz="1100" dirty="0">
                <a:solidFill>
                  <a:schemeClr val="tx1"/>
                </a:solidFill>
              </a:rPr>
              <a:t> "Date of Sale",</a:t>
            </a:r>
          </a:p>
          <a:p>
            <a:pPr marL="0" indent="0">
              <a:buNone/>
            </a:pPr>
            <a:r>
              <a:rPr lang="en-US" sz="1100" dirty="0">
                <a:solidFill>
                  <a:schemeClr val="tx1"/>
                </a:solidFill>
              </a:rPr>
              <a:t>  </a:t>
            </a:r>
            <a:r>
              <a:rPr lang="en-US" sz="1100" dirty="0" err="1">
                <a:solidFill>
                  <a:schemeClr val="tx1"/>
                </a:solidFill>
              </a:rPr>
              <a:t>ir.Investigated</a:t>
            </a:r>
            <a:r>
              <a:rPr lang="en-US" sz="1100" dirty="0">
                <a:solidFill>
                  <a:schemeClr val="tx1"/>
                </a:solidFill>
              </a:rPr>
              <a:t>,</a:t>
            </a:r>
          </a:p>
          <a:p>
            <a:pPr marL="0" indent="0">
              <a:buNone/>
            </a:pPr>
            <a:r>
              <a:rPr lang="en-US" sz="1100" dirty="0">
                <a:solidFill>
                  <a:schemeClr val="tx1"/>
                </a:solidFill>
              </a:rPr>
              <a:t>  </a:t>
            </a:r>
            <a:r>
              <a:rPr lang="en-US" sz="1100" dirty="0" err="1">
                <a:solidFill>
                  <a:schemeClr val="tx1"/>
                </a:solidFill>
              </a:rPr>
              <a:t>ir.Investigation</a:t>
            </a:r>
            <a:r>
              <a:rPr lang="en-US" sz="1100" dirty="0">
                <a:solidFill>
                  <a:schemeClr val="tx1"/>
                </a:solidFill>
              </a:rPr>
              <a:t> Outcome</a:t>
            </a:r>
          </a:p>
          <a:p>
            <a:pPr marL="0" indent="0">
              <a:buNone/>
            </a:pPr>
            <a:r>
              <a:rPr lang="en-US" sz="1100" b="1" dirty="0">
                <a:solidFill>
                  <a:srgbClr val="7030A0"/>
                </a:solidFill>
              </a:rPr>
              <a:t>FROM</a:t>
            </a:r>
            <a:r>
              <a:rPr lang="en-US" sz="1100" dirty="0">
                <a:solidFill>
                  <a:schemeClr val="tx1"/>
                </a:solidFill>
              </a:rPr>
              <a:t> </a:t>
            </a:r>
          </a:p>
          <a:p>
            <a:pPr marL="0" indent="0">
              <a:buNone/>
            </a:pPr>
            <a:r>
              <a:rPr lang="en-US" sz="1100" dirty="0">
                <a:solidFill>
                  <a:schemeClr val="tx1"/>
                </a:solidFill>
              </a:rPr>
              <a:t>  </a:t>
            </a:r>
            <a:r>
              <a:rPr lang="en-US" sz="1100" dirty="0" err="1">
                <a:solidFill>
                  <a:schemeClr val="tx1"/>
                </a:solidFill>
              </a:rPr>
              <a:t>AccountsDetails</a:t>
            </a:r>
            <a:r>
              <a:rPr lang="en-US" sz="1100" dirty="0">
                <a:solidFill>
                  <a:schemeClr val="tx1"/>
                </a:solidFill>
              </a:rPr>
              <a:t> </a:t>
            </a:r>
            <a:r>
              <a:rPr lang="en-US" sz="1100" b="1" dirty="0">
                <a:solidFill>
                  <a:srgbClr val="7030A0"/>
                </a:solidFill>
              </a:rPr>
              <a:t>AS</a:t>
            </a:r>
            <a:r>
              <a:rPr lang="en-US" sz="1100" dirty="0">
                <a:solidFill>
                  <a:schemeClr val="tx1"/>
                </a:solidFill>
              </a:rPr>
              <a:t> ad</a:t>
            </a:r>
          </a:p>
          <a:p>
            <a:pPr marL="0" indent="0">
              <a:buNone/>
            </a:pPr>
            <a:r>
              <a:rPr lang="en-US" sz="1100" dirty="0">
                <a:solidFill>
                  <a:schemeClr val="tx1"/>
                </a:solidFill>
              </a:rPr>
              <a:t>	</a:t>
            </a:r>
            <a:r>
              <a:rPr lang="en-US" sz="1100" b="1" dirty="0">
                <a:solidFill>
                  <a:srgbClr val="7030A0"/>
                </a:solidFill>
              </a:rPr>
              <a:t>INNER JOIN</a:t>
            </a:r>
            <a:r>
              <a:rPr lang="en-US" sz="1100" dirty="0">
                <a:solidFill>
                  <a:srgbClr val="7030A0"/>
                </a:solidFill>
              </a:rPr>
              <a:t> </a:t>
            </a:r>
            <a:r>
              <a:rPr lang="en-US" sz="1100" dirty="0" err="1">
                <a:solidFill>
                  <a:schemeClr val="tx1"/>
                </a:solidFill>
              </a:rPr>
              <a:t>PaymentDetails</a:t>
            </a:r>
            <a:r>
              <a:rPr lang="en-US" sz="1100" dirty="0">
                <a:solidFill>
                  <a:schemeClr val="tx1"/>
                </a:solidFill>
              </a:rPr>
              <a:t> </a:t>
            </a:r>
            <a:r>
              <a:rPr lang="en-US" sz="1100" b="1" dirty="0">
                <a:solidFill>
                  <a:srgbClr val="7030A0"/>
                </a:solidFill>
              </a:rPr>
              <a:t>AS</a:t>
            </a:r>
            <a:r>
              <a:rPr lang="en-US" sz="1100" dirty="0">
                <a:solidFill>
                  <a:schemeClr val="tx1"/>
                </a:solidFill>
              </a:rPr>
              <a:t> pd </a:t>
            </a:r>
            <a:r>
              <a:rPr lang="en-US" sz="1100" b="1" dirty="0">
                <a:solidFill>
                  <a:srgbClr val="7030A0"/>
                </a:solidFill>
              </a:rPr>
              <a:t>ON</a:t>
            </a:r>
            <a:r>
              <a:rPr lang="en-US" sz="1100" dirty="0">
                <a:solidFill>
                  <a:schemeClr val="tx1"/>
                </a:solidFill>
              </a:rPr>
              <a:t> </a:t>
            </a:r>
            <a:r>
              <a:rPr lang="en-US" sz="1100" dirty="0" err="1">
                <a:solidFill>
                  <a:schemeClr val="tx1"/>
                </a:solidFill>
              </a:rPr>
              <a:t>ad.AccountNumber</a:t>
            </a:r>
            <a:r>
              <a:rPr lang="en-US" sz="1100" dirty="0">
                <a:solidFill>
                  <a:schemeClr val="tx1"/>
                </a:solidFill>
              </a:rPr>
              <a:t> = </a:t>
            </a:r>
            <a:r>
              <a:rPr lang="en-US" sz="1100" dirty="0" err="1">
                <a:solidFill>
                  <a:schemeClr val="tx1"/>
                </a:solidFill>
              </a:rPr>
              <a:t>pd.AccountNumber</a:t>
            </a:r>
            <a:endParaRPr lang="en-US" sz="1100" dirty="0">
              <a:solidFill>
                <a:schemeClr val="tx1"/>
              </a:solidFill>
            </a:endParaRPr>
          </a:p>
          <a:p>
            <a:pPr marL="0" indent="0">
              <a:buNone/>
            </a:pPr>
            <a:r>
              <a:rPr lang="en-US" sz="1100" dirty="0">
                <a:solidFill>
                  <a:schemeClr val="tx1"/>
                </a:solidFill>
              </a:rPr>
              <a:t>	</a:t>
            </a:r>
            <a:r>
              <a:rPr lang="en-US" sz="1100" b="1" dirty="0">
                <a:solidFill>
                  <a:srgbClr val="7030A0"/>
                </a:solidFill>
              </a:rPr>
              <a:t>LEFT JOIN</a:t>
            </a:r>
            <a:r>
              <a:rPr lang="en-US" sz="1100" dirty="0">
                <a:solidFill>
                  <a:srgbClr val="7030A0"/>
                </a:solidFill>
              </a:rPr>
              <a:t> </a:t>
            </a:r>
            <a:r>
              <a:rPr lang="en-US" sz="1100" dirty="0" err="1">
                <a:solidFill>
                  <a:schemeClr val="tx1"/>
                </a:solidFill>
              </a:rPr>
              <a:t>InvestigationRecords</a:t>
            </a:r>
            <a:r>
              <a:rPr lang="en-US" sz="1100" dirty="0">
                <a:solidFill>
                  <a:schemeClr val="tx1"/>
                </a:solidFill>
              </a:rPr>
              <a:t> </a:t>
            </a:r>
            <a:r>
              <a:rPr lang="en-US" sz="1100" b="1" dirty="0">
                <a:solidFill>
                  <a:srgbClr val="7030A0"/>
                </a:solidFill>
              </a:rPr>
              <a:t>AS</a:t>
            </a:r>
            <a:r>
              <a:rPr lang="en-US" sz="1100" dirty="0">
                <a:solidFill>
                  <a:schemeClr val="tx1"/>
                </a:solidFill>
              </a:rPr>
              <a:t> </a:t>
            </a:r>
            <a:r>
              <a:rPr lang="en-US" sz="1100" dirty="0" err="1">
                <a:solidFill>
                  <a:schemeClr val="tx1"/>
                </a:solidFill>
              </a:rPr>
              <a:t>ir</a:t>
            </a:r>
            <a:r>
              <a:rPr lang="en-US" sz="1100" dirty="0">
                <a:solidFill>
                  <a:schemeClr val="tx1"/>
                </a:solidFill>
              </a:rPr>
              <a:t> </a:t>
            </a:r>
            <a:r>
              <a:rPr lang="en-US" sz="1100" b="1" dirty="0">
                <a:solidFill>
                  <a:srgbClr val="7030A0"/>
                </a:solidFill>
              </a:rPr>
              <a:t>ON</a:t>
            </a:r>
            <a:r>
              <a:rPr lang="en-US" sz="1100" dirty="0">
                <a:solidFill>
                  <a:schemeClr val="tx1"/>
                </a:solidFill>
              </a:rPr>
              <a:t> </a:t>
            </a:r>
            <a:r>
              <a:rPr lang="en-US" sz="1100" dirty="0" err="1">
                <a:solidFill>
                  <a:schemeClr val="tx1"/>
                </a:solidFill>
              </a:rPr>
              <a:t>a.AccountNumber</a:t>
            </a:r>
            <a:r>
              <a:rPr lang="en-US" sz="1100" dirty="0">
                <a:solidFill>
                  <a:schemeClr val="tx1"/>
                </a:solidFill>
              </a:rPr>
              <a:t> = </a:t>
            </a:r>
            <a:r>
              <a:rPr lang="en-US" sz="1100" dirty="0" err="1">
                <a:solidFill>
                  <a:schemeClr val="tx1"/>
                </a:solidFill>
              </a:rPr>
              <a:t>ir.InvestigationRecords</a:t>
            </a:r>
            <a:r>
              <a:rPr lang="en-US" sz="1100" dirty="0">
                <a:solidFill>
                  <a:schemeClr val="tx1"/>
                </a:solidFill>
              </a:rPr>
              <a:t> </a:t>
            </a:r>
          </a:p>
          <a:p>
            <a:pPr marL="0" indent="0">
              <a:buNone/>
            </a:pPr>
            <a:r>
              <a:rPr lang="en-US" sz="1100" b="1" dirty="0">
                <a:solidFill>
                  <a:srgbClr val="7030A0"/>
                </a:solidFill>
              </a:rPr>
              <a:t>WHERE</a:t>
            </a:r>
            <a:r>
              <a:rPr lang="en-US" sz="1100" dirty="0">
                <a:solidFill>
                  <a:schemeClr val="tx1"/>
                </a:solidFill>
              </a:rPr>
              <a:t> </a:t>
            </a:r>
          </a:p>
          <a:p>
            <a:pPr marL="0" indent="0">
              <a:buNone/>
            </a:pPr>
            <a:r>
              <a:rPr lang="en-US" sz="1100" dirty="0">
                <a:solidFill>
                  <a:schemeClr val="tx1"/>
                </a:solidFill>
              </a:rPr>
              <a:t>  region = 'Suwami';</a:t>
            </a:r>
          </a:p>
        </p:txBody>
      </p:sp>
      <p:sp>
        <p:nvSpPr>
          <p:cNvPr id="5" name="TextBox 4">
            <a:extLst>
              <a:ext uri="{FF2B5EF4-FFF2-40B4-BE49-F238E27FC236}">
                <a16:creationId xmlns:a16="http://schemas.microsoft.com/office/drawing/2014/main" id="{53175A70-535F-9195-84BB-0B45CB6EF979}"/>
              </a:ext>
            </a:extLst>
          </p:cNvPr>
          <p:cNvSpPr txBox="1"/>
          <p:nvPr/>
        </p:nvSpPr>
        <p:spPr>
          <a:xfrm>
            <a:off x="6673516" y="1144921"/>
            <a:ext cx="5374105" cy="5586145"/>
          </a:xfrm>
          <a:prstGeom prst="rect">
            <a:avLst/>
          </a:prstGeom>
          <a:noFill/>
        </p:spPr>
        <p:txBody>
          <a:bodyPr wrap="square">
            <a:spAutoFit/>
          </a:bodyPr>
          <a:lstStyle/>
          <a:p>
            <a:pPr marL="285750" indent="-285750" algn="ctr">
              <a:buFont typeface="Arial" panose="020B0604020202020204" pitchFamily="34" charset="0"/>
              <a:buChar char="•"/>
            </a:pPr>
            <a:r>
              <a:rPr lang="en-US" sz="1700" b="1" dirty="0">
                <a:solidFill>
                  <a:schemeClr val="tx1"/>
                </a:solidFill>
              </a:rPr>
              <a:t>Explanation</a:t>
            </a:r>
            <a:r>
              <a:rPr lang="en-US" sz="1700" dirty="0">
                <a:solidFill>
                  <a:schemeClr val="tx1"/>
                </a:solidFill>
              </a:rPr>
              <a:t>:</a:t>
            </a:r>
          </a:p>
          <a:p>
            <a:pPr marL="0" indent="0">
              <a:buNone/>
            </a:pPr>
            <a:r>
              <a:rPr lang="en-US" sz="1700" dirty="0"/>
              <a:t>I</a:t>
            </a:r>
            <a:r>
              <a:rPr lang="en-US" sz="1700" dirty="0">
                <a:solidFill>
                  <a:schemeClr val="tx1"/>
                </a:solidFill>
              </a:rPr>
              <a:t> use an </a:t>
            </a:r>
            <a:r>
              <a:rPr lang="en-US" sz="1700" b="1" dirty="0">
                <a:solidFill>
                  <a:srgbClr val="7030A0"/>
                </a:solidFill>
              </a:rPr>
              <a:t>INNER JOIN </a:t>
            </a:r>
            <a:r>
              <a:rPr lang="en-US" sz="1700" dirty="0">
                <a:solidFill>
                  <a:schemeClr val="tx1"/>
                </a:solidFill>
              </a:rPr>
              <a:t>between </a:t>
            </a:r>
            <a:r>
              <a:rPr lang="en-US" sz="1700" b="1" i="1" dirty="0" err="1">
                <a:solidFill>
                  <a:schemeClr val="tx1"/>
                </a:solidFill>
              </a:rPr>
              <a:t>AccountsDetails</a:t>
            </a:r>
            <a:r>
              <a:rPr lang="en-US" sz="1700" dirty="0">
                <a:solidFill>
                  <a:schemeClr val="tx1"/>
                </a:solidFill>
              </a:rPr>
              <a:t> and </a:t>
            </a:r>
            <a:r>
              <a:rPr lang="en-US" sz="1700" b="1" i="1" dirty="0" err="1">
                <a:solidFill>
                  <a:schemeClr val="tx1"/>
                </a:solidFill>
              </a:rPr>
              <a:t>PaymentsDetails</a:t>
            </a:r>
            <a:r>
              <a:rPr lang="en-US" sz="1700" dirty="0">
                <a:solidFill>
                  <a:schemeClr val="tx1"/>
                </a:solidFill>
              </a:rPr>
              <a:t> to ensure that only accounts with corresponding payment information are included</a:t>
            </a:r>
            <a:r>
              <a:rPr lang="en-US" sz="1700" dirty="0"/>
              <a:t>.</a:t>
            </a:r>
          </a:p>
          <a:p>
            <a:pPr marL="0" indent="0">
              <a:buNone/>
            </a:pPr>
            <a:r>
              <a:rPr lang="en-US" sz="1700" dirty="0">
                <a:solidFill>
                  <a:schemeClr val="tx1"/>
                </a:solidFill>
              </a:rPr>
              <a:t>I also make use of  </a:t>
            </a:r>
            <a:r>
              <a:rPr lang="en-US" sz="1700" b="1" dirty="0">
                <a:solidFill>
                  <a:srgbClr val="7030A0"/>
                </a:solidFill>
              </a:rPr>
              <a:t>LEFT JOIN </a:t>
            </a:r>
            <a:r>
              <a:rPr lang="en-US" sz="1700" dirty="0">
                <a:solidFill>
                  <a:schemeClr val="tx1"/>
                </a:solidFill>
              </a:rPr>
              <a:t>between </a:t>
            </a:r>
            <a:r>
              <a:rPr lang="en-US" sz="1700" b="1" i="1" dirty="0" err="1">
                <a:solidFill>
                  <a:schemeClr val="tx1"/>
                </a:solidFill>
              </a:rPr>
              <a:t>AccountsDetails</a:t>
            </a:r>
            <a:r>
              <a:rPr lang="en-US" sz="1700" dirty="0">
                <a:solidFill>
                  <a:schemeClr val="tx1"/>
                </a:solidFill>
              </a:rPr>
              <a:t> and </a:t>
            </a:r>
            <a:r>
              <a:rPr lang="en-US" sz="1700" b="1" i="1" dirty="0" err="1">
                <a:solidFill>
                  <a:schemeClr val="tx1"/>
                </a:solidFill>
              </a:rPr>
              <a:t>InvestigationRecords</a:t>
            </a:r>
            <a:r>
              <a:rPr lang="en-US" sz="1700" dirty="0">
                <a:solidFill>
                  <a:schemeClr val="tx1"/>
                </a:solidFill>
              </a:rPr>
              <a:t> to include all accounts from </a:t>
            </a:r>
            <a:r>
              <a:rPr lang="en-US" sz="1700" b="1" i="1" dirty="0" err="1">
                <a:solidFill>
                  <a:schemeClr val="tx1"/>
                </a:solidFill>
              </a:rPr>
              <a:t>AccountsDetails</a:t>
            </a:r>
            <a:r>
              <a:rPr lang="en-US" sz="1700" dirty="0">
                <a:solidFill>
                  <a:schemeClr val="tx1"/>
                </a:solidFill>
              </a:rPr>
              <a:t>, even if they don't have investigation records. The query accurately only retrieve the specified details for the </a:t>
            </a:r>
            <a:r>
              <a:rPr lang="en-US" sz="1700" b="1" i="1" dirty="0">
                <a:solidFill>
                  <a:srgbClr val="7030A0"/>
                </a:solidFill>
              </a:rPr>
              <a:t>'Suwami</a:t>
            </a:r>
            <a:r>
              <a:rPr lang="en-US" sz="1700" dirty="0">
                <a:solidFill>
                  <a:schemeClr val="tx1"/>
                </a:solidFill>
              </a:rPr>
              <a:t>' region, including accounts without investigation records.</a:t>
            </a:r>
          </a:p>
          <a:p>
            <a:pPr marL="0" indent="0">
              <a:buNone/>
            </a:pPr>
            <a:endParaRPr lang="en-US" sz="1700" dirty="0">
              <a:solidFill>
                <a:schemeClr val="tx1"/>
              </a:solidFill>
            </a:endParaRPr>
          </a:p>
          <a:p>
            <a:pPr marL="285750" indent="-285750" algn="ctr">
              <a:buFont typeface="Arial" panose="020B0604020202020204" pitchFamily="34" charset="0"/>
              <a:buChar char="•"/>
            </a:pPr>
            <a:r>
              <a:rPr lang="en-US" sz="1700" b="1" dirty="0">
                <a:solidFill>
                  <a:schemeClr val="tx1"/>
                </a:solidFill>
              </a:rPr>
              <a:t>Observation Note:</a:t>
            </a:r>
          </a:p>
          <a:p>
            <a:pPr marL="0" indent="0">
              <a:buNone/>
            </a:pPr>
            <a:r>
              <a:rPr lang="en-US" sz="1700" dirty="0">
                <a:solidFill>
                  <a:schemeClr val="tx1"/>
                </a:solidFill>
              </a:rPr>
              <a:t>	The provided SQL query references columns </a:t>
            </a:r>
            <a:r>
              <a:rPr lang="en-US" sz="1700" i="1" dirty="0">
                <a:solidFill>
                  <a:schemeClr val="tx1"/>
                </a:solidFill>
              </a:rPr>
              <a:t>DateOfSale, Investigated, and InvestigationOutcome </a:t>
            </a:r>
            <a:r>
              <a:rPr lang="en-US" sz="1700" dirty="0">
                <a:solidFill>
                  <a:schemeClr val="tx1"/>
                </a:solidFill>
              </a:rPr>
              <a:t>which do not exist in the specified table schema. </a:t>
            </a:r>
          </a:p>
          <a:p>
            <a:pPr marL="0" indent="0">
              <a:buNone/>
            </a:pPr>
            <a:r>
              <a:rPr lang="en-US" sz="1700" dirty="0"/>
              <a:t>	</a:t>
            </a:r>
            <a:r>
              <a:rPr lang="en-US" sz="1700" dirty="0">
                <a:solidFill>
                  <a:schemeClr val="tx1"/>
                </a:solidFill>
              </a:rPr>
              <a:t>These columns are absent from the table structure, preventing their inclusion in the query results.</a:t>
            </a:r>
            <a:endParaRPr lang="en-NG" sz="1700" dirty="0">
              <a:solidFill>
                <a:schemeClr val="tx1"/>
              </a:solidFill>
            </a:endParaRPr>
          </a:p>
        </p:txBody>
      </p:sp>
    </p:spTree>
    <p:extLst>
      <p:ext uri="{BB962C8B-B14F-4D97-AF65-F5344CB8AC3E}">
        <p14:creationId xmlns:p14="http://schemas.microsoft.com/office/powerpoint/2010/main" val="1005047757"/>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6BA1B-ADC8-527F-CAD1-78D69A2DD7D4}"/>
              </a:ext>
            </a:extLst>
          </p:cNvPr>
          <p:cNvSpPr>
            <a:spLocks noGrp="1"/>
          </p:cNvSpPr>
          <p:nvPr>
            <p:ph idx="1"/>
          </p:nvPr>
        </p:nvSpPr>
        <p:spPr/>
        <p:txBody>
          <a:bodyPr>
            <a:normAutofit/>
          </a:bodyPr>
          <a:lstStyle/>
          <a:p>
            <a:r>
              <a:rPr lang="en-US" sz="6600" dirty="0">
                <a:solidFill>
                  <a:schemeClr val="tx1"/>
                </a:solidFill>
              </a:rPr>
              <a:t>SECTION 2</a:t>
            </a:r>
            <a:endParaRPr lang="en-NG" sz="6600" dirty="0"/>
          </a:p>
        </p:txBody>
      </p:sp>
    </p:spTree>
    <p:extLst>
      <p:ext uri="{BB962C8B-B14F-4D97-AF65-F5344CB8AC3E}">
        <p14:creationId xmlns:p14="http://schemas.microsoft.com/office/powerpoint/2010/main" val="25700315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2AF6-D3A6-BF02-FB89-197DF9E6E6A8}"/>
              </a:ext>
            </a:extLst>
          </p:cNvPr>
          <p:cNvSpPr>
            <a:spLocks noGrp="1"/>
          </p:cNvSpPr>
          <p:nvPr>
            <p:ph type="title"/>
          </p:nvPr>
        </p:nvSpPr>
        <p:spPr>
          <a:xfrm>
            <a:off x="1605776" y="624110"/>
            <a:ext cx="10225667" cy="1280890"/>
          </a:xfrm>
        </p:spPr>
        <p:txBody>
          <a:bodyPr>
            <a:noAutofit/>
          </a:bodyPr>
          <a:lstStyle/>
          <a:p>
            <a:r>
              <a:rPr lang="en-US" sz="1800" dirty="0">
                <a:solidFill>
                  <a:schemeClr val="tx1"/>
                </a:solidFill>
              </a:rPr>
              <a:t>1. Would you denote that investigated accounts perform similarly to non-investigated accounts when considering payment.</a:t>
            </a:r>
            <a:endParaRPr lang="en-NG" sz="1800" dirty="0">
              <a:solidFill>
                <a:schemeClr val="tx1"/>
              </a:solidFill>
            </a:endParaRPr>
          </a:p>
        </p:txBody>
      </p:sp>
      <p:sp>
        <p:nvSpPr>
          <p:cNvPr id="3" name="Content Placeholder 2">
            <a:extLst>
              <a:ext uri="{FF2B5EF4-FFF2-40B4-BE49-F238E27FC236}">
                <a16:creationId xmlns:a16="http://schemas.microsoft.com/office/drawing/2014/main" id="{E021C55E-9C37-BFD8-086B-3C2B9B3311F0}"/>
              </a:ext>
            </a:extLst>
          </p:cNvPr>
          <p:cNvSpPr>
            <a:spLocks noGrp="1"/>
          </p:cNvSpPr>
          <p:nvPr>
            <p:ph idx="1"/>
          </p:nvPr>
        </p:nvSpPr>
        <p:spPr>
          <a:xfrm>
            <a:off x="1605776" y="3987378"/>
            <a:ext cx="10001250" cy="2595786"/>
          </a:xfrm>
        </p:spPr>
        <p:txBody>
          <a:bodyPr>
            <a:normAutofit/>
          </a:bodyPr>
          <a:lstStyle/>
          <a:p>
            <a:pPr>
              <a:lnSpc>
                <a:spcPct val="150000"/>
              </a:lnSpc>
            </a:pPr>
            <a:r>
              <a:rPr lang="en-US" sz="1600" b="1" dirty="0">
                <a:solidFill>
                  <a:schemeClr val="tx1"/>
                </a:solidFill>
              </a:rPr>
              <a:t>Investigated accounts and non-investigated accounts exhibit significantly different payment performance.</a:t>
            </a:r>
            <a:r>
              <a:rPr lang="en-US" sz="1600" dirty="0">
                <a:solidFill>
                  <a:schemeClr val="tx1"/>
                </a:solidFill>
              </a:rPr>
              <a:t> </a:t>
            </a:r>
          </a:p>
          <a:p>
            <a:pPr marL="0" indent="0">
              <a:lnSpc>
                <a:spcPct val="150000"/>
              </a:lnSpc>
              <a:buNone/>
            </a:pPr>
            <a:r>
              <a:rPr lang="en-US" sz="1600" dirty="0">
                <a:solidFill>
                  <a:schemeClr val="tx1"/>
                </a:solidFill>
              </a:rPr>
              <a:t>While investigated accounts represent only 6.3% of the total account number, they account for 5.66% of the total outstanding loan balance. </a:t>
            </a:r>
          </a:p>
          <a:p>
            <a:pPr marL="0" indent="0">
              <a:lnSpc>
                <a:spcPct val="150000"/>
              </a:lnSpc>
              <a:buNone/>
            </a:pPr>
            <a:r>
              <a:rPr lang="en-US" sz="1600" dirty="0">
                <a:solidFill>
                  <a:schemeClr val="tx1"/>
                </a:solidFill>
              </a:rPr>
              <a:t>This suggests that uninvestigated accounts have a higher average outstanding loan balance compared to investigated accounts, indicating poorer payment performance.</a:t>
            </a:r>
            <a:endParaRPr lang="en-NG" sz="1600" dirty="0">
              <a:solidFill>
                <a:schemeClr val="tx1"/>
              </a:solidFill>
            </a:endParaRPr>
          </a:p>
        </p:txBody>
      </p:sp>
      <p:pic>
        <p:nvPicPr>
          <p:cNvPr id="5" name="Picture 4">
            <a:extLst>
              <a:ext uri="{FF2B5EF4-FFF2-40B4-BE49-F238E27FC236}">
                <a16:creationId xmlns:a16="http://schemas.microsoft.com/office/drawing/2014/main" id="{EFB51DE1-3335-A31E-BB6B-4530DEF5BB6F}"/>
              </a:ext>
            </a:extLst>
          </p:cNvPr>
          <p:cNvPicPr>
            <a:picLocks noChangeAspect="1"/>
          </p:cNvPicPr>
          <p:nvPr/>
        </p:nvPicPr>
        <p:blipFill>
          <a:blip r:embed="rId2"/>
          <a:stretch>
            <a:fillRect/>
          </a:stretch>
        </p:blipFill>
        <p:spPr>
          <a:xfrm>
            <a:off x="1265490" y="1905000"/>
            <a:ext cx="10169958" cy="1280890"/>
          </a:xfrm>
          <a:prstGeom prst="rect">
            <a:avLst/>
          </a:prstGeom>
        </p:spPr>
      </p:pic>
    </p:spTree>
    <p:extLst>
      <p:ext uri="{BB962C8B-B14F-4D97-AF65-F5344CB8AC3E}">
        <p14:creationId xmlns:p14="http://schemas.microsoft.com/office/powerpoint/2010/main" val="268493916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865B-D372-32D4-1065-0CA0072F3704}"/>
              </a:ext>
            </a:extLst>
          </p:cNvPr>
          <p:cNvSpPr>
            <a:spLocks noGrp="1"/>
          </p:cNvSpPr>
          <p:nvPr>
            <p:ph type="title"/>
          </p:nvPr>
        </p:nvSpPr>
        <p:spPr>
          <a:xfrm>
            <a:off x="1616927" y="624110"/>
            <a:ext cx="10303727" cy="970514"/>
          </a:xfrm>
        </p:spPr>
        <p:txBody>
          <a:bodyPr>
            <a:noAutofit/>
          </a:bodyPr>
          <a:lstStyle/>
          <a:p>
            <a:r>
              <a:rPr lang="en-US" sz="1600" dirty="0">
                <a:solidFill>
                  <a:schemeClr val="tx1"/>
                </a:solidFill>
              </a:rPr>
              <a:t>2. Which region among the four would you consider to be the worst performing (or most vulnerable to fraud). And which Model in that region would you consider to be the worst model. </a:t>
            </a:r>
            <a:endParaRPr lang="en-NG" sz="1600" dirty="0">
              <a:solidFill>
                <a:schemeClr val="tx1"/>
              </a:solidFill>
            </a:endParaRPr>
          </a:p>
        </p:txBody>
      </p:sp>
      <p:sp>
        <p:nvSpPr>
          <p:cNvPr id="3" name="Content Placeholder 2">
            <a:extLst>
              <a:ext uri="{FF2B5EF4-FFF2-40B4-BE49-F238E27FC236}">
                <a16:creationId xmlns:a16="http://schemas.microsoft.com/office/drawing/2014/main" id="{51FABD63-F7B3-F9A2-EE8F-63F2F357DFEE}"/>
              </a:ext>
            </a:extLst>
          </p:cNvPr>
          <p:cNvSpPr>
            <a:spLocks noGrp="1"/>
          </p:cNvSpPr>
          <p:nvPr>
            <p:ph idx="1"/>
          </p:nvPr>
        </p:nvSpPr>
        <p:spPr>
          <a:xfrm>
            <a:off x="743883" y="3789334"/>
            <a:ext cx="5619751" cy="2444555"/>
          </a:xfrm>
        </p:spPr>
        <p:txBody>
          <a:bodyPr>
            <a:normAutofit lnSpcReduction="10000"/>
          </a:bodyPr>
          <a:lstStyle/>
          <a:p>
            <a:pPr marL="0" indent="0">
              <a:lnSpc>
                <a:spcPct val="200000"/>
              </a:lnSpc>
              <a:buNone/>
            </a:pPr>
            <a:r>
              <a:rPr lang="en-US" sz="1600" b="1" dirty="0" err="1">
                <a:solidFill>
                  <a:schemeClr val="tx1"/>
                </a:solidFill>
              </a:rPr>
              <a:t>Suwami</a:t>
            </a:r>
            <a:r>
              <a:rPr lang="en-US" sz="1600" dirty="0">
                <a:solidFill>
                  <a:schemeClr val="tx1"/>
                </a:solidFill>
              </a:rPr>
              <a:t> has the highest total outstanding loan balance, indicating potential financial strain or higher risk exposure. This region might be considered the worst performing or most vulnerable to fraud based on this metric.</a:t>
            </a:r>
          </a:p>
        </p:txBody>
      </p:sp>
      <p:sp>
        <p:nvSpPr>
          <p:cNvPr id="10" name="TextBox 9">
            <a:extLst>
              <a:ext uri="{FF2B5EF4-FFF2-40B4-BE49-F238E27FC236}">
                <a16:creationId xmlns:a16="http://schemas.microsoft.com/office/drawing/2014/main" id="{6E50B039-EC5B-8891-8FA3-9F040F3D071A}"/>
              </a:ext>
            </a:extLst>
          </p:cNvPr>
          <p:cNvSpPr txBox="1"/>
          <p:nvPr/>
        </p:nvSpPr>
        <p:spPr>
          <a:xfrm>
            <a:off x="7058023" y="3789335"/>
            <a:ext cx="4862629" cy="2476960"/>
          </a:xfrm>
          <a:prstGeom prst="rect">
            <a:avLst/>
          </a:prstGeom>
          <a:noFill/>
        </p:spPr>
        <p:txBody>
          <a:bodyPr wrap="square">
            <a:spAutoFit/>
          </a:bodyPr>
          <a:lstStyle/>
          <a:p>
            <a:pPr>
              <a:lnSpc>
                <a:spcPct val="200000"/>
              </a:lnSpc>
            </a:pPr>
            <a:r>
              <a:rPr lang="en-US" sz="1600" b="1" dirty="0">
                <a:solidFill>
                  <a:schemeClr val="tx1"/>
                </a:solidFill>
              </a:rPr>
              <a:t>Nokia C31</a:t>
            </a:r>
            <a:r>
              <a:rPr lang="en-US" sz="1600" dirty="0">
                <a:solidFill>
                  <a:schemeClr val="tx1"/>
                </a:solidFill>
              </a:rPr>
              <a:t> has the highest outstanding loan balance, indicating potential financial strain or higher risk exposure. This model might be considered the worst performing or most vulnerable to fraud based on this metric.</a:t>
            </a:r>
            <a:endParaRPr lang="en-NG" sz="1600" dirty="0">
              <a:solidFill>
                <a:schemeClr val="tx1"/>
              </a:solidFill>
            </a:endParaRPr>
          </a:p>
        </p:txBody>
      </p:sp>
      <p:pic>
        <p:nvPicPr>
          <p:cNvPr id="5" name="Picture 4">
            <a:extLst>
              <a:ext uri="{FF2B5EF4-FFF2-40B4-BE49-F238E27FC236}">
                <a16:creationId xmlns:a16="http://schemas.microsoft.com/office/drawing/2014/main" id="{FCB61529-1586-2CD8-ABE4-C478758D0C60}"/>
              </a:ext>
            </a:extLst>
          </p:cNvPr>
          <p:cNvPicPr>
            <a:picLocks noChangeAspect="1"/>
          </p:cNvPicPr>
          <p:nvPr/>
        </p:nvPicPr>
        <p:blipFill>
          <a:blip r:embed="rId2"/>
          <a:stretch>
            <a:fillRect/>
          </a:stretch>
        </p:blipFill>
        <p:spPr>
          <a:xfrm>
            <a:off x="435570" y="1965128"/>
            <a:ext cx="6622453" cy="1116882"/>
          </a:xfrm>
          <a:prstGeom prst="rect">
            <a:avLst/>
          </a:prstGeom>
        </p:spPr>
      </p:pic>
      <p:pic>
        <p:nvPicPr>
          <p:cNvPr id="9" name="Picture 8">
            <a:extLst>
              <a:ext uri="{FF2B5EF4-FFF2-40B4-BE49-F238E27FC236}">
                <a16:creationId xmlns:a16="http://schemas.microsoft.com/office/drawing/2014/main" id="{D953EA38-DF3B-04C3-279C-41E47B2FC360}"/>
              </a:ext>
            </a:extLst>
          </p:cNvPr>
          <p:cNvPicPr>
            <a:picLocks noChangeAspect="1"/>
          </p:cNvPicPr>
          <p:nvPr/>
        </p:nvPicPr>
        <p:blipFill>
          <a:blip r:embed="rId3"/>
          <a:stretch>
            <a:fillRect/>
          </a:stretch>
        </p:blipFill>
        <p:spPr>
          <a:xfrm>
            <a:off x="7313514" y="1915839"/>
            <a:ext cx="4607138" cy="1116882"/>
          </a:xfrm>
          <a:prstGeom prst="rect">
            <a:avLst/>
          </a:prstGeom>
        </p:spPr>
      </p:pic>
    </p:spTree>
    <p:extLst>
      <p:ext uri="{BB962C8B-B14F-4D97-AF65-F5344CB8AC3E}">
        <p14:creationId xmlns:p14="http://schemas.microsoft.com/office/powerpoint/2010/main" val="7624848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FA20-021B-CC15-AA1D-B01E3744725C}"/>
              </a:ext>
            </a:extLst>
          </p:cNvPr>
          <p:cNvSpPr>
            <a:spLocks noGrp="1"/>
          </p:cNvSpPr>
          <p:nvPr>
            <p:ph type="title"/>
          </p:nvPr>
        </p:nvSpPr>
        <p:spPr>
          <a:xfrm>
            <a:off x="1670920" y="623140"/>
            <a:ext cx="10337181" cy="803246"/>
          </a:xfrm>
        </p:spPr>
        <p:txBody>
          <a:bodyPr>
            <a:noAutofit/>
          </a:bodyPr>
          <a:lstStyle/>
          <a:p>
            <a:r>
              <a:rPr lang="en-US" sz="2000" dirty="0">
                <a:solidFill>
                  <a:schemeClr val="tx1"/>
                </a:solidFill>
              </a:rPr>
              <a:t>3. Does the date a device was sold generally correlate to the balance a customer is left with. Explain (50 words)</a:t>
            </a:r>
            <a:endParaRPr lang="en-NG" sz="2000" dirty="0">
              <a:solidFill>
                <a:schemeClr val="tx1"/>
              </a:solidFill>
            </a:endParaRPr>
          </a:p>
        </p:txBody>
      </p:sp>
      <p:sp>
        <p:nvSpPr>
          <p:cNvPr id="3" name="Content Placeholder 2">
            <a:extLst>
              <a:ext uri="{FF2B5EF4-FFF2-40B4-BE49-F238E27FC236}">
                <a16:creationId xmlns:a16="http://schemas.microsoft.com/office/drawing/2014/main" id="{F7E8406F-0D6B-9AD7-5984-594C7B4FDD05}"/>
              </a:ext>
            </a:extLst>
          </p:cNvPr>
          <p:cNvSpPr>
            <a:spLocks noGrp="1"/>
          </p:cNvSpPr>
          <p:nvPr>
            <p:ph idx="1"/>
          </p:nvPr>
        </p:nvSpPr>
        <p:spPr>
          <a:xfrm>
            <a:off x="5991225" y="1531088"/>
            <a:ext cx="5972175" cy="4702802"/>
          </a:xfrm>
        </p:spPr>
        <p:txBody>
          <a:bodyPr>
            <a:normAutofit/>
          </a:bodyPr>
          <a:lstStyle/>
          <a:p>
            <a:pPr marL="0" indent="0">
              <a:buNone/>
            </a:pPr>
            <a:r>
              <a:rPr lang="en-US" sz="1200" dirty="0">
                <a:solidFill>
                  <a:schemeClr val="tx1"/>
                </a:solidFill>
              </a:rPr>
              <a:t>The provided table outlines the relationship between months, the count of account numbers, and the average outstanding loan balance.</a:t>
            </a:r>
          </a:p>
          <a:p>
            <a:r>
              <a:rPr lang="en-US" sz="1200" b="1" dirty="0">
                <a:solidFill>
                  <a:schemeClr val="tx1"/>
                </a:solidFill>
              </a:rPr>
              <a:t>Key Observations:</a:t>
            </a:r>
            <a:endParaRPr lang="en-US" sz="1200" dirty="0">
              <a:solidFill>
                <a:schemeClr val="tx1"/>
              </a:solidFill>
            </a:endParaRPr>
          </a:p>
          <a:p>
            <a:pPr>
              <a:buFont typeface="Arial" panose="020B0604020202020204" pitchFamily="34" charset="0"/>
              <a:buChar char="•"/>
            </a:pPr>
            <a:r>
              <a:rPr lang="en-US" sz="1200" dirty="0">
                <a:solidFill>
                  <a:schemeClr val="tx1"/>
                </a:solidFill>
              </a:rPr>
              <a:t>There's a significant fluctuation in the count of account numbers across different months.</a:t>
            </a:r>
          </a:p>
          <a:p>
            <a:pPr>
              <a:buFont typeface="Arial" panose="020B0604020202020204" pitchFamily="34" charset="0"/>
              <a:buChar char="•"/>
            </a:pPr>
            <a:r>
              <a:rPr lang="en-US" sz="1200" dirty="0">
                <a:solidFill>
                  <a:schemeClr val="tx1"/>
                </a:solidFill>
              </a:rPr>
              <a:t>August has the highest count of account numbers (906), followed by January (242) and February (233).</a:t>
            </a:r>
          </a:p>
          <a:p>
            <a:pPr>
              <a:buFont typeface="Arial" panose="020B0604020202020204" pitchFamily="34" charset="0"/>
              <a:buChar char="•"/>
            </a:pPr>
            <a:r>
              <a:rPr lang="en-US" sz="1200" dirty="0">
                <a:solidFill>
                  <a:schemeClr val="tx1"/>
                </a:solidFill>
              </a:rPr>
              <a:t>The average outstanding loan balance also varies significantly across months.</a:t>
            </a:r>
          </a:p>
          <a:p>
            <a:pPr>
              <a:buFont typeface="Arial" panose="020B0604020202020204" pitchFamily="34" charset="0"/>
              <a:buChar char="•"/>
            </a:pPr>
            <a:r>
              <a:rPr lang="en-US" sz="1200" dirty="0">
                <a:solidFill>
                  <a:schemeClr val="tx1"/>
                </a:solidFill>
              </a:rPr>
              <a:t>November has the highest average outstanding loan balance (46,002.37), followed by October (24,170.94) and September (15,335.92).</a:t>
            </a:r>
          </a:p>
          <a:p>
            <a:r>
              <a:rPr lang="en-US" sz="1200" b="1" dirty="0">
                <a:solidFill>
                  <a:schemeClr val="tx1"/>
                </a:solidFill>
              </a:rPr>
              <a:t>Potential Insights:</a:t>
            </a:r>
            <a:endParaRPr lang="en-US" sz="1200" dirty="0">
              <a:solidFill>
                <a:schemeClr val="tx1"/>
              </a:solidFill>
            </a:endParaRPr>
          </a:p>
          <a:p>
            <a:pPr>
              <a:buFont typeface="Arial" panose="020B0604020202020204" pitchFamily="34" charset="0"/>
              <a:buChar char="•"/>
            </a:pPr>
            <a:r>
              <a:rPr lang="en-US" sz="1200" dirty="0">
                <a:solidFill>
                  <a:schemeClr val="tx1"/>
                </a:solidFill>
              </a:rPr>
              <a:t>Months with a higher count of account numbers don't necessarily correlate to higher average outstanding loan balances.</a:t>
            </a:r>
          </a:p>
          <a:p>
            <a:pPr>
              <a:buFont typeface="Arial" panose="020B0604020202020204" pitchFamily="34" charset="0"/>
              <a:buChar char="•"/>
            </a:pPr>
            <a:r>
              <a:rPr lang="en-US" sz="1200" dirty="0">
                <a:solidFill>
                  <a:schemeClr val="tx1"/>
                </a:solidFill>
              </a:rPr>
              <a:t>There seems to be a seasonal pattern in both account numbers and average outstanding loan balances.</a:t>
            </a:r>
          </a:p>
          <a:p>
            <a:pPr>
              <a:buFont typeface="Arial" panose="020B0604020202020204" pitchFamily="34" charset="0"/>
              <a:buChar char="•"/>
            </a:pPr>
            <a:r>
              <a:rPr lang="en-US" sz="1200" dirty="0">
                <a:solidFill>
                  <a:schemeClr val="tx1"/>
                </a:solidFill>
              </a:rPr>
              <a:t>Further analysis is required to understand the reasons behind these fluctuations.</a:t>
            </a:r>
          </a:p>
        </p:txBody>
      </p:sp>
      <p:pic>
        <p:nvPicPr>
          <p:cNvPr id="5" name="Picture 4">
            <a:extLst>
              <a:ext uri="{FF2B5EF4-FFF2-40B4-BE49-F238E27FC236}">
                <a16:creationId xmlns:a16="http://schemas.microsoft.com/office/drawing/2014/main" id="{F7E51525-1BD2-F2AD-B2DC-705278F885DC}"/>
              </a:ext>
            </a:extLst>
          </p:cNvPr>
          <p:cNvPicPr>
            <a:picLocks noChangeAspect="1"/>
          </p:cNvPicPr>
          <p:nvPr/>
        </p:nvPicPr>
        <p:blipFill>
          <a:blip r:embed="rId2"/>
          <a:stretch>
            <a:fillRect/>
          </a:stretch>
        </p:blipFill>
        <p:spPr>
          <a:xfrm>
            <a:off x="438150" y="2396289"/>
            <a:ext cx="5553075" cy="2667000"/>
          </a:xfrm>
          <a:prstGeom prst="rect">
            <a:avLst/>
          </a:prstGeom>
        </p:spPr>
      </p:pic>
    </p:spTree>
    <p:extLst>
      <p:ext uri="{BB962C8B-B14F-4D97-AF65-F5344CB8AC3E}">
        <p14:creationId xmlns:p14="http://schemas.microsoft.com/office/powerpoint/2010/main" val="40307142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2FF5-0E35-FFD7-1551-448028CA87EE}"/>
              </a:ext>
            </a:extLst>
          </p:cNvPr>
          <p:cNvSpPr>
            <a:spLocks noGrp="1"/>
          </p:cNvSpPr>
          <p:nvPr>
            <p:ph type="title"/>
          </p:nvPr>
        </p:nvSpPr>
        <p:spPr>
          <a:xfrm>
            <a:off x="1542315" y="624110"/>
            <a:ext cx="10222222" cy="903607"/>
          </a:xfrm>
        </p:spPr>
        <p:txBody>
          <a:bodyPr>
            <a:noAutofit/>
          </a:bodyPr>
          <a:lstStyle/>
          <a:p>
            <a:r>
              <a:rPr lang="en-US" sz="2400" dirty="0">
                <a:solidFill>
                  <a:schemeClr val="tx1"/>
                </a:solidFill>
              </a:rPr>
              <a:t>4. The first stage when working with data is data cleaning. Explain the data cleaning process.</a:t>
            </a:r>
            <a:endParaRPr lang="en-NG" sz="2400" dirty="0">
              <a:solidFill>
                <a:schemeClr val="tx1"/>
              </a:solidFill>
            </a:endParaRPr>
          </a:p>
        </p:txBody>
      </p:sp>
      <p:sp>
        <p:nvSpPr>
          <p:cNvPr id="3" name="Content Placeholder 2">
            <a:extLst>
              <a:ext uri="{FF2B5EF4-FFF2-40B4-BE49-F238E27FC236}">
                <a16:creationId xmlns:a16="http://schemas.microsoft.com/office/drawing/2014/main" id="{A74A5A06-D9A5-6E24-33CC-4AAC174A9275}"/>
              </a:ext>
            </a:extLst>
          </p:cNvPr>
          <p:cNvSpPr>
            <a:spLocks noGrp="1"/>
          </p:cNvSpPr>
          <p:nvPr>
            <p:ph idx="1"/>
          </p:nvPr>
        </p:nvSpPr>
        <p:spPr>
          <a:xfrm>
            <a:off x="1282390" y="2486722"/>
            <a:ext cx="10222222" cy="3424500"/>
          </a:xfrm>
        </p:spPr>
        <p:txBody>
          <a:bodyPr/>
          <a:lstStyle/>
          <a:p>
            <a:pPr>
              <a:lnSpc>
                <a:spcPct val="200000"/>
              </a:lnSpc>
            </a:pPr>
            <a:r>
              <a:rPr lang="en-US" b="1" dirty="0">
                <a:solidFill>
                  <a:schemeClr val="tx1"/>
                </a:solidFill>
              </a:rPr>
              <a:t>POWER QUERY</a:t>
            </a:r>
          </a:p>
          <a:p>
            <a:pPr marL="0" indent="0">
              <a:lnSpc>
                <a:spcPct val="200000"/>
              </a:lnSpc>
              <a:buNone/>
            </a:pPr>
            <a:r>
              <a:rPr lang="en-US" dirty="0">
                <a:solidFill>
                  <a:schemeClr val="tx1"/>
                </a:solidFill>
              </a:rPr>
              <a:t>	Data cleaning involved handling missing values, inconsistencies, and outliers. This included removing irrelevant columns, formatting dates, and correcting data types. </a:t>
            </a:r>
          </a:p>
          <a:p>
            <a:pPr marL="0" indent="0">
              <a:lnSpc>
                <a:spcPct val="200000"/>
              </a:lnSpc>
              <a:buNone/>
            </a:pPr>
            <a:r>
              <a:rPr lang="en-US" dirty="0">
                <a:solidFill>
                  <a:schemeClr val="tx1"/>
                </a:solidFill>
              </a:rPr>
              <a:t>	</a:t>
            </a:r>
            <a:r>
              <a:rPr lang="en-US" b="1" dirty="0">
                <a:solidFill>
                  <a:schemeClr val="tx1"/>
                </a:solidFill>
              </a:rPr>
              <a:t>Power Query's</a:t>
            </a:r>
            <a:r>
              <a:rPr lang="en-US" dirty="0">
                <a:solidFill>
                  <a:schemeClr val="tx1"/>
                </a:solidFill>
              </a:rPr>
              <a:t> transformation steps were applied to streamline the process and ensure data accuracy for subsequent analysis.   Sources and related content</a:t>
            </a:r>
            <a:endParaRPr lang="en-NG" dirty="0">
              <a:solidFill>
                <a:schemeClr val="tx1"/>
              </a:solidFill>
            </a:endParaRPr>
          </a:p>
        </p:txBody>
      </p:sp>
    </p:spTree>
    <p:extLst>
      <p:ext uri="{BB962C8B-B14F-4D97-AF65-F5344CB8AC3E}">
        <p14:creationId xmlns:p14="http://schemas.microsoft.com/office/powerpoint/2010/main" val="40948690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5862-61B7-B21B-A65E-0D68816B2A78}"/>
              </a:ext>
            </a:extLst>
          </p:cNvPr>
          <p:cNvSpPr>
            <a:spLocks noGrp="1"/>
          </p:cNvSpPr>
          <p:nvPr>
            <p:ph type="title"/>
          </p:nvPr>
        </p:nvSpPr>
        <p:spPr>
          <a:xfrm>
            <a:off x="1699287" y="446115"/>
            <a:ext cx="10731189" cy="723427"/>
          </a:xfrm>
        </p:spPr>
        <p:txBody>
          <a:bodyPr>
            <a:noAutofit/>
          </a:bodyPr>
          <a:lstStyle/>
          <a:p>
            <a:r>
              <a:rPr lang="en-US" sz="1600" dirty="0">
                <a:solidFill>
                  <a:schemeClr val="tx1"/>
                </a:solidFill>
              </a:rPr>
              <a:t>5. The data was derived from three Tables -Tab tagged Short Schema</a:t>
            </a:r>
            <a:br>
              <a:rPr lang="en-US" sz="1600" dirty="0">
                <a:solidFill>
                  <a:schemeClr val="tx1"/>
                </a:solidFill>
              </a:rPr>
            </a:br>
            <a:r>
              <a:rPr lang="en-US" sz="1600" dirty="0">
                <a:solidFill>
                  <a:schemeClr val="tx1"/>
                </a:solidFill>
              </a:rPr>
              <a:t>a) Write an SQL query to replicate the results in </a:t>
            </a:r>
            <a:r>
              <a:rPr lang="en-US" sz="1600" dirty="0" err="1">
                <a:solidFill>
                  <a:schemeClr val="tx1"/>
                </a:solidFill>
              </a:rPr>
              <a:t>DataSheet</a:t>
            </a:r>
            <a:r>
              <a:rPr lang="en-US" sz="1600" dirty="0">
                <a:solidFill>
                  <a:schemeClr val="tx1"/>
                </a:solidFill>
              </a:rPr>
              <a:t> but only getting results for </a:t>
            </a:r>
            <a:r>
              <a:rPr lang="en-US" sz="1600" dirty="0" err="1">
                <a:solidFill>
                  <a:schemeClr val="tx1"/>
                </a:solidFill>
              </a:rPr>
              <a:t>Suwami</a:t>
            </a:r>
            <a:r>
              <a:rPr lang="en-US" sz="1600" dirty="0">
                <a:solidFill>
                  <a:schemeClr val="tx1"/>
                </a:solidFill>
              </a:rPr>
              <a:t> reg</a:t>
            </a:r>
            <a:endParaRPr lang="en-NG" sz="1600" dirty="0">
              <a:solidFill>
                <a:schemeClr val="tx1"/>
              </a:solidFill>
            </a:endParaRPr>
          </a:p>
        </p:txBody>
      </p:sp>
      <p:sp>
        <p:nvSpPr>
          <p:cNvPr id="3" name="Content Placeholder 2">
            <a:extLst>
              <a:ext uri="{FF2B5EF4-FFF2-40B4-BE49-F238E27FC236}">
                <a16:creationId xmlns:a16="http://schemas.microsoft.com/office/drawing/2014/main" id="{8987CAF8-7EFB-D20C-ADE4-6D708EB59544}"/>
              </a:ext>
            </a:extLst>
          </p:cNvPr>
          <p:cNvSpPr>
            <a:spLocks noGrp="1"/>
          </p:cNvSpPr>
          <p:nvPr>
            <p:ph idx="1"/>
          </p:nvPr>
        </p:nvSpPr>
        <p:spPr>
          <a:xfrm>
            <a:off x="1299411" y="1257644"/>
            <a:ext cx="5374105" cy="5439806"/>
          </a:xfrm>
        </p:spPr>
        <p:txBody>
          <a:bodyPr>
            <a:normAutofit/>
          </a:bodyPr>
          <a:lstStyle/>
          <a:p>
            <a:pPr marL="0" indent="0">
              <a:buNone/>
            </a:pPr>
            <a:endParaRPr lang="en-US" sz="1100" dirty="0">
              <a:solidFill>
                <a:schemeClr val="tx1"/>
              </a:solidFill>
            </a:endParaRPr>
          </a:p>
          <a:p>
            <a:pPr marL="0" indent="0">
              <a:buNone/>
            </a:pPr>
            <a:r>
              <a:rPr lang="en-US" sz="1100" b="1" dirty="0">
                <a:solidFill>
                  <a:srgbClr val="7030A0"/>
                </a:solidFill>
              </a:rPr>
              <a:t>SELECT</a:t>
            </a:r>
            <a:r>
              <a:rPr lang="en-US" sz="1100" dirty="0">
                <a:solidFill>
                  <a:schemeClr val="tx1"/>
                </a:solidFill>
              </a:rPr>
              <a:t> </a:t>
            </a:r>
          </a:p>
          <a:p>
            <a:pPr marL="0" indent="0">
              <a:buNone/>
            </a:pPr>
            <a:r>
              <a:rPr lang="en-US" sz="1100" dirty="0">
                <a:solidFill>
                  <a:schemeClr val="tx1"/>
                </a:solidFill>
              </a:rPr>
              <a:t>  ad.Region,</a:t>
            </a:r>
          </a:p>
          <a:p>
            <a:pPr marL="0" indent="0">
              <a:buNone/>
            </a:pPr>
            <a:r>
              <a:rPr lang="en-US" sz="1100" dirty="0">
                <a:solidFill>
                  <a:schemeClr val="tx1"/>
                </a:solidFill>
              </a:rPr>
              <a:t>  </a:t>
            </a:r>
            <a:r>
              <a:rPr lang="en-US" sz="1100" dirty="0" err="1">
                <a:solidFill>
                  <a:schemeClr val="tx1"/>
                </a:solidFill>
              </a:rPr>
              <a:t>ad.AccountNumber</a:t>
            </a:r>
            <a:r>
              <a:rPr lang="en-US" sz="1100" dirty="0">
                <a:solidFill>
                  <a:schemeClr val="tx1"/>
                </a:solidFill>
              </a:rPr>
              <a:t>,</a:t>
            </a:r>
          </a:p>
          <a:p>
            <a:pPr marL="0" indent="0">
              <a:buNone/>
            </a:pPr>
            <a:r>
              <a:rPr lang="en-US" sz="1100" dirty="0">
                <a:solidFill>
                  <a:schemeClr val="tx1"/>
                </a:solidFill>
              </a:rPr>
              <a:t>  </a:t>
            </a:r>
            <a:r>
              <a:rPr lang="en-US" sz="1100" dirty="0" err="1">
                <a:solidFill>
                  <a:schemeClr val="tx1"/>
                </a:solidFill>
              </a:rPr>
              <a:t>pd.PhoneModel</a:t>
            </a:r>
            <a:r>
              <a:rPr lang="en-US" sz="1100" dirty="0">
                <a:solidFill>
                  <a:schemeClr val="tx1"/>
                </a:solidFill>
              </a:rPr>
              <a:t>,</a:t>
            </a:r>
          </a:p>
          <a:p>
            <a:pPr marL="0" indent="0">
              <a:buNone/>
            </a:pPr>
            <a:r>
              <a:rPr lang="en-US" sz="1100" dirty="0">
                <a:solidFill>
                  <a:schemeClr val="tx1"/>
                </a:solidFill>
              </a:rPr>
              <a:t>  </a:t>
            </a:r>
            <a:r>
              <a:rPr lang="en-US" sz="1100" dirty="0" err="1">
                <a:solidFill>
                  <a:schemeClr val="tx1"/>
                </a:solidFill>
              </a:rPr>
              <a:t>pd.OutstandingLoanBalance</a:t>
            </a:r>
            <a:r>
              <a:rPr lang="en-US" sz="1100" dirty="0">
                <a:solidFill>
                  <a:schemeClr val="tx1"/>
                </a:solidFill>
              </a:rPr>
              <a:t> </a:t>
            </a:r>
            <a:r>
              <a:rPr lang="en-US" sz="1100" b="1" dirty="0">
                <a:solidFill>
                  <a:srgbClr val="7030A0"/>
                </a:solidFill>
              </a:rPr>
              <a:t>AS</a:t>
            </a:r>
            <a:r>
              <a:rPr lang="en-US" sz="1100" dirty="0">
                <a:solidFill>
                  <a:schemeClr val="tx1"/>
                </a:solidFill>
              </a:rPr>
              <a:t> "Outstanding Loan Balance",</a:t>
            </a:r>
          </a:p>
          <a:p>
            <a:pPr marL="0" indent="0">
              <a:buNone/>
            </a:pPr>
            <a:r>
              <a:rPr lang="en-US" sz="1100" dirty="0">
                <a:solidFill>
                  <a:schemeClr val="tx1"/>
                </a:solidFill>
              </a:rPr>
              <a:t>  </a:t>
            </a:r>
            <a:r>
              <a:rPr lang="en-US" sz="1100" dirty="0" err="1">
                <a:solidFill>
                  <a:schemeClr val="tx1"/>
                </a:solidFill>
              </a:rPr>
              <a:t>pd.CollectionSpeed</a:t>
            </a:r>
            <a:r>
              <a:rPr lang="en-US" sz="1100" dirty="0">
                <a:solidFill>
                  <a:schemeClr val="tx1"/>
                </a:solidFill>
              </a:rPr>
              <a:t> </a:t>
            </a:r>
            <a:r>
              <a:rPr lang="en-US" sz="1100" b="1" dirty="0">
                <a:solidFill>
                  <a:srgbClr val="7030A0"/>
                </a:solidFill>
              </a:rPr>
              <a:t>AS</a:t>
            </a:r>
            <a:r>
              <a:rPr lang="en-US" sz="1100" dirty="0">
                <a:solidFill>
                  <a:schemeClr val="tx1"/>
                </a:solidFill>
              </a:rPr>
              <a:t> "Loan Collection Speed",</a:t>
            </a:r>
          </a:p>
          <a:p>
            <a:pPr marL="0" indent="0">
              <a:buNone/>
            </a:pPr>
            <a:r>
              <a:rPr lang="en-US" sz="1100" dirty="0">
                <a:solidFill>
                  <a:schemeClr val="tx1"/>
                </a:solidFill>
              </a:rPr>
              <a:t>  </a:t>
            </a:r>
            <a:r>
              <a:rPr lang="en-US" sz="1100" dirty="0" err="1">
                <a:solidFill>
                  <a:schemeClr val="tx1"/>
                </a:solidFill>
              </a:rPr>
              <a:t>pd.Date</a:t>
            </a:r>
            <a:r>
              <a:rPr lang="en-US" sz="1100" dirty="0">
                <a:solidFill>
                  <a:schemeClr val="tx1"/>
                </a:solidFill>
              </a:rPr>
              <a:t> </a:t>
            </a:r>
            <a:r>
              <a:rPr lang="en-US" sz="1100" b="1" dirty="0">
                <a:solidFill>
                  <a:srgbClr val="7030A0"/>
                </a:solidFill>
              </a:rPr>
              <a:t>AS</a:t>
            </a:r>
            <a:r>
              <a:rPr lang="en-US" sz="1100" dirty="0">
                <a:solidFill>
                  <a:schemeClr val="tx1"/>
                </a:solidFill>
              </a:rPr>
              <a:t> "Date of Sale",</a:t>
            </a:r>
          </a:p>
          <a:p>
            <a:pPr marL="0" indent="0">
              <a:buNone/>
            </a:pPr>
            <a:r>
              <a:rPr lang="en-US" sz="1100" dirty="0">
                <a:solidFill>
                  <a:schemeClr val="tx1"/>
                </a:solidFill>
              </a:rPr>
              <a:t>  </a:t>
            </a:r>
            <a:r>
              <a:rPr lang="en-US" sz="1100" dirty="0" err="1">
                <a:solidFill>
                  <a:schemeClr val="tx1"/>
                </a:solidFill>
              </a:rPr>
              <a:t>ir.Investigated</a:t>
            </a:r>
            <a:r>
              <a:rPr lang="en-US" sz="1100" dirty="0">
                <a:solidFill>
                  <a:schemeClr val="tx1"/>
                </a:solidFill>
              </a:rPr>
              <a:t>,</a:t>
            </a:r>
          </a:p>
          <a:p>
            <a:pPr marL="0" indent="0">
              <a:buNone/>
            </a:pPr>
            <a:r>
              <a:rPr lang="en-US" sz="1100" dirty="0">
                <a:solidFill>
                  <a:schemeClr val="tx1"/>
                </a:solidFill>
              </a:rPr>
              <a:t>  </a:t>
            </a:r>
            <a:r>
              <a:rPr lang="en-US" sz="1100" dirty="0" err="1">
                <a:solidFill>
                  <a:schemeClr val="tx1"/>
                </a:solidFill>
              </a:rPr>
              <a:t>ir.Investigation</a:t>
            </a:r>
            <a:r>
              <a:rPr lang="en-US" sz="1100" dirty="0">
                <a:solidFill>
                  <a:schemeClr val="tx1"/>
                </a:solidFill>
              </a:rPr>
              <a:t> Outcome</a:t>
            </a:r>
          </a:p>
          <a:p>
            <a:pPr marL="0" indent="0">
              <a:buNone/>
            </a:pPr>
            <a:r>
              <a:rPr lang="en-US" sz="1100" b="1" dirty="0">
                <a:solidFill>
                  <a:srgbClr val="7030A0"/>
                </a:solidFill>
              </a:rPr>
              <a:t>FROM</a:t>
            </a:r>
            <a:r>
              <a:rPr lang="en-US" sz="1100" dirty="0">
                <a:solidFill>
                  <a:schemeClr val="tx1"/>
                </a:solidFill>
              </a:rPr>
              <a:t> </a:t>
            </a:r>
          </a:p>
          <a:p>
            <a:pPr marL="0" indent="0">
              <a:buNone/>
            </a:pPr>
            <a:r>
              <a:rPr lang="en-US" sz="1100" dirty="0">
                <a:solidFill>
                  <a:schemeClr val="tx1"/>
                </a:solidFill>
              </a:rPr>
              <a:t>  </a:t>
            </a:r>
            <a:r>
              <a:rPr lang="en-US" sz="1100" dirty="0" err="1">
                <a:solidFill>
                  <a:schemeClr val="tx1"/>
                </a:solidFill>
              </a:rPr>
              <a:t>AccountsDetails</a:t>
            </a:r>
            <a:r>
              <a:rPr lang="en-US" sz="1100" dirty="0">
                <a:solidFill>
                  <a:schemeClr val="tx1"/>
                </a:solidFill>
              </a:rPr>
              <a:t> </a:t>
            </a:r>
            <a:r>
              <a:rPr lang="en-US" sz="1100" b="1" dirty="0">
                <a:solidFill>
                  <a:srgbClr val="7030A0"/>
                </a:solidFill>
              </a:rPr>
              <a:t>AS</a:t>
            </a:r>
            <a:r>
              <a:rPr lang="en-US" sz="1100" dirty="0">
                <a:solidFill>
                  <a:schemeClr val="tx1"/>
                </a:solidFill>
              </a:rPr>
              <a:t> ad</a:t>
            </a:r>
          </a:p>
          <a:p>
            <a:pPr marL="0" indent="0">
              <a:buNone/>
            </a:pPr>
            <a:r>
              <a:rPr lang="en-US" sz="1100" dirty="0">
                <a:solidFill>
                  <a:schemeClr val="tx1"/>
                </a:solidFill>
              </a:rPr>
              <a:t>	</a:t>
            </a:r>
            <a:r>
              <a:rPr lang="en-US" sz="1100" b="1" dirty="0">
                <a:solidFill>
                  <a:srgbClr val="7030A0"/>
                </a:solidFill>
              </a:rPr>
              <a:t>INNER JOIN</a:t>
            </a:r>
            <a:r>
              <a:rPr lang="en-US" sz="1100" dirty="0">
                <a:solidFill>
                  <a:srgbClr val="7030A0"/>
                </a:solidFill>
              </a:rPr>
              <a:t> </a:t>
            </a:r>
            <a:r>
              <a:rPr lang="en-US" sz="1100" dirty="0" err="1">
                <a:solidFill>
                  <a:schemeClr val="tx1"/>
                </a:solidFill>
              </a:rPr>
              <a:t>PaymentDetails</a:t>
            </a:r>
            <a:r>
              <a:rPr lang="en-US" sz="1100" dirty="0">
                <a:solidFill>
                  <a:schemeClr val="tx1"/>
                </a:solidFill>
              </a:rPr>
              <a:t> </a:t>
            </a:r>
            <a:r>
              <a:rPr lang="en-US" sz="1100" b="1" dirty="0">
                <a:solidFill>
                  <a:srgbClr val="7030A0"/>
                </a:solidFill>
              </a:rPr>
              <a:t>AS</a:t>
            </a:r>
            <a:r>
              <a:rPr lang="en-US" sz="1100" dirty="0">
                <a:solidFill>
                  <a:schemeClr val="tx1"/>
                </a:solidFill>
              </a:rPr>
              <a:t> pd </a:t>
            </a:r>
            <a:r>
              <a:rPr lang="en-US" sz="1100" b="1" dirty="0">
                <a:solidFill>
                  <a:srgbClr val="7030A0"/>
                </a:solidFill>
              </a:rPr>
              <a:t>ON</a:t>
            </a:r>
            <a:r>
              <a:rPr lang="en-US" sz="1100" dirty="0">
                <a:solidFill>
                  <a:schemeClr val="tx1"/>
                </a:solidFill>
              </a:rPr>
              <a:t> </a:t>
            </a:r>
            <a:r>
              <a:rPr lang="en-US" sz="1100" dirty="0" err="1">
                <a:solidFill>
                  <a:schemeClr val="tx1"/>
                </a:solidFill>
              </a:rPr>
              <a:t>ad.AccountNumber</a:t>
            </a:r>
            <a:r>
              <a:rPr lang="en-US" sz="1100" dirty="0">
                <a:solidFill>
                  <a:schemeClr val="tx1"/>
                </a:solidFill>
              </a:rPr>
              <a:t> = </a:t>
            </a:r>
            <a:r>
              <a:rPr lang="en-US" sz="1100" dirty="0" err="1">
                <a:solidFill>
                  <a:schemeClr val="tx1"/>
                </a:solidFill>
              </a:rPr>
              <a:t>pd.AccountNumber</a:t>
            </a:r>
            <a:endParaRPr lang="en-US" sz="1100" dirty="0">
              <a:solidFill>
                <a:schemeClr val="tx1"/>
              </a:solidFill>
            </a:endParaRPr>
          </a:p>
          <a:p>
            <a:pPr marL="0" indent="0">
              <a:buNone/>
            </a:pPr>
            <a:r>
              <a:rPr lang="en-US" sz="1100" dirty="0">
                <a:solidFill>
                  <a:schemeClr val="tx1"/>
                </a:solidFill>
              </a:rPr>
              <a:t>	</a:t>
            </a:r>
            <a:r>
              <a:rPr lang="en-US" sz="1100" b="1" dirty="0">
                <a:solidFill>
                  <a:srgbClr val="7030A0"/>
                </a:solidFill>
              </a:rPr>
              <a:t>LEFT JOIN</a:t>
            </a:r>
            <a:r>
              <a:rPr lang="en-US" sz="1100" dirty="0">
                <a:solidFill>
                  <a:srgbClr val="7030A0"/>
                </a:solidFill>
              </a:rPr>
              <a:t> </a:t>
            </a:r>
            <a:r>
              <a:rPr lang="en-US" sz="1100" dirty="0" err="1">
                <a:solidFill>
                  <a:schemeClr val="tx1"/>
                </a:solidFill>
              </a:rPr>
              <a:t>InvestigationRecords</a:t>
            </a:r>
            <a:r>
              <a:rPr lang="en-US" sz="1100" dirty="0">
                <a:solidFill>
                  <a:schemeClr val="tx1"/>
                </a:solidFill>
              </a:rPr>
              <a:t> </a:t>
            </a:r>
            <a:r>
              <a:rPr lang="en-US" sz="1100" b="1" dirty="0">
                <a:solidFill>
                  <a:srgbClr val="7030A0"/>
                </a:solidFill>
              </a:rPr>
              <a:t>AS</a:t>
            </a:r>
            <a:r>
              <a:rPr lang="en-US" sz="1100" dirty="0">
                <a:solidFill>
                  <a:schemeClr val="tx1"/>
                </a:solidFill>
              </a:rPr>
              <a:t> </a:t>
            </a:r>
            <a:r>
              <a:rPr lang="en-US" sz="1100" dirty="0" err="1">
                <a:solidFill>
                  <a:schemeClr val="tx1"/>
                </a:solidFill>
              </a:rPr>
              <a:t>ir</a:t>
            </a:r>
            <a:r>
              <a:rPr lang="en-US" sz="1100" dirty="0">
                <a:solidFill>
                  <a:schemeClr val="tx1"/>
                </a:solidFill>
              </a:rPr>
              <a:t> </a:t>
            </a:r>
            <a:r>
              <a:rPr lang="en-US" sz="1100" b="1" dirty="0">
                <a:solidFill>
                  <a:srgbClr val="7030A0"/>
                </a:solidFill>
              </a:rPr>
              <a:t>ON</a:t>
            </a:r>
            <a:r>
              <a:rPr lang="en-US" sz="1100" dirty="0">
                <a:solidFill>
                  <a:schemeClr val="tx1"/>
                </a:solidFill>
              </a:rPr>
              <a:t> </a:t>
            </a:r>
            <a:r>
              <a:rPr lang="en-US" sz="1100" dirty="0" err="1">
                <a:solidFill>
                  <a:schemeClr val="tx1"/>
                </a:solidFill>
              </a:rPr>
              <a:t>a.AccountNumber</a:t>
            </a:r>
            <a:r>
              <a:rPr lang="en-US" sz="1100" dirty="0">
                <a:solidFill>
                  <a:schemeClr val="tx1"/>
                </a:solidFill>
              </a:rPr>
              <a:t> = </a:t>
            </a:r>
            <a:r>
              <a:rPr lang="en-US" sz="1100" dirty="0" err="1">
                <a:solidFill>
                  <a:schemeClr val="tx1"/>
                </a:solidFill>
              </a:rPr>
              <a:t>ir.InvestigationRecords</a:t>
            </a:r>
            <a:r>
              <a:rPr lang="en-US" sz="1100" dirty="0">
                <a:solidFill>
                  <a:schemeClr val="tx1"/>
                </a:solidFill>
              </a:rPr>
              <a:t> </a:t>
            </a:r>
          </a:p>
          <a:p>
            <a:pPr marL="0" indent="0">
              <a:buNone/>
            </a:pPr>
            <a:r>
              <a:rPr lang="en-US" sz="1100" b="1" dirty="0">
                <a:solidFill>
                  <a:srgbClr val="7030A0"/>
                </a:solidFill>
              </a:rPr>
              <a:t>WHERE</a:t>
            </a:r>
            <a:r>
              <a:rPr lang="en-US" sz="1100" dirty="0">
                <a:solidFill>
                  <a:schemeClr val="tx1"/>
                </a:solidFill>
              </a:rPr>
              <a:t> </a:t>
            </a:r>
          </a:p>
          <a:p>
            <a:pPr marL="0" indent="0">
              <a:buNone/>
            </a:pPr>
            <a:r>
              <a:rPr lang="en-US" sz="1100" dirty="0">
                <a:solidFill>
                  <a:schemeClr val="tx1"/>
                </a:solidFill>
              </a:rPr>
              <a:t>  region = 'Suwami';</a:t>
            </a:r>
          </a:p>
        </p:txBody>
      </p:sp>
      <p:sp>
        <p:nvSpPr>
          <p:cNvPr id="6" name="TextBox 5">
            <a:extLst>
              <a:ext uri="{FF2B5EF4-FFF2-40B4-BE49-F238E27FC236}">
                <a16:creationId xmlns:a16="http://schemas.microsoft.com/office/drawing/2014/main" id="{FE0F93A4-E2F6-D1D6-764A-518F69A71FCE}"/>
              </a:ext>
            </a:extLst>
          </p:cNvPr>
          <p:cNvSpPr txBox="1"/>
          <p:nvPr/>
        </p:nvSpPr>
        <p:spPr>
          <a:xfrm>
            <a:off x="6336632" y="1144921"/>
            <a:ext cx="5710989" cy="5324535"/>
          </a:xfrm>
          <a:prstGeom prst="rect">
            <a:avLst/>
          </a:prstGeom>
          <a:noFill/>
        </p:spPr>
        <p:txBody>
          <a:bodyPr wrap="square">
            <a:spAutoFit/>
          </a:bodyPr>
          <a:lstStyle/>
          <a:p>
            <a:pPr marL="285750" indent="-285750" algn="ctr">
              <a:buFont typeface="Arial" panose="020B0604020202020204" pitchFamily="34" charset="0"/>
              <a:buChar char="•"/>
            </a:pPr>
            <a:r>
              <a:rPr lang="en-US" sz="1700" b="1" dirty="0">
                <a:solidFill>
                  <a:schemeClr val="tx1"/>
                </a:solidFill>
              </a:rPr>
              <a:t>Explanation</a:t>
            </a:r>
            <a:r>
              <a:rPr lang="en-US" sz="1700" dirty="0">
                <a:solidFill>
                  <a:schemeClr val="tx1"/>
                </a:solidFill>
              </a:rPr>
              <a:t>:</a:t>
            </a:r>
          </a:p>
          <a:p>
            <a:pPr marL="0" indent="0">
              <a:buNone/>
            </a:pPr>
            <a:r>
              <a:rPr lang="en-US" sz="1700" dirty="0"/>
              <a:t>I</a:t>
            </a:r>
            <a:r>
              <a:rPr lang="en-US" sz="1700" dirty="0">
                <a:solidFill>
                  <a:schemeClr val="tx1"/>
                </a:solidFill>
              </a:rPr>
              <a:t> use an </a:t>
            </a:r>
            <a:r>
              <a:rPr lang="en-US" sz="1700" b="1" dirty="0">
                <a:solidFill>
                  <a:srgbClr val="7030A0"/>
                </a:solidFill>
              </a:rPr>
              <a:t>INNER JOIN </a:t>
            </a:r>
            <a:r>
              <a:rPr lang="en-US" sz="1700" dirty="0">
                <a:solidFill>
                  <a:schemeClr val="tx1"/>
                </a:solidFill>
              </a:rPr>
              <a:t>between </a:t>
            </a:r>
            <a:r>
              <a:rPr lang="en-US" sz="1700" b="1" i="1" dirty="0" err="1">
                <a:solidFill>
                  <a:schemeClr val="tx1"/>
                </a:solidFill>
              </a:rPr>
              <a:t>AccountsDetails</a:t>
            </a:r>
            <a:r>
              <a:rPr lang="en-US" sz="1700" dirty="0">
                <a:solidFill>
                  <a:schemeClr val="tx1"/>
                </a:solidFill>
              </a:rPr>
              <a:t> and </a:t>
            </a:r>
            <a:r>
              <a:rPr lang="en-US" sz="1700" b="1" i="1" dirty="0" err="1">
                <a:solidFill>
                  <a:schemeClr val="tx1"/>
                </a:solidFill>
              </a:rPr>
              <a:t>PaymentsDetails</a:t>
            </a:r>
            <a:r>
              <a:rPr lang="en-US" sz="1700" dirty="0">
                <a:solidFill>
                  <a:schemeClr val="tx1"/>
                </a:solidFill>
              </a:rPr>
              <a:t> to ensure that only accounts with corresponding payment information are included</a:t>
            </a:r>
            <a:r>
              <a:rPr lang="en-US" sz="1700" dirty="0"/>
              <a:t>.</a:t>
            </a:r>
          </a:p>
          <a:p>
            <a:pPr marL="0" indent="0">
              <a:buNone/>
            </a:pPr>
            <a:r>
              <a:rPr lang="en-US" sz="1700" dirty="0">
                <a:solidFill>
                  <a:schemeClr val="tx1"/>
                </a:solidFill>
              </a:rPr>
              <a:t>I also make use of  </a:t>
            </a:r>
            <a:r>
              <a:rPr lang="en-US" sz="1700" b="1" dirty="0">
                <a:solidFill>
                  <a:srgbClr val="7030A0"/>
                </a:solidFill>
              </a:rPr>
              <a:t>LEFT JOIN </a:t>
            </a:r>
            <a:r>
              <a:rPr lang="en-US" sz="1700" dirty="0">
                <a:solidFill>
                  <a:schemeClr val="tx1"/>
                </a:solidFill>
              </a:rPr>
              <a:t>between </a:t>
            </a:r>
            <a:r>
              <a:rPr lang="en-US" sz="1700" b="1" i="1" dirty="0" err="1">
                <a:solidFill>
                  <a:schemeClr val="tx1"/>
                </a:solidFill>
              </a:rPr>
              <a:t>AccountsDetails</a:t>
            </a:r>
            <a:r>
              <a:rPr lang="en-US" sz="1700" dirty="0">
                <a:solidFill>
                  <a:schemeClr val="tx1"/>
                </a:solidFill>
              </a:rPr>
              <a:t> and </a:t>
            </a:r>
            <a:r>
              <a:rPr lang="en-US" sz="1700" b="1" i="1" dirty="0" err="1">
                <a:solidFill>
                  <a:schemeClr val="tx1"/>
                </a:solidFill>
              </a:rPr>
              <a:t>InvestigationRecords</a:t>
            </a:r>
            <a:r>
              <a:rPr lang="en-US" sz="1700" dirty="0">
                <a:solidFill>
                  <a:schemeClr val="tx1"/>
                </a:solidFill>
              </a:rPr>
              <a:t> to include all accounts from </a:t>
            </a:r>
            <a:r>
              <a:rPr lang="en-US" sz="1700" b="1" i="1" dirty="0" err="1">
                <a:solidFill>
                  <a:schemeClr val="tx1"/>
                </a:solidFill>
              </a:rPr>
              <a:t>AccountsDetails</a:t>
            </a:r>
            <a:r>
              <a:rPr lang="en-US" sz="1700" dirty="0">
                <a:solidFill>
                  <a:schemeClr val="tx1"/>
                </a:solidFill>
              </a:rPr>
              <a:t>, even if they don't have investigation records. The query accurately only retrieve the specified details for the </a:t>
            </a:r>
            <a:r>
              <a:rPr lang="en-US" sz="1700" b="1" i="1" dirty="0">
                <a:solidFill>
                  <a:srgbClr val="7030A0"/>
                </a:solidFill>
              </a:rPr>
              <a:t>'Suwami</a:t>
            </a:r>
            <a:r>
              <a:rPr lang="en-US" sz="1700" dirty="0">
                <a:solidFill>
                  <a:schemeClr val="tx1"/>
                </a:solidFill>
              </a:rPr>
              <a:t>' region, including accounts without investigation records.</a:t>
            </a:r>
          </a:p>
          <a:p>
            <a:pPr marL="0" indent="0">
              <a:buNone/>
            </a:pPr>
            <a:endParaRPr lang="en-US" sz="1700" dirty="0">
              <a:solidFill>
                <a:schemeClr val="tx1"/>
              </a:solidFill>
            </a:endParaRPr>
          </a:p>
          <a:p>
            <a:pPr marL="285750" indent="-285750" algn="ctr">
              <a:buFont typeface="Arial" panose="020B0604020202020204" pitchFamily="34" charset="0"/>
              <a:buChar char="•"/>
            </a:pPr>
            <a:r>
              <a:rPr lang="en-US" sz="1700" b="1" dirty="0">
                <a:solidFill>
                  <a:schemeClr val="tx1"/>
                </a:solidFill>
              </a:rPr>
              <a:t>Observation Note:</a:t>
            </a:r>
          </a:p>
          <a:p>
            <a:pPr marL="0" indent="0">
              <a:buNone/>
            </a:pPr>
            <a:r>
              <a:rPr lang="en-US" sz="1700" dirty="0">
                <a:solidFill>
                  <a:schemeClr val="tx1"/>
                </a:solidFill>
              </a:rPr>
              <a:t>	The provided SQL query references columns </a:t>
            </a:r>
            <a:r>
              <a:rPr lang="en-US" sz="1700" i="1" dirty="0">
                <a:solidFill>
                  <a:schemeClr val="tx1"/>
                </a:solidFill>
              </a:rPr>
              <a:t>DateOfSale, Investigated, and InvestigationOutcome </a:t>
            </a:r>
            <a:r>
              <a:rPr lang="en-US" sz="1700" dirty="0">
                <a:solidFill>
                  <a:schemeClr val="tx1"/>
                </a:solidFill>
              </a:rPr>
              <a:t>which do not exist in the specified table schema. </a:t>
            </a:r>
          </a:p>
          <a:p>
            <a:pPr marL="0" indent="0">
              <a:buNone/>
            </a:pPr>
            <a:r>
              <a:rPr lang="en-US" sz="1700" dirty="0"/>
              <a:t>	</a:t>
            </a:r>
            <a:r>
              <a:rPr lang="en-US" sz="1700" dirty="0">
                <a:solidFill>
                  <a:schemeClr val="tx1"/>
                </a:solidFill>
              </a:rPr>
              <a:t>These columns are absent from the table structure, preventing their inclusion in the query results.</a:t>
            </a:r>
            <a:endParaRPr lang="en-NG" sz="1700" dirty="0">
              <a:solidFill>
                <a:schemeClr val="tx1"/>
              </a:solidFill>
            </a:endParaRPr>
          </a:p>
        </p:txBody>
      </p:sp>
    </p:spTree>
    <p:extLst>
      <p:ext uri="{BB962C8B-B14F-4D97-AF65-F5344CB8AC3E}">
        <p14:creationId xmlns:p14="http://schemas.microsoft.com/office/powerpoint/2010/main" val="3165161975"/>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2287-611C-46E9-C731-56A5EE0019F4}"/>
              </a:ext>
            </a:extLst>
          </p:cNvPr>
          <p:cNvSpPr>
            <a:spLocks noGrp="1"/>
          </p:cNvSpPr>
          <p:nvPr>
            <p:ph type="title"/>
          </p:nvPr>
        </p:nvSpPr>
        <p:spPr>
          <a:xfrm>
            <a:off x="1683835" y="624110"/>
            <a:ext cx="9820778" cy="479861"/>
          </a:xfrm>
        </p:spPr>
        <p:txBody>
          <a:bodyPr>
            <a:normAutofit fontScale="90000"/>
          </a:bodyPr>
          <a:lstStyle/>
          <a:p>
            <a:r>
              <a:rPr lang="en-US" sz="2800" b="1" dirty="0">
                <a:solidFill>
                  <a:schemeClr val="tx1"/>
                </a:solidFill>
              </a:rPr>
              <a:t>RECOMMENDATION SUMMARIZATION</a:t>
            </a:r>
            <a:endParaRPr lang="en-NG" sz="2800" b="1" dirty="0">
              <a:solidFill>
                <a:schemeClr val="tx1"/>
              </a:solidFill>
            </a:endParaRPr>
          </a:p>
        </p:txBody>
      </p:sp>
      <p:sp>
        <p:nvSpPr>
          <p:cNvPr id="3" name="Content Placeholder 2">
            <a:extLst>
              <a:ext uri="{FF2B5EF4-FFF2-40B4-BE49-F238E27FC236}">
                <a16:creationId xmlns:a16="http://schemas.microsoft.com/office/drawing/2014/main" id="{1CC69D01-8A74-CAAA-12B3-A0D0FFC3E6D4}"/>
              </a:ext>
            </a:extLst>
          </p:cNvPr>
          <p:cNvSpPr>
            <a:spLocks noGrp="1"/>
          </p:cNvSpPr>
          <p:nvPr>
            <p:ph idx="1"/>
          </p:nvPr>
        </p:nvSpPr>
        <p:spPr>
          <a:xfrm>
            <a:off x="1299411" y="1668379"/>
            <a:ext cx="10475494" cy="5021179"/>
          </a:xfrm>
        </p:spPr>
        <p:txBody>
          <a:bodyPr>
            <a:normAutofit/>
          </a:bodyPr>
          <a:lstStyle/>
          <a:p>
            <a:pPr algn="ctr"/>
            <a:r>
              <a:rPr lang="en-US" b="1" dirty="0">
                <a:solidFill>
                  <a:srgbClr val="7030A0"/>
                </a:solidFill>
              </a:rPr>
              <a:t>Fraud Prevention and Detection</a:t>
            </a:r>
          </a:p>
          <a:p>
            <a:pPr>
              <a:buFont typeface="+mj-lt"/>
              <a:buAutoNum type="arabicPeriod"/>
            </a:pPr>
            <a:r>
              <a:rPr lang="en-US" dirty="0">
                <a:solidFill>
                  <a:schemeClr val="tx1"/>
                </a:solidFill>
              </a:rPr>
              <a:t>Deepen fraud investigation.</a:t>
            </a:r>
          </a:p>
          <a:p>
            <a:pPr>
              <a:buFont typeface="+mj-lt"/>
              <a:buAutoNum type="arabicPeriod"/>
            </a:pPr>
            <a:r>
              <a:rPr lang="en-US" dirty="0">
                <a:solidFill>
                  <a:schemeClr val="tx1"/>
                </a:solidFill>
              </a:rPr>
              <a:t>Enhance fraud detection systems.</a:t>
            </a:r>
          </a:p>
          <a:p>
            <a:pPr>
              <a:buFont typeface="+mj-lt"/>
              <a:buAutoNum type="arabicPeriod"/>
            </a:pPr>
            <a:r>
              <a:rPr lang="en-US" dirty="0">
                <a:solidFill>
                  <a:schemeClr val="tx1"/>
                </a:solidFill>
              </a:rPr>
              <a:t>Train staff on fraud prevention.</a:t>
            </a:r>
          </a:p>
          <a:p>
            <a:pPr>
              <a:buFont typeface="+mj-lt"/>
              <a:buAutoNum type="arabicPeriod"/>
            </a:pPr>
            <a:r>
              <a:rPr lang="en-US" dirty="0">
                <a:solidFill>
                  <a:schemeClr val="tx1"/>
                </a:solidFill>
              </a:rPr>
              <a:t>Expand data for comprehensive analysis.</a:t>
            </a:r>
          </a:p>
          <a:p>
            <a:pPr>
              <a:buFont typeface="+mj-lt"/>
              <a:buAutoNum type="arabicPeriod"/>
            </a:pPr>
            <a:r>
              <a:rPr lang="en-US" dirty="0">
                <a:solidFill>
                  <a:schemeClr val="tx1"/>
                </a:solidFill>
              </a:rPr>
              <a:t>Continuously monitor for emerging threats.</a:t>
            </a:r>
          </a:p>
          <a:p>
            <a:pPr algn="ctr"/>
            <a:r>
              <a:rPr lang="en-US" b="1" dirty="0">
                <a:solidFill>
                  <a:srgbClr val="7030A0"/>
                </a:solidFill>
              </a:rPr>
              <a:t>Model and Regional Performance</a:t>
            </a:r>
          </a:p>
          <a:p>
            <a:pPr>
              <a:buFont typeface="+mj-lt"/>
              <a:buAutoNum type="arabicPeriod" startAt="6"/>
            </a:pPr>
            <a:r>
              <a:rPr lang="en-US" dirty="0">
                <a:solidFill>
                  <a:schemeClr val="tx1"/>
                </a:solidFill>
              </a:rPr>
              <a:t>Investigate high outstanding loans for Nokia C31.</a:t>
            </a:r>
          </a:p>
          <a:p>
            <a:pPr>
              <a:buFont typeface="+mj-lt"/>
              <a:buAutoNum type="arabicPeriod" startAt="6"/>
            </a:pPr>
            <a:r>
              <a:rPr lang="en-US" dirty="0">
                <a:solidFill>
                  <a:schemeClr val="tx1"/>
                </a:solidFill>
              </a:rPr>
              <a:t>Review pricing and credit policies for Nokia C31.</a:t>
            </a:r>
          </a:p>
          <a:p>
            <a:pPr>
              <a:buFont typeface="+mj-lt"/>
              <a:buAutoNum type="arabicPeriod" startAt="6"/>
            </a:pPr>
            <a:r>
              <a:rPr lang="en-US" dirty="0">
                <a:solidFill>
                  <a:schemeClr val="tx1"/>
                </a:solidFill>
              </a:rPr>
              <a:t>Target marketing and loan restructuring for Nokia C31 users.</a:t>
            </a:r>
          </a:p>
          <a:p>
            <a:pPr>
              <a:buFont typeface="+mj-lt"/>
              <a:buAutoNum type="arabicPeriod" startAt="6"/>
            </a:pPr>
            <a:r>
              <a:rPr lang="en-US" dirty="0">
                <a:solidFill>
                  <a:schemeClr val="tx1"/>
                </a:solidFill>
              </a:rPr>
              <a:t>Conduct regional market analysis for Suwami.</a:t>
            </a:r>
          </a:p>
          <a:p>
            <a:pPr>
              <a:buFont typeface="+mj-lt"/>
              <a:buAutoNum type="arabicPeriod" startAt="6"/>
            </a:pPr>
            <a:r>
              <a:rPr lang="en-US" dirty="0">
                <a:solidFill>
                  <a:schemeClr val="tx1"/>
                </a:solidFill>
              </a:rPr>
              <a:t>Strengthen overall risk management and portfolio diversification.</a:t>
            </a:r>
          </a:p>
        </p:txBody>
      </p:sp>
    </p:spTree>
    <p:extLst>
      <p:ext uri="{BB962C8B-B14F-4D97-AF65-F5344CB8AC3E}">
        <p14:creationId xmlns:p14="http://schemas.microsoft.com/office/powerpoint/2010/main" val="2772028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EE50-9E0B-9369-FD9C-AB19D8B1DAEB}"/>
              </a:ext>
            </a:extLst>
          </p:cNvPr>
          <p:cNvSpPr>
            <a:spLocks noGrp="1"/>
          </p:cNvSpPr>
          <p:nvPr>
            <p:ph type="title"/>
          </p:nvPr>
        </p:nvSpPr>
        <p:spPr>
          <a:xfrm>
            <a:off x="1640156" y="397333"/>
            <a:ext cx="8911687" cy="591373"/>
          </a:xfrm>
        </p:spPr>
        <p:txBody>
          <a:bodyPr>
            <a:normAutofit fontScale="90000"/>
          </a:bodyPr>
          <a:lstStyle/>
          <a:p>
            <a:r>
              <a:rPr lang="en-US" dirty="0">
                <a:solidFill>
                  <a:schemeClr val="tx1"/>
                </a:solidFill>
              </a:rPr>
              <a:t>Table of Contents:</a:t>
            </a:r>
            <a:endParaRPr lang="en-NG" dirty="0">
              <a:solidFill>
                <a:schemeClr val="tx1"/>
              </a:solidFill>
            </a:endParaRPr>
          </a:p>
        </p:txBody>
      </p:sp>
      <p:sp>
        <p:nvSpPr>
          <p:cNvPr id="3" name="Content Placeholder 2">
            <a:extLst>
              <a:ext uri="{FF2B5EF4-FFF2-40B4-BE49-F238E27FC236}">
                <a16:creationId xmlns:a16="http://schemas.microsoft.com/office/drawing/2014/main" id="{38EC4488-2FE7-D7AC-458D-DDAA2B17D276}"/>
              </a:ext>
            </a:extLst>
          </p:cNvPr>
          <p:cNvSpPr>
            <a:spLocks noGrp="1"/>
          </p:cNvSpPr>
          <p:nvPr>
            <p:ph idx="1"/>
          </p:nvPr>
        </p:nvSpPr>
        <p:spPr>
          <a:xfrm>
            <a:off x="669072" y="1263807"/>
            <a:ext cx="11485756" cy="5293112"/>
          </a:xfrm>
        </p:spPr>
        <p:txBody>
          <a:bodyPr>
            <a:normAutofit fontScale="92500" lnSpcReduction="10000"/>
          </a:bodyPr>
          <a:lstStyle/>
          <a:p>
            <a:pPr algn="ctr"/>
            <a:r>
              <a:rPr lang="en-US" sz="1400" b="1" dirty="0">
                <a:solidFill>
                  <a:schemeClr val="tx1"/>
                </a:solidFill>
              </a:rPr>
              <a:t>SECTION A</a:t>
            </a:r>
          </a:p>
          <a:p>
            <a:pPr>
              <a:buFont typeface="+mj-lt"/>
              <a:buAutoNum type="alphaUcPeriod"/>
            </a:pPr>
            <a:r>
              <a:rPr lang="en-US" sz="1200" dirty="0">
                <a:solidFill>
                  <a:schemeClr val="tx1"/>
                </a:solidFill>
              </a:rPr>
              <a:t>Data Cleaning and Preparation.</a:t>
            </a:r>
          </a:p>
          <a:p>
            <a:pPr>
              <a:buFont typeface="+mj-lt"/>
              <a:buAutoNum type="arabicPeriod"/>
            </a:pPr>
            <a:r>
              <a:rPr lang="en-US" sz="1200" dirty="0">
                <a:solidFill>
                  <a:schemeClr val="tx1"/>
                </a:solidFill>
              </a:rPr>
              <a:t>Which region  has the highest Outstanding Loan Balance exposure. Provide reasons and evidence of the analysis.</a:t>
            </a:r>
          </a:p>
          <a:p>
            <a:pPr>
              <a:buFont typeface="+mj-lt"/>
              <a:buAutoNum type="arabicPeriod"/>
            </a:pPr>
            <a:r>
              <a:rPr lang="en-US" sz="1200" dirty="0">
                <a:solidFill>
                  <a:schemeClr val="tx1"/>
                </a:solidFill>
              </a:rPr>
              <a:t>Giving reasons and rank the region that is highly affected by fraud.</a:t>
            </a:r>
          </a:p>
          <a:p>
            <a:pPr>
              <a:buFont typeface="+mj-lt"/>
              <a:buAutoNum type="arabicPeriod"/>
            </a:pPr>
            <a:r>
              <a:rPr lang="en-US" sz="1200" dirty="0">
                <a:solidFill>
                  <a:schemeClr val="tx1"/>
                </a:solidFill>
              </a:rPr>
              <a:t> Using the data determine the most affected phone model, and region.</a:t>
            </a:r>
          </a:p>
          <a:p>
            <a:pPr>
              <a:buFont typeface="+mj-lt"/>
              <a:buAutoNum type="arabicPeriod"/>
            </a:pPr>
            <a:r>
              <a:rPr lang="en-US" sz="1200" dirty="0">
                <a:solidFill>
                  <a:schemeClr val="tx1"/>
                </a:solidFill>
              </a:rPr>
              <a:t>Using the data show the most affected month by fraud.</a:t>
            </a:r>
          </a:p>
          <a:p>
            <a:pPr>
              <a:buFont typeface="+mj-lt"/>
              <a:buAutoNum type="arabicPeriod"/>
            </a:pPr>
            <a:r>
              <a:rPr lang="en-US" sz="1200" dirty="0">
                <a:solidFill>
                  <a:schemeClr val="tx1"/>
                </a:solidFill>
              </a:rPr>
              <a:t>How could we potentially improve the fraud identification process?</a:t>
            </a:r>
          </a:p>
          <a:p>
            <a:pPr>
              <a:buFont typeface="+mj-lt"/>
              <a:buAutoNum type="arabicPeriod"/>
            </a:pPr>
            <a:r>
              <a:rPr lang="en-US" sz="1200" dirty="0">
                <a:solidFill>
                  <a:schemeClr val="tx1"/>
                </a:solidFill>
              </a:rPr>
              <a:t>What operational improvements should we investigate to improve the fraud investigation process?</a:t>
            </a:r>
          </a:p>
          <a:p>
            <a:pPr>
              <a:buFont typeface="+mj-lt"/>
              <a:buAutoNum type="arabicPeriod"/>
            </a:pPr>
            <a:r>
              <a:rPr lang="en-US" sz="1200" dirty="0">
                <a:solidFill>
                  <a:schemeClr val="tx1"/>
                </a:solidFill>
              </a:rPr>
              <a:t>Write an SQL query to replicate the results in </a:t>
            </a:r>
            <a:r>
              <a:rPr lang="en-US" sz="1200" dirty="0" err="1">
                <a:solidFill>
                  <a:schemeClr val="tx1"/>
                </a:solidFill>
              </a:rPr>
              <a:t>DataSheet</a:t>
            </a:r>
            <a:r>
              <a:rPr lang="en-US" sz="1200" dirty="0">
                <a:solidFill>
                  <a:schemeClr val="tx1"/>
                </a:solidFill>
              </a:rPr>
              <a:t> but only getting results for </a:t>
            </a:r>
            <a:r>
              <a:rPr lang="en-US" sz="1200" dirty="0" err="1">
                <a:solidFill>
                  <a:schemeClr val="tx1"/>
                </a:solidFill>
              </a:rPr>
              <a:t>Suwami</a:t>
            </a:r>
            <a:r>
              <a:rPr lang="en-US" sz="1200" dirty="0">
                <a:solidFill>
                  <a:schemeClr val="tx1"/>
                </a:solidFill>
              </a:rPr>
              <a:t> reg. Use the data on sheet named "Short schema“.</a:t>
            </a:r>
          </a:p>
          <a:p>
            <a:pPr>
              <a:buFont typeface="+mj-lt"/>
              <a:buAutoNum type="arabicPeriod"/>
            </a:pPr>
            <a:endParaRPr lang="en-US" sz="1200" dirty="0">
              <a:solidFill>
                <a:schemeClr val="tx1"/>
              </a:solidFill>
            </a:endParaRPr>
          </a:p>
          <a:p>
            <a:pPr algn="ctr"/>
            <a:r>
              <a:rPr lang="en-US" sz="1200" b="1" dirty="0">
                <a:solidFill>
                  <a:schemeClr val="tx1"/>
                </a:solidFill>
              </a:rPr>
              <a:t>SECTION B</a:t>
            </a:r>
          </a:p>
          <a:p>
            <a:pPr>
              <a:buFont typeface="+mj-lt"/>
              <a:buAutoNum type="arabicPeriod"/>
            </a:pPr>
            <a:r>
              <a:rPr lang="en-US" sz="1200" dirty="0">
                <a:solidFill>
                  <a:schemeClr val="tx1"/>
                </a:solidFill>
              </a:rPr>
              <a:t>In roughly 70 words, would you denote that investigated accounts perform similarly to non-investigated accounts when considering payment.</a:t>
            </a:r>
          </a:p>
          <a:p>
            <a:pPr>
              <a:buFont typeface="+mj-lt"/>
              <a:buAutoNum type="arabicPeriod"/>
            </a:pPr>
            <a:r>
              <a:rPr lang="en-US" sz="1200" dirty="0">
                <a:solidFill>
                  <a:schemeClr val="tx1"/>
                </a:solidFill>
              </a:rPr>
              <a:t>Which region among the four would you consider to be the worst performing (or most vulnerable to fraud). And which Model in that region would you consider to be the worst model.</a:t>
            </a:r>
          </a:p>
          <a:p>
            <a:pPr>
              <a:buFont typeface="+mj-lt"/>
              <a:buAutoNum type="arabicPeriod"/>
            </a:pPr>
            <a:r>
              <a:rPr lang="en-US" sz="1200" dirty="0">
                <a:solidFill>
                  <a:schemeClr val="tx1"/>
                </a:solidFill>
              </a:rPr>
              <a:t>Does the date a device was sold generally correlate to the balance a customer is left with.</a:t>
            </a:r>
          </a:p>
          <a:p>
            <a:pPr>
              <a:buFont typeface="+mj-lt"/>
              <a:buAutoNum type="arabicPeriod"/>
            </a:pPr>
            <a:r>
              <a:rPr lang="en-US" sz="1200" dirty="0">
                <a:solidFill>
                  <a:schemeClr val="tx1"/>
                </a:solidFill>
              </a:rPr>
              <a:t>The first stage when working with data is data cleaning. </a:t>
            </a:r>
          </a:p>
          <a:p>
            <a:pPr>
              <a:buFont typeface="+mj-lt"/>
              <a:buAutoNum type="arabicPeriod"/>
            </a:pPr>
            <a:r>
              <a:rPr lang="en-US" sz="1200" dirty="0">
                <a:solidFill>
                  <a:schemeClr val="tx1"/>
                </a:solidFill>
              </a:rPr>
              <a:t> Write an SQL query to replicate the results in </a:t>
            </a:r>
            <a:r>
              <a:rPr lang="en-US" sz="1200" dirty="0" err="1">
                <a:solidFill>
                  <a:schemeClr val="tx1"/>
                </a:solidFill>
              </a:rPr>
              <a:t>DataSheet</a:t>
            </a:r>
            <a:r>
              <a:rPr lang="en-US" sz="1200" dirty="0">
                <a:solidFill>
                  <a:schemeClr val="tx1"/>
                </a:solidFill>
              </a:rPr>
              <a:t> but only getting results for Suwami reg</a:t>
            </a:r>
          </a:p>
          <a:p>
            <a:pPr>
              <a:buFont typeface="+mj-lt"/>
              <a:buAutoNum type="arabicPeriod"/>
            </a:pPr>
            <a:endParaRPr lang="en-US" sz="1200" dirty="0">
              <a:solidFill>
                <a:schemeClr val="tx1"/>
              </a:solidFill>
            </a:endParaRPr>
          </a:p>
          <a:p>
            <a:pPr algn="ctr"/>
            <a:r>
              <a:rPr lang="en-US" sz="1200" b="1" dirty="0">
                <a:solidFill>
                  <a:schemeClr val="tx1"/>
                </a:solidFill>
              </a:rPr>
              <a:t>RECOMMENDATIONS</a:t>
            </a:r>
          </a:p>
          <a:p>
            <a:pPr>
              <a:buFont typeface="+mj-lt"/>
              <a:buAutoNum type="arabicPeriod"/>
            </a:pPr>
            <a:endParaRPr lang="en-US" sz="1200" dirty="0">
              <a:solidFill>
                <a:schemeClr val="tx1"/>
              </a:solidFill>
            </a:endParaRPr>
          </a:p>
        </p:txBody>
      </p:sp>
    </p:spTree>
    <p:extLst>
      <p:ext uri="{BB962C8B-B14F-4D97-AF65-F5344CB8AC3E}">
        <p14:creationId xmlns:p14="http://schemas.microsoft.com/office/powerpoint/2010/main" val="1748239910"/>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43860-E2D0-1034-A88D-743DEB6B5FF5}"/>
              </a:ext>
            </a:extLst>
          </p:cNvPr>
          <p:cNvSpPr>
            <a:spLocks noGrp="1"/>
          </p:cNvSpPr>
          <p:nvPr>
            <p:ph idx="1"/>
          </p:nvPr>
        </p:nvSpPr>
        <p:spPr>
          <a:xfrm>
            <a:off x="2379662" y="1352550"/>
            <a:ext cx="4002088" cy="3777622"/>
          </a:xfrm>
        </p:spPr>
        <p:txBody>
          <a:bodyPr>
            <a:normAutofit/>
          </a:bodyPr>
          <a:lstStyle/>
          <a:p>
            <a:pPr marL="0" indent="0" algn="ctr">
              <a:buNone/>
            </a:pPr>
            <a:r>
              <a:rPr lang="en-US" sz="6000" b="1" dirty="0">
                <a:solidFill>
                  <a:schemeClr val="tx1"/>
                </a:solidFill>
              </a:rPr>
              <a:t>THANK </a:t>
            </a:r>
          </a:p>
          <a:p>
            <a:pPr marL="0" indent="0" algn="ctr">
              <a:buNone/>
            </a:pPr>
            <a:endParaRPr lang="en-US" sz="6000" b="1" dirty="0">
              <a:solidFill>
                <a:schemeClr val="tx1"/>
              </a:solidFill>
            </a:endParaRPr>
          </a:p>
          <a:p>
            <a:pPr marL="0" indent="0" algn="ctr">
              <a:buNone/>
            </a:pPr>
            <a:r>
              <a:rPr lang="en-US" sz="6000" b="1" dirty="0">
                <a:solidFill>
                  <a:schemeClr val="tx1"/>
                </a:solidFill>
              </a:rPr>
              <a:t>YOU</a:t>
            </a:r>
            <a:endParaRPr lang="en-NG" sz="6000" b="1" dirty="0">
              <a:solidFill>
                <a:schemeClr val="tx1"/>
              </a:solidFill>
            </a:endParaRPr>
          </a:p>
        </p:txBody>
      </p:sp>
      <p:sp>
        <p:nvSpPr>
          <p:cNvPr id="4" name="Title 1">
            <a:extLst>
              <a:ext uri="{FF2B5EF4-FFF2-40B4-BE49-F238E27FC236}">
                <a16:creationId xmlns:a16="http://schemas.microsoft.com/office/drawing/2014/main" id="{E856F856-0417-82D9-35D3-F0DF5D612656}"/>
              </a:ext>
            </a:extLst>
          </p:cNvPr>
          <p:cNvSpPr txBox="1">
            <a:spLocks/>
          </p:cNvSpPr>
          <p:nvPr/>
        </p:nvSpPr>
        <p:spPr>
          <a:xfrm>
            <a:off x="7576933" y="2070558"/>
            <a:ext cx="3181597" cy="27168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chemeClr val="tx1"/>
                </a:solidFill>
              </a:rPr>
              <a:t>FRAUD ANALYSE</a:t>
            </a:r>
          </a:p>
        </p:txBody>
      </p:sp>
      <p:sp>
        <p:nvSpPr>
          <p:cNvPr id="5" name="Subtitle 2">
            <a:extLst>
              <a:ext uri="{FF2B5EF4-FFF2-40B4-BE49-F238E27FC236}">
                <a16:creationId xmlns:a16="http://schemas.microsoft.com/office/drawing/2014/main" id="{AA299E30-80A7-9E5D-9879-D399EF706D24}"/>
              </a:ext>
            </a:extLst>
          </p:cNvPr>
          <p:cNvSpPr txBox="1">
            <a:spLocks/>
          </p:cNvSpPr>
          <p:nvPr/>
        </p:nvSpPr>
        <p:spPr>
          <a:xfrm>
            <a:off x="7677150" y="4173259"/>
            <a:ext cx="3781899" cy="11262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buNone/>
            </a:pPr>
            <a:r>
              <a:rPr lang="en-US" sz="1400" b="1" i="1" dirty="0">
                <a:solidFill>
                  <a:schemeClr val="tx1"/>
                </a:solidFill>
              </a:rPr>
              <a:t>By</a:t>
            </a:r>
            <a:r>
              <a:rPr lang="en-US" sz="1400" b="1" dirty="0">
                <a:solidFill>
                  <a:schemeClr val="tx1"/>
                </a:solidFill>
              </a:rPr>
              <a:t> </a:t>
            </a:r>
          </a:p>
          <a:p>
            <a:pPr>
              <a:lnSpc>
                <a:spcPct val="90000"/>
              </a:lnSpc>
            </a:pPr>
            <a:endParaRPr lang="en-US" b="1" dirty="0">
              <a:solidFill>
                <a:schemeClr val="tx1"/>
              </a:solidFill>
            </a:endParaRPr>
          </a:p>
          <a:p>
            <a:pPr marL="0" indent="0">
              <a:lnSpc>
                <a:spcPct val="90000"/>
              </a:lnSpc>
              <a:buNone/>
            </a:pPr>
            <a:r>
              <a:rPr lang="en-US" sz="1600" b="1" dirty="0">
                <a:solidFill>
                  <a:schemeClr val="tx1"/>
                </a:solidFill>
              </a:rPr>
              <a:t>ADEDOKUN ABDULMALIK ADEYEMI</a:t>
            </a:r>
          </a:p>
        </p:txBody>
      </p:sp>
      <p:pic>
        <p:nvPicPr>
          <p:cNvPr id="7" name="Picture 6">
            <a:hlinkClick r:id="rId2"/>
            <a:extLst>
              <a:ext uri="{FF2B5EF4-FFF2-40B4-BE49-F238E27FC236}">
                <a16:creationId xmlns:a16="http://schemas.microsoft.com/office/drawing/2014/main" id="{31EF43A3-F04F-B093-620E-54D37DB59976}"/>
              </a:ext>
            </a:extLst>
          </p:cNvPr>
          <p:cNvPicPr>
            <a:picLocks noChangeAspect="1"/>
          </p:cNvPicPr>
          <p:nvPr/>
        </p:nvPicPr>
        <p:blipFill>
          <a:blip r:embed="rId3"/>
          <a:stretch>
            <a:fillRect/>
          </a:stretch>
        </p:blipFill>
        <p:spPr>
          <a:xfrm>
            <a:off x="11177630" y="4895850"/>
            <a:ext cx="209121" cy="215272"/>
          </a:xfrm>
          <a:prstGeom prst="rect">
            <a:avLst/>
          </a:prstGeom>
        </p:spPr>
      </p:pic>
      <p:pic>
        <p:nvPicPr>
          <p:cNvPr id="6" name="Picture 5">
            <a:hlinkClick r:id="rId4"/>
            <a:extLst>
              <a:ext uri="{FF2B5EF4-FFF2-40B4-BE49-F238E27FC236}">
                <a16:creationId xmlns:a16="http://schemas.microsoft.com/office/drawing/2014/main" id="{8627BD21-C18F-D8D8-203D-AE41E592BC90}"/>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11475230" y="4894537"/>
            <a:ext cx="228963" cy="216586"/>
          </a:xfrm>
          <a:prstGeom prst="rect">
            <a:avLst/>
          </a:prstGeom>
        </p:spPr>
      </p:pic>
    </p:spTree>
    <p:extLst>
      <p:ext uri="{BB962C8B-B14F-4D97-AF65-F5344CB8AC3E}">
        <p14:creationId xmlns:p14="http://schemas.microsoft.com/office/powerpoint/2010/main" val="81961269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D0A4-5C07-99A6-38AF-B5AC8FA0CF6A}"/>
              </a:ext>
            </a:extLst>
          </p:cNvPr>
          <p:cNvSpPr>
            <a:spLocks noGrp="1"/>
          </p:cNvSpPr>
          <p:nvPr>
            <p:ph type="title"/>
          </p:nvPr>
        </p:nvSpPr>
        <p:spPr>
          <a:xfrm>
            <a:off x="1654216" y="828128"/>
            <a:ext cx="4724281" cy="714036"/>
          </a:xfrm>
        </p:spPr>
        <p:txBody>
          <a:bodyPr>
            <a:normAutofit/>
          </a:bodyPr>
          <a:lstStyle/>
          <a:p>
            <a:pPr>
              <a:lnSpc>
                <a:spcPct val="90000"/>
              </a:lnSpc>
            </a:pPr>
            <a:r>
              <a:rPr lang="en-US" sz="2000" b="1" i="1" dirty="0"/>
              <a:t>A. Data Cleaning and Preparation</a:t>
            </a:r>
          </a:p>
        </p:txBody>
      </p:sp>
      <p:sp>
        <p:nvSpPr>
          <p:cNvPr id="3" name="Content Placeholder 2">
            <a:extLst>
              <a:ext uri="{FF2B5EF4-FFF2-40B4-BE49-F238E27FC236}">
                <a16:creationId xmlns:a16="http://schemas.microsoft.com/office/drawing/2014/main" id="{437EF250-E1AE-AD5D-B7D5-07DED5192246}"/>
              </a:ext>
            </a:extLst>
          </p:cNvPr>
          <p:cNvSpPr>
            <a:spLocks noGrp="1"/>
          </p:cNvSpPr>
          <p:nvPr>
            <p:ph idx="1"/>
          </p:nvPr>
        </p:nvSpPr>
        <p:spPr>
          <a:xfrm>
            <a:off x="1448762" y="1943132"/>
            <a:ext cx="4360127" cy="4148254"/>
          </a:xfrm>
        </p:spPr>
        <p:txBody>
          <a:bodyPr>
            <a:normAutofit fontScale="92500" lnSpcReduction="20000"/>
          </a:bodyPr>
          <a:lstStyle/>
          <a:p>
            <a:pPr marL="0" indent="0">
              <a:lnSpc>
                <a:spcPct val="150000"/>
              </a:lnSpc>
              <a:buNone/>
            </a:pPr>
            <a:r>
              <a:rPr lang="en-US" sz="1600" dirty="0">
                <a:solidFill>
                  <a:schemeClr val="tx1"/>
                </a:solidFill>
              </a:rPr>
              <a:t>Data cleaning was performed using Power Query. Several inconsistencies were identified: </a:t>
            </a:r>
          </a:p>
          <a:p>
            <a:pPr>
              <a:lnSpc>
                <a:spcPct val="150000"/>
              </a:lnSpc>
            </a:pPr>
            <a:r>
              <a:rPr lang="en-US" sz="1600" dirty="0">
                <a:solidFill>
                  <a:schemeClr val="tx1"/>
                </a:solidFill>
              </a:rPr>
              <a:t>Alphabetical characters within numerical values </a:t>
            </a:r>
            <a:r>
              <a:rPr lang="en-US" sz="1200" b="1" i="1" dirty="0">
                <a:solidFill>
                  <a:schemeClr val="tx1"/>
                </a:solidFill>
                <a:highlight>
                  <a:srgbClr val="FFFF00"/>
                </a:highlight>
              </a:rPr>
              <a:t>(Column: Outstanding Loan Balance).</a:t>
            </a:r>
            <a:endParaRPr lang="en-US" sz="1600" b="1" i="1" dirty="0">
              <a:solidFill>
                <a:schemeClr val="tx1"/>
              </a:solidFill>
              <a:highlight>
                <a:srgbClr val="FFFF00"/>
              </a:highlight>
            </a:endParaRPr>
          </a:p>
          <a:p>
            <a:pPr>
              <a:lnSpc>
                <a:spcPct val="150000"/>
              </a:lnSpc>
            </a:pPr>
            <a:r>
              <a:rPr lang="en-US" sz="1600" dirty="0">
                <a:solidFill>
                  <a:schemeClr val="tx1"/>
                </a:solidFill>
              </a:rPr>
              <a:t>Misspelling of "investigated" as "</a:t>
            </a:r>
            <a:r>
              <a:rPr lang="en-US" sz="1600" dirty="0" err="1">
                <a:solidFill>
                  <a:schemeClr val="tx1"/>
                </a:solidFill>
              </a:rPr>
              <a:t>investiagted</a:t>
            </a:r>
            <a:r>
              <a:rPr lang="en-US" sz="1600" dirty="0">
                <a:solidFill>
                  <a:schemeClr val="tx1"/>
                </a:solidFill>
              </a:rPr>
              <a:t>“</a:t>
            </a:r>
            <a:r>
              <a:rPr lang="en-US" sz="1200" b="1" i="1" dirty="0">
                <a:solidFill>
                  <a:schemeClr val="tx1"/>
                </a:solidFill>
                <a:highlight>
                  <a:srgbClr val="FFFF00"/>
                </a:highlight>
              </a:rPr>
              <a:t>(Column: Investigated).</a:t>
            </a:r>
            <a:endParaRPr lang="en-US" sz="1200" dirty="0">
              <a:solidFill>
                <a:schemeClr val="tx1"/>
              </a:solidFill>
            </a:endParaRPr>
          </a:p>
          <a:p>
            <a:pPr>
              <a:lnSpc>
                <a:spcPct val="150000"/>
              </a:lnSpc>
            </a:pPr>
            <a:r>
              <a:rPr lang="en-US" sz="1600" dirty="0">
                <a:solidFill>
                  <a:schemeClr val="tx1"/>
                </a:solidFill>
              </a:rPr>
              <a:t>Trailing spaces in "Bira" and "</a:t>
            </a:r>
            <a:r>
              <a:rPr lang="en-US" sz="1600" dirty="0" err="1">
                <a:solidFill>
                  <a:schemeClr val="tx1"/>
                </a:solidFill>
              </a:rPr>
              <a:t>Bumasi</a:t>
            </a:r>
            <a:r>
              <a:rPr lang="en-US" sz="1600" dirty="0">
                <a:solidFill>
                  <a:schemeClr val="tx1"/>
                </a:solidFill>
              </a:rPr>
              <a:t>" regions </a:t>
            </a:r>
            <a:r>
              <a:rPr lang="en-US" sz="1200" b="1" i="1" dirty="0">
                <a:solidFill>
                  <a:schemeClr val="tx1"/>
                </a:solidFill>
                <a:highlight>
                  <a:srgbClr val="FFFF00"/>
                </a:highlight>
              </a:rPr>
              <a:t>(Column: Region).</a:t>
            </a:r>
            <a:endParaRPr lang="en-US" sz="1600" dirty="0">
              <a:solidFill>
                <a:schemeClr val="tx1"/>
              </a:solidFill>
            </a:endParaRPr>
          </a:p>
          <a:p>
            <a:pPr marL="0" indent="0">
              <a:lnSpc>
                <a:spcPct val="150000"/>
              </a:lnSpc>
              <a:buNone/>
            </a:pPr>
            <a:r>
              <a:rPr lang="en-US" sz="1600" dirty="0">
                <a:solidFill>
                  <a:schemeClr val="tx1"/>
                </a:solidFill>
              </a:rPr>
              <a:t>These errors were corrected to ensure data accuracy and reliability for subsequent analysis.</a:t>
            </a:r>
          </a:p>
        </p:txBody>
      </p:sp>
      <p:pic>
        <p:nvPicPr>
          <p:cNvPr id="5" name="Picture 4">
            <a:extLst>
              <a:ext uri="{FF2B5EF4-FFF2-40B4-BE49-F238E27FC236}">
                <a16:creationId xmlns:a16="http://schemas.microsoft.com/office/drawing/2014/main" id="{976E394A-4FA2-2289-35B6-79F99BADC4D9}"/>
              </a:ext>
            </a:extLst>
          </p:cNvPr>
          <p:cNvPicPr>
            <a:picLocks noChangeAspect="1"/>
          </p:cNvPicPr>
          <p:nvPr/>
        </p:nvPicPr>
        <p:blipFill rotWithShape="1">
          <a:blip r:embed="rId2"/>
          <a:srcRect t="5192" r="-1" b="-1"/>
          <a:stretch/>
        </p:blipFill>
        <p:spPr>
          <a:xfrm>
            <a:off x="6540545" y="457264"/>
            <a:ext cx="5358085" cy="2971736"/>
          </a:xfrm>
          <a:prstGeom prst="rect">
            <a:avLst/>
          </a:prstGeom>
        </p:spPr>
      </p:pic>
      <p:pic>
        <p:nvPicPr>
          <p:cNvPr id="7" name="Picture 6">
            <a:extLst>
              <a:ext uri="{FF2B5EF4-FFF2-40B4-BE49-F238E27FC236}">
                <a16:creationId xmlns:a16="http://schemas.microsoft.com/office/drawing/2014/main" id="{7784A375-E404-B01D-A022-92AD62016337}"/>
              </a:ext>
            </a:extLst>
          </p:cNvPr>
          <p:cNvPicPr>
            <a:picLocks noChangeAspect="1"/>
          </p:cNvPicPr>
          <p:nvPr/>
        </p:nvPicPr>
        <p:blipFill>
          <a:blip r:embed="rId3"/>
          <a:srcRect t="1259"/>
          <a:stretch/>
        </p:blipFill>
        <p:spPr>
          <a:xfrm>
            <a:off x="6233160" y="3794761"/>
            <a:ext cx="2101078" cy="2366105"/>
          </a:xfrm>
          <a:prstGeom prst="rect">
            <a:avLst/>
          </a:prstGeom>
        </p:spPr>
      </p:pic>
      <p:pic>
        <p:nvPicPr>
          <p:cNvPr id="6" name="Picture 5">
            <a:extLst>
              <a:ext uri="{FF2B5EF4-FFF2-40B4-BE49-F238E27FC236}">
                <a16:creationId xmlns:a16="http://schemas.microsoft.com/office/drawing/2014/main" id="{D1D4E432-2AFF-4175-C3E3-CD39456F8128}"/>
              </a:ext>
            </a:extLst>
          </p:cNvPr>
          <p:cNvPicPr>
            <a:picLocks noChangeAspect="1"/>
          </p:cNvPicPr>
          <p:nvPr/>
        </p:nvPicPr>
        <p:blipFill>
          <a:blip r:embed="rId4"/>
          <a:srcRect l="8920" r="42793"/>
          <a:stretch/>
        </p:blipFill>
        <p:spPr>
          <a:xfrm>
            <a:off x="9797550" y="3794757"/>
            <a:ext cx="2101080" cy="2366109"/>
          </a:xfrm>
          <a:prstGeom prst="rect">
            <a:avLst/>
          </a:prstGeom>
        </p:spPr>
      </p:pic>
    </p:spTree>
    <p:extLst>
      <p:ext uri="{BB962C8B-B14F-4D97-AF65-F5344CB8AC3E}">
        <p14:creationId xmlns:p14="http://schemas.microsoft.com/office/powerpoint/2010/main" val="12872825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4E5B-751A-C7C1-5B88-5AAA934CA9F4}"/>
              </a:ext>
            </a:extLst>
          </p:cNvPr>
          <p:cNvSpPr>
            <a:spLocks noGrp="1"/>
          </p:cNvSpPr>
          <p:nvPr>
            <p:ph type="title"/>
          </p:nvPr>
        </p:nvSpPr>
        <p:spPr>
          <a:xfrm>
            <a:off x="1676400" y="625066"/>
            <a:ext cx="10515600" cy="579255"/>
          </a:xfrm>
        </p:spPr>
        <p:txBody>
          <a:bodyPr>
            <a:noAutofit/>
          </a:bodyPr>
          <a:lstStyle/>
          <a:p>
            <a:r>
              <a:rPr lang="en-US" sz="2400" dirty="0">
                <a:solidFill>
                  <a:schemeClr val="tx1"/>
                </a:solidFill>
              </a:rPr>
              <a:t>1. Which region  has the highest Outstanding Loan Balance exposure</a:t>
            </a:r>
          </a:p>
        </p:txBody>
      </p:sp>
      <p:sp>
        <p:nvSpPr>
          <p:cNvPr id="3" name="Content Placeholder 2">
            <a:extLst>
              <a:ext uri="{FF2B5EF4-FFF2-40B4-BE49-F238E27FC236}">
                <a16:creationId xmlns:a16="http://schemas.microsoft.com/office/drawing/2014/main" id="{AE430A06-2135-6DB5-B0B9-41B863FF46C0}"/>
              </a:ext>
            </a:extLst>
          </p:cNvPr>
          <p:cNvSpPr>
            <a:spLocks noGrp="1"/>
          </p:cNvSpPr>
          <p:nvPr>
            <p:ph idx="1"/>
          </p:nvPr>
        </p:nvSpPr>
        <p:spPr>
          <a:xfrm>
            <a:off x="6513095" y="1716506"/>
            <a:ext cx="5374105" cy="5131722"/>
          </a:xfrm>
        </p:spPr>
        <p:txBody>
          <a:bodyPr>
            <a:normAutofit fontScale="85000" lnSpcReduction="10000"/>
          </a:bodyPr>
          <a:lstStyle/>
          <a:p>
            <a:r>
              <a:rPr lang="en-US" dirty="0">
                <a:solidFill>
                  <a:schemeClr val="tx1"/>
                </a:solidFill>
              </a:rPr>
              <a:t>Based on the provided table, we can determine the region with the highest Outstanding Loan Balance exposure by looking at the </a:t>
            </a:r>
            <a:r>
              <a:rPr lang="en-US" b="1" dirty="0">
                <a:solidFill>
                  <a:schemeClr val="tx1"/>
                </a:solidFill>
              </a:rPr>
              <a:t>"Sum of Outstanding Loan Balance" </a:t>
            </a:r>
            <a:r>
              <a:rPr lang="en-US" dirty="0">
                <a:solidFill>
                  <a:schemeClr val="tx1"/>
                </a:solidFill>
              </a:rPr>
              <a:t>column.</a:t>
            </a:r>
          </a:p>
          <a:p>
            <a:r>
              <a:rPr lang="en-US" b="1" dirty="0">
                <a:solidFill>
                  <a:schemeClr val="tx1"/>
                </a:solidFill>
              </a:rPr>
              <a:t>Conclusion: </a:t>
            </a:r>
          </a:p>
          <a:p>
            <a:pPr marL="0" indent="0">
              <a:buNone/>
            </a:pPr>
            <a:r>
              <a:rPr lang="en-US" b="1" dirty="0">
                <a:solidFill>
                  <a:schemeClr val="tx1"/>
                </a:solidFill>
              </a:rPr>
              <a:t>	Suwami</a:t>
            </a:r>
            <a:r>
              <a:rPr lang="en-US" dirty="0">
                <a:solidFill>
                  <a:schemeClr val="tx1"/>
                </a:solidFill>
              </a:rPr>
              <a:t> has the highest Outstanding Loan 	Balance exposure with a total of </a:t>
            </a:r>
            <a:r>
              <a:rPr lang="en-US" b="1" dirty="0">
                <a:solidFill>
                  <a:schemeClr val="tx1"/>
                </a:solidFill>
              </a:rPr>
              <a:t>11,040,266.00</a:t>
            </a:r>
            <a:r>
              <a:rPr lang="en-US" dirty="0">
                <a:solidFill>
                  <a:schemeClr val="tx1"/>
                </a:solidFill>
              </a:rPr>
              <a:t>.</a:t>
            </a:r>
          </a:p>
          <a:p>
            <a:r>
              <a:rPr lang="en-US" b="1" dirty="0">
                <a:solidFill>
                  <a:schemeClr val="tx1"/>
                </a:solidFill>
              </a:rPr>
              <a:t>Evidence:</a:t>
            </a:r>
            <a:endParaRPr lang="en-US" dirty="0">
              <a:solidFill>
                <a:schemeClr val="tx1"/>
              </a:solidFill>
            </a:endParaRPr>
          </a:p>
          <a:p>
            <a:pPr marL="0" indent="0">
              <a:buNone/>
            </a:pPr>
            <a:r>
              <a:rPr lang="en-US" dirty="0">
                <a:solidFill>
                  <a:schemeClr val="tx1"/>
                </a:solidFill>
              </a:rPr>
              <a:t>	The table clearly indicates that Suwami has the 	largest sum of Outstanding Loan Balances 	compared to the other regions.</a:t>
            </a:r>
          </a:p>
          <a:p>
            <a:r>
              <a:rPr lang="en-US" b="1" dirty="0">
                <a:solidFill>
                  <a:schemeClr val="tx1"/>
                </a:solidFill>
              </a:rPr>
              <a:t>Reason:</a:t>
            </a:r>
            <a:endParaRPr lang="en-US" dirty="0">
              <a:solidFill>
                <a:schemeClr val="tx1"/>
              </a:solidFill>
            </a:endParaRPr>
          </a:p>
          <a:p>
            <a:pPr>
              <a:buFont typeface="Arial" panose="020B0604020202020204" pitchFamily="34" charset="0"/>
              <a:buChar char="•"/>
            </a:pPr>
            <a:r>
              <a:rPr lang="en-US" dirty="0">
                <a:solidFill>
                  <a:schemeClr val="tx1"/>
                </a:solidFill>
              </a:rPr>
              <a:t>The analyses suggests that Suwami might have a higher average loan balance per account compared to other regions.</a:t>
            </a:r>
          </a:p>
          <a:p>
            <a:pPr>
              <a:buFont typeface="Arial" panose="020B0604020202020204" pitchFamily="34" charset="0"/>
              <a:buChar char="•"/>
            </a:pPr>
            <a:r>
              <a:rPr lang="en-US" dirty="0">
                <a:solidFill>
                  <a:schemeClr val="tx1"/>
                </a:solidFill>
              </a:rPr>
              <a:t>While Bumasi has more accounts (1016) compared to Suwami (709), the total outstanding loan balance for Suwami is significantly higher.</a:t>
            </a:r>
          </a:p>
        </p:txBody>
      </p:sp>
      <p:pic>
        <p:nvPicPr>
          <p:cNvPr id="7" name="Picture 6">
            <a:extLst>
              <a:ext uri="{FF2B5EF4-FFF2-40B4-BE49-F238E27FC236}">
                <a16:creationId xmlns:a16="http://schemas.microsoft.com/office/drawing/2014/main" id="{74489602-3130-EA85-1E9B-9C6FB58E0E58}"/>
              </a:ext>
            </a:extLst>
          </p:cNvPr>
          <p:cNvPicPr>
            <a:picLocks noChangeAspect="1"/>
          </p:cNvPicPr>
          <p:nvPr/>
        </p:nvPicPr>
        <p:blipFill>
          <a:blip r:embed="rId2"/>
          <a:stretch>
            <a:fillRect/>
          </a:stretch>
        </p:blipFill>
        <p:spPr>
          <a:xfrm>
            <a:off x="835694" y="3275180"/>
            <a:ext cx="5260306" cy="3120859"/>
          </a:xfrm>
          <a:prstGeom prst="rect">
            <a:avLst/>
          </a:prstGeom>
        </p:spPr>
      </p:pic>
      <p:pic>
        <p:nvPicPr>
          <p:cNvPr id="11" name="Picture 10">
            <a:extLst>
              <a:ext uri="{FF2B5EF4-FFF2-40B4-BE49-F238E27FC236}">
                <a16:creationId xmlns:a16="http://schemas.microsoft.com/office/drawing/2014/main" id="{DAB7633A-4657-75EC-66A1-85E5A8FC49FF}"/>
              </a:ext>
            </a:extLst>
          </p:cNvPr>
          <p:cNvPicPr>
            <a:picLocks noChangeAspect="1"/>
          </p:cNvPicPr>
          <p:nvPr/>
        </p:nvPicPr>
        <p:blipFill>
          <a:blip r:embed="rId3"/>
          <a:stretch>
            <a:fillRect/>
          </a:stretch>
        </p:blipFill>
        <p:spPr>
          <a:xfrm>
            <a:off x="835694" y="1716506"/>
            <a:ext cx="5352117" cy="1422567"/>
          </a:xfrm>
          <a:prstGeom prst="rect">
            <a:avLst/>
          </a:prstGeom>
        </p:spPr>
      </p:pic>
    </p:spTree>
    <p:extLst>
      <p:ext uri="{BB962C8B-B14F-4D97-AF65-F5344CB8AC3E}">
        <p14:creationId xmlns:p14="http://schemas.microsoft.com/office/powerpoint/2010/main" val="22822082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FECA-8E80-01A0-2D83-919B57A00475}"/>
              </a:ext>
            </a:extLst>
          </p:cNvPr>
          <p:cNvSpPr>
            <a:spLocks noGrp="1"/>
          </p:cNvSpPr>
          <p:nvPr>
            <p:ph type="title"/>
          </p:nvPr>
        </p:nvSpPr>
        <p:spPr>
          <a:xfrm>
            <a:off x="1463692" y="271183"/>
            <a:ext cx="8911687" cy="595090"/>
          </a:xfrm>
        </p:spPr>
        <p:txBody>
          <a:bodyPr>
            <a:normAutofit/>
          </a:bodyPr>
          <a:lstStyle/>
          <a:p>
            <a:r>
              <a:rPr lang="en-US" sz="2800" dirty="0">
                <a:solidFill>
                  <a:schemeClr val="tx1"/>
                </a:solidFill>
              </a:rPr>
              <a:t>2. Ranking Regions by Potential Fraud Risk</a:t>
            </a:r>
          </a:p>
        </p:txBody>
      </p:sp>
      <p:sp>
        <p:nvSpPr>
          <p:cNvPr id="3" name="Content Placeholder 2">
            <a:extLst>
              <a:ext uri="{FF2B5EF4-FFF2-40B4-BE49-F238E27FC236}">
                <a16:creationId xmlns:a16="http://schemas.microsoft.com/office/drawing/2014/main" id="{5B22F691-A118-6FB8-CB83-3BEDEF094586}"/>
              </a:ext>
            </a:extLst>
          </p:cNvPr>
          <p:cNvSpPr>
            <a:spLocks noGrp="1"/>
          </p:cNvSpPr>
          <p:nvPr>
            <p:ph idx="1"/>
          </p:nvPr>
        </p:nvSpPr>
        <p:spPr>
          <a:xfrm>
            <a:off x="5654494" y="866273"/>
            <a:ext cx="6235129" cy="5802156"/>
          </a:xfrm>
        </p:spPr>
        <p:txBody>
          <a:bodyPr>
            <a:noAutofit/>
          </a:bodyPr>
          <a:lstStyle/>
          <a:p>
            <a:pPr marL="0" indent="0">
              <a:buNone/>
            </a:pPr>
            <a:r>
              <a:rPr lang="en-US" sz="1000" dirty="0">
                <a:solidFill>
                  <a:schemeClr val="tx1"/>
                </a:solidFill>
              </a:rPr>
              <a:t>Based on the data analyzed the potential risk factors can be ranked by regions as follows:</a:t>
            </a:r>
          </a:p>
          <a:p>
            <a:pPr>
              <a:buFont typeface="+mj-lt"/>
              <a:buAutoNum type="arabicPeriod"/>
            </a:pPr>
            <a:r>
              <a:rPr lang="en-US" sz="1050" b="1" dirty="0">
                <a:solidFill>
                  <a:schemeClr val="tx1"/>
                </a:solidFill>
              </a:rPr>
              <a:t>Suwami:</a:t>
            </a:r>
          </a:p>
          <a:p>
            <a:r>
              <a:rPr lang="en-US" sz="1000" dirty="0">
                <a:solidFill>
                  <a:schemeClr val="tx1"/>
                </a:solidFill>
              </a:rPr>
              <a:t>Highest total outstanding loan balance</a:t>
            </a:r>
          </a:p>
          <a:p>
            <a:r>
              <a:rPr lang="en-US" sz="1000" dirty="0">
                <a:solidFill>
                  <a:schemeClr val="tx1"/>
                </a:solidFill>
              </a:rPr>
              <a:t>Relatively high number of accounts (customer)</a:t>
            </a:r>
          </a:p>
          <a:p>
            <a:r>
              <a:rPr lang="en-US" sz="1000" dirty="0">
                <a:solidFill>
                  <a:schemeClr val="tx1"/>
                </a:solidFill>
              </a:rPr>
              <a:t>Potential for higher fraud risk due to higher average loan balance per account</a:t>
            </a:r>
          </a:p>
          <a:p>
            <a:pPr>
              <a:buFont typeface="+mj-lt"/>
              <a:buAutoNum type="arabicPeriod" startAt="2"/>
            </a:pPr>
            <a:r>
              <a:rPr lang="en-US" sz="1050" b="1" dirty="0">
                <a:solidFill>
                  <a:schemeClr val="tx1"/>
                </a:solidFill>
              </a:rPr>
              <a:t>Bumasi</a:t>
            </a:r>
            <a:r>
              <a:rPr lang="en-US" sz="1050" dirty="0">
                <a:solidFill>
                  <a:schemeClr val="tx1"/>
                </a:solidFill>
              </a:rPr>
              <a:t>:</a:t>
            </a:r>
          </a:p>
          <a:p>
            <a:r>
              <a:rPr lang="en-US" sz="1000" dirty="0">
                <a:solidFill>
                  <a:schemeClr val="tx1"/>
                </a:solidFill>
              </a:rPr>
              <a:t>Second highest total outstanding loan balance</a:t>
            </a:r>
          </a:p>
          <a:p>
            <a:r>
              <a:rPr lang="en-US" sz="1000" dirty="0">
                <a:solidFill>
                  <a:schemeClr val="tx1"/>
                </a:solidFill>
              </a:rPr>
              <a:t>Highest number of accounts  (customer)</a:t>
            </a:r>
          </a:p>
          <a:p>
            <a:r>
              <a:rPr lang="en-US" sz="1000" dirty="0">
                <a:solidFill>
                  <a:schemeClr val="tx1"/>
                </a:solidFill>
              </a:rPr>
              <a:t>Potential for higher fraud risk due to larger customer base</a:t>
            </a:r>
          </a:p>
          <a:p>
            <a:pPr>
              <a:buFont typeface="+mj-lt"/>
              <a:buAutoNum type="arabicPeriod" startAt="3"/>
            </a:pPr>
            <a:r>
              <a:rPr lang="en-US" sz="1050" b="1" dirty="0">
                <a:solidFill>
                  <a:schemeClr val="tx1"/>
                </a:solidFill>
              </a:rPr>
              <a:t>Nilmark</a:t>
            </a:r>
            <a:r>
              <a:rPr lang="en-US" sz="1050" dirty="0">
                <a:solidFill>
                  <a:schemeClr val="tx1"/>
                </a:solidFill>
              </a:rPr>
              <a:t>:</a:t>
            </a:r>
          </a:p>
          <a:p>
            <a:r>
              <a:rPr lang="en-US" sz="1000" dirty="0">
                <a:solidFill>
                  <a:schemeClr val="tx1"/>
                </a:solidFill>
              </a:rPr>
              <a:t>Lower total outstanding loan balance compared to Suwami and Bumasi</a:t>
            </a:r>
          </a:p>
          <a:p>
            <a:r>
              <a:rPr lang="en-US" sz="1000" dirty="0">
                <a:solidFill>
                  <a:schemeClr val="tx1"/>
                </a:solidFill>
              </a:rPr>
              <a:t>Fewer accounts compared to the other two regions (</a:t>
            </a:r>
            <a:r>
              <a:rPr lang="en-US" sz="1000" dirty="0" err="1">
                <a:solidFill>
                  <a:schemeClr val="tx1"/>
                </a:solidFill>
              </a:rPr>
              <a:t>i.e</a:t>
            </a:r>
            <a:r>
              <a:rPr lang="en-US" sz="1000" dirty="0">
                <a:solidFill>
                  <a:schemeClr val="tx1"/>
                </a:solidFill>
              </a:rPr>
              <a:t> Suwami and Bumasi)</a:t>
            </a:r>
          </a:p>
          <a:p>
            <a:pPr>
              <a:buFont typeface="+mj-lt"/>
              <a:buAutoNum type="arabicPeriod" startAt="4"/>
            </a:pPr>
            <a:r>
              <a:rPr lang="en-US" sz="1050" b="1" dirty="0">
                <a:solidFill>
                  <a:schemeClr val="tx1"/>
                </a:solidFill>
              </a:rPr>
              <a:t>Bira</a:t>
            </a:r>
            <a:r>
              <a:rPr lang="en-US" sz="1000" dirty="0">
                <a:solidFill>
                  <a:schemeClr val="tx1"/>
                </a:solidFill>
              </a:rPr>
              <a:t>:</a:t>
            </a:r>
          </a:p>
          <a:p>
            <a:r>
              <a:rPr lang="en-US" sz="1000" dirty="0">
                <a:solidFill>
                  <a:schemeClr val="tx1"/>
                </a:solidFill>
              </a:rPr>
              <a:t>Lowest total outstanding loan balance compared to all other region</a:t>
            </a:r>
          </a:p>
          <a:p>
            <a:r>
              <a:rPr lang="en-US" sz="1000" dirty="0">
                <a:solidFill>
                  <a:schemeClr val="tx1"/>
                </a:solidFill>
              </a:rPr>
              <a:t>Lowest number of accounts compared to all other region</a:t>
            </a:r>
          </a:p>
          <a:p>
            <a:pPr marL="0" indent="0">
              <a:buNone/>
            </a:pPr>
            <a:endParaRPr lang="en-US" sz="1000" dirty="0">
              <a:solidFill>
                <a:schemeClr val="tx1"/>
              </a:solidFill>
            </a:endParaRPr>
          </a:p>
          <a:p>
            <a:pPr algn="ctr">
              <a:buFont typeface="Wingdings" panose="05000000000000000000" pitchFamily="2" charset="2"/>
              <a:buChar char="v"/>
            </a:pPr>
            <a:r>
              <a:rPr lang="en-US" sz="1050" b="1" dirty="0">
                <a:solidFill>
                  <a:schemeClr val="tx1"/>
                </a:solidFill>
              </a:rPr>
              <a:t>Reasons for Ranking</a:t>
            </a:r>
          </a:p>
          <a:p>
            <a:pPr>
              <a:buFont typeface="+mj-lt"/>
              <a:buAutoNum type="arabicPeriod"/>
            </a:pPr>
            <a:r>
              <a:rPr lang="en-US" sz="1000" dirty="0">
                <a:solidFill>
                  <a:schemeClr val="tx1"/>
                </a:solidFill>
              </a:rPr>
              <a:t>Suwami ranks highest due to its combination of high total outstanding loan balance and a relatively large number of accounts. This suggests a potential higher risk profile(region).</a:t>
            </a:r>
          </a:p>
          <a:p>
            <a:pPr>
              <a:buFont typeface="+mj-lt"/>
              <a:buAutoNum type="arabicPeriod"/>
            </a:pPr>
            <a:r>
              <a:rPr lang="en-US" sz="1000" dirty="0">
                <a:solidFill>
                  <a:schemeClr val="tx1"/>
                </a:solidFill>
              </a:rPr>
              <a:t>Bumasi has the highest number of accounts, which could increase its vulnerability to fraud.</a:t>
            </a:r>
          </a:p>
          <a:p>
            <a:pPr>
              <a:buFont typeface="+mj-lt"/>
              <a:buAutoNum type="arabicPeriod"/>
            </a:pPr>
            <a:r>
              <a:rPr lang="en-US" sz="1000" dirty="0">
                <a:solidFill>
                  <a:schemeClr val="tx1"/>
                </a:solidFill>
              </a:rPr>
              <a:t>Nilmark and Bira have lower overall loan balances and fewer accounts, indicating a potentially lower fraud risk.</a:t>
            </a:r>
          </a:p>
        </p:txBody>
      </p:sp>
      <p:pic>
        <p:nvPicPr>
          <p:cNvPr id="4" name="Picture 3">
            <a:extLst>
              <a:ext uri="{FF2B5EF4-FFF2-40B4-BE49-F238E27FC236}">
                <a16:creationId xmlns:a16="http://schemas.microsoft.com/office/drawing/2014/main" id="{47D244EA-04C5-CF34-ACA1-F4DA9169A8A8}"/>
              </a:ext>
            </a:extLst>
          </p:cNvPr>
          <p:cNvPicPr>
            <a:picLocks noChangeAspect="1"/>
          </p:cNvPicPr>
          <p:nvPr/>
        </p:nvPicPr>
        <p:blipFill>
          <a:blip r:embed="rId2"/>
          <a:stretch>
            <a:fillRect/>
          </a:stretch>
        </p:blipFill>
        <p:spPr>
          <a:xfrm>
            <a:off x="302377" y="2859506"/>
            <a:ext cx="5352117" cy="1422567"/>
          </a:xfrm>
          <a:prstGeom prst="rect">
            <a:avLst/>
          </a:prstGeom>
        </p:spPr>
      </p:pic>
    </p:spTree>
    <p:extLst>
      <p:ext uri="{BB962C8B-B14F-4D97-AF65-F5344CB8AC3E}">
        <p14:creationId xmlns:p14="http://schemas.microsoft.com/office/powerpoint/2010/main" val="190268796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5042-F984-C902-DC79-F27F6E442F71}"/>
              </a:ext>
            </a:extLst>
          </p:cNvPr>
          <p:cNvSpPr>
            <a:spLocks noGrp="1"/>
          </p:cNvSpPr>
          <p:nvPr>
            <p:ph type="title"/>
          </p:nvPr>
        </p:nvSpPr>
        <p:spPr>
          <a:xfrm>
            <a:off x="1622060" y="397186"/>
            <a:ext cx="9952892" cy="958505"/>
          </a:xfrm>
        </p:spPr>
        <p:txBody>
          <a:bodyPr>
            <a:normAutofit/>
          </a:bodyPr>
          <a:lstStyle/>
          <a:p>
            <a:r>
              <a:rPr lang="en-US" sz="2800" dirty="0">
                <a:solidFill>
                  <a:schemeClr val="tx1"/>
                </a:solidFill>
              </a:rPr>
              <a:t>3. Using the data determine the most affected phone model, and region.</a:t>
            </a:r>
          </a:p>
        </p:txBody>
      </p:sp>
      <p:sp>
        <p:nvSpPr>
          <p:cNvPr id="3" name="Content Placeholder 2">
            <a:extLst>
              <a:ext uri="{FF2B5EF4-FFF2-40B4-BE49-F238E27FC236}">
                <a16:creationId xmlns:a16="http://schemas.microsoft.com/office/drawing/2014/main" id="{5C62AF16-6D4F-63FB-6D25-967FF906ED69}"/>
              </a:ext>
            </a:extLst>
          </p:cNvPr>
          <p:cNvSpPr>
            <a:spLocks noGrp="1"/>
          </p:cNvSpPr>
          <p:nvPr>
            <p:ph idx="1"/>
          </p:nvPr>
        </p:nvSpPr>
        <p:spPr>
          <a:xfrm>
            <a:off x="5433646" y="2788683"/>
            <a:ext cx="6576646" cy="3967512"/>
          </a:xfrm>
        </p:spPr>
        <p:txBody>
          <a:bodyPr>
            <a:normAutofit fontScale="85000" lnSpcReduction="20000"/>
          </a:bodyPr>
          <a:lstStyle/>
          <a:p>
            <a:pPr marL="0" indent="0" algn="ctr">
              <a:buNone/>
            </a:pPr>
            <a:r>
              <a:rPr lang="en-US" b="1" dirty="0">
                <a:solidFill>
                  <a:schemeClr val="tx1"/>
                </a:solidFill>
              </a:rPr>
              <a:t>Most Affected Model:</a:t>
            </a:r>
            <a:r>
              <a:rPr lang="en-US" dirty="0">
                <a:solidFill>
                  <a:schemeClr val="tx1"/>
                </a:solidFill>
              </a:rPr>
              <a:t>	</a:t>
            </a:r>
          </a:p>
          <a:p>
            <a:pPr marL="0" indent="0">
              <a:buNone/>
            </a:pPr>
            <a:r>
              <a:rPr lang="en-US" dirty="0">
                <a:solidFill>
                  <a:schemeClr val="tx1"/>
                </a:solidFill>
              </a:rPr>
              <a:t>•	</a:t>
            </a:r>
            <a:r>
              <a:rPr lang="en-US" b="1" dirty="0">
                <a:solidFill>
                  <a:schemeClr val="tx1"/>
                </a:solidFill>
              </a:rPr>
              <a:t>Nokia C31 </a:t>
            </a:r>
            <a:r>
              <a:rPr lang="en-US" dirty="0">
                <a:solidFill>
                  <a:schemeClr val="tx1"/>
                </a:solidFill>
              </a:rPr>
              <a:t>has the highest total outstanding loan balance at ₦12,393,706.00.	</a:t>
            </a:r>
          </a:p>
          <a:p>
            <a:pPr marL="0" indent="0">
              <a:buNone/>
            </a:pPr>
            <a:r>
              <a:rPr lang="en-US" dirty="0">
                <a:solidFill>
                  <a:schemeClr val="tx1"/>
                </a:solidFill>
              </a:rPr>
              <a:t>This indicates that Nokia C31 is the most affected model in terms of total outstanding loans.</a:t>
            </a:r>
          </a:p>
          <a:p>
            <a:pPr marL="0" indent="0" algn="ctr">
              <a:buNone/>
            </a:pPr>
            <a:r>
              <a:rPr lang="en-US" b="1" dirty="0">
                <a:solidFill>
                  <a:schemeClr val="tx1"/>
                </a:solidFill>
              </a:rPr>
              <a:t>Most Affected Region:</a:t>
            </a:r>
          </a:p>
          <a:p>
            <a:pPr marL="0" indent="0">
              <a:buNone/>
            </a:pPr>
            <a:r>
              <a:rPr lang="en-US" dirty="0">
                <a:solidFill>
                  <a:schemeClr val="tx1"/>
                </a:solidFill>
              </a:rPr>
              <a:t>•	Suwami has the highest total outstanding loan balance at ₦11,040,266.00.</a:t>
            </a:r>
          </a:p>
          <a:p>
            <a:pPr marL="0" indent="0">
              <a:buNone/>
            </a:pPr>
            <a:r>
              <a:rPr lang="en-US" dirty="0">
                <a:solidFill>
                  <a:schemeClr val="tx1"/>
                </a:solidFill>
              </a:rPr>
              <a:t>This indicates that Suwami is the most affected region in terms of total outstanding loans.</a:t>
            </a:r>
          </a:p>
          <a:p>
            <a:pPr marL="0" indent="0" algn="ctr">
              <a:buNone/>
            </a:pPr>
            <a:r>
              <a:rPr lang="en-US" b="1" dirty="0">
                <a:solidFill>
                  <a:schemeClr val="tx1"/>
                </a:solidFill>
              </a:rPr>
              <a:t>Reasoning:</a:t>
            </a:r>
          </a:p>
          <a:p>
            <a:pPr marL="0" indent="0">
              <a:buNone/>
            </a:pPr>
            <a:r>
              <a:rPr lang="en-US" dirty="0">
                <a:solidFill>
                  <a:schemeClr val="tx1"/>
                </a:solidFill>
              </a:rPr>
              <a:t>The model and region with the highest total outstanding loan balance are considered the most affected. This implies a higher number of loans or larger loan amounts outstanding in those specific categories.</a:t>
            </a:r>
          </a:p>
        </p:txBody>
      </p:sp>
      <p:pic>
        <p:nvPicPr>
          <p:cNvPr id="7" name="Picture 6">
            <a:extLst>
              <a:ext uri="{FF2B5EF4-FFF2-40B4-BE49-F238E27FC236}">
                <a16:creationId xmlns:a16="http://schemas.microsoft.com/office/drawing/2014/main" id="{11972587-981D-39EC-FB1E-D272FEBF903C}"/>
              </a:ext>
            </a:extLst>
          </p:cNvPr>
          <p:cNvPicPr>
            <a:picLocks noChangeAspect="1"/>
          </p:cNvPicPr>
          <p:nvPr/>
        </p:nvPicPr>
        <p:blipFill>
          <a:blip r:embed="rId2"/>
          <a:stretch>
            <a:fillRect/>
          </a:stretch>
        </p:blipFill>
        <p:spPr>
          <a:xfrm>
            <a:off x="383711" y="3238052"/>
            <a:ext cx="5049935" cy="2657139"/>
          </a:xfrm>
          <a:prstGeom prst="rect">
            <a:avLst/>
          </a:prstGeom>
        </p:spPr>
      </p:pic>
      <p:pic>
        <p:nvPicPr>
          <p:cNvPr id="9" name="Picture 8">
            <a:extLst>
              <a:ext uri="{FF2B5EF4-FFF2-40B4-BE49-F238E27FC236}">
                <a16:creationId xmlns:a16="http://schemas.microsoft.com/office/drawing/2014/main" id="{0FE12031-AC16-2E37-0A13-1F1B1A639A91}"/>
              </a:ext>
            </a:extLst>
          </p:cNvPr>
          <p:cNvPicPr>
            <a:picLocks noChangeAspect="1"/>
          </p:cNvPicPr>
          <p:nvPr/>
        </p:nvPicPr>
        <p:blipFill>
          <a:blip r:embed="rId3"/>
          <a:stretch>
            <a:fillRect/>
          </a:stretch>
        </p:blipFill>
        <p:spPr>
          <a:xfrm>
            <a:off x="383711" y="1562117"/>
            <a:ext cx="8407363" cy="1020140"/>
          </a:xfrm>
          <a:prstGeom prst="rect">
            <a:avLst/>
          </a:prstGeom>
        </p:spPr>
      </p:pic>
    </p:spTree>
    <p:extLst>
      <p:ext uri="{BB962C8B-B14F-4D97-AF65-F5344CB8AC3E}">
        <p14:creationId xmlns:p14="http://schemas.microsoft.com/office/powerpoint/2010/main" val="191078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5756-E664-7D11-9D90-358A1EB4A554}"/>
              </a:ext>
            </a:extLst>
          </p:cNvPr>
          <p:cNvSpPr>
            <a:spLocks noGrp="1"/>
          </p:cNvSpPr>
          <p:nvPr>
            <p:ph type="title"/>
          </p:nvPr>
        </p:nvSpPr>
        <p:spPr>
          <a:xfrm>
            <a:off x="1565031" y="626555"/>
            <a:ext cx="10304584" cy="640445"/>
          </a:xfrm>
        </p:spPr>
        <p:txBody>
          <a:bodyPr>
            <a:normAutofit/>
          </a:bodyPr>
          <a:lstStyle/>
          <a:p>
            <a:r>
              <a:rPr lang="en-US" sz="2800" dirty="0"/>
              <a:t>4) Using the data show the most affected month by fraud.</a:t>
            </a:r>
          </a:p>
        </p:txBody>
      </p:sp>
      <p:sp>
        <p:nvSpPr>
          <p:cNvPr id="3" name="Content Placeholder 2">
            <a:extLst>
              <a:ext uri="{FF2B5EF4-FFF2-40B4-BE49-F238E27FC236}">
                <a16:creationId xmlns:a16="http://schemas.microsoft.com/office/drawing/2014/main" id="{C8E53247-607B-6021-CF43-8E154EB66B9B}"/>
              </a:ext>
            </a:extLst>
          </p:cNvPr>
          <p:cNvSpPr>
            <a:spLocks noGrp="1"/>
          </p:cNvSpPr>
          <p:nvPr>
            <p:ph idx="1"/>
          </p:nvPr>
        </p:nvSpPr>
        <p:spPr>
          <a:xfrm>
            <a:off x="5967663" y="1667432"/>
            <a:ext cx="5901951" cy="4961968"/>
          </a:xfrm>
        </p:spPr>
        <p:txBody>
          <a:bodyPr>
            <a:normAutofit fontScale="92500" lnSpcReduction="10000"/>
          </a:bodyPr>
          <a:lstStyle/>
          <a:p>
            <a:pPr marL="0" indent="0">
              <a:lnSpc>
                <a:spcPct val="150000"/>
              </a:lnSpc>
              <a:buNone/>
            </a:pPr>
            <a:r>
              <a:rPr lang="en-US" dirty="0"/>
              <a:t>Based on the Analyses result the month with the highest number of </a:t>
            </a:r>
            <a:r>
              <a:rPr lang="en-US" b="1" dirty="0">
                <a:solidFill>
                  <a:srgbClr val="FF0000"/>
                </a:solidFill>
              </a:rPr>
              <a:t>confirmed fraud cases </a:t>
            </a:r>
            <a:r>
              <a:rPr lang="en-US" dirty="0"/>
              <a:t>is </a:t>
            </a:r>
            <a:r>
              <a:rPr lang="en-US" b="1" dirty="0"/>
              <a:t>February</a:t>
            </a:r>
            <a:r>
              <a:rPr lang="en-US" dirty="0"/>
              <a:t> with </a:t>
            </a:r>
            <a:r>
              <a:rPr lang="en-US" b="1" dirty="0"/>
              <a:t>16</a:t>
            </a:r>
            <a:r>
              <a:rPr lang="en-US" dirty="0"/>
              <a:t> cases.</a:t>
            </a:r>
          </a:p>
          <a:p>
            <a:pPr marL="0" indent="0">
              <a:lnSpc>
                <a:spcPct val="150000"/>
              </a:lnSpc>
              <a:buNone/>
            </a:pPr>
            <a:r>
              <a:rPr lang="en-US" dirty="0"/>
              <a:t>Therefore, </a:t>
            </a:r>
            <a:r>
              <a:rPr lang="en-US" b="1" dirty="0"/>
              <a:t>February</a:t>
            </a:r>
            <a:r>
              <a:rPr lang="en-US" dirty="0"/>
              <a:t> is the most affected month by fraud according to the given data.</a:t>
            </a:r>
          </a:p>
          <a:p>
            <a:pPr>
              <a:lnSpc>
                <a:spcPct val="150000"/>
              </a:lnSpc>
            </a:pPr>
            <a:r>
              <a:rPr lang="en-US" b="1" dirty="0"/>
              <a:t>Reason</a:t>
            </a:r>
            <a:r>
              <a:rPr lang="en-US" dirty="0"/>
              <a:t>:</a:t>
            </a:r>
          </a:p>
          <a:p>
            <a:pPr marL="0" indent="0">
              <a:lnSpc>
                <a:spcPct val="150000"/>
              </a:lnSpc>
              <a:buNone/>
            </a:pPr>
            <a:r>
              <a:rPr lang="en-US" dirty="0"/>
              <a:t>February has the highest number of confirmed fraud cases. This suggests that there might have been a specific fraud pattern or vulnerability exploited during that month.</a:t>
            </a:r>
          </a:p>
          <a:p>
            <a:pPr marL="0" indent="0">
              <a:lnSpc>
                <a:spcPct val="150000"/>
              </a:lnSpc>
              <a:buNone/>
            </a:pPr>
            <a:endParaRPr lang="en-US" sz="1400" i="1" dirty="0">
              <a:solidFill>
                <a:srgbClr val="7030A0"/>
              </a:solidFill>
            </a:endParaRPr>
          </a:p>
          <a:p>
            <a:pPr marL="0" indent="0" algn="r">
              <a:lnSpc>
                <a:spcPct val="150000"/>
              </a:lnSpc>
              <a:buNone/>
            </a:pPr>
            <a:r>
              <a:rPr lang="en-US" sz="1400" i="1" dirty="0">
                <a:solidFill>
                  <a:srgbClr val="FF0000"/>
                </a:solidFill>
              </a:rPr>
              <a:t>See next slide for further analyses</a:t>
            </a:r>
            <a:endParaRPr lang="en-US" i="1" dirty="0">
              <a:solidFill>
                <a:srgbClr val="FF0000"/>
              </a:solidFill>
            </a:endParaRPr>
          </a:p>
        </p:txBody>
      </p:sp>
      <p:pic>
        <p:nvPicPr>
          <p:cNvPr id="7" name="Picture 6">
            <a:extLst>
              <a:ext uri="{FF2B5EF4-FFF2-40B4-BE49-F238E27FC236}">
                <a16:creationId xmlns:a16="http://schemas.microsoft.com/office/drawing/2014/main" id="{97EFB482-752A-8589-3EEB-8DE1EF9C821C}"/>
              </a:ext>
            </a:extLst>
          </p:cNvPr>
          <p:cNvPicPr>
            <a:picLocks noChangeAspect="1"/>
          </p:cNvPicPr>
          <p:nvPr/>
        </p:nvPicPr>
        <p:blipFill>
          <a:blip r:embed="rId2"/>
          <a:stretch>
            <a:fillRect/>
          </a:stretch>
        </p:blipFill>
        <p:spPr>
          <a:xfrm>
            <a:off x="322386" y="1667432"/>
            <a:ext cx="5388603" cy="2028825"/>
          </a:xfrm>
          <a:prstGeom prst="rect">
            <a:avLst/>
          </a:prstGeom>
        </p:spPr>
      </p:pic>
      <p:pic>
        <p:nvPicPr>
          <p:cNvPr id="9" name="Picture 8">
            <a:extLst>
              <a:ext uri="{FF2B5EF4-FFF2-40B4-BE49-F238E27FC236}">
                <a16:creationId xmlns:a16="http://schemas.microsoft.com/office/drawing/2014/main" id="{6EEFB7CE-2977-E508-5ED3-7C60F7A5E61E}"/>
              </a:ext>
            </a:extLst>
          </p:cNvPr>
          <p:cNvPicPr>
            <a:picLocks noChangeAspect="1"/>
          </p:cNvPicPr>
          <p:nvPr/>
        </p:nvPicPr>
        <p:blipFill>
          <a:blip r:embed="rId3"/>
          <a:stretch>
            <a:fillRect/>
          </a:stretch>
        </p:blipFill>
        <p:spPr>
          <a:xfrm>
            <a:off x="322385" y="3936269"/>
            <a:ext cx="5388604" cy="2693131"/>
          </a:xfrm>
          <a:prstGeom prst="rect">
            <a:avLst/>
          </a:prstGeom>
        </p:spPr>
      </p:pic>
    </p:spTree>
    <p:extLst>
      <p:ext uri="{BB962C8B-B14F-4D97-AF65-F5344CB8AC3E}">
        <p14:creationId xmlns:p14="http://schemas.microsoft.com/office/powerpoint/2010/main" val="12246165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4542-7316-BF7C-10B1-7CD2EFE3DE07}"/>
              </a:ext>
            </a:extLst>
          </p:cNvPr>
          <p:cNvSpPr>
            <a:spLocks noGrp="1"/>
          </p:cNvSpPr>
          <p:nvPr>
            <p:ph type="title"/>
          </p:nvPr>
        </p:nvSpPr>
        <p:spPr>
          <a:xfrm>
            <a:off x="4111136" y="411709"/>
            <a:ext cx="4263339" cy="579048"/>
          </a:xfrm>
        </p:spPr>
        <p:txBody>
          <a:bodyPr>
            <a:noAutofit/>
          </a:bodyPr>
          <a:lstStyle/>
          <a:p>
            <a:r>
              <a:rPr lang="en-US" sz="2400" dirty="0">
                <a:solidFill>
                  <a:schemeClr val="tx1"/>
                </a:solidFill>
              </a:rPr>
              <a:t>February Fraud Matrix </a:t>
            </a:r>
          </a:p>
        </p:txBody>
      </p:sp>
      <p:sp>
        <p:nvSpPr>
          <p:cNvPr id="3" name="Content Placeholder 2">
            <a:extLst>
              <a:ext uri="{FF2B5EF4-FFF2-40B4-BE49-F238E27FC236}">
                <a16:creationId xmlns:a16="http://schemas.microsoft.com/office/drawing/2014/main" id="{95950404-E824-8BC7-C629-C133759D8647}"/>
              </a:ext>
            </a:extLst>
          </p:cNvPr>
          <p:cNvSpPr>
            <a:spLocks noGrp="1"/>
          </p:cNvSpPr>
          <p:nvPr>
            <p:ph idx="1"/>
          </p:nvPr>
        </p:nvSpPr>
        <p:spPr>
          <a:xfrm>
            <a:off x="1042736" y="4449016"/>
            <a:ext cx="11085096" cy="1951786"/>
          </a:xfrm>
        </p:spPr>
        <p:txBody>
          <a:bodyPr>
            <a:normAutofit fontScale="92500" lnSpcReduction="20000"/>
          </a:bodyPr>
          <a:lstStyle/>
          <a:p>
            <a:r>
              <a:rPr lang="en-US" sz="1600" dirty="0">
                <a:solidFill>
                  <a:schemeClr val="tx1"/>
                </a:solidFill>
              </a:rPr>
              <a:t>Analyses proof that their respective loan collection speed is below the overall average loan collection at </a:t>
            </a:r>
            <a:r>
              <a:rPr lang="en-US" sz="1600" b="1" dirty="0">
                <a:solidFill>
                  <a:schemeClr val="tx1"/>
                </a:solidFill>
              </a:rPr>
              <a:t>0.85  (table 4.1).</a:t>
            </a:r>
          </a:p>
          <a:p>
            <a:r>
              <a:rPr lang="en-US" sz="1600" dirty="0">
                <a:solidFill>
                  <a:schemeClr val="tx1"/>
                </a:solidFill>
              </a:rPr>
              <a:t>Also, Suwami Region has the highest loan outstanding balance which happened to be a provision for bad also solely on </a:t>
            </a:r>
            <a:r>
              <a:rPr lang="en-US" sz="1600" b="1" dirty="0">
                <a:solidFill>
                  <a:schemeClr val="tx1"/>
                </a:solidFill>
              </a:rPr>
              <a:t>Samsung A12 model. </a:t>
            </a:r>
            <a:r>
              <a:rPr lang="en-US" sz="1600" dirty="0">
                <a:solidFill>
                  <a:schemeClr val="tx1"/>
                </a:solidFill>
              </a:rPr>
              <a:t>Suwami might have a higher average loan balance per account.</a:t>
            </a:r>
            <a:endParaRPr lang="en-US" sz="1600" b="1" dirty="0">
              <a:solidFill>
                <a:schemeClr val="tx1"/>
              </a:solidFill>
            </a:endParaRPr>
          </a:p>
          <a:p>
            <a:r>
              <a:rPr lang="en-US" sz="1600" dirty="0">
                <a:solidFill>
                  <a:schemeClr val="tx1"/>
                </a:solidFill>
              </a:rPr>
              <a:t>Furthermore, result shows that there are only</a:t>
            </a:r>
            <a:r>
              <a:rPr lang="en-US" sz="1600" b="1" dirty="0">
                <a:solidFill>
                  <a:schemeClr val="tx1"/>
                </a:solidFill>
              </a:rPr>
              <a:t> 2 affected region (Bumasi and Suwami) </a:t>
            </a:r>
            <a:r>
              <a:rPr lang="en-US" sz="1600" dirty="0">
                <a:solidFill>
                  <a:schemeClr val="tx1"/>
                </a:solidFill>
              </a:rPr>
              <a:t>and </a:t>
            </a:r>
            <a:r>
              <a:rPr lang="en-US" sz="1600" b="1" dirty="0">
                <a:solidFill>
                  <a:schemeClr val="tx1"/>
                </a:solidFill>
              </a:rPr>
              <a:t>2 Phone model (Samsung A12 and Nokia C81).</a:t>
            </a:r>
          </a:p>
          <a:p>
            <a:r>
              <a:rPr lang="en-US" sz="1600" dirty="0">
                <a:solidFill>
                  <a:schemeClr val="tx1"/>
                </a:solidFill>
              </a:rPr>
              <a:t>As seen in the table 4.2 that </a:t>
            </a:r>
            <a:r>
              <a:rPr lang="en-US" sz="1600" b="1" dirty="0">
                <a:solidFill>
                  <a:schemeClr val="tx1"/>
                </a:solidFill>
              </a:rPr>
              <a:t>Bumasi</a:t>
            </a:r>
            <a:r>
              <a:rPr lang="en-US" sz="1600" dirty="0">
                <a:solidFill>
                  <a:schemeClr val="tx1"/>
                </a:solidFill>
              </a:rPr>
              <a:t> investigation outcome that was confirmed to be fraud was on both Phone Model compared to </a:t>
            </a:r>
            <a:r>
              <a:rPr lang="en-US" sz="1600" b="1" dirty="0">
                <a:solidFill>
                  <a:schemeClr val="tx1"/>
                </a:solidFill>
              </a:rPr>
              <a:t>Suwami</a:t>
            </a:r>
            <a:r>
              <a:rPr lang="en-US" sz="1600" dirty="0">
                <a:solidFill>
                  <a:schemeClr val="tx1"/>
                </a:solidFill>
              </a:rPr>
              <a:t> which was confirmed on one phone model only.</a:t>
            </a:r>
          </a:p>
        </p:txBody>
      </p:sp>
      <p:grpSp>
        <p:nvGrpSpPr>
          <p:cNvPr id="14" name="Group 13">
            <a:extLst>
              <a:ext uri="{FF2B5EF4-FFF2-40B4-BE49-F238E27FC236}">
                <a16:creationId xmlns:a16="http://schemas.microsoft.com/office/drawing/2014/main" id="{5732DD04-5A20-F200-D69F-C7627FE578E9}"/>
              </a:ext>
            </a:extLst>
          </p:cNvPr>
          <p:cNvGrpSpPr/>
          <p:nvPr/>
        </p:nvGrpSpPr>
        <p:grpSpPr>
          <a:xfrm>
            <a:off x="256520" y="2152312"/>
            <a:ext cx="4251005" cy="1519573"/>
            <a:chOff x="7920444" y="3429001"/>
            <a:chExt cx="4079052" cy="1326981"/>
          </a:xfrm>
        </p:grpSpPr>
        <p:pic>
          <p:nvPicPr>
            <p:cNvPr id="7" name="Picture 6">
              <a:extLst>
                <a:ext uri="{FF2B5EF4-FFF2-40B4-BE49-F238E27FC236}">
                  <a16:creationId xmlns:a16="http://schemas.microsoft.com/office/drawing/2014/main" id="{5A654DA5-542F-51B6-80F9-610FA25136E2}"/>
                </a:ext>
              </a:extLst>
            </p:cNvPr>
            <p:cNvPicPr>
              <a:picLocks noChangeAspect="1"/>
            </p:cNvPicPr>
            <p:nvPr/>
          </p:nvPicPr>
          <p:blipFill>
            <a:blip r:embed="rId2"/>
            <a:stretch>
              <a:fillRect/>
            </a:stretch>
          </p:blipFill>
          <p:spPr>
            <a:xfrm>
              <a:off x="7920445" y="3914273"/>
              <a:ext cx="4079051" cy="841709"/>
            </a:xfrm>
            <a:prstGeom prst="rect">
              <a:avLst/>
            </a:prstGeom>
          </p:spPr>
        </p:pic>
        <p:sp>
          <p:nvSpPr>
            <p:cNvPr id="9" name="Content Placeholder 2">
              <a:extLst>
                <a:ext uri="{FF2B5EF4-FFF2-40B4-BE49-F238E27FC236}">
                  <a16:creationId xmlns:a16="http://schemas.microsoft.com/office/drawing/2014/main" id="{9028C097-AC7D-2BEA-74CA-021398ED55F4}"/>
                </a:ext>
              </a:extLst>
            </p:cNvPr>
            <p:cNvSpPr txBox="1">
              <a:spLocks/>
            </p:cNvSpPr>
            <p:nvPr/>
          </p:nvSpPr>
          <p:spPr>
            <a:xfrm>
              <a:off x="7920444" y="3429001"/>
              <a:ext cx="1592523" cy="373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rPr>
                <a:t>Table 4.2 </a:t>
              </a:r>
            </a:p>
          </p:txBody>
        </p:sp>
      </p:grpSp>
      <p:grpSp>
        <p:nvGrpSpPr>
          <p:cNvPr id="10" name="Group 9">
            <a:extLst>
              <a:ext uri="{FF2B5EF4-FFF2-40B4-BE49-F238E27FC236}">
                <a16:creationId xmlns:a16="http://schemas.microsoft.com/office/drawing/2014/main" id="{2EB0CEAD-2607-CD08-8986-9541E09DF298}"/>
              </a:ext>
            </a:extLst>
          </p:cNvPr>
          <p:cNvGrpSpPr/>
          <p:nvPr/>
        </p:nvGrpSpPr>
        <p:grpSpPr>
          <a:xfrm>
            <a:off x="4564518" y="990757"/>
            <a:ext cx="7386646" cy="3246356"/>
            <a:chOff x="4564518" y="990757"/>
            <a:chExt cx="7386646" cy="3246356"/>
          </a:xfrm>
        </p:grpSpPr>
        <p:sp>
          <p:nvSpPr>
            <p:cNvPr id="8" name="Content Placeholder 2">
              <a:extLst>
                <a:ext uri="{FF2B5EF4-FFF2-40B4-BE49-F238E27FC236}">
                  <a16:creationId xmlns:a16="http://schemas.microsoft.com/office/drawing/2014/main" id="{E1ABE3A0-F514-AAF1-F154-63B2F9F1FA78}"/>
                </a:ext>
              </a:extLst>
            </p:cNvPr>
            <p:cNvSpPr txBox="1">
              <a:spLocks/>
            </p:cNvSpPr>
            <p:nvPr/>
          </p:nvSpPr>
          <p:spPr>
            <a:xfrm>
              <a:off x="4596602" y="990757"/>
              <a:ext cx="1539540" cy="3535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rPr>
                <a:t>Table 4.1 </a:t>
              </a:r>
            </a:p>
          </p:txBody>
        </p:sp>
        <p:pic>
          <p:nvPicPr>
            <p:cNvPr id="11" name="Picture 10">
              <a:extLst>
                <a:ext uri="{FF2B5EF4-FFF2-40B4-BE49-F238E27FC236}">
                  <a16:creationId xmlns:a16="http://schemas.microsoft.com/office/drawing/2014/main" id="{60D985C7-CF1B-F1BD-01CE-F3C221C755E5}"/>
                </a:ext>
              </a:extLst>
            </p:cNvPr>
            <p:cNvPicPr>
              <a:picLocks noChangeAspect="1"/>
            </p:cNvPicPr>
            <p:nvPr/>
          </p:nvPicPr>
          <p:blipFill>
            <a:blip r:embed="rId3"/>
            <a:stretch>
              <a:fillRect/>
            </a:stretch>
          </p:blipFill>
          <p:spPr>
            <a:xfrm>
              <a:off x="4564518" y="3968372"/>
              <a:ext cx="4691777" cy="268741"/>
            </a:xfrm>
            <a:prstGeom prst="rect">
              <a:avLst/>
            </a:prstGeom>
          </p:spPr>
        </p:pic>
        <p:pic>
          <p:nvPicPr>
            <p:cNvPr id="6" name="Picture 5">
              <a:extLst>
                <a:ext uri="{FF2B5EF4-FFF2-40B4-BE49-F238E27FC236}">
                  <a16:creationId xmlns:a16="http://schemas.microsoft.com/office/drawing/2014/main" id="{43C37FFE-9B6D-7549-B281-70700C3CF0A5}"/>
                </a:ext>
              </a:extLst>
            </p:cNvPr>
            <p:cNvPicPr>
              <a:picLocks noChangeAspect="1"/>
            </p:cNvPicPr>
            <p:nvPr/>
          </p:nvPicPr>
          <p:blipFill>
            <a:blip r:embed="rId4"/>
            <a:stretch>
              <a:fillRect/>
            </a:stretch>
          </p:blipFill>
          <p:spPr>
            <a:xfrm>
              <a:off x="4596601" y="1344344"/>
              <a:ext cx="7354563" cy="2618498"/>
            </a:xfrm>
            <a:prstGeom prst="rect">
              <a:avLst/>
            </a:prstGeom>
          </p:spPr>
        </p:pic>
      </p:grpSp>
    </p:spTree>
    <p:extLst>
      <p:ext uri="{BB962C8B-B14F-4D97-AF65-F5344CB8AC3E}">
        <p14:creationId xmlns:p14="http://schemas.microsoft.com/office/powerpoint/2010/main" val="19595947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30E7-765B-6063-8B5C-FB23F5A01ED1}"/>
              </a:ext>
            </a:extLst>
          </p:cNvPr>
          <p:cNvSpPr>
            <a:spLocks noGrp="1"/>
          </p:cNvSpPr>
          <p:nvPr>
            <p:ph type="title"/>
          </p:nvPr>
        </p:nvSpPr>
        <p:spPr>
          <a:xfrm>
            <a:off x="1617785" y="768455"/>
            <a:ext cx="10269415" cy="368969"/>
          </a:xfrm>
        </p:spPr>
        <p:txBody>
          <a:bodyPr>
            <a:normAutofit fontScale="90000"/>
          </a:bodyPr>
          <a:lstStyle/>
          <a:p>
            <a:r>
              <a:rPr lang="en-US" sz="2400" dirty="0">
                <a:solidFill>
                  <a:schemeClr val="tx1"/>
                </a:solidFill>
              </a:rPr>
              <a:t>5) How could we potentially improve the fraud identification process.</a:t>
            </a:r>
          </a:p>
        </p:txBody>
      </p:sp>
      <p:sp>
        <p:nvSpPr>
          <p:cNvPr id="3" name="Content Placeholder 2">
            <a:extLst>
              <a:ext uri="{FF2B5EF4-FFF2-40B4-BE49-F238E27FC236}">
                <a16:creationId xmlns:a16="http://schemas.microsoft.com/office/drawing/2014/main" id="{6F0D4E89-5886-5829-7F28-B14C58E9D8E9}"/>
              </a:ext>
            </a:extLst>
          </p:cNvPr>
          <p:cNvSpPr>
            <a:spLocks noGrp="1"/>
          </p:cNvSpPr>
          <p:nvPr>
            <p:ph idx="1"/>
          </p:nvPr>
        </p:nvSpPr>
        <p:spPr>
          <a:xfrm>
            <a:off x="898358" y="2614863"/>
            <a:ext cx="11181348" cy="4058653"/>
          </a:xfrm>
        </p:spPr>
        <p:txBody>
          <a:bodyPr>
            <a:normAutofit fontScale="85000" lnSpcReduction="10000"/>
          </a:bodyPr>
          <a:lstStyle/>
          <a:p>
            <a:pPr marL="0" indent="0">
              <a:lnSpc>
                <a:spcPct val="160000"/>
              </a:lnSpc>
              <a:buNone/>
            </a:pPr>
            <a:r>
              <a:rPr lang="en-US" dirty="0">
                <a:solidFill>
                  <a:schemeClr val="tx1"/>
                </a:solidFill>
              </a:rPr>
              <a:t>	From the analyses table above result show shows that there are huge number of accounts (customers) that as not been investigated totaling </a:t>
            </a:r>
            <a:r>
              <a:rPr lang="en-US" b="1" dirty="0">
                <a:solidFill>
                  <a:schemeClr val="tx1"/>
                </a:solidFill>
              </a:rPr>
              <a:t>2,196 uninvestigated acct </a:t>
            </a:r>
            <a:r>
              <a:rPr lang="en-US" dirty="0">
                <a:solidFill>
                  <a:schemeClr val="tx1"/>
                </a:solidFill>
              </a:rPr>
              <a:t>with the sum of their </a:t>
            </a:r>
            <a:r>
              <a:rPr lang="en-US" b="1" dirty="0">
                <a:solidFill>
                  <a:schemeClr val="tx1"/>
                </a:solidFill>
              </a:rPr>
              <a:t>outstanding balance of 24,690,030 </a:t>
            </a:r>
            <a:r>
              <a:rPr lang="en-US" dirty="0">
                <a:solidFill>
                  <a:schemeClr val="tx1"/>
                </a:solidFill>
              </a:rPr>
              <a:t>compared to investigated account (customers) who are just </a:t>
            </a:r>
            <a:r>
              <a:rPr lang="en-US" b="1" dirty="0">
                <a:solidFill>
                  <a:schemeClr val="tx1"/>
                </a:solidFill>
              </a:rPr>
              <a:t>147 investigated acct </a:t>
            </a:r>
            <a:r>
              <a:rPr lang="en-US" dirty="0">
                <a:solidFill>
                  <a:schemeClr val="tx1"/>
                </a:solidFill>
              </a:rPr>
              <a:t>and total </a:t>
            </a:r>
            <a:r>
              <a:rPr lang="en-US" b="1" dirty="0">
                <a:solidFill>
                  <a:schemeClr val="tx1"/>
                </a:solidFill>
              </a:rPr>
              <a:t>outstanding balance  of 1,484,680 </a:t>
            </a:r>
            <a:r>
              <a:rPr lang="en-US" dirty="0">
                <a:solidFill>
                  <a:schemeClr val="tx1"/>
                </a:solidFill>
              </a:rPr>
              <a:t>which is </a:t>
            </a:r>
            <a:r>
              <a:rPr lang="en-US" b="1" dirty="0">
                <a:solidFill>
                  <a:schemeClr val="tx1"/>
                </a:solidFill>
              </a:rPr>
              <a:t>6% lower </a:t>
            </a:r>
            <a:r>
              <a:rPr lang="en-US" dirty="0">
                <a:solidFill>
                  <a:schemeClr val="tx1"/>
                </a:solidFill>
              </a:rPr>
              <a:t>compared to uninvestigated account </a:t>
            </a:r>
            <a:r>
              <a:rPr lang="en-US" b="1" dirty="0">
                <a:solidFill>
                  <a:schemeClr val="tx1"/>
                </a:solidFill>
              </a:rPr>
              <a:t>94% higher </a:t>
            </a:r>
            <a:r>
              <a:rPr lang="en-US" dirty="0">
                <a:solidFill>
                  <a:schemeClr val="tx1"/>
                </a:solidFill>
              </a:rPr>
              <a:t>which is venerable to potential fraud.</a:t>
            </a:r>
          </a:p>
          <a:p>
            <a:pPr marL="0" indent="0">
              <a:buNone/>
            </a:pPr>
            <a:r>
              <a:rPr lang="en-US" dirty="0">
                <a:solidFill>
                  <a:schemeClr val="tx1"/>
                </a:solidFill>
              </a:rPr>
              <a:t>However</a:t>
            </a:r>
            <a:r>
              <a:rPr lang="en-US" b="1" dirty="0">
                <a:solidFill>
                  <a:schemeClr val="tx1"/>
                </a:solidFill>
              </a:rPr>
              <a:t>, </a:t>
            </a:r>
            <a:r>
              <a:rPr lang="en-US" sz="1800" dirty="0">
                <a:solidFill>
                  <a:schemeClr val="tx1"/>
                </a:solidFill>
              </a:rPr>
              <a:t>fraud identification process is as follows:</a:t>
            </a:r>
          </a:p>
          <a:p>
            <a:pPr marL="0" indent="0">
              <a:buNone/>
            </a:pPr>
            <a:endParaRPr lang="en-US" b="1" dirty="0">
              <a:solidFill>
                <a:schemeClr val="tx1"/>
              </a:solidFill>
            </a:endParaRPr>
          </a:p>
          <a:p>
            <a:pPr algn="ctr">
              <a:buFont typeface="+mj-lt"/>
              <a:buAutoNum type="arabicPeriod"/>
            </a:pPr>
            <a:r>
              <a:rPr lang="en-US" b="1" dirty="0">
                <a:solidFill>
                  <a:schemeClr val="tx1"/>
                </a:solidFill>
              </a:rPr>
              <a:t>Enhance Data Collection:</a:t>
            </a:r>
          </a:p>
          <a:p>
            <a:r>
              <a:rPr lang="en-US" b="1" dirty="0">
                <a:solidFill>
                  <a:schemeClr val="tx1"/>
                </a:solidFill>
              </a:rPr>
              <a:t>Expand data points:</a:t>
            </a:r>
            <a:r>
              <a:rPr lang="en-US" dirty="0">
                <a:solidFill>
                  <a:schemeClr val="tx1"/>
                </a:solidFill>
              </a:rPr>
              <a:t> Collect additional information such as customer demographics, transaction history, device information, and location data.</a:t>
            </a:r>
          </a:p>
          <a:p>
            <a:r>
              <a:rPr lang="en-US" b="1" dirty="0">
                <a:solidFill>
                  <a:schemeClr val="tx1"/>
                </a:solidFill>
              </a:rPr>
              <a:t>Improve data quality:</a:t>
            </a:r>
            <a:r>
              <a:rPr lang="en-US" dirty="0">
                <a:solidFill>
                  <a:schemeClr val="tx1"/>
                </a:solidFill>
              </a:rPr>
              <a:t> Ensure data accuracy and consistency to enhance analysis effectiveness.</a:t>
            </a:r>
          </a:p>
          <a:p>
            <a:endParaRPr lang="en-US" dirty="0">
              <a:solidFill>
                <a:schemeClr val="tx1"/>
              </a:solidFill>
            </a:endParaRPr>
          </a:p>
          <a:p>
            <a:pPr marL="0" indent="0" algn="r">
              <a:buNone/>
            </a:pPr>
            <a:r>
              <a:rPr lang="en-US" sz="1800" i="1" dirty="0">
                <a:solidFill>
                  <a:schemeClr val="tx1"/>
                </a:solidFill>
              </a:rPr>
              <a:t>See next slide for further process</a:t>
            </a:r>
            <a:endParaRPr lang="en-US" i="1" dirty="0">
              <a:solidFill>
                <a:schemeClr val="tx1"/>
              </a:solidFill>
            </a:endParaRPr>
          </a:p>
          <a:p>
            <a:endParaRPr lang="en-US" dirty="0">
              <a:solidFill>
                <a:schemeClr val="tx1"/>
              </a:solidFill>
            </a:endParaRPr>
          </a:p>
        </p:txBody>
      </p:sp>
      <p:pic>
        <p:nvPicPr>
          <p:cNvPr id="7" name="Picture 6">
            <a:extLst>
              <a:ext uri="{FF2B5EF4-FFF2-40B4-BE49-F238E27FC236}">
                <a16:creationId xmlns:a16="http://schemas.microsoft.com/office/drawing/2014/main" id="{D8D9D609-B0B5-B292-CA14-597D31EB1FCF}"/>
              </a:ext>
            </a:extLst>
          </p:cNvPr>
          <p:cNvPicPr>
            <a:picLocks noChangeAspect="1"/>
          </p:cNvPicPr>
          <p:nvPr/>
        </p:nvPicPr>
        <p:blipFill>
          <a:blip r:embed="rId2"/>
          <a:stretch>
            <a:fillRect/>
          </a:stretch>
        </p:blipFill>
        <p:spPr>
          <a:xfrm>
            <a:off x="336100" y="1507174"/>
            <a:ext cx="7411678" cy="933489"/>
          </a:xfrm>
          <a:prstGeom prst="rect">
            <a:avLst/>
          </a:prstGeom>
        </p:spPr>
      </p:pic>
      <p:pic>
        <p:nvPicPr>
          <p:cNvPr id="9" name="Picture 8">
            <a:extLst>
              <a:ext uri="{FF2B5EF4-FFF2-40B4-BE49-F238E27FC236}">
                <a16:creationId xmlns:a16="http://schemas.microsoft.com/office/drawing/2014/main" id="{574F5A4A-8462-3932-BBB7-ACC06D6116AB}"/>
              </a:ext>
            </a:extLst>
          </p:cNvPr>
          <p:cNvPicPr>
            <a:picLocks noChangeAspect="1"/>
          </p:cNvPicPr>
          <p:nvPr/>
        </p:nvPicPr>
        <p:blipFill>
          <a:blip r:embed="rId3"/>
          <a:stretch>
            <a:fillRect/>
          </a:stretch>
        </p:blipFill>
        <p:spPr>
          <a:xfrm>
            <a:off x="7898842" y="1716675"/>
            <a:ext cx="3988358" cy="696380"/>
          </a:xfrm>
          <a:prstGeom prst="rect">
            <a:avLst/>
          </a:prstGeom>
        </p:spPr>
      </p:pic>
    </p:spTree>
    <p:extLst>
      <p:ext uri="{BB962C8B-B14F-4D97-AF65-F5344CB8AC3E}">
        <p14:creationId xmlns:p14="http://schemas.microsoft.com/office/powerpoint/2010/main" val="31751576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2373</TotalTime>
  <Words>2454</Words>
  <Application>Microsoft Office PowerPoint</Application>
  <PresentationFormat>Widescreen</PresentationFormat>
  <Paragraphs>210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Wisp</vt:lpstr>
      <vt:lpstr>FRAUD ANALYSE</vt:lpstr>
      <vt:lpstr>Table of Contents:</vt:lpstr>
      <vt:lpstr>A. Data Cleaning and Preparation</vt:lpstr>
      <vt:lpstr>1. Which region  has the highest Outstanding Loan Balance exposure</vt:lpstr>
      <vt:lpstr>2. Ranking Regions by Potential Fraud Risk</vt:lpstr>
      <vt:lpstr>3. Using the data determine the most affected phone model, and region.</vt:lpstr>
      <vt:lpstr>4) Using the data show the most affected month by fraud.</vt:lpstr>
      <vt:lpstr>February Fraud Matrix </vt:lpstr>
      <vt:lpstr>5) How could we potentially improve the fraud identification process.</vt:lpstr>
      <vt:lpstr>Fraud identification process.</vt:lpstr>
      <vt:lpstr>6) What operational improvements should we investigate to improve the fraud investigation process.</vt:lpstr>
      <vt:lpstr>7. Write an SQL query to replicate the results in DataSheet but only getting results for Suwami reg. Use the data on sheet named "Short schema"</vt:lpstr>
      <vt:lpstr>PowerPoint Presentation</vt:lpstr>
      <vt:lpstr>1. Would you denote that investigated accounts perform similarly to non-investigated accounts when considering payment.</vt:lpstr>
      <vt:lpstr>2. Which region among the four would you consider to be the worst performing (or most vulnerable to fraud). And which Model in that region would you consider to be the worst model. </vt:lpstr>
      <vt:lpstr>3. Does the date a device was sold generally correlate to the balance a customer is left with. Explain (50 words)</vt:lpstr>
      <vt:lpstr>4. The first stage when working with data is data cleaning. Explain the data cleaning process.</vt:lpstr>
      <vt:lpstr>5. The data was derived from three Tables -Tab tagged Short Schema a) Write an SQL query to replicate the results in DataSheet but only getting results for Suwami reg</vt:lpstr>
      <vt:lpstr>RECOMMENDATION SUMMARIZATION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ANALYSE</dc:title>
  <dc:creator>Adedokun Abdulmalik .A.</dc:creator>
  <cp:lastModifiedBy>Adedokun Abdulmalik .A.</cp:lastModifiedBy>
  <cp:revision>274</cp:revision>
  <dcterms:created xsi:type="dcterms:W3CDTF">2024-08-04T22:53:02Z</dcterms:created>
  <dcterms:modified xsi:type="dcterms:W3CDTF">2024-08-06T23:29:01Z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d1125dd-bf53-44e5-9190-44d9dee7bafb_Enabled">
    <vt:lpwstr>true</vt:lpwstr>
  </property>
  <property fmtid="{D5CDD505-2E9C-101B-9397-08002B2CF9AE}" pid="3" name="MSIP_Label_dd1125dd-bf53-44e5-9190-44d9dee7bafb_SetDate">
    <vt:lpwstr>2024-08-06T10:38:34Z</vt:lpwstr>
  </property>
  <property fmtid="{D5CDD505-2E9C-101B-9397-08002B2CF9AE}" pid="4" name="MSIP_Label_dd1125dd-bf53-44e5-9190-44d9dee7bafb_Method">
    <vt:lpwstr>Privileged</vt:lpwstr>
  </property>
  <property fmtid="{D5CDD505-2E9C-101B-9397-08002B2CF9AE}" pid="5" name="MSIP_Label_dd1125dd-bf53-44e5-9190-44d9dee7bafb_Name">
    <vt:lpwstr>dd1125dd-bf53-44e5-9190-44d9dee7bafb</vt:lpwstr>
  </property>
  <property fmtid="{D5CDD505-2E9C-101B-9397-08002B2CF9AE}" pid="6" name="MSIP_Label_dd1125dd-bf53-44e5-9190-44d9dee7bafb_SiteId">
    <vt:lpwstr>6400df67-1817-484e-84ae-ed3b97ca1620</vt:lpwstr>
  </property>
  <property fmtid="{D5CDD505-2E9C-101B-9397-08002B2CF9AE}" pid="7" name="MSIP_Label_dd1125dd-bf53-44e5-9190-44d9dee7bafb_ActionId">
    <vt:lpwstr>a7c3f8bb-9db4-4169-8017-e73f5450e20a</vt:lpwstr>
  </property>
  <property fmtid="{D5CDD505-2E9C-101B-9397-08002B2CF9AE}" pid="8" name="MSIP_Label_dd1125dd-bf53-44e5-9190-44d9dee7bafb_ContentBits">
    <vt:lpwstr>0</vt:lpwstr>
  </property>
</Properties>
</file>