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1" r:id="rId3"/>
    <p:sldId id="272" r:id="rId4"/>
    <p:sldId id="273" r:id="rId5"/>
    <p:sldId id="274" r:id="rId6"/>
    <p:sldId id="275" r:id="rId7"/>
    <p:sldId id="258" r:id="rId8"/>
    <p:sldId id="257" r:id="rId9"/>
    <p:sldId id="259" r:id="rId10"/>
    <p:sldId id="260" r:id="rId11"/>
    <p:sldId id="261" r:id="rId12"/>
    <p:sldId id="279" r:id="rId13"/>
    <p:sldId id="263" r:id="rId14"/>
    <p:sldId id="262" r:id="rId15"/>
    <p:sldId id="264" r:id="rId16"/>
    <p:sldId id="280" r:id="rId17"/>
    <p:sldId id="265" r:id="rId18"/>
    <p:sldId id="266" r:id="rId19"/>
    <p:sldId id="281" r:id="rId20"/>
    <p:sldId id="269" r:id="rId21"/>
    <p:sldId id="268" r:id="rId22"/>
    <p:sldId id="270" r:id="rId23"/>
    <p:sldId id="278" r:id="rId24"/>
    <p:sldId id="276"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p:scale>
          <a:sx n="80" d="100"/>
          <a:sy n="80" d="100"/>
        </p:scale>
        <p:origin x="38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17AC4FB5-5BAA-4733-B323-9372C2396692}" type="datetimeFigureOut">
              <a:rPr lang="en-US" smtClean="0"/>
              <a:t>8/21/2024</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B81FB3E0-234C-4AAC-843E-915947830B82}" type="slidenum">
              <a:rPr lang="en-US" smtClean="0"/>
              <a:t>‹#›</a:t>
            </a:fld>
            <a:endParaRPr lang="en-US"/>
          </a:p>
        </p:txBody>
      </p:sp>
    </p:spTree>
    <p:extLst>
      <p:ext uri="{BB962C8B-B14F-4D97-AF65-F5344CB8AC3E}">
        <p14:creationId xmlns:p14="http://schemas.microsoft.com/office/powerpoint/2010/main" val="252273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C4FB5-5BAA-4733-B323-9372C2396692}"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280097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AC4FB5-5BAA-4733-B323-9372C2396692}"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1312716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AC4FB5-5BAA-4733-B323-9372C2396692}"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424218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AC4FB5-5BAA-4733-B323-9372C2396692}"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955657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AC4FB5-5BAA-4733-B323-9372C2396692}"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3928057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AC4FB5-5BAA-4733-B323-9372C2396692}"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789528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AC4FB5-5BAA-4733-B323-9372C2396692}"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2117004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AC4FB5-5BAA-4733-B323-9372C2396692}"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50629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AC4FB5-5BAA-4733-B323-9372C2396692}"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369894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AC4FB5-5BAA-4733-B323-9372C2396692}"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311174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AC4FB5-5BAA-4733-B323-9372C2396692}"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1742987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AC4FB5-5BAA-4733-B323-9372C2396692}"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80731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AC4FB5-5BAA-4733-B323-9372C2396692}" type="datetimeFigureOut">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96288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AC4FB5-5BAA-4733-B323-9372C2396692}" type="datetimeFigureOut">
              <a:rPr lang="en-US" smtClean="0"/>
              <a:t>8/21/2024</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2131084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C4FB5-5BAA-4733-B323-9372C2396692}"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55416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C4FB5-5BAA-4733-B323-9372C2396692}"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1FB3E0-234C-4AAC-843E-915947830B82}" type="slidenum">
              <a:rPr lang="en-US" smtClean="0"/>
              <a:t>‹#›</a:t>
            </a:fld>
            <a:endParaRPr lang="en-US"/>
          </a:p>
        </p:txBody>
      </p:sp>
    </p:spTree>
    <p:extLst>
      <p:ext uri="{BB962C8B-B14F-4D97-AF65-F5344CB8AC3E}">
        <p14:creationId xmlns:p14="http://schemas.microsoft.com/office/powerpoint/2010/main" val="301377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7AC4FB5-5BAA-4733-B323-9372C2396692}" type="datetimeFigureOut">
              <a:rPr lang="en-US" smtClean="0"/>
              <a:t>8/21/2024</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1FB3E0-234C-4AAC-843E-915947830B82}" type="slidenum">
              <a:rPr lang="en-US" smtClean="0"/>
              <a:t>‹#›</a:t>
            </a:fld>
            <a:endParaRPr lang="en-US"/>
          </a:p>
        </p:txBody>
      </p:sp>
    </p:spTree>
    <p:extLst>
      <p:ext uri="{BB962C8B-B14F-4D97-AF65-F5344CB8AC3E}">
        <p14:creationId xmlns:p14="http://schemas.microsoft.com/office/powerpoint/2010/main" val="33923816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dedokun-abdulmalik-adeyemi/"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4.png"/><Relationship Id="rId12"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7.png"/><Relationship Id="rId5" Type="http://schemas.openxmlformats.org/officeDocument/2006/relationships/image" Target="../media/image23.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2.png"/><Relationship Id="rId9" Type="http://schemas.openxmlformats.org/officeDocument/2006/relationships/image" Target="../media/image25.png"/><Relationship Id="rId1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linkedin.com/in/adedokun-abdulmalik-adeyemi/"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4F7813-8F9B-BF8E-0F41-CAA434F32769}"/>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495032" y="465360"/>
            <a:ext cx="11197296" cy="5901618"/>
          </a:xfrm>
          <a:prstGeom prst="rect">
            <a:avLst/>
          </a:prstGeom>
        </p:spPr>
      </p:pic>
      <p:sp>
        <p:nvSpPr>
          <p:cNvPr id="2" name="Title 1">
            <a:extLst>
              <a:ext uri="{FF2B5EF4-FFF2-40B4-BE49-F238E27FC236}">
                <a16:creationId xmlns:a16="http://schemas.microsoft.com/office/drawing/2014/main" id="{9D9F7AA3-463F-4BE0-E6C6-E1BE00134BEB}"/>
              </a:ext>
            </a:extLst>
          </p:cNvPr>
          <p:cNvSpPr>
            <a:spLocks noGrp="1"/>
          </p:cNvSpPr>
          <p:nvPr>
            <p:ph type="ctrTitle"/>
          </p:nvPr>
        </p:nvSpPr>
        <p:spPr>
          <a:xfrm>
            <a:off x="1020044" y="899410"/>
            <a:ext cx="5740520" cy="3503217"/>
          </a:xfrm>
        </p:spPr>
        <p:txBody>
          <a:bodyPr>
            <a:normAutofit/>
          </a:bodyPr>
          <a:lstStyle/>
          <a:p>
            <a:r>
              <a:rPr lang="en-US" sz="6000" b="1" dirty="0">
                <a:solidFill>
                  <a:schemeClr val="bg1"/>
                </a:solidFill>
              </a:rPr>
              <a:t>NETFLIX</a:t>
            </a:r>
            <a:r>
              <a:rPr lang="en-US" dirty="0">
                <a:solidFill>
                  <a:schemeClr val="bg1"/>
                </a:solidFill>
              </a:rPr>
              <a:t> </a:t>
            </a:r>
            <a:r>
              <a:rPr lang="en-US" sz="4400" b="1" dirty="0">
                <a:solidFill>
                  <a:schemeClr val="bg1"/>
                </a:solidFill>
              </a:rPr>
              <a:t>MOVIES</a:t>
            </a:r>
            <a:br>
              <a:rPr lang="en-US" sz="4000" b="1" dirty="0">
                <a:solidFill>
                  <a:schemeClr val="bg1"/>
                </a:solidFill>
              </a:rPr>
            </a:br>
            <a:r>
              <a:rPr lang="en-US" sz="4000" b="1" dirty="0">
                <a:solidFill>
                  <a:schemeClr val="bg1"/>
                </a:solidFill>
              </a:rPr>
              <a:t>ANALYSES </a:t>
            </a:r>
            <a:br>
              <a:rPr lang="en-US" sz="4000" b="1" dirty="0">
                <a:solidFill>
                  <a:schemeClr val="bg1"/>
                </a:solidFill>
              </a:rPr>
            </a:br>
            <a:r>
              <a:rPr lang="en-US" sz="4000" b="1" dirty="0">
                <a:solidFill>
                  <a:schemeClr val="bg1"/>
                </a:solidFill>
              </a:rPr>
              <a:t>WITH </a:t>
            </a:r>
            <a:br>
              <a:rPr lang="en-US" sz="4000" b="1" dirty="0">
                <a:solidFill>
                  <a:schemeClr val="bg1"/>
                </a:solidFill>
              </a:rPr>
            </a:br>
            <a:r>
              <a:rPr lang="en-US" sz="6000" b="1" dirty="0">
                <a:solidFill>
                  <a:schemeClr val="bg1"/>
                </a:solidFill>
              </a:rPr>
              <a:t>SQL</a:t>
            </a:r>
            <a:endParaRPr lang="en-US" b="1" dirty="0">
              <a:solidFill>
                <a:schemeClr val="bg1"/>
              </a:solidFill>
            </a:endParaRPr>
          </a:p>
        </p:txBody>
      </p:sp>
      <p:sp>
        <p:nvSpPr>
          <p:cNvPr id="6" name="Subtitle 2">
            <a:extLst>
              <a:ext uri="{FF2B5EF4-FFF2-40B4-BE49-F238E27FC236}">
                <a16:creationId xmlns:a16="http://schemas.microsoft.com/office/drawing/2014/main" id="{C06EEE02-FC1E-A7C1-A9F5-088971F58FCB}"/>
              </a:ext>
            </a:extLst>
          </p:cNvPr>
          <p:cNvSpPr txBox="1">
            <a:spLocks/>
          </p:cNvSpPr>
          <p:nvPr/>
        </p:nvSpPr>
        <p:spPr>
          <a:xfrm>
            <a:off x="1020044" y="4402627"/>
            <a:ext cx="5766001" cy="1437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US" sz="1600" dirty="0">
              <a:solidFill>
                <a:schemeClr val="bg1"/>
              </a:solidFill>
            </a:endParaRPr>
          </a:p>
          <a:p>
            <a:pPr marL="0" indent="0">
              <a:buNone/>
            </a:pPr>
            <a:r>
              <a:rPr lang="en-US" b="1" i="1" dirty="0">
                <a:solidFill>
                  <a:schemeClr val="bg1"/>
                </a:solidFill>
              </a:rPr>
              <a:t>By</a:t>
            </a:r>
            <a:endParaRPr lang="en-US" dirty="0">
              <a:solidFill>
                <a:schemeClr val="bg1"/>
              </a:solidFill>
            </a:endParaRPr>
          </a:p>
          <a:p>
            <a:pPr marL="0" indent="0">
              <a:buNone/>
            </a:pPr>
            <a:r>
              <a:rPr lang="en-US" b="1" dirty="0">
                <a:solidFill>
                  <a:schemeClr val="bg1"/>
                </a:solidFill>
                <a:hlinkClick r:id="rId3">
                  <a:extLst>
                    <a:ext uri="{A12FA001-AC4F-418D-AE19-62706E023703}">
                      <ahyp:hlinkClr xmlns:ahyp="http://schemas.microsoft.com/office/drawing/2018/hyperlinkcolor" val="tx"/>
                    </a:ext>
                  </a:extLst>
                </a:hlinkClick>
              </a:rPr>
              <a:t>ADEDOKUN ABDULMALIK ADEYEMI</a:t>
            </a:r>
            <a:endParaRPr lang="en-US" b="1" dirty="0">
              <a:solidFill>
                <a:schemeClr val="bg1"/>
              </a:solidFill>
            </a:endParaRPr>
          </a:p>
        </p:txBody>
      </p:sp>
      <p:pic>
        <p:nvPicPr>
          <p:cNvPr id="7" name="Picture 6">
            <a:extLst>
              <a:ext uri="{FF2B5EF4-FFF2-40B4-BE49-F238E27FC236}">
                <a16:creationId xmlns:a16="http://schemas.microsoft.com/office/drawing/2014/main" id="{67052F9D-6DCE-4DBB-3111-9B53B9315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6544" y="5166164"/>
            <a:ext cx="455147" cy="455147"/>
          </a:xfrm>
          <a:prstGeom prst="rect">
            <a:avLst/>
          </a:prstGeom>
        </p:spPr>
      </p:pic>
      <p:pic>
        <p:nvPicPr>
          <p:cNvPr id="12" name="Content Placeholder 4">
            <a:extLst>
              <a:ext uri="{FF2B5EF4-FFF2-40B4-BE49-F238E27FC236}">
                <a16:creationId xmlns:a16="http://schemas.microsoft.com/office/drawing/2014/main" id="{D7F5C351-97B2-3750-E350-7E2EEF1BDABC}"/>
              </a:ext>
            </a:extLst>
          </p:cNvPr>
          <p:cNvPicPr>
            <a:picLocks noChangeAspect="1"/>
          </p:cNvPicPr>
          <p:nvPr/>
        </p:nvPicPr>
        <p:blipFill rotWithShape="1">
          <a:blip r:embed="rId5">
            <a:extLst>
              <a:ext uri="{28A0092B-C50C-407E-A947-70E740481C1C}">
                <a14:useLocalDpi xmlns:a14="http://schemas.microsoft.com/office/drawing/2010/main" val="0"/>
              </a:ext>
            </a:extLst>
          </a:blip>
          <a:srcRect l="13485" t="67930" r="80684" b="22090"/>
          <a:stretch/>
        </p:blipFill>
        <p:spPr>
          <a:xfrm>
            <a:off x="8839654" y="1058511"/>
            <a:ext cx="2677851" cy="2599089"/>
          </a:xfrm>
          <a:prstGeom prst="roundRect">
            <a:avLst/>
          </a:prstGeom>
        </p:spPr>
      </p:pic>
      <p:pic>
        <p:nvPicPr>
          <p:cNvPr id="14" name="Picture 13">
            <a:extLst>
              <a:ext uri="{FF2B5EF4-FFF2-40B4-BE49-F238E27FC236}">
                <a16:creationId xmlns:a16="http://schemas.microsoft.com/office/drawing/2014/main" id="{069620EF-9065-B6A1-C664-862B693CEC3B}"/>
              </a:ext>
            </a:extLst>
          </p:cNvPr>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9128840" y="3940237"/>
            <a:ext cx="2099477" cy="1180957"/>
          </a:xfrm>
          <a:prstGeom prst="rect">
            <a:avLst/>
          </a:prstGeom>
        </p:spPr>
      </p:pic>
    </p:spTree>
    <p:extLst>
      <p:ext uri="{BB962C8B-B14F-4D97-AF65-F5344CB8AC3E}">
        <p14:creationId xmlns:p14="http://schemas.microsoft.com/office/powerpoint/2010/main" val="1412155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6B21-8F06-FC3E-6A05-336933F732FE}"/>
              </a:ext>
            </a:extLst>
          </p:cNvPr>
          <p:cNvSpPr>
            <a:spLocks noGrp="1"/>
          </p:cNvSpPr>
          <p:nvPr>
            <p:ph type="title"/>
          </p:nvPr>
        </p:nvSpPr>
        <p:spPr>
          <a:xfrm>
            <a:off x="794416" y="745346"/>
            <a:ext cx="8761413" cy="728480"/>
          </a:xfrm>
        </p:spPr>
        <p:txBody>
          <a:bodyPr/>
          <a:lstStyle/>
          <a:p>
            <a:r>
              <a:rPr lang="en-US" sz="3200" dirty="0">
                <a:solidFill>
                  <a:schemeClr val="bg1"/>
                </a:solidFill>
              </a:rPr>
              <a:t>4. Find the total and average duration of 	movies and TV shows</a:t>
            </a:r>
          </a:p>
        </p:txBody>
      </p:sp>
      <p:sp>
        <p:nvSpPr>
          <p:cNvPr id="3" name="Content Placeholder 2">
            <a:extLst>
              <a:ext uri="{FF2B5EF4-FFF2-40B4-BE49-F238E27FC236}">
                <a16:creationId xmlns:a16="http://schemas.microsoft.com/office/drawing/2014/main" id="{F271EBDE-5110-7DCB-9B53-1A7213786759}"/>
              </a:ext>
            </a:extLst>
          </p:cNvPr>
          <p:cNvSpPr>
            <a:spLocks noGrp="1"/>
          </p:cNvSpPr>
          <p:nvPr>
            <p:ph idx="1"/>
          </p:nvPr>
        </p:nvSpPr>
        <p:spPr>
          <a:xfrm>
            <a:off x="496253" y="2323476"/>
            <a:ext cx="5229989" cy="3639448"/>
          </a:xfrm>
        </p:spPr>
        <p:txBody>
          <a:bodyPr>
            <a:normAutofit lnSpcReduction="10000"/>
          </a:bodyPr>
          <a:lstStyle/>
          <a:p>
            <a:pPr>
              <a:lnSpc>
                <a:spcPct val="200000"/>
              </a:lnSpc>
            </a:pPr>
            <a:r>
              <a:rPr lang="en-US" dirty="0">
                <a:solidFill>
                  <a:schemeClr val="tx1">
                    <a:lumMod val="95000"/>
                    <a:lumOff val="5000"/>
                  </a:schemeClr>
                </a:solidFill>
              </a:rPr>
              <a:t>Analyses shows that </a:t>
            </a:r>
            <a:r>
              <a:rPr lang="en-US" b="1" dirty="0">
                <a:solidFill>
                  <a:schemeClr val="tx1">
                    <a:lumMod val="95000"/>
                    <a:lumOff val="5000"/>
                  </a:schemeClr>
                </a:solidFill>
              </a:rPr>
              <a:t>MOVIES</a:t>
            </a:r>
            <a:r>
              <a:rPr lang="en-US" dirty="0">
                <a:solidFill>
                  <a:schemeClr val="tx1">
                    <a:lumMod val="95000"/>
                    <a:lumOff val="5000"/>
                  </a:schemeClr>
                </a:solidFill>
              </a:rPr>
              <a:t> takes lead of long duration over TV show with the :</a:t>
            </a:r>
          </a:p>
          <a:p>
            <a:pPr marL="0" indent="0">
              <a:lnSpc>
                <a:spcPct val="200000"/>
              </a:lnSpc>
              <a:buNone/>
            </a:pPr>
            <a:r>
              <a:rPr lang="en-US" dirty="0">
                <a:solidFill>
                  <a:schemeClr val="tx1">
                    <a:lumMod val="95000"/>
                    <a:lumOff val="5000"/>
                  </a:schemeClr>
                </a:solidFill>
              </a:rPr>
              <a:t>	</a:t>
            </a:r>
            <a:r>
              <a:rPr lang="en-US" b="1" dirty="0">
                <a:solidFill>
                  <a:schemeClr val="tx1">
                    <a:lumMod val="95000"/>
                    <a:lumOff val="5000"/>
                  </a:schemeClr>
                </a:solidFill>
              </a:rPr>
              <a:t>Average Mins : 99mins 10sec</a:t>
            </a:r>
          </a:p>
          <a:p>
            <a:pPr marL="0" indent="0">
              <a:lnSpc>
                <a:spcPct val="200000"/>
              </a:lnSpc>
              <a:buNone/>
            </a:pPr>
            <a:r>
              <a:rPr lang="en-US" b="1" dirty="0">
                <a:solidFill>
                  <a:schemeClr val="tx1">
                    <a:lumMod val="95000"/>
                    <a:lumOff val="5000"/>
                  </a:schemeClr>
                </a:solidFill>
              </a:rPr>
              <a:t>	Total Mins: 422,571 mins</a:t>
            </a:r>
          </a:p>
          <a:p>
            <a:pPr marL="0" indent="0">
              <a:lnSpc>
                <a:spcPct val="200000"/>
              </a:lnSpc>
              <a:buNone/>
            </a:pPr>
            <a:r>
              <a:rPr lang="en-US" dirty="0">
                <a:solidFill>
                  <a:schemeClr val="tx1">
                    <a:lumMod val="95000"/>
                    <a:lumOff val="5000"/>
                  </a:schemeClr>
                </a:solidFill>
              </a:rPr>
              <a:t>	Which is equivalent to </a:t>
            </a:r>
            <a:r>
              <a:rPr lang="en-US" b="1" dirty="0">
                <a:solidFill>
                  <a:schemeClr val="tx1">
                    <a:lumMod val="95000"/>
                    <a:lumOff val="5000"/>
                  </a:schemeClr>
                </a:solidFill>
              </a:rPr>
              <a:t>TOTAL HOURS </a:t>
            </a:r>
            <a:r>
              <a:rPr lang="en-US" dirty="0">
                <a:solidFill>
                  <a:schemeClr val="tx1">
                    <a:lumMod val="95000"/>
                    <a:lumOff val="5000"/>
                  </a:schemeClr>
                </a:solidFill>
              </a:rPr>
              <a:t>of 	</a:t>
            </a:r>
            <a:r>
              <a:rPr lang="en-US" b="1" dirty="0">
                <a:solidFill>
                  <a:schemeClr val="tx1">
                    <a:lumMod val="95000"/>
                    <a:lumOff val="5000"/>
                  </a:schemeClr>
                </a:solidFill>
              </a:rPr>
              <a:t>7,042hrs</a:t>
            </a:r>
            <a:r>
              <a:rPr lang="en-US" dirty="0">
                <a:solidFill>
                  <a:schemeClr val="tx1">
                    <a:lumMod val="95000"/>
                    <a:lumOff val="5000"/>
                  </a:schemeClr>
                </a:solidFill>
              </a:rPr>
              <a:t> </a:t>
            </a:r>
          </a:p>
        </p:txBody>
      </p:sp>
      <p:pic>
        <p:nvPicPr>
          <p:cNvPr id="6" name="Content Placeholder 4">
            <a:extLst>
              <a:ext uri="{FF2B5EF4-FFF2-40B4-BE49-F238E27FC236}">
                <a16:creationId xmlns:a16="http://schemas.microsoft.com/office/drawing/2014/main" id="{E36A7A20-7BDE-B390-F876-2E5062588B65}"/>
              </a:ext>
            </a:extLst>
          </p:cNvPr>
          <p:cNvPicPr>
            <a:picLocks noChangeAspect="1"/>
          </p:cNvPicPr>
          <p:nvPr/>
        </p:nvPicPr>
        <p:blipFill rotWithShape="1">
          <a:blip r:embed="rId2">
            <a:extLst>
              <a:ext uri="{28A0092B-C50C-407E-A947-70E740481C1C}">
                <a14:useLocalDpi xmlns:a14="http://schemas.microsoft.com/office/drawing/2010/main" val="0"/>
              </a:ext>
            </a:extLst>
          </a:blip>
          <a:srcRect l="13485" t="67930" r="80684" b="22090"/>
          <a:stretch/>
        </p:blipFill>
        <p:spPr>
          <a:xfrm>
            <a:off x="10193312" y="507549"/>
            <a:ext cx="1204272" cy="1168851"/>
          </a:xfrm>
          <a:prstGeom prst="roundRect">
            <a:avLst/>
          </a:prstGeom>
        </p:spPr>
      </p:pic>
      <p:pic>
        <p:nvPicPr>
          <p:cNvPr id="4" name="Picture 3">
            <a:extLst>
              <a:ext uri="{FF2B5EF4-FFF2-40B4-BE49-F238E27FC236}">
                <a16:creationId xmlns:a16="http://schemas.microsoft.com/office/drawing/2014/main" id="{711100B8-F0F3-F93E-75BD-91BA55EF7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07" y="5962924"/>
            <a:ext cx="1418023" cy="797638"/>
          </a:xfrm>
          <a:prstGeom prst="rect">
            <a:avLst/>
          </a:prstGeom>
        </p:spPr>
      </p:pic>
      <p:pic>
        <p:nvPicPr>
          <p:cNvPr id="8" name="Picture 7">
            <a:extLst>
              <a:ext uri="{FF2B5EF4-FFF2-40B4-BE49-F238E27FC236}">
                <a16:creationId xmlns:a16="http://schemas.microsoft.com/office/drawing/2014/main" id="{46A19E23-EADE-FBCD-7BDE-7D1B4690ACA6}"/>
              </a:ext>
            </a:extLst>
          </p:cNvPr>
          <p:cNvPicPr>
            <a:picLocks noChangeAspect="1"/>
          </p:cNvPicPr>
          <p:nvPr/>
        </p:nvPicPr>
        <p:blipFill>
          <a:blip r:embed="rId4"/>
          <a:stretch>
            <a:fillRect/>
          </a:stretch>
        </p:blipFill>
        <p:spPr>
          <a:xfrm>
            <a:off x="5966085" y="1876732"/>
            <a:ext cx="5714672" cy="4619862"/>
          </a:xfrm>
          <a:prstGeom prst="rect">
            <a:avLst/>
          </a:prstGeom>
        </p:spPr>
      </p:pic>
    </p:spTree>
    <p:extLst>
      <p:ext uri="{BB962C8B-B14F-4D97-AF65-F5344CB8AC3E}">
        <p14:creationId xmlns:p14="http://schemas.microsoft.com/office/powerpoint/2010/main" val="3165454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4943-80E8-7394-7270-485CA4192814}"/>
              </a:ext>
            </a:extLst>
          </p:cNvPr>
          <p:cNvSpPr>
            <a:spLocks noGrp="1"/>
          </p:cNvSpPr>
          <p:nvPr>
            <p:ph type="title"/>
          </p:nvPr>
        </p:nvSpPr>
        <p:spPr>
          <a:xfrm>
            <a:off x="479685" y="521837"/>
            <a:ext cx="7704945" cy="1168851"/>
          </a:xfrm>
        </p:spPr>
        <p:txBody>
          <a:bodyPr/>
          <a:lstStyle/>
          <a:p>
            <a:r>
              <a:rPr lang="en-US" sz="3200" dirty="0">
                <a:solidFill>
                  <a:schemeClr val="bg1"/>
                </a:solidFill>
              </a:rPr>
              <a:t>5. Find the number of movies released 	in each year.</a:t>
            </a:r>
          </a:p>
        </p:txBody>
      </p:sp>
      <p:sp>
        <p:nvSpPr>
          <p:cNvPr id="3" name="Content Placeholder 2">
            <a:extLst>
              <a:ext uri="{FF2B5EF4-FFF2-40B4-BE49-F238E27FC236}">
                <a16:creationId xmlns:a16="http://schemas.microsoft.com/office/drawing/2014/main" id="{A6E1DB1E-3108-7AB6-5155-4DFCB3FD4DB1}"/>
              </a:ext>
            </a:extLst>
          </p:cNvPr>
          <p:cNvSpPr>
            <a:spLocks noGrp="1"/>
          </p:cNvSpPr>
          <p:nvPr>
            <p:ph idx="1"/>
          </p:nvPr>
        </p:nvSpPr>
        <p:spPr>
          <a:xfrm>
            <a:off x="479685" y="2323475"/>
            <a:ext cx="7600014" cy="2953063"/>
          </a:xfrm>
        </p:spPr>
        <p:txBody>
          <a:bodyPr/>
          <a:lstStyle/>
          <a:p>
            <a:pPr>
              <a:lnSpc>
                <a:spcPct val="200000"/>
              </a:lnSpc>
            </a:pPr>
            <a:r>
              <a:rPr lang="en-US" dirty="0">
                <a:solidFill>
                  <a:schemeClr val="tx1">
                    <a:lumMod val="95000"/>
                    <a:lumOff val="5000"/>
                  </a:schemeClr>
                </a:solidFill>
              </a:rPr>
              <a:t>By checking for the </a:t>
            </a:r>
            <a:r>
              <a:rPr lang="en-US" b="1" dirty="0">
                <a:solidFill>
                  <a:schemeClr val="tx1">
                    <a:lumMod val="95000"/>
                    <a:lumOff val="5000"/>
                  </a:schemeClr>
                </a:solidFill>
              </a:rPr>
              <a:t>number of movies released</a:t>
            </a:r>
            <a:r>
              <a:rPr lang="en-US" dirty="0">
                <a:solidFill>
                  <a:schemeClr val="tx1">
                    <a:lumMod val="95000"/>
                    <a:lumOff val="5000"/>
                  </a:schemeClr>
                </a:solidFill>
              </a:rPr>
              <a:t> each year. Query result shows that year </a:t>
            </a:r>
            <a:r>
              <a:rPr lang="en-US" b="1" dirty="0">
                <a:solidFill>
                  <a:schemeClr val="tx1">
                    <a:lumMod val="95000"/>
                    <a:lumOff val="5000"/>
                  </a:schemeClr>
                </a:solidFill>
              </a:rPr>
              <a:t>2017</a:t>
            </a:r>
            <a:r>
              <a:rPr lang="en-US" dirty="0">
                <a:solidFill>
                  <a:schemeClr val="tx1">
                    <a:lumMod val="95000"/>
                    <a:lumOff val="5000"/>
                  </a:schemeClr>
                </a:solidFill>
              </a:rPr>
              <a:t> takes an </a:t>
            </a:r>
            <a:r>
              <a:rPr lang="en-US" b="1" dirty="0">
                <a:solidFill>
                  <a:schemeClr val="tx1">
                    <a:lumMod val="95000"/>
                    <a:lumOff val="5000"/>
                  </a:schemeClr>
                </a:solidFill>
              </a:rPr>
              <a:t>outstanding winning </a:t>
            </a:r>
            <a:r>
              <a:rPr lang="en-US" dirty="0">
                <a:solidFill>
                  <a:schemeClr val="tx1">
                    <a:lumMod val="95000"/>
                    <a:lumOff val="5000"/>
                  </a:schemeClr>
                </a:solidFill>
              </a:rPr>
              <a:t>with </a:t>
            </a:r>
            <a:r>
              <a:rPr lang="en-US" b="1" dirty="0">
                <a:solidFill>
                  <a:schemeClr val="tx1">
                    <a:lumMod val="95000"/>
                    <a:lumOff val="5000"/>
                  </a:schemeClr>
                </a:solidFill>
              </a:rPr>
              <a:t>682 movies </a:t>
            </a:r>
            <a:r>
              <a:rPr lang="en-US" dirty="0">
                <a:solidFill>
                  <a:schemeClr val="tx1">
                    <a:lumMod val="95000"/>
                    <a:lumOff val="5000"/>
                  </a:schemeClr>
                </a:solidFill>
              </a:rPr>
              <a:t>released while year </a:t>
            </a:r>
            <a:r>
              <a:rPr lang="en-US" b="1" dirty="0">
                <a:solidFill>
                  <a:schemeClr val="tx1">
                    <a:lumMod val="95000"/>
                    <a:lumOff val="5000"/>
                  </a:schemeClr>
                </a:solidFill>
              </a:rPr>
              <a:t>2018</a:t>
            </a:r>
            <a:r>
              <a:rPr lang="en-US" dirty="0">
                <a:solidFill>
                  <a:schemeClr val="tx1">
                    <a:lumMod val="95000"/>
                    <a:lumOff val="5000"/>
                  </a:schemeClr>
                </a:solidFill>
              </a:rPr>
              <a:t> and </a:t>
            </a:r>
            <a:r>
              <a:rPr lang="en-US" b="1" dirty="0">
                <a:solidFill>
                  <a:schemeClr val="tx1">
                    <a:lumMod val="95000"/>
                    <a:lumOff val="5000"/>
                  </a:schemeClr>
                </a:solidFill>
              </a:rPr>
              <a:t>2016</a:t>
            </a:r>
            <a:r>
              <a:rPr lang="en-US" dirty="0">
                <a:solidFill>
                  <a:schemeClr val="tx1">
                    <a:lumMod val="95000"/>
                    <a:lumOff val="5000"/>
                  </a:schemeClr>
                </a:solidFill>
              </a:rPr>
              <a:t> takes the </a:t>
            </a:r>
            <a:r>
              <a:rPr lang="en-US" b="1" dirty="0">
                <a:solidFill>
                  <a:schemeClr val="tx1">
                    <a:lumMod val="95000"/>
                    <a:lumOff val="5000"/>
                  </a:schemeClr>
                </a:solidFill>
              </a:rPr>
              <a:t>2</a:t>
            </a:r>
            <a:r>
              <a:rPr lang="en-US" b="1" baseline="30000" dirty="0">
                <a:solidFill>
                  <a:schemeClr val="tx1">
                    <a:lumMod val="95000"/>
                    <a:lumOff val="5000"/>
                  </a:schemeClr>
                </a:solidFill>
              </a:rPr>
              <a:t>nd</a:t>
            </a:r>
            <a:r>
              <a:rPr lang="en-US" dirty="0">
                <a:solidFill>
                  <a:schemeClr val="tx1">
                    <a:lumMod val="95000"/>
                    <a:lumOff val="5000"/>
                  </a:schemeClr>
                </a:solidFill>
              </a:rPr>
              <a:t> and </a:t>
            </a:r>
            <a:r>
              <a:rPr lang="en-US" b="1" dirty="0">
                <a:solidFill>
                  <a:schemeClr val="tx1">
                    <a:lumMod val="95000"/>
                    <a:lumOff val="5000"/>
                  </a:schemeClr>
                </a:solidFill>
              </a:rPr>
              <a:t>3</a:t>
            </a:r>
            <a:r>
              <a:rPr lang="en-US" b="1" baseline="30000" dirty="0">
                <a:solidFill>
                  <a:schemeClr val="tx1">
                    <a:lumMod val="95000"/>
                    <a:lumOff val="5000"/>
                  </a:schemeClr>
                </a:solidFill>
              </a:rPr>
              <a:t>rd</a:t>
            </a:r>
            <a:r>
              <a:rPr lang="en-US" dirty="0">
                <a:solidFill>
                  <a:schemeClr val="tx1">
                    <a:lumMod val="95000"/>
                    <a:lumOff val="5000"/>
                  </a:schemeClr>
                </a:solidFill>
              </a:rPr>
              <a:t> place with </a:t>
            </a:r>
            <a:r>
              <a:rPr lang="en-US" b="1" dirty="0">
                <a:solidFill>
                  <a:schemeClr val="tx1">
                    <a:lumMod val="95000"/>
                    <a:lumOff val="5000"/>
                  </a:schemeClr>
                </a:solidFill>
              </a:rPr>
              <a:t>646</a:t>
            </a:r>
            <a:r>
              <a:rPr lang="en-US" dirty="0">
                <a:solidFill>
                  <a:schemeClr val="tx1">
                    <a:lumMod val="95000"/>
                    <a:lumOff val="5000"/>
                  </a:schemeClr>
                </a:solidFill>
              </a:rPr>
              <a:t>, </a:t>
            </a:r>
            <a:r>
              <a:rPr lang="en-US" b="1" dirty="0">
                <a:solidFill>
                  <a:schemeClr val="tx1">
                    <a:lumMod val="95000"/>
                    <a:lumOff val="5000"/>
                  </a:schemeClr>
                </a:solidFill>
              </a:rPr>
              <a:t>593</a:t>
            </a:r>
            <a:r>
              <a:rPr lang="en-US" dirty="0">
                <a:solidFill>
                  <a:schemeClr val="tx1">
                    <a:lumMod val="95000"/>
                    <a:lumOff val="5000"/>
                  </a:schemeClr>
                </a:solidFill>
              </a:rPr>
              <a:t> respectively.</a:t>
            </a:r>
          </a:p>
        </p:txBody>
      </p:sp>
      <p:pic>
        <p:nvPicPr>
          <p:cNvPr id="5" name="Picture 4">
            <a:extLst>
              <a:ext uri="{FF2B5EF4-FFF2-40B4-BE49-F238E27FC236}">
                <a16:creationId xmlns:a16="http://schemas.microsoft.com/office/drawing/2014/main" id="{4BCC2B37-BBF2-B834-49D9-2B2EBDC07D1C}"/>
              </a:ext>
            </a:extLst>
          </p:cNvPr>
          <p:cNvPicPr>
            <a:picLocks noChangeAspect="1"/>
          </p:cNvPicPr>
          <p:nvPr/>
        </p:nvPicPr>
        <p:blipFill>
          <a:blip r:embed="rId2"/>
          <a:stretch>
            <a:fillRect/>
          </a:stretch>
        </p:blipFill>
        <p:spPr>
          <a:xfrm>
            <a:off x="8261154" y="500035"/>
            <a:ext cx="3610226" cy="6224158"/>
          </a:xfrm>
          <a:prstGeom prst="rect">
            <a:avLst/>
          </a:prstGeom>
        </p:spPr>
      </p:pic>
      <p:pic>
        <p:nvPicPr>
          <p:cNvPr id="6" name="Content Placeholder 4">
            <a:extLst>
              <a:ext uri="{FF2B5EF4-FFF2-40B4-BE49-F238E27FC236}">
                <a16:creationId xmlns:a16="http://schemas.microsoft.com/office/drawing/2014/main" id="{86B76B92-B1D0-6020-0894-C1319312D99E}"/>
              </a:ext>
            </a:extLst>
          </p:cNvPr>
          <p:cNvPicPr>
            <a:picLocks noChangeAspect="1"/>
          </p:cNvPicPr>
          <p:nvPr/>
        </p:nvPicPr>
        <p:blipFill rotWithShape="1">
          <a:blip r:embed="rId3">
            <a:extLst>
              <a:ext uri="{28A0092B-C50C-407E-A947-70E740481C1C}">
                <a14:useLocalDpi xmlns:a14="http://schemas.microsoft.com/office/drawing/2010/main" val="0"/>
              </a:ext>
            </a:extLst>
          </a:blip>
          <a:srcRect l="13485" t="67930" r="80684" b="22090"/>
          <a:stretch/>
        </p:blipFill>
        <p:spPr>
          <a:xfrm>
            <a:off x="479685" y="5606936"/>
            <a:ext cx="944381" cy="916604"/>
          </a:xfrm>
          <a:prstGeom prst="roundRect">
            <a:avLst/>
          </a:prstGeom>
        </p:spPr>
      </p:pic>
      <p:pic>
        <p:nvPicPr>
          <p:cNvPr id="4" name="Picture 3">
            <a:extLst>
              <a:ext uri="{FF2B5EF4-FFF2-40B4-BE49-F238E27FC236}">
                <a16:creationId xmlns:a16="http://schemas.microsoft.com/office/drawing/2014/main" id="{8F146BE5-0D2B-298A-0E69-46CD30636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7443" y="5725902"/>
            <a:ext cx="1418023" cy="797638"/>
          </a:xfrm>
          <a:prstGeom prst="rect">
            <a:avLst/>
          </a:prstGeom>
        </p:spPr>
      </p:pic>
    </p:spTree>
    <p:extLst>
      <p:ext uri="{BB962C8B-B14F-4D97-AF65-F5344CB8AC3E}">
        <p14:creationId xmlns:p14="http://schemas.microsoft.com/office/powerpoint/2010/main" val="42529085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F213-E8C1-8D3B-862E-C8DB8A79722C}"/>
              </a:ext>
            </a:extLst>
          </p:cNvPr>
          <p:cNvSpPr>
            <a:spLocks noGrp="1"/>
          </p:cNvSpPr>
          <p:nvPr>
            <p:ph type="title"/>
          </p:nvPr>
        </p:nvSpPr>
        <p:spPr>
          <a:xfrm>
            <a:off x="630298" y="848940"/>
            <a:ext cx="8761413" cy="728480"/>
          </a:xfrm>
        </p:spPr>
        <p:txBody>
          <a:bodyPr/>
          <a:lstStyle/>
          <a:p>
            <a:r>
              <a:rPr lang="en-US" sz="3200" dirty="0">
                <a:solidFill>
                  <a:schemeClr val="bg1"/>
                </a:solidFill>
              </a:rPr>
              <a:t>6. List the top 10 longest movies based on 	duration</a:t>
            </a:r>
          </a:p>
        </p:txBody>
      </p:sp>
      <p:sp>
        <p:nvSpPr>
          <p:cNvPr id="3" name="Content Placeholder 2">
            <a:extLst>
              <a:ext uri="{FF2B5EF4-FFF2-40B4-BE49-F238E27FC236}">
                <a16:creationId xmlns:a16="http://schemas.microsoft.com/office/drawing/2014/main" id="{38AE2ED1-8123-AAC6-861B-0C510FD80142}"/>
              </a:ext>
            </a:extLst>
          </p:cNvPr>
          <p:cNvSpPr>
            <a:spLocks noGrp="1"/>
          </p:cNvSpPr>
          <p:nvPr>
            <p:ph idx="1"/>
          </p:nvPr>
        </p:nvSpPr>
        <p:spPr>
          <a:xfrm>
            <a:off x="511150" y="2368446"/>
            <a:ext cx="5350004" cy="3276374"/>
          </a:xfrm>
        </p:spPr>
        <p:txBody>
          <a:bodyPr/>
          <a:lstStyle/>
          <a:p>
            <a:pPr marL="0" indent="0">
              <a:lnSpc>
                <a:spcPct val="150000"/>
              </a:lnSpc>
              <a:buNone/>
            </a:pPr>
            <a:r>
              <a:rPr lang="en-US" dirty="0">
                <a:solidFill>
                  <a:schemeClr val="tx1">
                    <a:lumMod val="95000"/>
                    <a:lumOff val="5000"/>
                  </a:schemeClr>
                </a:solidFill>
              </a:rPr>
              <a:t>Query result shows the </a:t>
            </a:r>
            <a:r>
              <a:rPr lang="en-US" b="1" dirty="0">
                <a:solidFill>
                  <a:schemeClr val="tx1">
                    <a:lumMod val="95000"/>
                    <a:lumOff val="5000"/>
                  </a:schemeClr>
                </a:solidFill>
              </a:rPr>
              <a:t>TOP 10 longest </a:t>
            </a:r>
            <a:r>
              <a:rPr lang="en-US" dirty="0">
                <a:solidFill>
                  <a:schemeClr val="tx1">
                    <a:lumMod val="95000"/>
                    <a:lumOff val="5000"/>
                  </a:schemeClr>
                </a:solidFill>
              </a:rPr>
              <a:t>movies based on their respectful duration.</a:t>
            </a:r>
          </a:p>
          <a:p>
            <a:pPr marL="0" indent="0">
              <a:lnSpc>
                <a:spcPct val="150000"/>
              </a:lnSpc>
              <a:buNone/>
            </a:pPr>
            <a:r>
              <a:rPr lang="en-US" dirty="0">
                <a:solidFill>
                  <a:schemeClr val="tx1">
                    <a:lumMod val="95000"/>
                    <a:lumOff val="5000"/>
                  </a:schemeClr>
                </a:solidFill>
              </a:rPr>
              <a:t>However, movie titled = </a:t>
            </a:r>
            <a:r>
              <a:rPr lang="en-US" b="1" dirty="0">
                <a:solidFill>
                  <a:schemeClr val="tx1">
                    <a:lumMod val="95000"/>
                    <a:lumOff val="5000"/>
                  </a:schemeClr>
                </a:solidFill>
              </a:rPr>
              <a:t>Black Mirror: Bandersnatch </a:t>
            </a:r>
            <a:r>
              <a:rPr lang="en-US" dirty="0">
                <a:solidFill>
                  <a:schemeClr val="tx1">
                    <a:lumMod val="95000"/>
                    <a:lumOff val="5000"/>
                  </a:schemeClr>
                </a:solidFill>
              </a:rPr>
              <a:t>is the longest movie with </a:t>
            </a:r>
            <a:r>
              <a:rPr lang="en-US" b="1" dirty="0">
                <a:solidFill>
                  <a:schemeClr val="tx1">
                    <a:lumMod val="95000"/>
                    <a:lumOff val="5000"/>
                  </a:schemeClr>
                </a:solidFill>
              </a:rPr>
              <a:t>312 mins equivalent to 5 hours </a:t>
            </a:r>
            <a:r>
              <a:rPr lang="en-US" dirty="0">
                <a:solidFill>
                  <a:schemeClr val="tx1">
                    <a:lumMod val="95000"/>
                    <a:lumOff val="5000"/>
                  </a:schemeClr>
                </a:solidFill>
              </a:rPr>
              <a:t>and the movie was </a:t>
            </a:r>
            <a:r>
              <a:rPr lang="en-US" b="1" dirty="0">
                <a:solidFill>
                  <a:schemeClr val="tx1">
                    <a:lumMod val="95000"/>
                    <a:lumOff val="5000"/>
                  </a:schemeClr>
                </a:solidFill>
              </a:rPr>
              <a:t>released</a:t>
            </a:r>
            <a:r>
              <a:rPr lang="en-US" dirty="0">
                <a:solidFill>
                  <a:schemeClr val="tx1">
                    <a:lumMod val="95000"/>
                    <a:lumOff val="5000"/>
                  </a:schemeClr>
                </a:solidFill>
              </a:rPr>
              <a:t> in the year </a:t>
            </a:r>
            <a:r>
              <a:rPr lang="en-US" b="1" dirty="0">
                <a:solidFill>
                  <a:schemeClr val="tx1">
                    <a:lumMod val="95000"/>
                    <a:lumOff val="5000"/>
                  </a:schemeClr>
                </a:solidFill>
              </a:rPr>
              <a:t>2018</a:t>
            </a:r>
            <a:r>
              <a:rPr lang="en-US" dirty="0">
                <a:solidFill>
                  <a:schemeClr val="tx1">
                    <a:lumMod val="95000"/>
                    <a:lumOff val="5000"/>
                  </a:schemeClr>
                </a:solidFill>
              </a:rPr>
              <a:t>.</a:t>
            </a:r>
          </a:p>
        </p:txBody>
      </p:sp>
      <p:pic>
        <p:nvPicPr>
          <p:cNvPr id="4" name="Content Placeholder 4">
            <a:extLst>
              <a:ext uri="{FF2B5EF4-FFF2-40B4-BE49-F238E27FC236}">
                <a16:creationId xmlns:a16="http://schemas.microsoft.com/office/drawing/2014/main" id="{CF3036B4-599D-6064-4E15-AF5CC8093628}"/>
              </a:ext>
            </a:extLst>
          </p:cNvPr>
          <p:cNvPicPr>
            <a:picLocks noChangeAspect="1"/>
          </p:cNvPicPr>
          <p:nvPr/>
        </p:nvPicPr>
        <p:blipFill rotWithShape="1">
          <a:blip r:embed="rId2">
            <a:extLst>
              <a:ext uri="{28A0092B-C50C-407E-A947-70E740481C1C}">
                <a14:useLocalDpi xmlns:a14="http://schemas.microsoft.com/office/drawing/2010/main" val="0"/>
              </a:ext>
            </a:extLst>
          </a:blip>
          <a:srcRect l="13485" t="67930" r="80684" b="22090"/>
          <a:stretch/>
        </p:blipFill>
        <p:spPr>
          <a:xfrm>
            <a:off x="10193312" y="507549"/>
            <a:ext cx="1204272" cy="1168851"/>
          </a:xfrm>
          <a:prstGeom prst="roundRect">
            <a:avLst/>
          </a:prstGeom>
        </p:spPr>
      </p:pic>
      <p:pic>
        <p:nvPicPr>
          <p:cNvPr id="8" name="Picture 7">
            <a:extLst>
              <a:ext uri="{FF2B5EF4-FFF2-40B4-BE49-F238E27FC236}">
                <a16:creationId xmlns:a16="http://schemas.microsoft.com/office/drawing/2014/main" id="{401E7514-9EFB-7216-DAFC-A7CAF9C5516C}"/>
              </a:ext>
            </a:extLst>
          </p:cNvPr>
          <p:cNvPicPr>
            <a:picLocks noChangeAspect="1"/>
          </p:cNvPicPr>
          <p:nvPr/>
        </p:nvPicPr>
        <p:blipFill>
          <a:blip r:embed="rId3"/>
          <a:stretch>
            <a:fillRect/>
          </a:stretch>
        </p:blipFill>
        <p:spPr>
          <a:xfrm>
            <a:off x="5981075" y="1737108"/>
            <a:ext cx="5699776" cy="5015803"/>
          </a:xfrm>
          <a:prstGeom prst="rect">
            <a:avLst/>
          </a:prstGeom>
        </p:spPr>
      </p:pic>
      <p:pic>
        <p:nvPicPr>
          <p:cNvPr id="9" name="Picture 8">
            <a:extLst>
              <a:ext uri="{FF2B5EF4-FFF2-40B4-BE49-F238E27FC236}">
                <a16:creationId xmlns:a16="http://schemas.microsoft.com/office/drawing/2014/main" id="{16C95C82-6DEB-7401-D2C3-968F067EF3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149" y="5717710"/>
            <a:ext cx="943001" cy="998472"/>
          </a:xfrm>
          <a:prstGeom prst="rect">
            <a:avLst/>
          </a:prstGeom>
        </p:spPr>
      </p:pic>
    </p:spTree>
    <p:extLst>
      <p:ext uri="{BB962C8B-B14F-4D97-AF65-F5344CB8AC3E}">
        <p14:creationId xmlns:p14="http://schemas.microsoft.com/office/powerpoint/2010/main" val="3266667994"/>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8F50-3873-5782-180A-7532A8B9B9D5}"/>
              </a:ext>
            </a:extLst>
          </p:cNvPr>
          <p:cNvSpPr>
            <a:spLocks noGrp="1"/>
          </p:cNvSpPr>
          <p:nvPr>
            <p:ph type="title"/>
          </p:nvPr>
        </p:nvSpPr>
        <p:spPr>
          <a:xfrm>
            <a:off x="465407" y="793230"/>
            <a:ext cx="9652955" cy="838200"/>
          </a:xfrm>
        </p:spPr>
        <p:txBody>
          <a:bodyPr/>
          <a:lstStyle/>
          <a:p>
            <a:r>
              <a:rPr lang="en-US" sz="3200" dirty="0">
                <a:solidFill>
                  <a:schemeClr val="bg1"/>
                </a:solidFill>
              </a:rPr>
              <a:t>7. Find the average duration of movies released 	in the last 5 years</a:t>
            </a:r>
          </a:p>
        </p:txBody>
      </p:sp>
      <p:sp>
        <p:nvSpPr>
          <p:cNvPr id="3" name="Content Placeholder 2">
            <a:extLst>
              <a:ext uri="{FF2B5EF4-FFF2-40B4-BE49-F238E27FC236}">
                <a16:creationId xmlns:a16="http://schemas.microsoft.com/office/drawing/2014/main" id="{398DDDD4-B8A2-8C4C-4855-BD21154BDAD5}"/>
              </a:ext>
            </a:extLst>
          </p:cNvPr>
          <p:cNvSpPr>
            <a:spLocks noGrp="1"/>
          </p:cNvSpPr>
          <p:nvPr>
            <p:ph idx="1"/>
          </p:nvPr>
        </p:nvSpPr>
        <p:spPr>
          <a:xfrm>
            <a:off x="465406" y="2378647"/>
            <a:ext cx="5920403" cy="3416300"/>
          </a:xfrm>
        </p:spPr>
        <p:txBody>
          <a:bodyPr/>
          <a:lstStyle/>
          <a:p>
            <a:pPr>
              <a:lnSpc>
                <a:spcPct val="200000"/>
              </a:lnSpc>
            </a:pPr>
            <a:r>
              <a:rPr lang="en-US" dirty="0">
                <a:solidFill>
                  <a:schemeClr val="tx1">
                    <a:lumMod val="95000"/>
                    <a:lumOff val="5000"/>
                  </a:schemeClr>
                </a:solidFill>
              </a:rPr>
              <a:t>Analyses shows that movie released in the last</a:t>
            </a:r>
            <a:r>
              <a:rPr lang="en-US" b="1" dirty="0">
                <a:solidFill>
                  <a:schemeClr val="tx1">
                    <a:lumMod val="95000"/>
                    <a:lumOff val="5000"/>
                  </a:schemeClr>
                </a:solidFill>
              </a:rPr>
              <a:t> 5 years </a:t>
            </a:r>
            <a:r>
              <a:rPr lang="en-US" dirty="0">
                <a:solidFill>
                  <a:schemeClr val="tx1">
                    <a:lumMod val="95000"/>
                    <a:lumOff val="5000"/>
                  </a:schemeClr>
                </a:solidFill>
              </a:rPr>
              <a:t>(assuming the present year is </a:t>
            </a:r>
            <a:r>
              <a:rPr lang="en-US" b="1" dirty="0">
                <a:solidFill>
                  <a:schemeClr val="tx1">
                    <a:lumMod val="95000"/>
                    <a:lumOff val="5000"/>
                  </a:schemeClr>
                </a:solidFill>
              </a:rPr>
              <a:t>2020</a:t>
            </a:r>
            <a:r>
              <a:rPr lang="en-US" dirty="0">
                <a:solidFill>
                  <a:schemeClr val="tx1">
                    <a:lumMod val="95000"/>
                    <a:lumOff val="5000"/>
                  </a:schemeClr>
                </a:solidFill>
              </a:rPr>
              <a:t>) has the maximum of average duration of </a:t>
            </a:r>
            <a:r>
              <a:rPr lang="en-US" b="1" dirty="0">
                <a:solidFill>
                  <a:schemeClr val="tx1">
                    <a:lumMod val="95000"/>
                    <a:lumOff val="5000"/>
                  </a:schemeClr>
                </a:solidFill>
              </a:rPr>
              <a:t>1 hour 73mins </a:t>
            </a:r>
            <a:r>
              <a:rPr lang="en-US" dirty="0">
                <a:solidFill>
                  <a:schemeClr val="tx1">
                    <a:lumMod val="95000"/>
                    <a:lumOff val="5000"/>
                  </a:schemeClr>
                </a:solidFill>
              </a:rPr>
              <a:t> and also minimum of  average duration is </a:t>
            </a:r>
            <a:r>
              <a:rPr lang="en-US" b="1" dirty="0">
                <a:solidFill>
                  <a:schemeClr val="tx1">
                    <a:lumMod val="95000"/>
                    <a:lumOff val="5000"/>
                  </a:schemeClr>
                </a:solidFill>
              </a:rPr>
              <a:t>1 hour 51mins </a:t>
            </a:r>
            <a:r>
              <a:rPr lang="en-US" dirty="0">
                <a:solidFill>
                  <a:schemeClr val="tx1">
                    <a:lumMod val="95000"/>
                    <a:lumOff val="5000"/>
                  </a:schemeClr>
                </a:solidFill>
              </a:rPr>
              <a:t>of movies</a:t>
            </a:r>
          </a:p>
        </p:txBody>
      </p:sp>
      <p:pic>
        <p:nvPicPr>
          <p:cNvPr id="6" name="Content Placeholder 4">
            <a:extLst>
              <a:ext uri="{FF2B5EF4-FFF2-40B4-BE49-F238E27FC236}">
                <a16:creationId xmlns:a16="http://schemas.microsoft.com/office/drawing/2014/main" id="{AF068E3F-E2D0-F252-4420-22EFE997F50B}"/>
              </a:ext>
            </a:extLst>
          </p:cNvPr>
          <p:cNvPicPr>
            <a:picLocks noChangeAspect="1"/>
          </p:cNvPicPr>
          <p:nvPr/>
        </p:nvPicPr>
        <p:blipFill rotWithShape="1">
          <a:blip r:embed="rId2">
            <a:extLst>
              <a:ext uri="{28A0092B-C50C-407E-A947-70E740481C1C}">
                <a14:useLocalDpi xmlns:a14="http://schemas.microsoft.com/office/drawing/2010/main" val="0"/>
              </a:ext>
            </a:extLst>
          </a:blip>
          <a:srcRect l="13485" t="67930" r="80684" b="22090"/>
          <a:stretch/>
        </p:blipFill>
        <p:spPr>
          <a:xfrm>
            <a:off x="10298242" y="522539"/>
            <a:ext cx="1204272" cy="1168851"/>
          </a:xfrm>
          <a:prstGeom prst="roundRect">
            <a:avLst/>
          </a:prstGeom>
        </p:spPr>
      </p:pic>
      <p:pic>
        <p:nvPicPr>
          <p:cNvPr id="4" name="Picture 3">
            <a:extLst>
              <a:ext uri="{FF2B5EF4-FFF2-40B4-BE49-F238E27FC236}">
                <a16:creationId xmlns:a16="http://schemas.microsoft.com/office/drawing/2014/main" id="{0CB59881-1044-7031-B92D-90789CAED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07" y="5962924"/>
            <a:ext cx="1418023" cy="797638"/>
          </a:xfrm>
          <a:prstGeom prst="rect">
            <a:avLst/>
          </a:prstGeom>
        </p:spPr>
      </p:pic>
      <p:pic>
        <p:nvPicPr>
          <p:cNvPr id="8" name="Picture 7">
            <a:extLst>
              <a:ext uri="{FF2B5EF4-FFF2-40B4-BE49-F238E27FC236}">
                <a16:creationId xmlns:a16="http://schemas.microsoft.com/office/drawing/2014/main" id="{E1D43F13-E1C5-08CE-0C9E-756B2AED2E75}"/>
              </a:ext>
            </a:extLst>
          </p:cNvPr>
          <p:cNvPicPr>
            <a:picLocks noChangeAspect="1"/>
          </p:cNvPicPr>
          <p:nvPr/>
        </p:nvPicPr>
        <p:blipFill>
          <a:blip r:embed="rId4"/>
          <a:stretch>
            <a:fillRect/>
          </a:stretch>
        </p:blipFill>
        <p:spPr>
          <a:xfrm>
            <a:off x="6639941" y="1838598"/>
            <a:ext cx="5031730" cy="4757073"/>
          </a:xfrm>
          <a:prstGeom prst="rect">
            <a:avLst/>
          </a:prstGeom>
        </p:spPr>
      </p:pic>
    </p:spTree>
    <p:extLst>
      <p:ext uri="{BB962C8B-B14F-4D97-AF65-F5344CB8AC3E}">
        <p14:creationId xmlns:p14="http://schemas.microsoft.com/office/powerpoint/2010/main" val="26430755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2FB5-0E44-12C1-A8A3-29CEA16085D2}"/>
              </a:ext>
            </a:extLst>
          </p:cNvPr>
          <p:cNvSpPr>
            <a:spLocks noGrp="1"/>
          </p:cNvSpPr>
          <p:nvPr>
            <p:ph type="title"/>
          </p:nvPr>
        </p:nvSpPr>
        <p:spPr>
          <a:xfrm>
            <a:off x="559634" y="485046"/>
            <a:ext cx="7849848" cy="1325563"/>
          </a:xfrm>
        </p:spPr>
        <p:txBody>
          <a:bodyPr/>
          <a:lstStyle/>
          <a:p>
            <a:r>
              <a:rPr lang="en-US" sz="3200" dirty="0">
                <a:solidFill>
                  <a:schemeClr val="bg1"/>
                </a:solidFill>
              </a:rPr>
              <a:t>8. Determine the most common rating 	for TV shows</a:t>
            </a:r>
          </a:p>
        </p:txBody>
      </p:sp>
      <p:sp>
        <p:nvSpPr>
          <p:cNvPr id="3" name="Content Placeholder 2">
            <a:extLst>
              <a:ext uri="{FF2B5EF4-FFF2-40B4-BE49-F238E27FC236}">
                <a16:creationId xmlns:a16="http://schemas.microsoft.com/office/drawing/2014/main" id="{0B9BECCA-DB0A-82D0-81AD-3F6EDEB989AE}"/>
              </a:ext>
            </a:extLst>
          </p:cNvPr>
          <p:cNvSpPr>
            <a:spLocks noGrp="1"/>
          </p:cNvSpPr>
          <p:nvPr>
            <p:ph idx="1"/>
          </p:nvPr>
        </p:nvSpPr>
        <p:spPr>
          <a:xfrm>
            <a:off x="559634" y="2438607"/>
            <a:ext cx="7505074" cy="2807949"/>
          </a:xfrm>
        </p:spPr>
        <p:txBody>
          <a:bodyPr/>
          <a:lstStyle/>
          <a:p>
            <a:pPr>
              <a:lnSpc>
                <a:spcPct val="150000"/>
              </a:lnSpc>
            </a:pPr>
            <a:r>
              <a:rPr lang="en-US" dirty="0">
                <a:solidFill>
                  <a:schemeClr val="tx1">
                    <a:lumMod val="95000"/>
                    <a:lumOff val="5000"/>
                  </a:schemeClr>
                </a:solidFill>
              </a:rPr>
              <a:t>From the query analyses result, there are </a:t>
            </a:r>
            <a:r>
              <a:rPr lang="en-US" b="1" dirty="0">
                <a:solidFill>
                  <a:schemeClr val="tx1">
                    <a:lumMod val="95000"/>
                    <a:lumOff val="5000"/>
                  </a:schemeClr>
                </a:solidFill>
              </a:rPr>
              <a:t>12 different type </a:t>
            </a:r>
            <a:r>
              <a:rPr lang="en-US" dirty="0">
                <a:solidFill>
                  <a:schemeClr val="tx1">
                    <a:lumMod val="95000"/>
                    <a:lumOff val="5000"/>
                  </a:schemeClr>
                </a:solidFill>
              </a:rPr>
              <a:t>of </a:t>
            </a:r>
            <a:r>
              <a:rPr lang="en-US" b="1" dirty="0">
                <a:solidFill>
                  <a:schemeClr val="tx1">
                    <a:lumMod val="95000"/>
                    <a:lumOff val="5000"/>
                  </a:schemeClr>
                </a:solidFill>
              </a:rPr>
              <a:t>ratings</a:t>
            </a:r>
            <a:r>
              <a:rPr lang="en-US" dirty="0">
                <a:solidFill>
                  <a:schemeClr val="tx1">
                    <a:lumMod val="95000"/>
                    <a:lumOff val="5000"/>
                  </a:schemeClr>
                </a:solidFill>
              </a:rPr>
              <a:t> for TV shows.</a:t>
            </a:r>
          </a:p>
          <a:p>
            <a:pPr marL="0" indent="0">
              <a:lnSpc>
                <a:spcPct val="150000"/>
              </a:lnSpc>
              <a:buNone/>
            </a:pPr>
            <a:r>
              <a:rPr lang="en-US" dirty="0">
                <a:solidFill>
                  <a:schemeClr val="tx1">
                    <a:lumMod val="95000"/>
                    <a:lumOff val="5000"/>
                  </a:schemeClr>
                </a:solidFill>
              </a:rPr>
              <a:t>	However, result shows that </a:t>
            </a:r>
            <a:r>
              <a:rPr lang="en-US" b="1" dirty="0">
                <a:solidFill>
                  <a:schemeClr val="tx1">
                    <a:lumMod val="95000"/>
                    <a:lumOff val="5000"/>
                  </a:schemeClr>
                </a:solidFill>
              </a:rPr>
              <a:t>TV-MA rating </a:t>
            </a:r>
            <a:r>
              <a:rPr lang="en-US" dirty="0">
                <a:solidFill>
                  <a:schemeClr val="tx1">
                    <a:lumMod val="95000"/>
                    <a:lumOff val="5000"/>
                  </a:schemeClr>
                </a:solidFill>
              </a:rPr>
              <a:t>is the top and most common rating for TV Shows with </a:t>
            </a:r>
            <a:r>
              <a:rPr lang="en-US" b="1" dirty="0">
                <a:solidFill>
                  <a:schemeClr val="tx1">
                    <a:lumMod val="95000"/>
                    <a:lumOff val="5000"/>
                  </a:schemeClr>
                </a:solidFill>
              </a:rPr>
              <a:t>total</a:t>
            </a:r>
            <a:r>
              <a:rPr lang="en-US" dirty="0">
                <a:solidFill>
                  <a:schemeClr val="tx1">
                    <a:lumMod val="95000"/>
                    <a:lumOff val="5000"/>
                  </a:schemeClr>
                </a:solidFill>
              </a:rPr>
              <a:t> of </a:t>
            </a:r>
            <a:r>
              <a:rPr lang="en-US" b="1" dirty="0">
                <a:solidFill>
                  <a:schemeClr val="tx1">
                    <a:lumMod val="95000"/>
                    <a:lumOff val="5000"/>
                  </a:schemeClr>
                </a:solidFill>
              </a:rPr>
              <a:t>679</a:t>
            </a:r>
            <a:r>
              <a:rPr lang="en-US" dirty="0">
                <a:solidFill>
                  <a:schemeClr val="tx1">
                    <a:lumMod val="95000"/>
                    <a:lumOff val="5000"/>
                  </a:schemeClr>
                </a:solidFill>
              </a:rPr>
              <a:t> all time counts of rating while </a:t>
            </a:r>
            <a:r>
              <a:rPr lang="en-US" b="1" dirty="0">
                <a:solidFill>
                  <a:schemeClr val="tx1">
                    <a:lumMod val="95000"/>
                    <a:lumOff val="5000"/>
                  </a:schemeClr>
                </a:solidFill>
              </a:rPr>
              <a:t>TV-14 and TV-PG </a:t>
            </a:r>
            <a:r>
              <a:rPr lang="en-US" dirty="0">
                <a:solidFill>
                  <a:schemeClr val="tx1">
                    <a:lumMod val="95000"/>
                    <a:lumOff val="5000"/>
                  </a:schemeClr>
                </a:solidFill>
              </a:rPr>
              <a:t>takes the </a:t>
            </a:r>
            <a:r>
              <a:rPr lang="en-US" b="1" dirty="0">
                <a:solidFill>
                  <a:schemeClr val="tx1">
                    <a:lumMod val="95000"/>
                    <a:lumOff val="5000"/>
                  </a:schemeClr>
                </a:solidFill>
              </a:rPr>
              <a:t>2</a:t>
            </a:r>
            <a:r>
              <a:rPr lang="en-US" b="1" baseline="30000" dirty="0">
                <a:solidFill>
                  <a:schemeClr val="tx1">
                    <a:lumMod val="95000"/>
                    <a:lumOff val="5000"/>
                  </a:schemeClr>
                </a:solidFill>
              </a:rPr>
              <a:t>nd</a:t>
            </a:r>
            <a:r>
              <a:rPr lang="en-US" b="1" dirty="0">
                <a:solidFill>
                  <a:schemeClr val="tx1">
                    <a:lumMod val="95000"/>
                    <a:lumOff val="5000"/>
                  </a:schemeClr>
                </a:solidFill>
              </a:rPr>
              <a:t> and 3</a:t>
            </a:r>
            <a:r>
              <a:rPr lang="en-US" b="1" baseline="30000" dirty="0">
                <a:solidFill>
                  <a:schemeClr val="tx1">
                    <a:lumMod val="95000"/>
                    <a:lumOff val="5000"/>
                  </a:schemeClr>
                </a:solidFill>
              </a:rPr>
              <a:t>rd</a:t>
            </a:r>
            <a:r>
              <a:rPr lang="en-US" b="1" dirty="0">
                <a:solidFill>
                  <a:schemeClr val="tx1">
                    <a:lumMod val="95000"/>
                    <a:lumOff val="5000"/>
                  </a:schemeClr>
                </a:solidFill>
              </a:rPr>
              <a:t> </a:t>
            </a:r>
            <a:r>
              <a:rPr lang="en-US" dirty="0">
                <a:solidFill>
                  <a:schemeClr val="tx1">
                    <a:lumMod val="95000"/>
                    <a:lumOff val="5000"/>
                  </a:schemeClr>
                </a:solidFill>
              </a:rPr>
              <a:t>position with </a:t>
            </a:r>
            <a:r>
              <a:rPr lang="en-US" b="1" dirty="0">
                <a:solidFill>
                  <a:schemeClr val="tx1">
                    <a:lumMod val="95000"/>
                    <a:lumOff val="5000"/>
                  </a:schemeClr>
                </a:solidFill>
              </a:rPr>
              <a:t>660 , 269 </a:t>
            </a:r>
            <a:r>
              <a:rPr lang="en-US" dirty="0">
                <a:solidFill>
                  <a:schemeClr val="tx1">
                    <a:lumMod val="95000"/>
                    <a:lumOff val="5000"/>
                  </a:schemeClr>
                </a:solidFill>
              </a:rPr>
              <a:t>respectively.</a:t>
            </a:r>
          </a:p>
        </p:txBody>
      </p:sp>
      <p:pic>
        <p:nvPicPr>
          <p:cNvPr id="5" name="Picture 4">
            <a:extLst>
              <a:ext uri="{FF2B5EF4-FFF2-40B4-BE49-F238E27FC236}">
                <a16:creationId xmlns:a16="http://schemas.microsoft.com/office/drawing/2014/main" id="{3A26CFC1-3650-F236-FC63-44BED5C29CA1}"/>
              </a:ext>
            </a:extLst>
          </p:cNvPr>
          <p:cNvPicPr>
            <a:picLocks noChangeAspect="1"/>
          </p:cNvPicPr>
          <p:nvPr/>
        </p:nvPicPr>
        <p:blipFill>
          <a:blip r:embed="rId2"/>
          <a:stretch>
            <a:fillRect/>
          </a:stretch>
        </p:blipFill>
        <p:spPr>
          <a:xfrm>
            <a:off x="8456392" y="485046"/>
            <a:ext cx="3220944" cy="6288509"/>
          </a:xfrm>
          <a:prstGeom prst="rect">
            <a:avLst/>
          </a:prstGeom>
        </p:spPr>
      </p:pic>
      <p:pic>
        <p:nvPicPr>
          <p:cNvPr id="6" name="Content Placeholder 4">
            <a:extLst>
              <a:ext uri="{FF2B5EF4-FFF2-40B4-BE49-F238E27FC236}">
                <a16:creationId xmlns:a16="http://schemas.microsoft.com/office/drawing/2014/main" id="{0DB4265E-E13A-DAA6-E3A1-A7C7D2027E11}"/>
              </a:ext>
            </a:extLst>
          </p:cNvPr>
          <p:cNvPicPr>
            <a:picLocks noChangeAspect="1"/>
          </p:cNvPicPr>
          <p:nvPr/>
        </p:nvPicPr>
        <p:blipFill rotWithShape="1">
          <a:blip r:embed="rId3">
            <a:extLst>
              <a:ext uri="{28A0092B-C50C-407E-A947-70E740481C1C}">
                <a14:useLocalDpi xmlns:a14="http://schemas.microsoft.com/office/drawing/2010/main" val="0"/>
              </a:ext>
            </a:extLst>
          </a:blip>
          <a:srcRect l="13485" t="67930" r="80684" b="22090"/>
          <a:stretch/>
        </p:blipFill>
        <p:spPr>
          <a:xfrm>
            <a:off x="559634" y="5478007"/>
            <a:ext cx="1134255" cy="1100893"/>
          </a:xfrm>
          <a:prstGeom prst="roundRect">
            <a:avLst/>
          </a:prstGeom>
        </p:spPr>
      </p:pic>
    </p:spTree>
    <p:extLst>
      <p:ext uri="{BB962C8B-B14F-4D97-AF65-F5344CB8AC3E}">
        <p14:creationId xmlns:p14="http://schemas.microsoft.com/office/powerpoint/2010/main" val="4845091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0087-ABEE-E461-8B0C-A9851F215D9C}"/>
              </a:ext>
            </a:extLst>
          </p:cNvPr>
          <p:cNvSpPr>
            <a:spLocks noGrp="1"/>
          </p:cNvSpPr>
          <p:nvPr>
            <p:ph type="title"/>
          </p:nvPr>
        </p:nvSpPr>
        <p:spPr>
          <a:xfrm>
            <a:off x="465407" y="838200"/>
            <a:ext cx="9727905" cy="728480"/>
          </a:xfrm>
        </p:spPr>
        <p:txBody>
          <a:bodyPr/>
          <a:lstStyle/>
          <a:p>
            <a:r>
              <a:rPr lang="en-US" sz="3200" dirty="0">
                <a:solidFill>
                  <a:schemeClr val="bg1"/>
                </a:solidFill>
              </a:rPr>
              <a:t>9. List the titles of movies with a duration greater 	than 180 minutes and a rating of 'R'</a:t>
            </a:r>
          </a:p>
        </p:txBody>
      </p:sp>
      <p:sp>
        <p:nvSpPr>
          <p:cNvPr id="3" name="Content Placeholder 2">
            <a:extLst>
              <a:ext uri="{FF2B5EF4-FFF2-40B4-BE49-F238E27FC236}">
                <a16:creationId xmlns:a16="http://schemas.microsoft.com/office/drawing/2014/main" id="{13C997B2-CCE2-2A11-78F4-3E295AE7CD80}"/>
              </a:ext>
            </a:extLst>
          </p:cNvPr>
          <p:cNvSpPr>
            <a:spLocks noGrp="1"/>
          </p:cNvSpPr>
          <p:nvPr>
            <p:ph idx="1"/>
          </p:nvPr>
        </p:nvSpPr>
        <p:spPr>
          <a:xfrm>
            <a:off x="465407" y="3124485"/>
            <a:ext cx="5136629" cy="3342806"/>
          </a:xfrm>
        </p:spPr>
        <p:txBody>
          <a:bodyPr/>
          <a:lstStyle/>
          <a:p>
            <a:pPr>
              <a:lnSpc>
                <a:spcPct val="200000"/>
              </a:lnSpc>
            </a:pPr>
            <a:r>
              <a:rPr lang="en-US" dirty="0">
                <a:solidFill>
                  <a:schemeClr val="tx1">
                    <a:lumMod val="95000"/>
                    <a:lumOff val="5000"/>
                  </a:schemeClr>
                </a:solidFill>
              </a:rPr>
              <a:t>Query result shows that  there are only 3 movie with a duration greater than 180 minutes and a rating of 'R'</a:t>
            </a:r>
          </a:p>
        </p:txBody>
      </p:sp>
      <p:pic>
        <p:nvPicPr>
          <p:cNvPr id="5" name="Picture 4">
            <a:extLst>
              <a:ext uri="{FF2B5EF4-FFF2-40B4-BE49-F238E27FC236}">
                <a16:creationId xmlns:a16="http://schemas.microsoft.com/office/drawing/2014/main" id="{0376CA12-3BB6-95AC-910C-2C046CAA9CB6}"/>
              </a:ext>
            </a:extLst>
          </p:cNvPr>
          <p:cNvPicPr>
            <a:picLocks noChangeAspect="1"/>
          </p:cNvPicPr>
          <p:nvPr/>
        </p:nvPicPr>
        <p:blipFill>
          <a:blip r:embed="rId2"/>
          <a:stretch>
            <a:fillRect/>
          </a:stretch>
        </p:blipFill>
        <p:spPr>
          <a:xfrm>
            <a:off x="5746775" y="1885585"/>
            <a:ext cx="5945552" cy="4656656"/>
          </a:xfrm>
          <a:prstGeom prst="rect">
            <a:avLst/>
          </a:prstGeom>
        </p:spPr>
      </p:pic>
      <p:pic>
        <p:nvPicPr>
          <p:cNvPr id="6" name="Content Placeholder 4">
            <a:extLst>
              <a:ext uri="{FF2B5EF4-FFF2-40B4-BE49-F238E27FC236}">
                <a16:creationId xmlns:a16="http://schemas.microsoft.com/office/drawing/2014/main" id="{7789FC2D-6354-3E14-CA4B-2E77F6765A1C}"/>
              </a:ext>
            </a:extLst>
          </p:cNvPr>
          <p:cNvPicPr>
            <a:picLocks noChangeAspect="1"/>
          </p:cNvPicPr>
          <p:nvPr/>
        </p:nvPicPr>
        <p:blipFill rotWithShape="1">
          <a:blip r:embed="rId3">
            <a:extLst>
              <a:ext uri="{28A0092B-C50C-407E-A947-70E740481C1C}">
                <a14:useLocalDpi xmlns:a14="http://schemas.microsoft.com/office/drawing/2010/main" val="0"/>
              </a:ext>
            </a:extLst>
          </a:blip>
          <a:srcRect l="13485" t="67930" r="80684" b="22090"/>
          <a:stretch/>
        </p:blipFill>
        <p:spPr>
          <a:xfrm>
            <a:off x="10253272" y="582499"/>
            <a:ext cx="1204272" cy="1168851"/>
          </a:xfrm>
          <a:prstGeom prst="roundRect">
            <a:avLst/>
          </a:prstGeom>
        </p:spPr>
      </p:pic>
      <p:pic>
        <p:nvPicPr>
          <p:cNvPr id="4" name="Picture 3">
            <a:extLst>
              <a:ext uri="{FF2B5EF4-FFF2-40B4-BE49-F238E27FC236}">
                <a16:creationId xmlns:a16="http://schemas.microsoft.com/office/drawing/2014/main" id="{D039B7FA-A898-52DD-C3D5-03F2BC7AAA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149" y="5717710"/>
            <a:ext cx="943001" cy="998472"/>
          </a:xfrm>
          <a:prstGeom prst="rect">
            <a:avLst/>
          </a:prstGeom>
        </p:spPr>
      </p:pic>
    </p:spTree>
    <p:extLst>
      <p:ext uri="{BB962C8B-B14F-4D97-AF65-F5344CB8AC3E}">
        <p14:creationId xmlns:p14="http://schemas.microsoft.com/office/powerpoint/2010/main" val="342123572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F419-5892-7FA5-5499-E39104F91C59}"/>
              </a:ext>
            </a:extLst>
          </p:cNvPr>
          <p:cNvSpPr>
            <a:spLocks noGrp="1"/>
          </p:cNvSpPr>
          <p:nvPr>
            <p:ph type="title"/>
          </p:nvPr>
        </p:nvSpPr>
        <p:spPr>
          <a:xfrm>
            <a:off x="530121" y="926606"/>
            <a:ext cx="8761413" cy="728480"/>
          </a:xfrm>
        </p:spPr>
        <p:txBody>
          <a:bodyPr/>
          <a:lstStyle/>
          <a:p>
            <a:r>
              <a:rPr lang="en-US" sz="3200" dirty="0">
                <a:solidFill>
                  <a:schemeClr val="bg1"/>
                </a:solidFill>
              </a:rPr>
              <a:t>10. Find the number of TV shows added to 	  Netflix in each quarter</a:t>
            </a:r>
            <a:br>
              <a:rPr lang="en-US" sz="3200" dirty="0">
                <a:solidFill>
                  <a:schemeClr val="bg1"/>
                </a:solidFill>
              </a:rPr>
            </a:br>
            <a:endParaRPr lang="en-US" sz="3200" dirty="0">
              <a:solidFill>
                <a:schemeClr val="bg1"/>
              </a:solidFill>
            </a:endParaRPr>
          </a:p>
        </p:txBody>
      </p:sp>
      <p:sp>
        <p:nvSpPr>
          <p:cNvPr id="3" name="Content Placeholder 2">
            <a:extLst>
              <a:ext uri="{FF2B5EF4-FFF2-40B4-BE49-F238E27FC236}">
                <a16:creationId xmlns:a16="http://schemas.microsoft.com/office/drawing/2014/main" id="{BFB8FD4B-F82A-F1C8-0388-3761C7A70508}"/>
              </a:ext>
            </a:extLst>
          </p:cNvPr>
          <p:cNvSpPr>
            <a:spLocks noGrp="1"/>
          </p:cNvSpPr>
          <p:nvPr>
            <p:ph idx="1"/>
          </p:nvPr>
        </p:nvSpPr>
        <p:spPr>
          <a:xfrm>
            <a:off x="530121" y="2907532"/>
            <a:ext cx="5780738" cy="3595038"/>
          </a:xfrm>
        </p:spPr>
        <p:txBody>
          <a:bodyPr/>
          <a:lstStyle/>
          <a:p>
            <a:pPr>
              <a:lnSpc>
                <a:spcPct val="150000"/>
              </a:lnSpc>
            </a:pPr>
            <a:r>
              <a:rPr lang="en-US" dirty="0">
                <a:solidFill>
                  <a:schemeClr val="tx1">
                    <a:lumMod val="95000"/>
                    <a:lumOff val="5000"/>
                  </a:schemeClr>
                </a:solidFill>
              </a:rPr>
              <a:t>Analyses shows certain number of movies published on Netflix in each quarter.</a:t>
            </a:r>
          </a:p>
          <a:p>
            <a:pPr marL="0" indent="0">
              <a:lnSpc>
                <a:spcPct val="150000"/>
              </a:lnSpc>
              <a:buNone/>
            </a:pPr>
            <a:r>
              <a:rPr lang="en-US" dirty="0">
                <a:solidFill>
                  <a:schemeClr val="tx1">
                    <a:lumMod val="95000"/>
                    <a:lumOff val="5000"/>
                  </a:schemeClr>
                </a:solidFill>
              </a:rPr>
              <a:t>	Further queries result shows that year 2019 Q4 has the highest number movies published which is 520 movies follow by year 2018 Q4 and 2019 Q2 with total of  394, 368 movies respectively.</a:t>
            </a:r>
          </a:p>
        </p:txBody>
      </p:sp>
      <p:pic>
        <p:nvPicPr>
          <p:cNvPr id="5" name="Picture 4">
            <a:extLst>
              <a:ext uri="{FF2B5EF4-FFF2-40B4-BE49-F238E27FC236}">
                <a16:creationId xmlns:a16="http://schemas.microsoft.com/office/drawing/2014/main" id="{B7CC37F3-C56E-6375-7F79-428D435BE3FF}"/>
              </a:ext>
            </a:extLst>
          </p:cNvPr>
          <p:cNvPicPr>
            <a:picLocks noChangeAspect="1"/>
          </p:cNvPicPr>
          <p:nvPr/>
        </p:nvPicPr>
        <p:blipFill>
          <a:blip r:embed="rId2"/>
          <a:stretch>
            <a:fillRect/>
          </a:stretch>
        </p:blipFill>
        <p:spPr>
          <a:xfrm>
            <a:off x="6430780" y="1073814"/>
            <a:ext cx="5231099" cy="5638188"/>
          </a:xfrm>
          <a:prstGeom prst="rect">
            <a:avLst/>
          </a:prstGeom>
        </p:spPr>
      </p:pic>
      <p:pic>
        <p:nvPicPr>
          <p:cNvPr id="6" name="Picture 5">
            <a:extLst>
              <a:ext uri="{FF2B5EF4-FFF2-40B4-BE49-F238E27FC236}">
                <a16:creationId xmlns:a16="http://schemas.microsoft.com/office/drawing/2014/main" id="{F1CDD6F5-5B9D-65DA-BCFC-1D4CC460B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07" y="5962924"/>
            <a:ext cx="1418023" cy="797638"/>
          </a:xfrm>
          <a:prstGeom prst="rect">
            <a:avLst/>
          </a:prstGeom>
        </p:spPr>
      </p:pic>
      <p:pic>
        <p:nvPicPr>
          <p:cNvPr id="7" name="Content Placeholder 4">
            <a:extLst>
              <a:ext uri="{FF2B5EF4-FFF2-40B4-BE49-F238E27FC236}">
                <a16:creationId xmlns:a16="http://schemas.microsoft.com/office/drawing/2014/main" id="{1D3F6411-DFA1-ED42-AF15-307DE63ED9EC}"/>
              </a:ext>
            </a:extLst>
          </p:cNvPr>
          <p:cNvPicPr>
            <a:picLocks noChangeAspect="1"/>
          </p:cNvPicPr>
          <p:nvPr/>
        </p:nvPicPr>
        <p:blipFill rotWithShape="1">
          <a:blip r:embed="rId4">
            <a:extLst>
              <a:ext uri="{28A0092B-C50C-407E-A947-70E740481C1C}">
                <a14:useLocalDpi xmlns:a14="http://schemas.microsoft.com/office/drawing/2010/main" val="0"/>
              </a:ext>
            </a:extLst>
          </a:blip>
          <a:srcRect l="13485" t="67930" r="80684" b="22090"/>
          <a:stretch/>
        </p:blipFill>
        <p:spPr>
          <a:xfrm>
            <a:off x="10463135" y="448196"/>
            <a:ext cx="644577" cy="625618"/>
          </a:xfrm>
          <a:prstGeom prst="roundRect">
            <a:avLst/>
          </a:prstGeom>
        </p:spPr>
      </p:pic>
    </p:spTree>
    <p:extLst>
      <p:ext uri="{BB962C8B-B14F-4D97-AF65-F5344CB8AC3E}">
        <p14:creationId xmlns:p14="http://schemas.microsoft.com/office/powerpoint/2010/main" val="113938213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194F-C187-FD88-0225-78B8FEEC4D3E}"/>
              </a:ext>
            </a:extLst>
          </p:cNvPr>
          <p:cNvSpPr>
            <a:spLocks noGrp="1"/>
          </p:cNvSpPr>
          <p:nvPr>
            <p:ph type="title"/>
          </p:nvPr>
        </p:nvSpPr>
        <p:spPr>
          <a:xfrm>
            <a:off x="554637" y="575822"/>
            <a:ext cx="9968459" cy="1208006"/>
          </a:xfrm>
        </p:spPr>
        <p:txBody>
          <a:bodyPr>
            <a:noAutofit/>
          </a:bodyPr>
          <a:lstStyle/>
          <a:p>
            <a:r>
              <a:rPr lang="en-US" sz="2800" dirty="0">
                <a:solidFill>
                  <a:schemeClr val="bg1"/>
                </a:solidFill>
              </a:rPr>
              <a:t>11. Calculate the average rating for movies released 		 before 2000.</a:t>
            </a:r>
          </a:p>
        </p:txBody>
      </p:sp>
      <p:sp>
        <p:nvSpPr>
          <p:cNvPr id="3" name="Content Placeholder 2">
            <a:extLst>
              <a:ext uri="{FF2B5EF4-FFF2-40B4-BE49-F238E27FC236}">
                <a16:creationId xmlns:a16="http://schemas.microsoft.com/office/drawing/2014/main" id="{FB5256EA-E913-07BB-EABD-C39EEC214CFB}"/>
              </a:ext>
            </a:extLst>
          </p:cNvPr>
          <p:cNvSpPr>
            <a:spLocks noGrp="1"/>
          </p:cNvSpPr>
          <p:nvPr>
            <p:ph idx="1"/>
          </p:nvPr>
        </p:nvSpPr>
        <p:spPr>
          <a:xfrm>
            <a:off x="269826" y="2383436"/>
            <a:ext cx="3897750" cy="3365265"/>
          </a:xfrm>
        </p:spPr>
        <p:txBody>
          <a:bodyPr>
            <a:normAutofit fontScale="77500" lnSpcReduction="20000"/>
          </a:bodyPr>
          <a:lstStyle/>
          <a:p>
            <a:pPr>
              <a:lnSpc>
                <a:spcPct val="170000"/>
              </a:lnSpc>
            </a:pPr>
            <a:r>
              <a:rPr lang="en-US" dirty="0">
                <a:solidFill>
                  <a:schemeClr val="tx1">
                    <a:lumMod val="95000"/>
                    <a:lumOff val="5000"/>
                  </a:schemeClr>
                </a:solidFill>
              </a:rPr>
              <a:t>Query result display all types of </a:t>
            </a:r>
            <a:r>
              <a:rPr lang="en-US" b="1" i="1" dirty="0">
                <a:solidFill>
                  <a:schemeClr val="tx1">
                    <a:lumMod val="95000"/>
                    <a:lumOff val="5000"/>
                  </a:schemeClr>
                </a:solidFill>
              </a:rPr>
              <a:t>Rating</a:t>
            </a:r>
            <a:r>
              <a:rPr lang="en-US" dirty="0">
                <a:solidFill>
                  <a:schemeClr val="tx1">
                    <a:lumMod val="95000"/>
                    <a:lumOff val="5000"/>
                  </a:schemeClr>
                </a:solidFill>
              </a:rPr>
              <a:t> for </a:t>
            </a:r>
            <a:r>
              <a:rPr lang="en-US" b="1" dirty="0">
                <a:solidFill>
                  <a:schemeClr val="tx1">
                    <a:lumMod val="95000"/>
                    <a:lumOff val="5000"/>
                  </a:schemeClr>
                </a:solidFill>
              </a:rPr>
              <a:t>Movies</a:t>
            </a:r>
            <a:r>
              <a:rPr lang="en-US" dirty="0">
                <a:solidFill>
                  <a:schemeClr val="tx1">
                    <a:lumMod val="95000"/>
                    <a:lumOff val="5000"/>
                  </a:schemeClr>
                </a:solidFill>
              </a:rPr>
              <a:t> released before </a:t>
            </a:r>
            <a:r>
              <a:rPr lang="en-US" b="1" i="1" dirty="0">
                <a:solidFill>
                  <a:schemeClr val="tx1">
                    <a:lumMod val="95000"/>
                    <a:lumOff val="5000"/>
                  </a:schemeClr>
                </a:solidFill>
              </a:rPr>
              <a:t>2000</a:t>
            </a:r>
            <a:r>
              <a:rPr lang="en-US" dirty="0">
                <a:solidFill>
                  <a:schemeClr val="tx1">
                    <a:lumMod val="95000"/>
                    <a:lumOff val="5000"/>
                  </a:schemeClr>
                </a:solidFill>
              </a:rPr>
              <a:t>.</a:t>
            </a:r>
          </a:p>
          <a:p>
            <a:pPr marL="0" indent="0">
              <a:lnSpc>
                <a:spcPct val="170000"/>
              </a:lnSpc>
              <a:buNone/>
            </a:pPr>
            <a:r>
              <a:rPr lang="en-US" dirty="0">
                <a:solidFill>
                  <a:schemeClr val="tx1">
                    <a:lumMod val="95000"/>
                    <a:lumOff val="5000"/>
                  </a:schemeClr>
                </a:solidFill>
              </a:rPr>
              <a:t>	However, ‘</a:t>
            </a:r>
            <a:r>
              <a:rPr lang="en-US" b="1" i="1" dirty="0">
                <a:solidFill>
                  <a:schemeClr val="tx1">
                    <a:lumMod val="95000"/>
                    <a:lumOff val="5000"/>
                  </a:schemeClr>
                </a:solidFill>
              </a:rPr>
              <a:t>R’</a:t>
            </a:r>
            <a:r>
              <a:rPr lang="en-US" dirty="0">
                <a:solidFill>
                  <a:schemeClr val="tx1">
                    <a:lumMod val="95000"/>
                    <a:lumOff val="5000"/>
                  </a:schemeClr>
                </a:solidFill>
              </a:rPr>
              <a:t> ratings takes the lead with the </a:t>
            </a:r>
            <a:r>
              <a:rPr lang="en-US" b="1" dirty="0">
                <a:solidFill>
                  <a:schemeClr val="tx1">
                    <a:lumMod val="95000"/>
                    <a:lumOff val="5000"/>
                  </a:schemeClr>
                </a:solidFill>
              </a:rPr>
              <a:t>highest average rating </a:t>
            </a:r>
            <a:r>
              <a:rPr lang="en-US" dirty="0">
                <a:solidFill>
                  <a:schemeClr val="tx1">
                    <a:lumMod val="95000"/>
                    <a:lumOff val="5000"/>
                  </a:schemeClr>
                </a:solidFill>
              </a:rPr>
              <a:t>before year 2000 with </a:t>
            </a:r>
            <a:r>
              <a:rPr lang="en-US" b="1" i="1" dirty="0">
                <a:solidFill>
                  <a:schemeClr val="tx1">
                    <a:lumMod val="95000"/>
                    <a:lumOff val="5000"/>
                  </a:schemeClr>
                </a:solidFill>
              </a:rPr>
              <a:t>5.00 </a:t>
            </a:r>
            <a:r>
              <a:rPr lang="en-US" dirty="0">
                <a:solidFill>
                  <a:schemeClr val="tx1">
                    <a:lumMod val="95000"/>
                    <a:lumOff val="5000"/>
                  </a:schemeClr>
                </a:solidFill>
              </a:rPr>
              <a:t>while ‘</a:t>
            </a:r>
            <a:r>
              <a:rPr lang="en-US" b="1" i="1" dirty="0">
                <a:solidFill>
                  <a:schemeClr val="tx1">
                    <a:lumMod val="95000"/>
                    <a:lumOff val="5000"/>
                  </a:schemeClr>
                </a:solidFill>
              </a:rPr>
              <a:t>TV-G’ </a:t>
            </a:r>
            <a:r>
              <a:rPr lang="en-US" dirty="0">
                <a:solidFill>
                  <a:schemeClr val="tx1">
                    <a:lumMod val="95000"/>
                    <a:lumOff val="5000"/>
                  </a:schemeClr>
                </a:solidFill>
              </a:rPr>
              <a:t>ratings has the </a:t>
            </a:r>
            <a:r>
              <a:rPr lang="en-US" b="1" i="1" dirty="0">
                <a:solidFill>
                  <a:schemeClr val="tx1">
                    <a:lumMod val="95000"/>
                    <a:lumOff val="5000"/>
                  </a:schemeClr>
                </a:solidFill>
              </a:rPr>
              <a:t>least average rating </a:t>
            </a:r>
            <a:r>
              <a:rPr lang="en-US" dirty="0">
                <a:solidFill>
                  <a:schemeClr val="tx1">
                    <a:lumMod val="95000"/>
                    <a:lumOff val="5000"/>
                  </a:schemeClr>
                </a:solidFill>
              </a:rPr>
              <a:t>of </a:t>
            </a:r>
            <a:r>
              <a:rPr lang="en-US" b="1" i="1" dirty="0">
                <a:solidFill>
                  <a:schemeClr val="tx1">
                    <a:lumMod val="95000"/>
                    <a:lumOff val="5000"/>
                  </a:schemeClr>
                </a:solidFill>
              </a:rPr>
              <a:t>1.00</a:t>
            </a:r>
            <a:r>
              <a:rPr lang="en-US" dirty="0">
                <a:solidFill>
                  <a:schemeClr val="tx1">
                    <a:lumMod val="95000"/>
                    <a:lumOff val="5000"/>
                  </a:schemeClr>
                </a:solidFill>
              </a:rPr>
              <a:t>.</a:t>
            </a:r>
          </a:p>
          <a:p>
            <a:pPr marL="0" indent="0">
              <a:lnSpc>
                <a:spcPct val="170000"/>
              </a:lnSpc>
              <a:buNone/>
            </a:pPr>
            <a:r>
              <a:rPr lang="en-US" dirty="0">
                <a:solidFill>
                  <a:schemeClr val="tx1">
                    <a:lumMod val="95000"/>
                    <a:lumOff val="5000"/>
                  </a:schemeClr>
                </a:solidFill>
              </a:rPr>
              <a:t>	Moreso, ‘</a:t>
            </a:r>
            <a:r>
              <a:rPr lang="en-US" b="1" i="1" dirty="0">
                <a:solidFill>
                  <a:schemeClr val="tx1">
                    <a:lumMod val="95000"/>
                    <a:lumOff val="5000"/>
                  </a:schemeClr>
                </a:solidFill>
              </a:rPr>
              <a:t>UR and NR</a:t>
            </a:r>
            <a:r>
              <a:rPr lang="en-US" dirty="0">
                <a:solidFill>
                  <a:schemeClr val="tx1">
                    <a:lumMod val="95000"/>
                    <a:lumOff val="5000"/>
                  </a:schemeClr>
                </a:solidFill>
              </a:rPr>
              <a:t>’ ratings has none with </a:t>
            </a:r>
            <a:r>
              <a:rPr lang="en-US" b="1" i="1" dirty="0">
                <a:solidFill>
                  <a:schemeClr val="tx1">
                    <a:lumMod val="95000"/>
                    <a:lumOff val="5000"/>
                  </a:schemeClr>
                </a:solidFill>
              </a:rPr>
              <a:t>0.00</a:t>
            </a:r>
            <a:r>
              <a:rPr lang="en-US" dirty="0">
                <a:solidFill>
                  <a:schemeClr val="tx1">
                    <a:lumMod val="95000"/>
                    <a:lumOff val="5000"/>
                  </a:schemeClr>
                </a:solidFill>
              </a:rPr>
              <a:t> average rating before </a:t>
            </a:r>
            <a:r>
              <a:rPr lang="en-US" b="1" i="1" dirty="0">
                <a:solidFill>
                  <a:schemeClr val="tx1">
                    <a:lumMod val="95000"/>
                    <a:lumOff val="5000"/>
                  </a:schemeClr>
                </a:solidFill>
              </a:rPr>
              <a:t>2000</a:t>
            </a:r>
            <a:r>
              <a:rPr lang="en-US" dirty="0">
                <a:solidFill>
                  <a:schemeClr val="tx1">
                    <a:lumMod val="95000"/>
                    <a:lumOff val="5000"/>
                  </a:schemeClr>
                </a:solidFill>
              </a:rPr>
              <a:t>. </a:t>
            </a:r>
          </a:p>
        </p:txBody>
      </p:sp>
      <p:pic>
        <p:nvPicPr>
          <p:cNvPr id="6" name="Content Placeholder 4">
            <a:extLst>
              <a:ext uri="{FF2B5EF4-FFF2-40B4-BE49-F238E27FC236}">
                <a16:creationId xmlns:a16="http://schemas.microsoft.com/office/drawing/2014/main" id="{C9BC528B-FD6E-1A20-1265-2A81901B06B5}"/>
              </a:ext>
            </a:extLst>
          </p:cNvPr>
          <p:cNvPicPr>
            <a:picLocks noChangeAspect="1"/>
          </p:cNvPicPr>
          <p:nvPr/>
        </p:nvPicPr>
        <p:blipFill rotWithShape="1">
          <a:blip r:embed="rId2">
            <a:extLst>
              <a:ext uri="{28A0092B-C50C-407E-A947-70E740481C1C}">
                <a14:useLocalDpi xmlns:a14="http://schemas.microsoft.com/office/drawing/2010/main" val="0"/>
              </a:ext>
            </a:extLst>
          </a:blip>
          <a:srcRect l="13485" t="67930" r="80684" b="22090"/>
          <a:stretch/>
        </p:blipFill>
        <p:spPr>
          <a:xfrm>
            <a:off x="10418166" y="562091"/>
            <a:ext cx="742182" cy="720352"/>
          </a:xfrm>
          <a:prstGeom prst="roundRect">
            <a:avLst/>
          </a:prstGeom>
        </p:spPr>
      </p:pic>
      <p:pic>
        <p:nvPicPr>
          <p:cNvPr id="14" name="Picture 13">
            <a:extLst>
              <a:ext uri="{FF2B5EF4-FFF2-40B4-BE49-F238E27FC236}">
                <a16:creationId xmlns:a16="http://schemas.microsoft.com/office/drawing/2014/main" id="{26E007C1-211D-9BF8-3F34-73BF1E8C8B13}"/>
              </a:ext>
            </a:extLst>
          </p:cNvPr>
          <p:cNvPicPr>
            <a:picLocks noChangeAspect="1"/>
          </p:cNvPicPr>
          <p:nvPr/>
        </p:nvPicPr>
        <p:blipFill rotWithShape="1">
          <a:blip r:embed="rId3"/>
          <a:srcRect l="25586" t="18437" r="16024" b="8614"/>
          <a:stretch/>
        </p:blipFill>
        <p:spPr>
          <a:xfrm>
            <a:off x="4287497" y="1296174"/>
            <a:ext cx="7393354" cy="5193309"/>
          </a:xfrm>
          <a:prstGeom prst="rect">
            <a:avLst/>
          </a:prstGeom>
        </p:spPr>
      </p:pic>
      <p:pic>
        <p:nvPicPr>
          <p:cNvPr id="15" name="Picture 14">
            <a:extLst>
              <a:ext uri="{FF2B5EF4-FFF2-40B4-BE49-F238E27FC236}">
                <a16:creationId xmlns:a16="http://schemas.microsoft.com/office/drawing/2014/main" id="{604DEE66-983C-3EBC-BE82-627441903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149" y="5936104"/>
            <a:ext cx="736739" cy="780077"/>
          </a:xfrm>
          <a:prstGeom prst="rect">
            <a:avLst/>
          </a:prstGeom>
        </p:spPr>
      </p:pic>
    </p:spTree>
    <p:extLst>
      <p:ext uri="{BB962C8B-B14F-4D97-AF65-F5344CB8AC3E}">
        <p14:creationId xmlns:p14="http://schemas.microsoft.com/office/powerpoint/2010/main" val="603920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8562-D47E-1BBD-F24E-8B6B3204AC06}"/>
              </a:ext>
            </a:extLst>
          </p:cNvPr>
          <p:cNvSpPr>
            <a:spLocks noGrp="1"/>
          </p:cNvSpPr>
          <p:nvPr>
            <p:ph type="title"/>
          </p:nvPr>
        </p:nvSpPr>
        <p:spPr>
          <a:xfrm>
            <a:off x="553387" y="449831"/>
            <a:ext cx="9789826" cy="1325563"/>
          </a:xfrm>
        </p:spPr>
        <p:txBody>
          <a:bodyPr>
            <a:noAutofit/>
          </a:bodyPr>
          <a:lstStyle/>
          <a:p>
            <a:r>
              <a:rPr lang="en-US" sz="2600" dirty="0">
                <a:solidFill>
                  <a:schemeClr val="bg1"/>
                </a:solidFill>
              </a:rPr>
              <a:t>12.  Determine the top 5 most frequently occurring words in 	  	  the description column.</a:t>
            </a:r>
          </a:p>
        </p:txBody>
      </p:sp>
      <p:sp>
        <p:nvSpPr>
          <p:cNvPr id="3" name="Content Placeholder 2">
            <a:extLst>
              <a:ext uri="{FF2B5EF4-FFF2-40B4-BE49-F238E27FC236}">
                <a16:creationId xmlns:a16="http://schemas.microsoft.com/office/drawing/2014/main" id="{B3FF5A96-1F74-0770-4710-1029CFC5DC3A}"/>
              </a:ext>
            </a:extLst>
          </p:cNvPr>
          <p:cNvSpPr>
            <a:spLocks noGrp="1"/>
          </p:cNvSpPr>
          <p:nvPr>
            <p:ph idx="1"/>
          </p:nvPr>
        </p:nvSpPr>
        <p:spPr>
          <a:xfrm>
            <a:off x="511690" y="2347313"/>
            <a:ext cx="4914750" cy="3416300"/>
          </a:xfrm>
        </p:spPr>
        <p:txBody>
          <a:bodyPr>
            <a:normAutofit lnSpcReduction="10000"/>
          </a:bodyPr>
          <a:lstStyle/>
          <a:p>
            <a:pPr>
              <a:lnSpc>
                <a:spcPct val="150000"/>
              </a:lnSpc>
            </a:pPr>
            <a:r>
              <a:rPr lang="en-US" b="1" i="1" dirty="0">
                <a:solidFill>
                  <a:schemeClr val="tx1">
                    <a:lumMod val="95000"/>
                    <a:lumOff val="5000"/>
                  </a:schemeClr>
                </a:solidFill>
              </a:rPr>
              <a:t>SQL data mining techniques </a:t>
            </a:r>
            <a:r>
              <a:rPr lang="en-US" dirty="0">
                <a:solidFill>
                  <a:schemeClr val="tx1">
                    <a:lumMod val="95000"/>
                    <a:lumOff val="5000"/>
                  </a:schemeClr>
                </a:solidFill>
              </a:rPr>
              <a:t>was used to ascertain the most common word used in the description column.</a:t>
            </a:r>
          </a:p>
          <a:p>
            <a:pPr marL="0" indent="0">
              <a:lnSpc>
                <a:spcPct val="150000"/>
              </a:lnSpc>
              <a:buNone/>
            </a:pPr>
            <a:r>
              <a:rPr lang="en-US" dirty="0">
                <a:solidFill>
                  <a:schemeClr val="tx1">
                    <a:lumMod val="95000"/>
                    <a:lumOff val="5000"/>
                  </a:schemeClr>
                </a:solidFill>
              </a:rPr>
              <a:t>	Analyses show that </a:t>
            </a:r>
            <a:r>
              <a:rPr lang="en-US" b="1" i="1" dirty="0">
                <a:solidFill>
                  <a:schemeClr val="tx1">
                    <a:lumMod val="95000"/>
                    <a:lumOff val="5000"/>
                  </a:schemeClr>
                </a:solidFill>
              </a:rPr>
              <a:t>‘a’</a:t>
            </a:r>
            <a:r>
              <a:rPr lang="en-US" dirty="0">
                <a:solidFill>
                  <a:schemeClr val="tx1">
                    <a:lumMod val="95000"/>
                    <a:lumOff val="5000"/>
                  </a:schemeClr>
                </a:solidFill>
              </a:rPr>
              <a:t> is the most common character word used with </a:t>
            </a:r>
            <a:r>
              <a:rPr lang="en-US" b="1" i="1" dirty="0">
                <a:solidFill>
                  <a:schemeClr val="tx1">
                    <a:lumMod val="95000"/>
                    <a:lumOff val="5000"/>
                  </a:schemeClr>
                </a:solidFill>
              </a:rPr>
              <a:t>total occurrence of 7,981</a:t>
            </a:r>
            <a:r>
              <a:rPr lang="en-US" dirty="0">
                <a:solidFill>
                  <a:schemeClr val="tx1">
                    <a:lumMod val="95000"/>
                    <a:lumOff val="5000"/>
                  </a:schemeClr>
                </a:solidFill>
              </a:rPr>
              <a:t> followed by </a:t>
            </a:r>
            <a:r>
              <a:rPr lang="en-US" b="1" i="1" dirty="0">
                <a:solidFill>
                  <a:schemeClr val="tx1">
                    <a:lumMod val="95000"/>
                    <a:lumOff val="5000"/>
                  </a:schemeClr>
                </a:solidFill>
              </a:rPr>
              <a:t>space ‘ ‘ </a:t>
            </a:r>
            <a:r>
              <a:rPr lang="en-US" dirty="0">
                <a:solidFill>
                  <a:schemeClr val="tx1">
                    <a:lumMod val="95000"/>
                    <a:lumOff val="5000"/>
                  </a:schemeClr>
                </a:solidFill>
              </a:rPr>
              <a:t>character and </a:t>
            </a:r>
            <a:r>
              <a:rPr lang="en-US" b="1" i="1" dirty="0">
                <a:solidFill>
                  <a:schemeClr val="tx1">
                    <a:lumMod val="95000"/>
                    <a:lumOff val="5000"/>
                  </a:schemeClr>
                </a:solidFill>
              </a:rPr>
              <a:t>‘the’ </a:t>
            </a:r>
            <a:r>
              <a:rPr lang="en-US" dirty="0">
                <a:solidFill>
                  <a:schemeClr val="tx1">
                    <a:lumMod val="95000"/>
                    <a:lumOff val="5000"/>
                  </a:schemeClr>
                </a:solidFill>
              </a:rPr>
              <a:t>with </a:t>
            </a:r>
            <a:r>
              <a:rPr lang="en-US" b="1" i="1" dirty="0">
                <a:solidFill>
                  <a:schemeClr val="tx1">
                    <a:lumMod val="95000"/>
                    <a:lumOff val="5000"/>
                  </a:schemeClr>
                </a:solidFill>
              </a:rPr>
              <a:t>total occurrence of 6,232 , 5885 respectively</a:t>
            </a:r>
            <a:r>
              <a:rPr lang="en-US" dirty="0">
                <a:solidFill>
                  <a:schemeClr val="tx1">
                    <a:lumMod val="95000"/>
                    <a:lumOff val="5000"/>
                  </a:schemeClr>
                </a:solidFill>
              </a:rPr>
              <a:t>.</a:t>
            </a:r>
          </a:p>
        </p:txBody>
      </p:sp>
      <p:pic>
        <p:nvPicPr>
          <p:cNvPr id="5" name="Picture 4">
            <a:extLst>
              <a:ext uri="{FF2B5EF4-FFF2-40B4-BE49-F238E27FC236}">
                <a16:creationId xmlns:a16="http://schemas.microsoft.com/office/drawing/2014/main" id="{7C9D9F11-1A6F-D027-9FC0-F7F9408E3CDE}"/>
              </a:ext>
            </a:extLst>
          </p:cNvPr>
          <p:cNvPicPr>
            <a:picLocks noChangeAspect="1"/>
          </p:cNvPicPr>
          <p:nvPr/>
        </p:nvPicPr>
        <p:blipFill>
          <a:blip r:embed="rId2"/>
          <a:stretch>
            <a:fillRect/>
          </a:stretch>
        </p:blipFill>
        <p:spPr>
          <a:xfrm>
            <a:off x="5631834" y="1289152"/>
            <a:ext cx="6048477" cy="5442683"/>
          </a:xfrm>
          <a:prstGeom prst="rect">
            <a:avLst/>
          </a:prstGeom>
        </p:spPr>
      </p:pic>
      <p:pic>
        <p:nvPicPr>
          <p:cNvPr id="6" name="Content Placeholder 4">
            <a:extLst>
              <a:ext uri="{FF2B5EF4-FFF2-40B4-BE49-F238E27FC236}">
                <a16:creationId xmlns:a16="http://schemas.microsoft.com/office/drawing/2014/main" id="{53670FAA-3136-7E35-7FAC-427E1D506528}"/>
              </a:ext>
            </a:extLst>
          </p:cNvPr>
          <p:cNvPicPr>
            <a:picLocks noChangeAspect="1"/>
          </p:cNvPicPr>
          <p:nvPr/>
        </p:nvPicPr>
        <p:blipFill rotWithShape="1">
          <a:blip r:embed="rId3">
            <a:extLst>
              <a:ext uri="{28A0092B-C50C-407E-A947-70E740481C1C}">
                <a14:useLocalDpi xmlns:a14="http://schemas.microsoft.com/office/drawing/2010/main" val="0"/>
              </a:ext>
            </a:extLst>
          </a:blip>
          <a:srcRect l="13485" t="67930" r="80684" b="22090"/>
          <a:stretch/>
        </p:blipFill>
        <p:spPr>
          <a:xfrm>
            <a:off x="420499" y="5993977"/>
            <a:ext cx="703811" cy="683110"/>
          </a:xfrm>
          <a:prstGeom prst="roundRect">
            <a:avLst/>
          </a:prstGeom>
        </p:spPr>
      </p:pic>
      <p:pic>
        <p:nvPicPr>
          <p:cNvPr id="4" name="Picture 3">
            <a:extLst>
              <a:ext uri="{FF2B5EF4-FFF2-40B4-BE49-F238E27FC236}">
                <a16:creationId xmlns:a16="http://schemas.microsoft.com/office/drawing/2014/main" id="{1AD9A970-01AB-CB15-D323-2E1CD7BD5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1037" y="5926396"/>
            <a:ext cx="1418023" cy="797638"/>
          </a:xfrm>
          <a:prstGeom prst="rect">
            <a:avLst/>
          </a:prstGeom>
        </p:spPr>
      </p:pic>
    </p:spTree>
    <p:extLst>
      <p:ext uri="{BB962C8B-B14F-4D97-AF65-F5344CB8AC3E}">
        <p14:creationId xmlns:p14="http://schemas.microsoft.com/office/powerpoint/2010/main" val="1868193249"/>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F065-0376-4AE0-11A0-655491B5F84D}"/>
              </a:ext>
            </a:extLst>
          </p:cNvPr>
          <p:cNvSpPr>
            <a:spLocks noGrp="1"/>
          </p:cNvSpPr>
          <p:nvPr>
            <p:ph type="title"/>
          </p:nvPr>
        </p:nvSpPr>
        <p:spPr>
          <a:xfrm>
            <a:off x="433221" y="843111"/>
            <a:ext cx="9820052" cy="728480"/>
          </a:xfrm>
        </p:spPr>
        <p:txBody>
          <a:bodyPr/>
          <a:lstStyle/>
          <a:p>
            <a:r>
              <a:rPr lang="en-US" sz="3200" dirty="0">
                <a:solidFill>
                  <a:schemeClr val="bg1"/>
                </a:solidFill>
              </a:rPr>
              <a:t>13. Find and display all Countries in the dataset</a:t>
            </a:r>
          </a:p>
        </p:txBody>
      </p:sp>
      <p:sp>
        <p:nvSpPr>
          <p:cNvPr id="3" name="Content Placeholder 2">
            <a:extLst>
              <a:ext uri="{FF2B5EF4-FFF2-40B4-BE49-F238E27FC236}">
                <a16:creationId xmlns:a16="http://schemas.microsoft.com/office/drawing/2014/main" id="{2F00C5C6-0D38-8E39-7F32-6DF05F1AF355}"/>
              </a:ext>
            </a:extLst>
          </p:cNvPr>
          <p:cNvSpPr>
            <a:spLocks noGrp="1"/>
          </p:cNvSpPr>
          <p:nvPr>
            <p:ph idx="1"/>
          </p:nvPr>
        </p:nvSpPr>
        <p:spPr>
          <a:xfrm>
            <a:off x="3388205" y="2244655"/>
            <a:ext cx="8370573" cy="1000125"/>
          </a:xfrm>
        </p:spPr>
        <p:txBody>
          <a:bodyPr>
            <a:normAutofit/>
          </a:bodyPr>
          <a:lstStyle/>
          <a:p>
            <a:r>
              <a:rPr lang="en-US" sz="1600" dirty="0">
                <a:solidFill>
                  <a:schemeClr val="tx1">
                    <a:lumMod val="95000"/>
                    <a:lumOff val="5000"/>
                  </a:schemeClr>
                </a:solidFill>
              </a:rPr>
              <a:t>Query analyses shows that there are total number of 111 countries in the dataset. An anomalies was observed that Poland, United States and United Kingdom appears to be duplicate with comma (,) sign at the suffix.</a:t>
            </a:r>
          </a:p>
        </p:txBody>
      </p:sp>
      <p:pic>
        <p:nvPicPr>
          <p:cNvPr id="5" name="Picture 4">
            <a:extLst>
              <a:ext uri="{FF2B5EF4-FFF2-40B4-BE49-F238E27FC236}">
                <a16:creationId xmlns:a16="http://schemas.microsoft.com/office/drawing/2014/main" id="{5966A0A7-BE6E-423D-B6B7-1C41FC4C2F5B}"/>
              </a:ext>
            </a:extLst>
          </p:cNvPr>
          <p:cNvPicPr>
            <a:picLocks noChangeAspect="1"/>
          </p:cNvPicPr>
          <p:nvPr/>
        </p:nvPicPr>
        <p:blipFill rotWithShape="1">
          <a:blip r:embed="rId2"/>
          <a:srcRect t="15848" b="2036"/>
          <a:stretch/>
        </p:blipFill>
        <p:spPr>
          <a:xfrm>
            <a:off x="433220" y="3019925"/>
            <a:ext cx="2954986" cy="3686471"/>
          </a:xfrm>
          <a:prstGeom prst="rect">
            <a:avLst/>
          </a:prstGeom>
        </p:spPr>
      </p:pic>
      <p:pic>
        <p:nvPicPr>
          <p:cNvPr id="7" name="Picture 6">
            <a:extLst>
              <a:ext uri="{FF2B5EF4-FFF2-40B4-BE49-F238E27FC236}">
                <a16:creationId xmlns:a16="http://schemas.microsoft.com/office/drawing/2014/main" id="{C11279C9-D0C3-4CBF-DF6E-4988E2657F32}"/>
              </a:ext>
            </a:extLst>
          </p:cNvPr>
          <p:cNvPicPr>
            <a:picLocks noChangeAspect="1"/>
          </p:cNvPicPr>
          <p:nvPr/>
        </p:nvPicPr>
        <p:blipFill rotWithShape="1">
          <a:blip r:embed="rId3"/>
          <a:srcRect r="5198"/>
          <a:stretch/>
        </p:blipFill>
        <p:spPr>
          <a:xfrm>
            <a:off x="1629981" y="3782274"/>
            <a:ext cx="1450699" cy="2894143"/>
          </a:xfrm>
          <a:prstGeom prst="rect">
            <a:avLst/>
          </a:prstGeom>
        </p:spPr>
      </p:pic>
      <p:pic>
        <p:nvPicPr>
          <p:cNvPr id="9" name="Picture 8">
            <a:extLst>
              <a:ext uri="{FF2B5EF4-FFF2-40B4-BE49-F238E27FC236}">
                <a16:creationId xmlns:a16="http://schemas.microsoft.com/office/drawing/2014/main" id="{74FFE292-7283-0643-A3BE-02FA01E15D89}"/>
              </a:ext>
            </a:extLst>
          </p:cNvPr>
          <p:cNvPicPr>
            <a:picLocks noChangeAspect="1"/>
          </p:cNvPicPr>
          <p:nvPr/>
        </p:nvPicPr>
        <p:blipFill rotWithShape="1">
          <a:blip r:embed="rId4"/>
          <a:srcRect r="25387"/>
          <a:stretch/>
        </p:blipFill>
        <p:spPr>
          <a:xfrm>
            <a:off x="3058812" y="3751684"/>
            <a:ext cx="1085917" cy="2910776"/>
          </a:xfrm>
          <a:prstGeom prst="rect">
            <a:avLst/>
          </a:prstGeom>
        </p:spPr>
      </p:pic>
      <p:pic>
        <p:nvPicPr>
          <p:cNvPr id="11" name="Picture 10">
            <a:extLst>
              <a:ext uri="{FF2B5EF4-FFF2-40B4-BE49-F238E27FC236}">
                <a16:creationId xmlns:a16="http://schemas.microsoft.com/office/drawing/2014/main" id="{61E1A8D3-BFAB-E4D1-4268-47B88E0F8DD4}"/>
              </a:ext>
            </a:extLst>
          </p:cNvPr>
          <p:cNvPicPr>
            <a:picLocks noChangeAspect="1"/>
          </p:cNvPicPr>
          <p:nvPr/>
        </p:nvPicPr>
        <p:blipFill>
          <a:blip r:embed="rId5"/>
          <a:stretch>
            <a:fillRect/>
          </a:stretch>
        </p:blipFill>
        <p:spPr>
          <a:xfrm>
            <a:off x="4080138" y="3713201"/>
            <a:ext cx="1097778" cy="2919092"/>
          </a:xfrm>
          <a:prstGeom prst="rect">
            <a:avLst/>
          </a:prstGeom>
        </p:spPr>
      </p:pic>
      <p:pic>
        <p:nvPicPr>
          <p:cNvPr id="13" name="Picture 12">
            <a:extLst>
              <a:ext uri="{FF2B5EF4-FFF2-40B4-BE49-F238E27FC236}">
                <a16:creationId xmlns:a16="http://schemas.microsoft.com/office/drawing/2014/main" id="{0C1EA221-F13A-C9F8-10A2-C2988559B407}"/>
              </a:ext>
            </a:extLst>
          </p:cNvPr>
          <p:cNvPicPr>
            <a:picLocks noChangeAspect="1"/>
          </p:cNvPicPr>
          <p:nvPr/>
        </p:nvPicPr>
        <p:blipFill>
          <a:blip r:embed="rId6"/>
          <a:stretch>
            <a:fillRect/>
          </a:stretch>
        </p:blipFill>
        <p:spPr>
          <a:xfrm>
            <a:off x="5196158" y="3712498"/>
            <a:ext cx="1139361" cy="2919093"/>
          </a:xfrm>
          <a:prstGeom prst="rect">
            <a:avLst/>
          </a:prstGeom>
        </p:spPr>
      </p:pic>
      <p:pic>
        <p:nvPicPr>
          <p:cNvPr id="24" name="Content Placeholder 4">
            <a:extLst>
              <a:ext uri="{FF2B5EF4-FFF2-40B4-BE49-F238E27FC236}">
                <a16:creationId xmlns:a16="http://schemas.microsoft.com/office/drawing/2014/main" id="{A7F9F178-C40C-8435-601D-78EF921C5761}"/>
              </a:ext>
            </a:extLst>
          </p:cNvPr>
          <p:cNvPicPr>
            <a:picLocks noChangeAspect="1"/>
          </p:cNvPicPr>
          <p:nvPr/>
        </p:nvPicPr>
        <p:blipFill rotWithShape="1">
          <a:blip r:embed="rId7">
            <a:extLst>
              <a:ext uri="{28A0092B-C50C-407E-A947-70E740481C1C}">
                <a14:useLocalDpi xmlns:a14="http://schemas.microsoft.com/office/drawing/2010/main" val="0"/>
              </a:ext>
            </a:extLst>
          </a:blip>
          <a:srcRect l="13485" t="67930" r="80684" b="22090"/>
          <a:stretch/>
        </p:blipFill>
        <p:spPr>
          <a:xfrm>
            <a:off x="10418166" y="562091"/>
            <a:ext cx="742182" cy="720352"/>
          </a:xfrm>
          <a:prstGeom prst="roundRect">
            <a:avLst/>
          </a:prstGeom>
        </p:spPr>
      </p:pic>
      <p:pic>
        <p:nvPicPr>
          <p:cNvPr id="25" name="Picture 24">
            <a:extLst>
              <a:ext uri="{FF2B5EF4-FFF2-40B4-BE49-F238E27FC236}">
                <a16:creationId xmlns:a16="http://schemas.microsoft.com/office/drawing/2014/main" id="{7D306C09-D3EA-7982-6F49-0AEAD07A18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09895" y="5994799"/>
            <a:ext cx="1185443" cy="666812"/>
          </a:xfrm>
          <a:prstGeom prst="rect">
            <a:avLst/>
          </a:prstGeom>
        </p:spPr>
      </p:pic>
      <p:pic>
        <p:nvPicPr>
          <p:cNvPr id="6" name="Picture 5">
            <a:extLst>
              <a:ext uri="{FF2B5EF4-FFF2-40B4-BE49-F238E27FC236}">
                <a16:creationId xmlns:a16="http://schemas.microsoft.com/office/drawing/2014/main" id="{12AB86A3-9C0D-5B14-DB75-CCA5DF776483}"/>
              </a:ext>
            </a:extLst>
          </p:cNvPr>
          <p:cNvPicPr>
            <a:picLocks noChangeAspect="1"/>
          </p:cNvPicPr>
          <p:nvPr/>
        </p:nvPicPr>
        <p:blipFill>
          <a:blip r:embed="rId9"/>
          <a:stretch>
            <a:fillRect/>
          </a:stretch>
        </p:blipFill>
        <p:spPr>
          <a:xfrm>
            <a:off x="433221" y="2042399"/>
            <a:ext cx="2957594" cy="1004170"/>
          </a:xfrm>
          <a:prstGeom prst="rect">
            <a:avLst/>
          </a:prstGeom>
        </p:spPr>
      </p:pic>
      <p:pic>
        <p:nvPicPr>
          <p:cNvPr id="10" name="Picture 9">
            <a:extLst>
              <a:ext uri="{FF2B5EF4-FFF2-40B4-BE49-F238E27FC236}">
                <a16:creationId xmlns:a16="http://schemas.microsoft.com/office/drawing/2014/main" id="{FC9B4514-A77F-83FE-43B9-1D06E77CAB80}"/>
              </a:ext>
            </a:extLst>
          </p:cNvPr>
          <p:cNvPicPr>
            <a:picLocks noChangeAspect="1"/>
          </p:cNvPicPr>
          <p:nvPr/>
        </p:nvPicPr>
        <p:blipFill>
          <a:blip r:embed="rId10"/>
          <a:stretch>
            <a:fillRect/>
          </a:stretch>
        </p:blipFill>
        <p:spPr>
          <a:xfrm>
            <a:off x="6207478" y="3713027"/>
            <a:ext cx="1232713" cy="2891111"/>
          </a:xfrm>
          <a:prstGeom prst="rect">
            <a:avLst/>
          </a:prstGeom>
        </p:spPr>
      </p:pic>
      <p:pic>
        <p:nvPicPr>
          <p:cNvPr id="18" name="Picture 17">
            <a:extLst>
              <a:ext uri="{FF2B5EF4-FFF2-40B4-BE49-F238E27FC236}">
                <a16:creationId xmlns:a16="http://schemas.microsoft.com/office/drawing/2014/main" id="{885C969E-55DA-E4D0-C028-8D5FEBC8D992}"/>
              </a:ext>
            </a:extLst>
          </p:cNvPr>
          <p:cNvPicPr>
            <a:picLocks noChangeAspect="1"/>
          </p:cNvPicPr>
          <p:nvPr/>
        </p:nvPicPr>
        <p:blipFill rotWithShape="1">
          <a:blip r:embed="rId11"/>
          <a:srcRect b="23944"/>
          <a:stretch/>
        </p:blipFill>
        <p:spPr>
          <a:xfrm>
            <a:off x="7326901" y="3748360"/>
            <a:ext cx="1257300" cy="2883231"/>
          </a:xfrm>
          <a:prstGeom prst="rect">
            <a:avLst/>
          </a:prstGeom>
        </p:spPr>
      </p:pic>
      <p:pic>
        <p:nvPicPr>
          <p:cNvPr id="21" name="Picture 20">
            <a:extLst>
              <a:ext uri="{FF2B5EF4-FFF2-40B4-BE49-F238E27FC236}">
                <a16:creationId xmlns:a16="http://schemas.microsoft.com/office/drawing/2014/main" id="{5210824F-1A92-BA4C-9A61-D8811D31DCB0}"/>
              </a:ext>
            </a:extLst>
          </p:cNvPr>
          <p:cNvPicPr>
            <a:picLocks noChangeAspect="1"/>
          </p:cNvPicPr>
          <p:nvPr/>
        </p:nvPicPr>
        <p:blipFill>
          <a:blip r:embed="rId12"/>
          <a:stretch>
            <a:fillRect/>
          </a:stretch>
        </p:blipFill>
        <p:spPr>
          <a:xfrm>
            <a:off x="8576215" y="3720906"/>
            <a:ext cx="1564680" cy="2883231"/>
          </a:xfrm>
          <a:prstGeom prst="rect">
            <a:avLst/>
          </a:prstGeom>
        </p:spPr>
      </p:pic>
      <p:pic>
        <p:nvPicPr>
          <p:cNvPr id="26" name="Picture 25">
            <a:extLst>
              <a:ext uri="{FF2B5EF4-FFF2-40B4-BE49-F238E27FC236}">
                <a16:creationId xmlns:a16="http://schemas.microsoft.com/office/drawing/2014/main" id="{A6F12766-B8E8-1AB9-1DC4-871745AB480F}"/>
              </a:ext>
            </a:extLst>
          </p:cNvPr>
          <p:cNvPicPr>
            <a:picLocks noChangeAspect="1"/>
          </p:cNvPicPr>
          <p:nvPr/>
        </p:nvPicPr>
        <p:blipFill>
          <a:blip r:embed="rId13"/>
          <a:stretch>
            <a:fillRect/>
          </a:stretch>
        </p:blipFill>
        <p:spPr>
          <a:xfrm>
            <a:off x="9836002" y="3724296"/>
            <a:ext cx="1762125" cy="1000125"/>
          </a:xfrm>
          <a:prstGeom prst="rect">
            <a:avLst/>
          </a:prstGeom>
        </p:spPr>
      </p:pic>
      <p:grpSp>
        <p:nvGrpSpPr>
          <p:cNvPr id="30" name="Group 29">
            <a:extLst>
              <a:ext uri="{FF2B5EF4-FFF2-40B4-BE49-F238E27FC236}">
                <a16:creationId xmlns:a16="http://schemas.microsoft.com/office/drawing/2014/main" id="{3F5206B0-2FC4-8A84-5993-C77283E31B9E}"/>
              </a:ext>
            </a:extLst>
          </p:cNvPr>
          <p:cNvGrpSpPr/>
          <p:nvPr/>
        </p:nvGrpSpPr>
        <p:grpSpPr>
          <a:xfrm>
            <a:off x="7753013" y="3110227"/>
            <a:ext cx="3930321" cy="395597"/>
            <a:chOff x="7138732" y="3109640"/>
            <a:chExt cx="4313395" cy="445169"/>
          </a:xfrm>
        </p:grpSpPr>
        <p:pic>
          <p:nvPicPr>
            <p:cNvPr id="27" name="Picture 26">
              <a:extLst>
                <a:ext uri="{FF2B5EF4-FFF2-40B4-BE49-F238E27FC236}">
                  <a16:creationId xmlns:a16="http://schemas.microsoft.com/office/drawing/2014/main" id="{9559C291-C7F7-FFB2-41A7-948FE3BDF8AF}"/>
                </a:ext>
              </a:extLst>
            </p:cNvPr>
            <p:cNvPicPr>
              <a:picLocks noChangeAspect="1"/>
            </p:cNvPicPr>
            <p:nvPr/>
          </p:nvPicPr>
          <p:blipFill rotWithShape="1">
            <a:blip r:embed="rId14"/>
            <a:srcRect t="35643" b="48975"/>
            <a:stretch/>
          </p:blipFill>
          <p:spPr>
            <a:xfrm>
              <a:off x="7138732" y="3109641"/>
              <a:ext cx="1081145" cy="44516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8" name="Picture 27">
              <a:extLst>
                <a:ext uri="{FF2B5EF4-FFF2-40B4-BE49-F238E27FC236}">
                  <a16:creationId xmlns:a16="http://schemas.microsoft.com/office/drawing/2014/main" id="{42805665-7DB7-3CCA-FEB1-9284F387E776}"/>
                </a:ext>
              </a:extLst>
            </p:cNvPr>
            <p:cNvPicPr>
              <a:picLocks noChangeAspect="1"/>
            </p:cNvPicPr>
            <p:nvPr/>
          </p:nvPicPr>
          <p:blipFill rotWithShape="1">
            <a:blip r:embed="rId15"/>
            <a:srcRect t="40786" b="43774"/>
            <a:stretch/>
          </p:blipFill>
          <p:spPr>
            <a:xfrm>
              <a:off x="9977933" y="3109640"/>
              <a:ext cx="1474194" cy="44516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9" name="Picture 28">
              <a:extLst>
                <a:ext uri="{FF2B5EF4-FFF2-40B4-BE49-F238E27FC236}">
                  <a16:creationId xmlns:a16="http://schemas.microsoft.com/office/drawing/2014/main" id="{414F62ED-21B5-7EB7-A04E-A45C7B84802F}"/>
                </a:ext>
              </a:extLst>
            </p:cNvPr>
            <p:cNvPicPr>
              <a:picLocks noChangeAspect="1"/>
            </p:cNvPicPr>
            <p:nvPr/>
          </p:nvPicPr>
          <p:blipFill rotWithShape="1">
            <a:blip r:embed="rId15"/>
            <a:srcRect t="55391" b="29169"/>
            <a:stretch/>
          </p:blipFill>
          <p:spPr>
            <a:xfrm>
              <a:off x="8361808" y="3109641"/>
              <a:ext cx="1474194" cy="44516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spTree>
    <p:extLst>
      <p:ext uri="{BB962C8B-B14F-4D97-AF65-F5344CB8AC3E}">
        <p14:creationId xmlns:p14="http://schemas.microsoft.com/office/powerpoint/2010/main" val="23926558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7747-0EA2-493A-D75C-DD7C92AAC939}"/>
              </a:ext>
            </a:extLst>
          </p:cNvPr>
          <p:cNvSpPr>
            <a:spLocks noGrp="1"/>
          </p:cNvSpPr>
          <p:nvPr>
            <p:ph type="title"/>
          </p:nvPr>
        </p:nvSpPr>
        <p:spPr/>
        <p:txBody>
          <a:bodyPr/>
          <a:lstStyle/>
          <a:p>
            <a:r>
              <a:rPr lang="en-US" b="1" dirty="0">
                <a:solidFill>
                  <a:schemeClr val="bg1"/>
                </a:solidFill>
              </a:rPr>
              <a:t>Table of Contents:</a:t>
            </a:r>
          </a:p>
        </p:txBody>
      </p:sp>
      <p:sp>
        <p:nvSpPr>
          <p:cNvPr id="3" name="Content Placeholder 2">
            <a:extLst>
              <a:ext uri="{FF2B5EF4-FFF2-40B4-BE49-F238E27FC236}">
                <a16:creationId xmlns:a16="http://schemas.microsoft.com/office/drawing/2014/main" id="{25F91963-5714-FF19-8B99-90181B04043B}"/>
              </a:ext>
            </a:extLst>
          </p:cNvPr>
          <p:cNvSpPr>
            <a:spLocks noGrp="1"/>
          </p:cNvSpPr>
          <p:nvPr>
            <p:ph idx="1"/>
          </p:nvPr>
        </p:nvSpPr>
        <p:spPr/>
        <p:txBody>
          <a:bodyPr>
            <a:normAutofit/>
          </a:bodyPr>
          <a:lstStyle/>
          <a:p>
            <a:pPr>
              <a:buClr>
                <a:srgbClr val="FF0000"/>
              </a:buClr>
            </a:pPr>
            <a:r>
              <a:rPr lang="en-US" sz="2800" dirty="0">
                <a:solidFill>
                  <a:schemeClr val="tx1"/>
                </a:solidFill>
              </a:rPr>
              <a:t>Problem Statement</a:t>
            </a:r>
          </a:p>
          <a:p>
            <a:pPr>
              <a:buClr>
                <a:srgbClr val="FF0000"/>
              </a:buClr>
            </a:pPr>
            <a:r>
              <a:rPr lang="en-US" sz="2800" dirty="0">
                <a:solidFill>
                  <a:schemeClr val="tx1"/>
                </a:solidFill>
              </a:rPr>
              <a:t>Tool Used</a:t>
            </a:r>
          </a:p>
          <a:p>
            <a:pPr>
              <a:buClr>
                <a:srgbClr val="FF0000"/>
              </a:buClr>
            </a:pPr>
            <a:r>
              <a:rPr lang="en-US" sz="2800" dirty="0">
                <a:solidFill>
                  <a:schemeClr val="tx1"/>
                </a:solidFill>
              </a:rPr>
              <a:t>Table / Dataset Description</a:t>
            </a:r>
          </a:p>
          <a:p>
            <a:pPr>
              <a:buClr>
                <a:srgbClr val="FF0000"/>
              </a:buClr>
            </a:pPr>
            <a:r>
              <a:rPr lang="en-US" sz="2800" dirty="0">
                <a:solidFill>
                  <a:schemeClr val="tx1"/>
                </a:solidFill>
              </a:rPr>
              <a:t>Project Objectives</a:t>
            </a:r>
          </a:p>
          <a:p>
            <a:pPr>
              <a:buClr>
                <a:srgbClr val="FF0000"/>
              </a:buClr>
            </a:pPr>
            <a:r>
              <a:rPr lang="en-US" sz="2800" dirty="0">
                <a:solidFill>
                  <a:schemeClr val="tx1"/>
                </a:solidFill>
              </a:rPr>
              <a:t>Recommendations</a:t>
            </a:r>
          </a:p>
        </p:txBody>
      </p:sp>
      <p:pic>
        <p:nvPicPr>
          <p:cNvPr id="5" name="Content Placeholder 4">
            <a:extLst>
              <a:ext uri="{FF2B5EF4-FFF2-40B4-BE49-F238E27FC236}">
                <a16:creationId xmlns:a16="http://schemas.microsoft.com/office/drawing/2014/main" id="{54745BCB-DCF8-7181-67FB-B3D45C194A43}"/>
              </a:ext>
            </a:extLst>
          </p:cNvPr>
          <p:cNvPicPr>
            <a:picLocks noChangeAspect="1"/>
          </p:cNvPicPr>
          <p:nvPr/>
        </p:nvPicPr>
        <p:blipFill rotWithShape="1">
          <a:blip r:embed="rId2">
            <a:extLst>
              <a:ext uri="{28A0092B-C50C-407E-A947-70E740481C1C}">
                <a14:useLocalDpi xmlns:a14="http://schemas.microsoft.com/office/drawing/2010/main" val="0"/>
              </a:ext>
            </a:extLst>
          </a:blip>
          <a:srcRect l="13485" t="67930" r="80684" b="22090"/>
          <a:stretch/>
        </p:blipFill>
        <p:spPr>
          <a:xfrm>
            <a:off x="10193312" y="507549"/>
            <a:ext cx="1204272" cy="1168851"/>
          </a:xfrm>
          <a:prstGeom prst="roundRect">
            <a:avLst/>
          </a:prstGeom>
        </p:spPr>
      </p:pic>
      <p:pic>
        <p:nvPicPr>
          <p:cNvPr id="6" name="Picture 5">
            <a:extLst>
              <a:ext uri="{FF2B5EF4-FFF2-40B4-BE49-F238E27FC236}">
                <a16:creationId xmlns:a16="http://schemas.microsoft.com/office/drawing/2014/main" id="{7AF4A3DB-1663-D48F-92FF-F195BC0BF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3895" y="5140552"/>
            <a:ext cx="1563106" cy="879248"/>
          </a:xfrm>
          <a:prstGeom prst="rect">
            <a:avLst/>
          </a:prstGeom>
        </p:spPr>
      </p:pic>
    </p:spTree>
    <p:extLst>
      <p:ext uri="{BB962C8B-B14F-4D97-AF65-F5344CB8AC3E}">
        <p14:creationId xmlns:p14="http://schemas.microsoft.com/office/powerpoint/2010/main" val="12590033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2EB6-AF21-2F6D-A4D6-818F01CE51B8}"/>
              </a:ext>
            </a:extLst>
          </p:cNvPr>
          <p:cNvSpPr>
            <a:spLocks noGrp="1"/>
          </p:cNvSpPr>
          <p:nvPr>
            <p:ph type="title"/>
          </p:nvPr>
        </p:nvSpPr>
        <p:spPr>
          <a:xfrm>
            <a:off x="561475" y="508065"/>
            <a:ext cx="6438934" cy="1440656"/>
          </a:xfrm>
        </p:spPr>
        <p:txBody>
          <a:bodyPr/>
          <a:lstStyle/>
          <a:p>
            <a:r>
              <a:rPr lang="en-US" sz="3200" dirty="0">
                <a:solidFill>
                  <a:schemeClr val="bg1"/>
                </a:solidFill>
              </a:rPr>
              <a:t>14. Find the Country with the 	 	  highest Netflix Movies</a:t>
            </a:r>
          </a:p>
        </p:txBody>
      </p:sp>
      <p:pic>
        <p:nvPicPr>
          <p:cNvPr id="5" name="Content Placeholder 4">
            <a:extLst>
              <a:ext uri="{FF2B5EF4-FFF2-40B4-BE49-F238E27FC236}">
                <a16:creationId xmlns:a16="http://schemas.microsoft.com/office/drawing/2014/main" id="{9105C8A4-D998-6E76-E40D-1A5FB547BC48}"/>
              </a:ext>
            </a:extLst>
          </p:cNvPr>
          <p:cNvPicPr>
            <a:picLocks noGrp="1" noChangeAspect="1"/>
          </p:cNvPicPr>
          <p:nvPr>
            <p:ph idx="1"/>
          </p:nvPr>
        </p:nvPicPr>
        <p:blipFill>
          <a:blip r:embed="rId2"/>
          <a:stretch>
            <a:fillRect/>
          </a:stretch>
        </p:blipFill>
        <p:spPr>
          <a:xfrm>
            <a:off x="7045377" y="600061"/>
            <a:ext cx="4517660" cy="6086140"/>
          </a:xfrm>
        </p:spPr>
      </p:pic>
      <p:pic>
        <p:nvPicPr>
          <p:cNvPr id="3" name="Picture 2">
            <a:extLst>
              <a:ext uri="{FF2B5EF4-FFF2-40B4-BE49-F238E27FC236}">
                <a16:creationId xmlns:a16="http://schemas.microsoft.com/office/drawing/2014/main" id="{CCC54974-40D8-7E9C-453C-112367EBD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149" y="5936104"/>
            <a:ext cx="736739" cy="780077"/>
          </a:xfrm>
          <a:prstGeom prst="rect">
            <a:avLst/>
          </a:prstGeom>
        </p:spPr>
      </p:pic>
      <p:pic>
        <p:nvPicPr>
          <p:cNvPr id="4" name="Picture 3">
            <a:extLst>
              <a:ext uri="{FF2B5EF4-FFF2-40B4-BE49-F238E27FC236}">
                <a16:creationId xmlns:a16="http://schemas.microsoft.com/office/drawing/2014/main" id="{BA09E303-53F4-B34E-F7BD-8D8B51D51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0879" y="5951116"/>
            <a:ext cx="1418023" cy="797638"/>
          </a:xfrm>
          <a:prstGeom prst="rect">
            <a:avLst/>
          </a:prstGeom>
        </p:spPr>
      </p:pic>
      <p:sp>
        <p:nvSpPr>
          <p:cNvPr id="6" name="TextBox 5">
            <a:extLst>
              <a:ext uri="{FF2B5EF4-FFF2-40B4-BE49-F238E27FC236}">
                <a16:creationId xmlns:a16="http://schemas.microsoft.com/office/drawing/2014/main" id="{873BC6BF-365C-F135-902B-9A893897B636}"/>
              </a:ext>
            </a:extLst>
          </p:cNvPr>
          <p:cNvSpPr txBox="1"/>
          <p:nvPr/>
        </p:nvSpPr>
        <p:spPr>
          <a:xfrm>
            <a:off x="561474" y="2537085"/>
            <a:ext cx="6438933" cy="1667059"/>
          </a:xfrm>
          <a:prstGeom prst="rect">
            <a:avLst/>
          </a:prstGeom>
          <a:noFill/>
        </p:spPr>
        <p:txBody>
          <a:bodyPr wrap="square" rtlCol="0">
            <a:spAutoFit/>
          </a:bodyPr>
          <a:lstStyle/>
          <a:p>
            <a:pPr>
              <a:lnSpc>
                <a:spcPct val="200000"/>
              </a:lnSpc>
            </a:pPr>
            <a:r>
              <a:rPr lang="en-US" dirty="0">
                <a:solidFill>
                  <a:schemeClr val="tx1">
                    <a:lumMod val="95000"/>
                    <a:lumOff val="5000"/>
                  </a:schemeClr>
                </a:solidFill>
              </a:rPr>
              <a:t>Analyses shows that </a:t>
            </a:r>
            <a:r>
              <a:rPr lang="en-US" b="1" i="1" dirty="0">
                <a:solidFill>
                  <a:schemeClr val="tx1">
                    <a:lumMod val="95000"/>
                    <a:lumOff val="5000"/>
                  </a:schemeClr>
                </a:solidFill>
              </a:rPr>
              <a:t>United States </a:t>
            </a:r>
            <a:r>
              <a:rPr lang="en-US" dirty="0">
                <a:solidFill>
                  <a:schemeClr val="tx1">
                    <a:lumMod val="95000"/>
                    <a:lumOff val="5000"/>
                  </a:schemeClr>
                </a:solidFill>
              </a:rPr>
              <a:t>has the highest number of movie with </a:t>
            </a:r>
            <a:r>
              <a:rPr lang="en-US" b="1" i="1" dirty="0">
                <a:solidFill>
                  <a:schemeClr val="tx1">
                    <a:lumMod val="95000"/>
                    <a:lumOff val="5000"/>
                  </a:schemeClr>
                </a:solidFill>
              </a:rPr>
              <a:t>2,609 movies </a:t>
            </a:r>
            <a:r>
              <a:rPr lang="en-US" dirty="0">
                <a:solidFill>
                  <a:schemeClr val="tx1">
                    <a:lumMod val="95000"/>
                    <a:lumOff val="5000"/>
                  </a:schemeClr>
                </a:solidFill>
              </a:rPr>
              <a:t>while </a:t>
            </a:r>
            <a:r>
              <a:rPr lang="en-US" b="1" i="1" dirty="0">
                <a:solidFill>
                  <a:schemeClr val="tx1">
                    <a:lumMod val="95000"/>
                    <a:lumOff val="5000"/>
                  </a:schemeClr>
                </a:solidFill>
              </a:rPr>
              <a:t>India</a:t>
            </a:r>
            <a:r>
              <a:rPr lang="en-US" dirty="0">
                <a:solidFill>
                  <a:schemeClr val="tx1">
                    <a:lumMod val="95000"/>
                    <a:lumOff val="5000"/>
                  </a:schemeClr>
                </a:solidFill>
              </a:rPr>
              <a:t> and </a:t>
            </a:r>
            <a:r>
              <a:rPr lang="en-US" b="1" i="1" dirty="0">
                <a:solidFill>
                  <a:schemeClr val="tx1">
                    <a:lumMod val="95000"/>
                    <a:lumOff val="5000"/>
                  </a:schemeClr>
                </a:solidFill>
              </a:rPr>
              <a:t>United Kingdom </a:t>
            </a:r>
            <a:r>
              <a:rPr lang="en-US" dirty="0">
                <a:solidFill>
                  <a:schemeClr val="tx1">
                    <a:lumMod val="95000"/>
                    <a:lumOff val="5000"/>
                  </a:schemeClr>
                </a:solidFill>
              </a:rPr>
              <a:t>has </a:t>
            </a:r>
            <a:r>
              <a:rPr lang="en-US" b="1" i="1" dirty="0">
                <a:solidFill>
                  <a:schemeClr val="tx1">
                    <a:lumMod val="95000"/>
                    <a:lumOff val="5000"/>
                  </a:schemeClr>
                </a:solidFill>
              </a:rPr>
              <a:t>837, 601 </a:t>
            </a:r>
            <a:r>
              <a:rPr lang="en-US" dirty="0">
                <a:solidFill>
                  <a:schemeClr val="tx1">
                    <a:lumMod val="95000"/>
                    <a:lumOff val="5000"/>
                  </a:schemeClr>
                </a:solidFill>
              </a:rPr>
              <a:t>movies respectively.</a:t>
            </a:r>
          </a:p>
        </p:txBody>
      </p:sp>
    </p:spTree>
    <p:extLst>
      <p:ext uri="{BB962C8B-B14F-4D97-AF65-F5344CB8AC3E}">
        <p14:creationId xmlns:p14="http://schemas.microsoft.com/office/powerpoint/2010/main" val="1981211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8A24-7F16-2230-CE9A-F58828B84650}"/>
              </a:ext>
            </a:extLst>
          </p:cNvPr>
          <p:cNvSpPr>
            <a:spLocks noGrp="1"/>
          </p:cNvSpPr>
          <p:nvPr>
            <p:ph type="title"/>
          </p:nvPr>
        </p:nvSpPr>
        <p:spPr>
          <a:xfrm>
            <a:off x="566998" y="647722"/>
            <a:ext cx="9326511" cy="728480"/>
          </a:xfrm>
        </p:spPr>
        <p:txBody>
          <a:bodyPr/>
          <a:lstStyle/>
          <a:p>
            <a:r>
              <a:rPr lang="en-US" sz="3200" dirty="0">
                <a:solidFill>
                  <a:schemeClr val="bg1"/>
                </a:solidFill>
              </a:rPr>
              <a:t>15. Country with the highest Average Rating</a:t>
            </a:r>
          </a:p>
        </p:txBody>
      </p:sp>
      <p:sp>
        <p:nvSpPr>
          <p:cNvPr id="3" name="Content Placeholder 2">
            <a:extLst>
              <a:ext uri="{FF2B5EF4-FFF2-40B4-BE49-F238E27FC236}">
                <a16:creationId xmlns:a16="http://schemas.microsoft.com/office/drawing/2014/main" id="{851D2A16-A3CB-7AF6-105C-341D7EAE58DB}"/>
              </a:ext>
            </a:extLst>
          </p:cNvPr>
          <p:cNvSpPr>
            <a:spLocks noGrp="1"/>
          </p:cNvSpPr>
          <p:nvPr>
            <p:ph idx="1"/>
          </p:nvPr>
        </p:nvSpPr>
        <p:spPr>
          <a:xfrm>
            <a:off x="566998" y="2294568"/>
            <a:ext cx="3270484" cy="2997279"/>
          </a:xfrm>
        </p:spPr>
        <p:txBody>
          <a:bodyPr/>
          <a:lstStyle/>
          <a:p>
            <a:pPr>
              <a:lnSpc>
                <a:spcPct val="150000"/>
              </a:lnSpc>
            </a:pPr>
            <a:r>
              <a:rPr lang="en-US" dirty="0">
                <a:solidFill>
                  <a:schemeClr val="tx1">
                    <a:lumMod val="95000"/>
                    <a:lumOff val="5000"/>
                  </a:schemeClr>
                </a:solidFill>
              </a:rPr>
              <a:t>Sequel to the query result which shows that </a:t>
            </a:r>
            <a:r>
              <a:rPr lang="en-US" b="1" i="1" dirty="0">
                <a:solidFill>
                  <a:schemeClr val="tx1">
                    <a:lumMod val="95000"/>
                    <a:lumOff val="5000"/>
                  </a:schemeClr>
                </a:solidFill>
              </a:rPr>
              <a:t>Kenya, Somalia, Nicaragua, Sudan </a:t>
            </a:r>
            <a:r>
              <a:rPr lang="en-US" dirty="0">
                <a:solidFill>
                  <a:schemeClr val="tx1">
                    <a:lumMod val="95000"/>
                    <a:lumOff val="5000"/>
                  </a:schemeClr>
                </a:solidFill>
              </a:rPr>
              <a:t>takes top place with 5.00 avg. rating</a:t>
            </a:r>
          </a:p>
        </p:txBody>
      </p:sp>
      <p:pic>
        <p:nvPicPr>
          <p:cNvPr id="5" name="Picture 4">
            <a:extLst>
              <a:ext uri="{FF2B5EF4-FFF2-40B4-BE49-F238E27FC236}">
                <a16:creationId xmlns:a16="http://schemas.microsoft.com/office/drawing/2014/main" id="{E269761F-5F55-1785-DB21-31060BEFD1B0}"/>
              </a:ext>
            </a:extLst>
          </p:cNvPr>
          <p:cNvPicPr>
            <a:picLocks noChangeAspect="1"/>
          </p:cNvPicPr>
          <p:nvPr/>
        </p:nvPicPr>
        <p:blipFill rotWithShape="1">
          <a:blip r:embed="rId2"/>
          <a:srcRect l="24738" t="19319" r="15789" b="9300"/>
          <a:stretch/>
        </p:blipFill>
        <p:spPr>
          <a:xfrm>
            <a:off x="4023151" y="1536109"/>
            <a:ext cx="7571872" cy="5109339"/>
          </a:xfrm>
          <a:prstGeom prst="rect">
            <a:avLst/>
          </a:prstGeom>
        </p:spPr>
      </p:pic>
      <p:pic>
        <p:nvPicPr>
          <p:cNvPr id="7" name="Content Placeholder 4">
            <a:extLst>
              <a:ext uri="{FF2B5EF4-FFF2-40B4-BE49-F238E27FC236}">
                <a16:creationId xmlns:a16="http://schemas.microsoft.com/office/drawing/2014/main" id="{9457C231-FD6F-9C11-2B8B-5EC12D92CB03}"/>
              </a:ext>
            </a:extLst>
          </p:cNvPr>
          <p:cNvPicPr>
            <a:picLocks noChangeAspect="1"/>
          </p:cNvPicPr>
          <p:nvPr/>
        </p:nvPicPr>
        <p:blipFill rotWithShape="1">
          <a:blip r:embed="rId3">
            <a:extLst>
              <a:ext uri="{28A0092B-C50C-407E-A947-70E740481C1C}">
                <a14:useLocalDpi xmlns:a14="http://schemas.microsoft.com/office/drawing/2010/main" val="0"/>
              </a:ext>
            </a:extLst>
          </a:blip>
          <a:srcRect l="13485" t="67930" r="80684" b="22090"/>
          <a:stretch/>
        </p:blipFill>
        <p:spPr>
          <a:xfrm>
            <a:off x="10358202" y="599591"/>
            <a:ext cx="872211" cy="846557"/>
          </a:xfrm>
          <a:prstGeom prst="roundRect">
            <a:avLst/>
          </a:prstGeom>
        </p:spPr>
      </p:pic>
      <p:pic>
        <p:nvPicPr>
          <p:cNvPr id="4" name="Picture 3">
            <a:extLst>
              <a:ext uri="{FF2B5EF4-FFF2-40B4-BE49-F238E27FC236}">
                <a16:creationId xmlns:a16="http://schemas.microsoft.com/office/drawing/2014/main" id="{C1D048E4-61BF-0C56-71FF-9EF41F9FBE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27" y="6060362"/>
            <a:ext cx="1418023" cy="797638"/>
          </a:xfrm>
          <a:prstGeom prst="rect">
            <a:avLst/>
          </a:prstGeom>
        </p:spPr>
      </p:pic>
    </p:spTree>
    <p:extLst>
      <p:ext uri="{BB962C8B-B14F-4D97-AF65-F5344CB8AC3E}">
        <p14:creationId xmlns:p14="http://schemas.microsoft.com/office/powerpoint/2010/main" val="269542415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84FD-239A-8DF3-AC2A-CCBF83FEFDD5}"/>
              </a:ext>
            </a:extLst>
          </p:cNvPr>
          <p:cNvSpPr>
            <a:spLocks noGrp="1"/>
          </p:cNvSpPr>
          <p:nvPr>
            <p:ph type="title"/>
          </p:nvPr>
        </p:nvSpPr>
        <p:spPr>
          <a:xfrm>
            <a:off x="673767" y="461378"/>
            <a:ext cx="9370937" cy="1151389"/>
          </a:xfrm>
        </p:spPr>
        <p:txBody>
          <a:bodyPr/>
          <a:lstStyle/>
          <a:p>
            <a:r>
              <a:rPr lang="en-US" sz="3200" dirty="0">
                <a:solidFill>
                  <a:schemeClr val="bg1"/>
                </a:solidFill>
              </a:rPr>
              <a:t>16. Find the Top 10 Countries with the highest number of artist</a:t>
            </a:r>
          </a:p>
        </p:txBody>
      </p:sp>
      <p:sp>
        <p:nvSpPr>
          <p:cNvPr id="3" name="Content Placeholder 2">
            <a:extLst>
              <a:ext uri="{FF2B5EF4-FFF2-40B4-BE49-F238E27FC236}">
                <a16:creationId xmlns:a16="http://schemas.microsoft.com/office/drawing/2014/main" id="{A894F87C-0BE8-E6CD-A023-44CDA581919E}"/>
              </a:ext>
            </a:extLst>
          </p:cNvPr>
          <p:cNvSpPr>
            <a:spLocks noGrp="1"/>
          </p:cNvSpPr>
          <p:nvPr>
            <p:ph idx="1"/>
          </p:nvPr>
        </p:nvSpPr>
        <p:spPr>
          <a:xfrm>
            <a:off x="545431" y="2328628"/>
            <a:ext cx="4684296" cy="3416300"/>
          </a:xfrm>
        </p:spPr>
        <p:txBody>
          <a:bodyPr/>
          <a:lstStyle/>
          <a:p>
            <a:pPr>
              <a:lnSpc>
                <a:spcPct val="150000"/>
              </a:lnSpc>
            </a:pPr>
            <a:r>
              <a:rPr lang="en-US" dirty="0">
                <a:solidFill>
                  <a:schemeClr val="tx1">
                    <a:lumMod val="95000"/>
                    <a:lumOff val="5000"/>
                  </a:schemeClr>
                </a:solidFill>
              </a:rPr>
              <a:t>Query result shows the TOP 10 Countries with the highest number of artist in the dataset.</a:t>
            </a:r>
          </a:p>
          <a:p>
            <a:pPr marL="0" indent="0">
              <a:lnSpc>
                <a:spcPct val="150000"/>
              </a:lnSpc>
              <a:buNone/>
            </a:pPr>
            <a:r>
              <a:rPr lang="en-US" dirty="0">
                <a:solidFill>
                  <a:schemeClr val="tx1">
                    <a:lumMod val="95000"/>
                    <a:lumOff val="5000"/>
                  </a:schemeClr>
                </a:solidFill>
              </a:rPr>
              <a:t>However, as seen that </a:t>
            </a:r>
            <a:r>
              <a:rPr lang="en-US" b="1" i="1" dirty="0">
                <a:solidFill>
                  <a:schemeClr val="tx1">
                    <a:lumMod val="95000"/>
                    <a:lumOff val="5000"/>
                  </a:schemeClr>
                </a:solidFill>
              </a:rPr>
              <a:t>United States </a:t>
            </a:r>
            <a:r>
              <a:rPr lang="en-US" dirty="0">
                <a:solidFill>
                  <a:schemeClr val="tx1">
                    <a:lumMod val="95000"/>
                    <a:lumOff val="5000"/>
                  </a:schemeClr>
                </a:solidFill>
              </a:rPr>
              <a:t>takes the lead which have the highest number of artist with</a:t>
            </a:r>
            <a:r>
              <a:rPr lang="en-US" b="1" i="1" dirty="0">
                <a:solidFill>
                  <a:schemeClr val="tx1">
                    <a:lumMod val="95000"/>
                    <a:lumOff val="5000"/>
                  </a:schemeClr>
                </a:solidFill>
              </a:rPr>
              <a:t> 18,742 </a:t>
            </a:r>
            <a:r>
              <a:rPr lang="en-US" dirty="0">
                <a:solidFill>
                  <a:schemeClr val="tx1">
                    <a:lumMod val="95000"/>
                    <a:lumOff val="5000"/>
                  </a:schemeClr>
                </a:solidFill>
              </a:rPr>
              <a:t>artist in the dataset.</a:t>
            </a:r>
          </a:p>
        </p:txBody>
      </p:sp>
      <p:pic>
        <p:nvPicPr>
          <p:cNvPr id="5" name="Picture 4">
            <a:extLst>
              <a:ext uri="{FF2B5EF4-FFF2-40B4-BE49-F238E27FC236}">
                <a16:creationId xmlns:a16="http://schemas.microsoft.com/office/drawing/2014/main" id="{DB22068A-1B00-9506-36F8-7A50E9960E19}"/>
              </a:ext>
            </a:extLst>
          </p:cNvPr>
          <p:cNvPicPr>
            <a:picLocks noChangeAspect="1"/>
          </p:cNvPicPr>
          <p:nvPr/>
        </p:nvPicPr>
        <p:blipFill>
          <a:blip r:embed="rId2"/>
          <a:stretch>
            <a:fillRect/>
          </a:stretch>
        </p:blipFill>
        <p:spPr>
          <a:xfrm>
            <a:off x="5502365" y="1161413"/>
            <a:ext cx="6144205" cy="5299377"/>
          </a:xfrm>
          <a:prstGeom prst="rect">
            <a:avLst/>
          </a:prstGeom>
        </p:spPr>
      </p:pic>
      <p:pic>
        <p:nvPicPr>
          <p:cNvPr id="7" name="Content Placeholder 4">
            <a:extLst>
              <a:ext uri="{FF2B5EF4-FFF2-40B4-BE49-F238E27FC236}">
                <a16:creationId xmlns:a16="http://schemas.microsoft.com/office/drawing/2014/main" id="{5C991529-B1F4-EE86-2492-D07B4C5EC713}"/>
              </a:ext>
            </a:extLst>
          </p:cNvPr>
          <p:cNvPicPr>
            <a:picLocks noChangeAspect="1"/>
          </p:cNvPicPr>
          <p:nvPr/>
        </p:nvPicPr>
        <p:blipFill rotWithShape="1">
          <a:blip r:embed="rId3">
            <a:extLst>
              <a:ext uri="{28A0092B-C50C-407E-A947-70E740481C1C}">
                <a14:useLocalDpi xmlns:a14="http://schemas.microsoft.com/office/drawing/2010/main" val="0"/>
              </a:ext>
            </a:extLst>
          </a:blip>
          <a:srcRect l="13485" t="67930" r="80684" b="22090"/>
          <a:stretch/>
        </p:blipFill>
        <p:spPr>
          <a:xfrm>
            <a:off x="545430" y="5948385"/>
            <a:ext cx="556683" cy="540309"/>
          </a:xfrm>
          <a:prstGeom prst="roundRect">
            <a:avLst/>
          </a:prstGeom>
        </p:spPr>
      </p:pic>
      <p:pic>
        <p:nvPicPr>
          <p:cNvPr id="4" name="Picture 3">
            <a:extLst>
              <a:ext uri="{FF2B5EF4-FFF2-40B4-BE49-F238E27FC236}">
                <a16:creationId xmlns:a16="http://schemas.microsoft.com/office/drawing/2014/main" id="{297A4189-A1CC-F250-BE0F-FBA7A502F7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163" y="5899933"/>
            <a:ext cx="1189285" cy="668973"/>
          </a:xfrm>
          <a:prstGeom prst="rect">
            <a:avLst/>
          </a:prstGeom>
        </p:spPr>
      </p:pic>
    </p:spTree>
    <p:extLst>
      <p:ext uri="{BB962C8B-B14F-4D97-AF65-F5344CB8AC3E}">
        <p14:creationId xmlns:p14="http://schemas.microsoft.com/office/powerpoint/2010/main" val="29763175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3C40-6B10-31BA-3AA7-C27F46B90F08}"/>
              </a:ext>
            </a:extLst>
          </p:cNvPr>
          <p:cNvSpPr>
            <a:spLocks noGrp="1"/>
          </p:cNvSpPr>
          <p:nvPr>
            <p:ph type="title"/>
          </p:nvPr>
        </p:nvSpPr>
        <p:spPr>
          <a:xfrm>
            <a:off x="524740" y="697147"/>
            <a:ext cx="9998881" cy="728480"/>
          </a:xfrm>
        </p:spPr>
        <p:txBody>
          <a:bodyPr/>
          <a:lstStyle/>
          <a:p>
            <a:r>
              <a:rPr lang="en-US" sz="3200" dirty="0">
                <a:solidFill>
                  <a:schemeClr val="bg1"/>
                </a:solidFill>
              </a:rPr>
              <a:t>17. Find the Top 10 Countries with the highest 	 		  number of directors</a:t>
            </a:r>
          </a:p>
        </p:txBody>
      </p:sp>
      <p:sp>
        <p:nvSpPr>
          <p:cNvPr id="3" name="Content Placeholder 2">
            <a:extLst>
              <a:ext uri="{FF2B5EF4-FFF2-40B4-BE49-F238E27FC236}">
                <a16:creationId xmlns:a16="http://schemas.microsoft.com/office/drawing/2014/main" id="{3B24C3D2-BCB3-867C-9EEC-7D4A95133B59}"/>
              </a:ext>
            </a:extLst>
          </p:cNvPr>
          <p:cNvSpPr>
            <a:spLocks noGrp="1"/>
          </p:cNvSpPr>
          <p:nvPr>
            <p:ph idx="1"/>
          </p:nvPr>
        </p:nvSpPr>
        <p:spPr>
          <a:xfrm>
            <a:off x="524741" y="2434274"/>
            <a:ext cx="4913534" cy="3416300"/>
          </a:xfrm>
        </p:spPr>
        <p:txBody>
          <a:bodyPr/>
          <a:lstStyle/>
          <a:p>
            <a:pPr>
              <a:lnSpc>
                <a:spcPct val="150000"/>
              </a:lnSpc>
            </a:pPr>
            <a:r>
              <a:rPr lang="en-US" dirty="0">
                <a:solidFill>
                  <a:schemeClr val="tx1">
                    <a:lumMod val="95000"/>
                    <a:lumOff val="5000"/>
                  </a:schemeClr>
                </a:solidFill>
              </a:rPr>
              <a:t>Sequel to the query result showing the Top 10 countries with highest number of directors, it shows that United State produced the highest number of director of movies on Netflix which takes the top position with 2,230 total number of directors.</a:t>
            </a:r>
          </a:p>
        </p:txBody>
      </p:sp>
      <p:pic>
        <p:nvPicPr>
          <p:cNvPr id="5" name="Picture 4">
            <a:extLst>
              <a:ext uri="{FF2B5EF4-FFF2-40B4-BE49-F238E27FC236}">
                <a16:creationId xmlns:a16="http://schemas.microsoft.com/office/drawing/2014/main" id="{72F4F8AD-957C-C954-2739-9871B64AED8C}"/>
              </a:ext>
            </a:extLst>
          </p:cNvPr>
          <p:cNvPicPr>
            <a:picLocks noChangeAspect="1"/>
          </p:cNvPicPr>
          <p:nvPr/>
        </p:nvPicPr>
        <p:blipFill>
          <a:blip r:embed="rId2"/>
          <a:stretch>
            <a:fillRect/>
          </a:stretch>
        </p:blipFill>
        <p:spPr>
          <a:xfrm>
            <a:off x="5653476" y="1393543"/>
            <a:ext cx="5981700" cy="5295900"/>
          </a:xfrm>
          <a:prstGeom prst="rect">
            <a:avLst/>
          </a:prstGeom>
        </p:spPr>
      </p:pic>
      <p:pic>
        <p:nvPicPr>
          <p:cNvPr id="4" name="Picture 3">
            <a:extLst>
              <a:ext uri="{FF2B5EF4-FFF2-40B4-BE49-F238E27FC236}">
                <a16:creationId xmlns:a16="http://schemas.microsoft.com/office/drawing/2014/main" id="{4C0F16E1-54F9-E387-83BD-FDA8216AB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150" y="6030732"/>
            <a:ext cx="647368" cy="685449"/>
          </a:xfrm>
          <a:prstGeom prst="rect">
            <a:avLst/>
          </a:prstGeom>
        </p:spPr>
      </p:pic>
      <p:pic>
        <p:nvPicPr>
          <p:cNvPr id="6" name="Picture 5">
            <a:extLst>
              <a:ext uri="{FF2B5EF4-FFF2-40B4-BE49-F238E27FC236}">
                <a16:creationId xmlns:a16="http://schemas.microsoft.com/office/drawing/2014/main" id="{38E504C9-C49D-735C-5089-D175E1C0DF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0879" y="6047874"/>
            <a:ext cx="1246009" cy="700880"/>
          </a:xfrm>
          <a:prstGeom prst="rect">
            <a:avLst/>
          </a:prstGeom>
        </p:spPr>
      </p:pic>
    </p:spTree>
    <p:extLst>
      <p:ext uri="{BB962C8B-B14F-4D97-AF65-F5344CB8AC3E}">
        <p14:creationId xmlns:p14="http://schemas.microsoft.com/office/powerpoint/2010/main" val="195208142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58F35-D081-9AEB-0BF4-F59FDDB8CD48}"/>
              </a:ext>
            </a:extLst>
          </p:cNvPr>
          <p:cNvSpPr>
            <a:spLocks noGrp="1"/>
          </p:cNvSpPr>
          <p:nvPr>
            <p:ph type="title"/>
          </p:nvPr>
        </p:nvSpPr>
        <p:spPr>
          <a:xfrm>
            <a:off x="794416" y="727734"/>
            <a:ext cx="8761413" cy="728480"/>
          </a:xfrm>
        </p:spPr>
        <p:txBody>
          <a:bodyPr/>
          <a:lstStyle/>
          <a:p>
            <a:r>
              <a:rPr lang="en-US" sz="3600" b="1" dirty="0">
                <a:solidFill>
                  <a:schemeClr val="bg1"/>
                </a:solidFill>
              </a:rPr>
              <a:t>Recommendations</a:t>
            </a:r>
            <a:endParaRPr lang="en-US" b="1" dirty="0">
              <a:solidFill>
                <a:schemeClr val="bg1"/>
              </a:solidFill>
            </a:endParaRPr>
          </a:p>
        </p:txBody>
      </p:sp>
      <p:sp>
        <p:nvSpPr>
          <p:cNvPr id="3" name="Content Placeholder 2">
            <a:extLst>
              <a:ext uri="{FF2B5EF4-FFF2-40B4-BE49-F238E27FC236}">
                <a16:creationId xmlns:a16="http://schemas.microsoft.com/office/drawing/2014/main" id="{193900B5-49D8-0D73-8D8D-01D3CA6609D2}"/>
              </a:ext>
            </a:extLst>
          </p:cNvPr>
          <p:cNvSpPr>
            <a:spLocks noGrp="1"/>
          </p:cNvSpPr>
          <p:nvPr>
            <p:ph idx="1"/>
          </p:nvPr>
        </p:nvSpPr>
        <p:spPr>
          <a:xfrm>
            <a:off x="433137" y="2322095"/>
            <a:ext cx="11345779" cy="4138666"/>
          </a:xfrm>
        </p:spPr>
        <p:txBody>
          <a:bodyPr>
            <a:normAutofit fontScale="92500" lnSpcReduction="10000"/>
          </a:bodyPr>
          <a:lstStyle/>
          <a:p>
            <a:pPr>
              <a:lnSpc>
                <a:spcPct val="160000"/>
              </a:lnSpc>
              <a:buFont typeface="Wingdings" panose="05000000000000000000" pitchFamily="2" charset="2"/>
              <a:buChar char="v"/>
            </a:pPr>
            <a:r>
              <a:rPr lang="en-US" sz="1200" dirty="0"/>
              <a:t>Movies publisher are advice to use popular tags, attractive titles, clear descriptions, sharp graphics cover design  and high quality thumbnails to improve discoverability and attract viewers.</a:t>
            </a:r>
          </a:p>
          <a:p>
            <a:pPr>
              <a:lnSpc>
                <a:spcPct val="160000"/>
              </a:lnSpc>
              <a:buFont typeface="Wingdings" panose="05000000000000000000" pitchFamily="2" charset="2"/>
              <a:buChar char="v"/>
            </a:pPr>
            <a:r>
              <a:rPr lang="en-US" sz="1200" dirty="0"/>
              <a:t>Producers are encourage to produce and publish </a:t>
            </a:r>
            <a:r>
              <a:rPr lang="en-US" sz="1200" b="1" dirty="0"/>
              <a:t>movie</a:t>
            </a:r>
            <a:r>
              <a:rPr lang="en-US" sz="1200" dirty="0"/>
              <a:t> within the </a:t>
            </a:r>
            <a:r>
              <a:rPr lang="en-US" sz="1200" b="1" dirty="0">
                <a:solidFill>
                  <a:schemeClr val="tx1">
                    <a:lumMod val="95000"/>
                    <a:lumOff val="5000"/>
                  </a:schemeClr>
                </a:solidFill>
              </a:rPr>
              <a:t>Average Mins : 99mins 10sec</a:t>
            </a:r>
            <a:r>
              <a:rPr lang="en-US" sz="1200" dirty="0"/>
              <a:t> to attracting more viewers and build a strong community.</a:t>
            </a:r>
          </a:p>
          <a:p>
            <a:pPr>
              <a:lnSpc>
                <a:spcPct val="160000"/>
              </a:lnSpc>
              <a:buFont typeface="Wingdings" panose="05000000000000000000" pitchFamily="2" charset="2"/>
              <a:buChar char="v"/>
            </a:pPr>
            <a:r>
              <a:rPr lang="en-US" sz="1200" dirty="0"/>
              <a:t>Movies publisher should published Movie with the </a:t>
            </a:r>
            <a:r>
              <a:rPr lang="en-US" sz="1200" b="1" dirty="0">
                <a:solidFill>
                  <a:schemeClr val="tx1">
                    <a:lumMod val="95000"/>
                    <a:lumOff val="5000"/>
                  </a:schemeClr>
                </a:solidFill>
              </a:rPr>
              <a:t>TV-MA rating </a:t>
            </a:r>
            <a:r>
              <a:rPr lang="en-US" sz="1200" dirty="0"/>
              <a:t>to maximize  views and engagement.</a:t>
            </a:r>
          </a:p>
          <a:p>
            <a:pPr>
              <a:lnSpc>
                <a:spcPct val="160000"/>
              </a:lnSpc>
              <a:buFont typeface="Wingdings" panose="05000000000000000000" pitchFamily="2" charset="2"/>
              <a:buChar char="v"/>
            </a:pPr>
            <a:r>
              <a:rPr lang="en-US" sz="1200" dirty="0"/>
              <a:t>Producers are encourage to produce </a:t>
            </a:r>
            <a:r>
              <a:rPr lang="en-US" sz="1200" b="1" dirty="0"/>
              <a:t>movies &amp; TV shows</a:t>
            </a:r>
            <a:r>
              <a:rPr lang="en-US" sz="1200" dirty="0"/>
              <a:t> mostly at the last quarter of the year, since insight shows that users engagement are high during the last quarter </a:t>
            </a:r>
            <a:r>
              <a:rPr lang="en-US" sz="1200" b="1" dirty="0"/>
              <a:t>(</a:t>
            </a:r>
            <a:r>
              <a:rPr lang="en-US" sz="1200" b="1" dirty="0" err="1"/>
              <a:t>oct,nov,dec</a:t>
            </a:r>
            <a:r>
              <a:rPr lang="en-US" sz="1200" b="1" dirty="0"/>
              <a:t>).</a:t>
            </a:r>
          </a:p>
          <a:p>
            <a:pPr>
              <a:lnSpc>
                <a:spcPct val="160000"/>
              </a:lnSpc>
              <a:buFont typeface="Wingdings" panose="05000000000000000000" pitchFamily="2" charset="2"/>
              <a:buChar char="v"/>
            </a:pPr>
            <a:r>
              <a:rPr lang="en-US" sz="1200" dirty="0"/>
              <a:t>Movie crew should ensure good audio and Movie quality, create valuable contents, knowledgeable contents engaging the audience (users) .</a:t>
            </a:r>
          </a:p>
          <a:p>
            <a:pPr>
              <a:lnSpc>
                <a:spcPct val="160000"/>
              </a:lnSpc>
              <a:buFont typeface="Wingdings" panose="05000000000000000000" pitchFamily="2" charset="2"/>
              <a:buChar char="v"/>
            </a:pPr>
            <a:r>
              <a:rPr lang="en-US" sz="1200" dirty="0"/>
              <a:t>Respectively, countries should invest more in the movie industry as insight shows that </a:t>
            </a:r>
            <a:r>
              <a:rPr lang="en-US" sz="1200" b="1" dirty="0"/>
              <a:t>US-United States</a:t>
            </a:r>
            <a:r>
              <a:rPr lang="en-US" sz="1200" dirty="0"/>
              <a:t> has the highest number of artists and directors of movies on </a:t>
            </a:r>
            <a:r>
              <a:rPr lang="en-US" sz="1200" b="1" dirty="0"/>
              <a:t>NETFLIX</a:t>
            </a:r>
            <a:r>
              <a:rPr lang="en-US" sz="1200" dirty="0"/>
              <a:t>. Thus, other countries should  invest and develop their movie industry.</a:t>
            </a:r>
          </a:p>
          <a:p>
            <a:pPr>
              <a:lnSpc>
                <a:spcPct val="160000"/>
              </a:lnSpc>
              <a:buFont typeface="Wingdings" panose="05000000000000000000" pitchFamily="2" charset="2"/>
              <a:buChar char="v"/>
            </a:pPr>
            <a:r>
              <a:rPr lang="en-US" sz="1200" dirty="0"/>
              <a:t>Movies publisher should ensure data accuracy that is data inputted are free from error at the time of uploading. For instance, </a:t>
            </a:r>
            <a:r>
              <a:rPr lang="en-US" sz="1200" dirty="0">
                <a:solidFill>
                  <a:schemeClr val="tx1">
                    <a:lumMod val="95000"/>
                    <a:lumOff val="5000"/>
                  </a:schemeClr>
                </a:solidFill>
              </a:rPr>
              <a:t>that Poland, United States and United Kingdom appears to be duplicate with comma (,) sign at the suffix. </a:t>
            </a:r>
            <a:r>
              <a:rPr lang="en-US" sz="1100" b="1" i="1" dirty="0">
                <a:solidFill>
                  <a:schemeClr val="tx1">
                    <a:lumMod val="95000"/>
                    <a:lumOff val="5000"/>
                  </a:schemeClr>
                </a:solidFill>
              </a:rPr>
              <a:t>(see page 19)</a:t>
            </a:r>
            <a:endParaRPr lang="en-US" sz="1200" b="1" i="1" dirty="0"/>
          </a:p>
          <a:p>
            <a:pPr>
              <a:lnSpc>
                <a:spcPct val="160000"/>
              </a:lnSpc>
              <a:buFont typeface="Wingdings" panose="05000000000000000000" pitchFamily="2" charset="2"/>
              <a:buChar char="v"/>
            </a:pPr>
            <a:r>
              <a:rPr lang="en-US" sz="1200" dirty="0"/>
              <a:t>Regularly review Netflix Analytics to understand what works and refine your content strategy accordingly.</a:t>
            </a:r>
          </a:p>
        </p:txBody>
      </p:sp>
      <p:pic>
        <p:nvPicPr>
          <p:cNvPr id="5" name="Content Placeholder 4">
            <a:extLst>
              <a:ext uri="{FF2B5EF4-FFF2-40B4-BE49-F238E27FC236}">
                <a16:creationId xmlns:a16="http://schemas.microsoft.com/office/drawing/2014/main" id="{08378080-C313-D64A-9D6C-5ED5769FC021}"/>
              </a:ext>
            </a:extLst>
          </p:cNvPr>
          <p:cNvPicPr>
            <a:picLocks noChangeAspect="1"/>
          </p:cNvPicPr>
          <p:nvPr/>
        </p:nvPicPr>
        <p:blipFill rotWithShape="1">
          <a:blip r:embed="rId2">
            <a:extLst>
              <a:ext uri="{28A0092B-C50C-407E-A947-70E740481C1C}">
                <a14:useLocalDpi xmlns:a14="http://schemas.microsoft.com/office/drawing/2010/main" val="0"/>
              </a:ext>
            </a:extLst>
          </a:blip>
          <a:srcRect l="13485" t="67930" r="80684" b="22090"/>
          <a:stretch/>
        </p:blipFill>
        <p:spPr>
          <a:xfrm>
            <a:off x="10193312" y="507549"/>
            <a:ext cx="1204272" cy="1168851"/>
          </a:xfrm>
          <a:prstGeom prst="roundRect">
            <a:avLst/>
          </a:prstGeom>
        </p:spPr>
      </p:pic>
      <p:pic>
        <p:nvPicPr>
          <p:cNvPr id="8" name="Picture 7">
            <a:extLst>
              <a:ext uri="{FF2B5EF4-FFF2-40B4-BE49-F238E27FC236}">
                <a16:creationId xmlns:a16="http://schemas.microsoft.com/office/drawing/2014/main" id="{FB60D6D7-81ED-CC38-44AC-B5CB527F3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3895" y="5910827"/>
            <a:ext cx="1563106" cy="879248"/>
          </a:xfrm>
          <a:prstGeom prst="rect">
            <a:avLst/>
          </a:prstGeom>
        </p:spPr>
      </p:pic>
    </p:spTree>
    <p:extLst>
      <p:ext uri="{BB962C8B-B14F-4D97-AF65-F5344CB8AC3E}">
        <p14:creationId xmlns:p14="http://schemas.microsoft.com/office/powerpoint/2010/main" val="2302643076"/>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93CC-9A7A-C0BB-6C92-BA5A9092B77A}"/>
              </a:ext>
            </a:extLst>
          </p:cNvPr>
          <p:cNvSpPr>
            <a:spLocks noGrp="1"/>
          </p:cNvSpPr>
          <p:nvPr>
            <p:ph type="title"/>
          </p:nvPr>
        </p:nvSpPr>
        <p:spPr/>
        <p:txBody>
          <a:bodyPr/>
          <a:lstStyle/>
          <a:p>
            <a:pPr algn="ctr"/>
            <a:r>
              <a:rPr lang="en-US" sz="5400" b="1" dirty="0">
                <a:solidFill>
                  <a:schemeClr val="bg1"/>
                </a:solidFill>
              </a:rPr>
              <a:t>THANK YOU</a:t>
            </a:r>
          </a:p>
        </p:txBody>
      </p:sp>
      <p:sp>
        <p:nvSpPr>
          <p:cNvPr id="3" name="Content Placeholder 2">
            <a:extLst>
              <a:ext uri="{FF2B5EF4-FFF2-40B4-BE49-F238E27FC236}">
                <a16:creationId xmlns:a16="http://schemas.microsoft.com/office/drawing/2014/main" id="{BAF10A6D-33AE-B7E5-BD22-A26147979843}"/>
              </a:ext>
            </a:extLst>
          </p:cNvPr>
          <p:cNvSpPr>
            <a:spLocks noGrp="1"/>
          </p:cNvSpPr>
          <p:nvPr>
            <p:ph idx="1"/>
          </p:nvPr>
        </p:nvSpPr>
        <p:spPr/>
        <p:txBody>
          <a:bodyPr/>
          <a:lstStyle/>
          <a:p>
            <a:pPr marL="0" indent="0" algn="ctr">
              <a:lnSpc>
                <a:spcPct val="150000"/>
              </a:lnSpc>
              <a:buNone/>
            </a:pPr>
            <a:r>
              <a:rPr lang="en-US" sz="3200" b="1" dirty="0">
                <a:solidFill>
                  <a:srgbClr val="FF0000"/>
                </a:solidFill>
              </a:rPr>
              <a:t>NETFLIX</a:t>
            </a:r>
            <a:r>
              <a:rPr lang="en-US" dirty="0">
                <a:solidFill>
                  <a:schemeClr val="tx1"/>
                </a:solidFill>
              </a:rPr>
              <a:t> </a:t>
            </a:r>
            <a:r>
              <a:rPr lang="en-US" sz="2000" b="1" dirty="0">
                <a:solidFill>
                  <a:schemeClr val="tx1"/>
                </a:solidFill>
              </a:rPr>
              <a:t>MOVIES</a:t>
            </a:r>
            <a:r>
              <a:rPr lang="en-US" b="1" dirty="0">
                <a:solidFill>
                  <a:schemeClr val="tx1"/>
                </a:solidFill>
              </a:rPr>
              <a:t> </a:t>
            </a:r>
            <a:r>
              <a:rPr lang="en-US" sz="1800" b="1" dirty="0">
                <a:solidFill>
                  <a:schemeClr val="tx1"/>
                </a:solidFill>
              </a:rPr>
              <a:t>ANALYSES </a:t>
            </a:r>
            <a:br>
              <a:rPr lang="en-US" sz="1800" b="1" dirty="0">
                <a:solidFill>
                  <a:schemeClr val="tx1"/>
                </a:solidFill>
              </a:rPr>
            </a:br>
            <a:r>
              <a:rPr lang="en-US" sz="1800" b="1" dirty="0">
                <a:solidFill>
                  <a:schemeClr val="tx1"/>
                </a:solidFill>
              </a:rPr>
              <a:t>WITH </a:t>
            </a:r>
            <a:br>
              <a:rPr lang="en-US" sz="1800" b="1" dirty="0">
                <a:solidFill>
                  <a:schemeClr val="tx1"/>
                </a:solidFill>
              </a:rPr>
            </a:br>
            <a:r>
              <a:rPr lang="en-US" sz="4000" b="1" dirty="0">
                <a:solidFill>
                  <a:srgbClr val="002060"/>
                </a:solidFill>
              </a:rPr>
              <a:t>SQL</a:t>
            </a:r>
            <a:endParaRPr lang="en-US" dirty="0">
              <a:solidFill>
                <a:srgbClr val="002060"/>
              </a:solidFill>
            </a:endParaRPr>
          </a:p>
        </p:txBody>
      </p:sp>
      <p:sp>
        <p:nvSpPr>
          <p:cNvPr id="4" name="Subtitle 2">
            <a:extLst>
              <a:ext uri="{FF2B5EF4-FFF2-40B4-BE49-F238E27FC236}">
                <a16:creationId xmlns:a16="http://schemas.microsoft.com/office/drawing/2014/main" id="{3C36F83D-B4F0-7EFA-EB85-82B918D2F6CA}"/>
              </a:ext>
            </a:extLst>
          </p:cNvPr>
          <p:cNvSpPr txBox="1">
            <a:spLocks/>
          </p:cNvSpPr>
          <p:nvPr/>
        </p:nvSpPr>
        <p:spPr>
          <a:xfrm>
            <a:off x="2619240" y="4492806"/>
            <a:ext cx="5766001" cy="1437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US" sz="1600" dirty="0"/>
          </a:p>
          <a:p>
            <a:pPr marL="0" indent="0" algn="ctr">
              <a:buNone/>
            </a:pPr>
            <a:r>
              <a:rPr lang="en-US" b="1" i="1" dirty="0"/>
              <a:t>By</a:t>
            </a:r>
            <a:endParaRPr lang="en-US" dirty="0"/>
          </a:p>
          <a:p>
            <a:pPr marL="0" indent="0" algn="ctr">
              <a:buNone/>
            </a:pPr>
            <a:r>
              <a:rPr lang="en-US" b="1" dirty="0">
                <a:hlinkClick r:id="rId2">
                  <a:extLst>
                    <a:ext uri="{A12FA001-AC4F-418D-AE19-62706E023703}">
                      <ahyp:hlinkClr xmlns:ahyp="http://schemas.microsoft.com/office/drawing/2018/hyperlinkcolor" val="tx"/>
                    </a:ext>
                  </a:extLst>
                </a:hlinkClick>
              </a:rPr>
              <a:t>ADEDOKUN ABDULMALIK ADEYEMI</a:t>
            </a:r>
            <a:endParaRPr lang="en-US" b="1" dirty="0"/>
          </a:p>
        </p:txBody>
      </p:sp>
      <p:pic>
        <p:nvPicPr>
          <p:cNvPr id="5" name="Picture 4">
            <a:extLst>
              <a:ext uri="{FF2B5EF4-FFF2-40B4-BE49-F238E27FC236}">
                <a16:creationId xmlns:a16="http://schemas.microsoft.com/office/drawing/2014/main" id="{760455D9-65C2-6199-B1D8-BB46E2ABE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651" y="5211373"/>
            <a:ext cx="549180" cy="549180"/>
          </a:xfrm>
          <a:prstGeom prst="rect">
            <a:avLst/>
          </a:prstGeom>
        </p:spPr>
      </p:pic>
      <p:pic>
        <p:nvPicPr>
          <p:cNvPr id="8" name="Content Placeholder 4">
            <a:extLst>
              <a:ext uri="{FF2B5EF4-FFF2-40B4-BE49-F238E27FC236}">
                <a16:creationId xmlns:a16="http://schemas.microsoft.com/office/drawing/2014/main" id="{1A6CE242-2A00-3194-CFD9-81E7CB81BD84}"/>
              </a:ext>
            </a:extLst>
          </p:cNvPr>
          <p:cNvPicPr>
            <a:picLocks noChangeAspect="1"/>
          </p:cNvPicPr>
          <p:nvPr/>
        </p:nvPicPr>
        <p:blipFill rotWithShape="1">
          <a:blip r:embed="rId4">
            <a:extLst>
              <a:ext uri="{28A0092B-C50C-407E-A947-70E740481C1C}">
                <a14:useLocalDpi xmlns:a14="http://schemas.microsoft.com/office/drawing/2010/main" val="0"/>
              </a:ext>
            </a:extLst>
          </a:blip>
          <a:srcRect l="13485" t="67930" r="80684" b="22090"/>
          <a:stretch/>
        </p:blipFill>
        <p:spPr>
          <a:xfrm>
            <a:off x="10193312" y="507549"/>
            <a:ext cx="1204272" cy="1168851"/>
          </a:xfrm>
          <a:prstGeom prst="roundRect">
            <a:avLst/>
          </a:prstGeom>
        </p:spPr>
      </p:pic>
    </p:spTree>
    <p:extLst>
      <p:ext uri="{BB962C8B-B14F-4D97-AF65-F5344CB8AC3E}">
        <p14:creationId xmlns:p14="http://schemas.microsoft.com/office/powerpoint/2010/main" val="3133799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6A54-3126-8A29-171A-77D9947D1B21}"/>
              </a:ext>
            </a:extLst>
          </p:cNvPr>
          <p:cNvSpPr>
            <a:spLocks noGrp="1"/>
          </p:cNvSpPr>
          <p:nvPr>
            <p:ph type="title"/>
          </p:nvPr>
        </p:nvSpPr>
        <p:spPr/>
        <p:txBody>
          <a:bodyPr/>
          <a:lstStyle/>
          <a:p>
            <a:r>
              <a:rPr lang="en-US" b="1" i="0" u="none" strike="noStrike" baseline="0" dirty="0">
                <a:solidFill>
                  <a:schemeClr val="bg1"/>
                </a:solidFill>
                <a:latin typeface="Calibri" panose="020F0502020204030204" pitchFamily="34" charset="0"/>
              </a:rPr>
              <a:t>Problem Statement: </a:t>
            </a:r>
            <a:endParaRPr lang="en-US" dirty="0">
              <a:solidFill>
                <a:schemeClr val="bg1"/>
              </a:solidFill>
            </a:endParaRPr>
          </a:p>
        </p:txBody>
      </p:sp>
      <p:sp>
        <p:nvSpPr>
          <p:cNvPr id="3" name="Content Placeholder 2">
            <a:extLst>
              <a:ext uri="{FF2B5EF4-FFF2-40B4-BE49-F238E27FC236}">
                <a16:creationId xmlns:a16="http://schemas.microsoft.com/office/drawing/2014/main" id="{789954B2-294E-AA5D-D3F6-EEAD59F3FBE9}"/>
              </a:ext>
            </a:extLst>
          </p:cNvPr>
          <p:cNvSpPr>
            <a:spLocks noGrp="1"/>
          </p:cNvSpPr>
          <p:nvPr>
            <p:ph idx="1"/>
          </p:nvPr>
        </p:nvSpPr>
        <p:spPr>
          <a:xfrm>
            <a:off x="464696" y="2338465"/>
            <a:ext cx="11287593" cy="4332157"/>
          </a:xfrm>
        </p:spPr>
        <p:txBody>
          <a:bodyPr>
            <a:normAutofit/>
          </a:bodyPr>
          <a:lstStyle/>
          <a:p>
            <a:pPr>
              <a:lnSpc>
                <a:spcPct val="150000"/>
              </a:lnSpc>
            </a:pPr>
            <a:r>
              <a:rPr lang="en-US" b="0" i="0" u="none" strike="noStrike" baseline="0" dirty="0">
                <a:solidFill>
                  <a:schemeClr val="tx1">
                    <a:lumMod val="95000"/>
                    <a:lumOff val="5000"/>
                  </a:schemeClr>
                </a:solidFill>
                <a:latin typeface="Calibri" panose="020F0502020204030204" pitchFamily="34" charset="0"/>
              </a:rPr>
              <a:t>This project aims to conduct a comprehensive analysis of </a:t>
            </a:r>
            <a:r>
              <a:rPr lang="en-US" b="1" i="0" u="none" strike="noStrike" baseline="0" dirty="0">
                <a:solidFill>
                  <a:schemeClr val="tx1">
                    <a:lumMod val="95000"/>
                    <a:lumOff val="5000"/>
                  </a:schemeClr>
                </a:solidFill>
                <a:latin typeface="Calibri" panose="020F0502020204030204" pitchFamily="34" charset="0"/>
              </a:rPr>
              <a:t>Netflix Movie </a:t>
            </a:r>
            <a:r>
              <a:rPr lang="en-US" b="0" i="0" u="none" strike="noStrike" baseline="0" dirty="0">
                <a:solidFill>
                  <a:schemeClr val="tx1">
                    <a:lumMod val="95000"/>
                    <a:lumOff val="5000"/>
                  </a:schemeClr>
                </a:solidFill>
                <a:latin typeface="Calibri" panose="020F0502020204030204" pitchFamily="34" charset="0"/>
              </a:rPr>
              <a:t>using </a:t>
            </a:r>
            <a:r>
              <a:rPr lang="en-US" b="1" i="0" u="none" strike="noStrike" baseline="0" dirty="0">
                <a:solidFill>
                  <a:schemeClr val="tx1">
                    <a:lumMod val="95000"/>
                    <a:lumOff val="5000"/>
                  </a:schemeClr>
                </a:solidFill>
                <a:latin typeface="Calibri" panose="020F0502020204030204" pitchFamily="34" charset="0"/>
              </a:rPr>
              <a:t>SQL</a:t>
            </a:r>
            <a:r>
              <a:rPr lang="en-US" b="0" i="0" u="none" strike="noStrike" baseline="0" dirty="0">
                <a:solidFill>
                  <a:schemeClr val="tx1">
                    <a:lumMod val="95000"/>
                    <a:lumOff val="5000"/>
                  </a:schemeClr>
                </a:solidFill>
                <a:latin typeface="Calibri" panose="020F0502020204030204" pitchFamily="34" charset="0"/>
              </a:rPr>
              <a:t>. The database contains 5 tables: </a:t>
            </a:r>
          </a:p>
          <a:p>
            <a:pPr>
              <a:lnSpc>
                <a:spcPct val="120000"/>
              </a:lnSpc>
              <a:buClr>
                <a:srgbClr val="FF0000"/>
              </a:buClr>
              <a:buFont typeface="+mj-lt"/>
              <a:buAutoNum type="arabicPeriod"/>
            </a:pPr>
            <a:r>
              <a:rPr lang="en-US" b="1" i="0" u="none" strike="noStrike" baseline="0" dirty="0">
                <a:solidFill>
                  <a:schemeClr val="tx1">
                    <a:lumMod val="95000"/>
                    <a:lumOff val="5000"/>
                  </a:schemeClr>
                </a:solidFill>
                <a:latin typeface="Calibri" panose="020F0502020204030204" pitchFamily="34" charset="0"/>
              </a:rPr>
              <a:t>netflix_movies</a:t>
            </a:r>
            <a:r>
              <a:rPr lang="en-US" b="1" dirty="0">
                <a:solidFill>
                  <a:schemeClr val="tx1">
                    <a:lumMod val="95000"/>
                    <a:lumOff val="5000"/>
                  </a:schemeClr>
                </a:solidFill>
                <a:latin typeface="Calibri" panose="020F0502020204030204" pitchFamily="34" charset="0"/>
              </a:rPr>
              <a:t> </a:t>
            </a:r>
          </a:p>
          <a:p>
            <a:pPr>
              <a:lnSpc>
                <a:spcPct val="120000"/>
              </a:lnSpc>
              <a:buClr>
                <a:srgbClr val="FF0000"/>
              </a:buClr>
              <a:buFont typeface="+mj-lt"/>
              <a:buAutoNum type="arabicPeriod"/>
            </a:pPr>
            <a:r>
              <a:rPr lang="en-US" b="1" dirty="0" err="1">
                <a:solidFill>
                  <a:schemeClr val="tx1">
                    <a:lumMod val="95000"/>
                    <a:lumOff val="5000"/>
                  </a:schemeClr>
                </a:solidFill>
                <a:latin typeface="Calibri" panose="020F0502020204030204" pitchFamily="34" charset="0"/>
              </a:rPr>
              <a:t>netflix_movies_directors</a:t>
            </a:r>
            <a:r>
              <a:rPr lang="en-US" b="1" dirty="0">
                <a:solidFill>
                  <a:schemeClr val="tx1">
                    <a:lumMod val="95000"/>
                    <a:lumOff val="5000"/>
                  </a:schemeClr>
                </a:solidFill>
                <a:latin typeface="Calibri" panose="020F0502020204030204" pitchFamily="34" charset="0"/>
              </a:rPr>
              <a:t> </a:t>
            </a:r>
          </a:p>
          <a:p>
            <a:pPr>
              <a:lnSpc>
                <a:spcPct val="120000"/>
              </a:lnSpc>
              <a:buClr>
                <a:srgbClr val="FF0000"/>
              </a:buClr>
              <a:buFont typeface="+mj-lt"/>
              <a:buAutoNum type="arabicPeriod"/>
            </a:pPr>
            <a:r>
              <a:rPr lang="en-US" b="1" dirty="0" err="1">
                <a:solidFill>
                  <a:schemeClr val="tx1">
                    <a:lumMod val="95000"/>
                    <a:lumOff val="5000"/>
                  </a:schemeClr>
                </a:solidFill>
                <a:latin typeface="Calibri" panose="020F0502020204030204" pitchFamily="34" charset="0"/>
              </a:rPr>
              <a:t>netflix_movies_countries</a:t>
            </a:r>
            <a:r>
              <a:rPr lang="en-US" b="1" dirty="0">
                <a:solidFill>
                  <a:schemeClr val="tx1">
                    <a:lumMod val="95000"/>
                    <a:lumOff val="5000"/>
                  </a:schemeClr>
                </a:solidFill>
                <a:latin typeface="Calibri" panose="020F0502020204030204" pitchFamily="34" charset="0"/>
              </a:rPr>
              <a:t> </a:t>
            </a:r>
          </a:p>
          <a:p>
            <a:pPr>
              <a:lnSpc>
                <a:spcPct val="120000"/>
              </a:lnSpc>
              <a:buClr>
                <a:srgbClr val="FF0000"/>
              </a:buClr>
              <a:buFont typeface="+mj-lt"/>
              <a:buAutoNum type="arabicPeriod"/>
            </a:pPr>
            <a:r>
              <a:rPr lang="en-US" b="1" dirty="0" err="1">
                <a:solidFill>
                  <a:schemeClr val="tx1">
                    <a:lumMod val="95000"/>
                    <a:lumOff val="5000"/>
                  </a:schemeClr>
                </a:solidFill>
                <a:latin typeface="Calibri" panose="020F0502020204030204" pitchFamily="34" charset="0"/>
              </a:rPr>
              <a:t>netflix_movies_cast</a:t>
            </a:r>
            <a:r>
              <a:rPr lang="en-US" b="1" dirty="0">
                <a:solidFill>
                  <a:schemeClr val="tx1">
                    <a:lumMod val="95000"/>
                    <a:lumOff val="5000"/>
                  </a:schemeClr>
                </a:solidFill>
                <a:latin typeface="Calibri" panose="020F0502020204030204" pitchFamily="34" charset="0"/>
              </a:rPr>
              <a:t> </a:t>
            </a:r>
          </a:p>
          <a:p>
            <a:pPr>
              <a:lnSpc>
                <a:spcPct val="120000"/>
              </a:lnSpc>
              <a:buClr>
                <a:srgbClr val="FF0000"/>
              </a:buClr>
              <a:buFont typeface="+mj-lt"/>
              <a:buAutoNum type="arabicPeriod"/>
            </a:pPr>
            <a:r>
              <a:rPr lang="en-US" b="1" dirty="0" err="1">
                <a:solidFill>
                  <a:schemeClr val="tx1">
                    <a:lumMod val="95000"/>
                    <a:lumOff val="5000"/>
                  </a:schemeClr>
                </a:solidFill>
                <a:latin typeface="Calibri" panose="020F0502020204030204" pitchFamily="34" charset="0"/>
              </a:rPr>
              <a:t>netflix_movies_categories</a:t>
            </a:r>
            <a:endParaRPr lang="en-US" b="1" i="0" u="none" strike="noStrike" baseline="0" dirty="0">
              <a:solidFill>
                <a:schemeClr val="tx1">
                  <a:lumMod val="95000"/>
                  <a:lumOff val="5000"/>
                </a:schemeClr>
              </a:solidFill>
              <a:latin typeface="Calibri" panose="020F0502020204030204" pitchFamily="34" charset="0"/>
            </a:endParaRPr>
          </a:p>
          <a:p>
            <a:pPr algn="l">
              <a:lnSpc>
                <a:spcPct val="150000"/>
              </a:lnSpc>
            </a:pPr>
            <a:r>
              <a:rPr lang="en-US" b="0" i="0" u="none" strike="noStrike" baseline="0" dirty="0">
                <a:solidFill>
                  <a:schemeClr val="tx1">
                    <a:lumMod val="95000"/>
                    <a:lumOff val="5000"/>
                  </a:schemeClr>
                </a:solidFill>
                <a:latin typeface="Calibri" panose="020F0502020204030204" pitchFamily="34" charset="0"/>
              </a:rPr>
              <a:t>The goal is to utilize </a:t>
            </a:r>
            <a:r>
              <a:rPr lang="en-US" b="1" i="0" u="none" strike="noStrike" baseline="0" dirty="0">
                <a:solidFill>
                  <a:schemeClr val="tx1">
                    <a:lumMod val="95000"/>
                    <a:lumOff val="5000"/>
                  </a:schemeClr>
                </a:solidFill>
                <a:latin typeface="Calibri" panose="020F0502020204030204" pitchFamily="34" charset="0"/>
              </a:rPr>
              <a:t>SQL</a:t>
            </a:r>
            <a:r>
              <a:rPr lang="en-US" b="0" i="0" u="none" strike="noStrike" baseline="0" dirty="0">
                <a:solidFill>
                  <a:schemeClr val="tx1">
                    <a:lumMod val="95000"/>
                    <a:lumOff val="5000"/>
                  </a:schemeClr>
                </a:solidFill>
                <a:latin typeface="Calibri" panose="020F0502020204030204" pitchFamily="34" charset="0"/>
              </a:rPr>
              <a:t> to create insightful analyses and reports that provide a deeper understanding of </a:t>
            </a:r>
            <a:r>
              <a:rPr lang="en-US" b="1" i="0" u="none" strike="noStrike" baseline="0" dirty="0">
                <a:solidFill>
                  <a:schemeClr val="tx1">
                    <a:lumMod val="95000"/>
                    <a:lumOff val="5000"/>
                  </a:schemeClr>
                </a:solidFill>
                <a:latin typeface="Calibri" panose="020F0502020204030204" pitchFamily="34" charset="0"/>
              </a:rPr>
              <a:t>Netflix Movie</a:t>
            </a:r>
            <a:r>
              <a:rPr lang="en-US" b="0" i="0" u="none" strike="noStrike" baseline="0" dirty="0">
                <a:solidFill>
                  <a:schemeClr val="tx1">
                    <a:lumMod val="95000"/>
                    <a:lumOff val="5000"/>
                  </a:schemeClr>
                </a:solidFill>
                <a:latin typeface="Calibri" panose="020F0502020204030204" pitchFamily="34" charset="0"/>
              </a:rPr>
              <a:t> performance, rating, duration, and movies categories. The analysis aims to uncover trends, preferences, and patterns in the data to aid movies uploader and stakeholders in optimizing their </a:t>
            </a:r>
            <a:r>
              <a:rPr lang="en-US" b="1" i="0" u="none" strike="noStrike" baseline="0" dirty="0">
                <a:solidFill>
                  <a:schemeClr val="tx1">
                    <a:lumMod val="95000"/>
                    <a:lumOff val="5000"/>
                  </a:schemeClr>
                </a:solidFill>
                <a:latin typeface="Calibri" panose="020F0502020204030204" pitchFamily="34" charset="0"/>
              </a:rPr>
              <a:t>Netflix Movie </a:t>
            </a:r>
            <a:r>
              <a:rPr lang="en-US" b="0" i="0" u="none" strike="noStrike" baseline="0" dirty="0">
                <a:solidFill>
                  <a:schemeClr val="tx1">
                    <a:lumMod val="95000"/>
                    <a:lumOff val="5000"/>
                  </a:schemeClr>
                </a:solidFill>
                <a:latin typeface="Calibri" panose="020F0502020204030204" pitchFamily="34" charset="0"/>
              </a:rPr>
              <a:t>.</a:t>
            </a:r>
          </a:p>
        </p:txBody>
      </p:sp>
      <p:pic>
        <p:nvPicPr>
          <p:cNvPr id="5" name="Content Placeholder 4">
            <a:extLst>
              <a:ext uri="{FF2B5EF4-FFF2-40B4-BE49-F238E27FC236}">
                <a16:creationId xmlns:a16="http://schemas.microsoft.com/office/drawing/2014/main" id="{F5EB53ED-4B38-DE4C-F301-1C424A4476D3}"/>
              </a:ext>
            </a:extLst>
          </p:cNvPr>
          <p:cNvPicPr>
            <a:picLocks noChangeAspect="1"/>
          </p:cNvPicPr>
          <p:nvPr/>
        </p:nvPicPr>
        <p:blipFill rotWithShape="1">
          <a:blip r:embed="rId2">
            <a:extLst>
              <a:ext uri="{28A0092B-C50C-407E-A947-70E740481C1C}">
                <a14:useLocalDpi xmlns:a14="http://schemas.microsoft.com/office/drawing/2010/main" val="0"/>
              </a:ext>
            </a:extLst>
          </a:blip>
          <a:srcRect l="13485" t="67930" r="80684" b="22090"/>
          <a:stretch/>
        </p:blipFill>
        <p:spPr>
          <a:xfrm>
            <a:off x="10193312" y="507549"/>
            <a:ext cx="1204272" cy="1168851"/>
          </a:xfrm>
          <a:prstGeom prst="roundRect">
            <a:avLst/>
          </a:prstGeom>
        </p:spPr>
      </p:pic>
      <p:pic>
        <p:nvPicPr>
          <p:cNvPr id="6" name="Picture 5">
            <a:extLst>
              <a:ext uri="{FF2B5EF4-FFF2-40B4-BE49-F238E27FC236}">
                <a16:creationId xmlns:a16="http://schemas.microsoft.com/office/drawing/2014/main" id="{4F3A76B1-B47F-41C3-B1E7-F367D5A57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6140" y="6141678"/>
            <a:ext cx="1111164" cy="625030"/>
          </a:xfrm>
          <a:prstGeom prst="rect">
            <a:avLst/>
          </a:prstGeom>
        </p:spPr>
      </p:pic>
    </p:spTree>
    <p:extLst>
      <p:ext uri="{BB962C8B-B14F-4D97-AF65-F5344CB8AC3E}">
        <p14:creationId xmlns:p14="http://schemas.microsoft.com/office/powerpoint/2010/main" val="252318488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DFA1-557C-BE24-752B-D9025616C0C5}"/>
              </a:ext>
            </a:extLst>
          </p:cNvPr>
          <p:cNvSpPr>
            <a:spLocks noGrp="1"/>
          </p:cNvSpPr>
          <p:nvPr>
            <p:ph type="title"/>
          </p:nvPr>
        </p:nvSpPr>
        <p:spPr/>
        <p:txBody>
          <a:bodyPr/>
          <a:lstStyle/>
          <a:p>
            <a:r>
              <a:rPr lang="en-US" b="1" dirty="0">
                <a:solidFill>
                  <a:schemeClr val="bg1"/>
                </a:solidFill>
              </a:rPr>
              <a:t>Tool Used</a:t>
            </a:r>
          </a:p>
        </p:txBody>
      </p:sp>
      <p:sp>
        <p:nvSpPr>
          <p:cNvPr id="3" name="Content Placeholder 2">
            <a:extLst>
              <a:ext uri="{FF2B5EF4-FFF2-40B4-BE49-F238E27FC236}">
                <a16:creationId xmlns:a16="http://schemas.microsoft.com/office/drawing/2014/main" id="{3ECE420B-BDE4-9ADB-2577-5D3CC3EC945F}"/>
              </a:ext>
            </a:extLst>
          </p:cNvPr>
          <p:cNvSpPr>
            <a:spLocks noGrp="1"/>
          </p:cNvSpPr>
          <p:nvPr>
            <p:ph idx="1"/>
          </p:nvPr>
        </p:nvSpPr>
        <p:spPr>
          <a:xfrm>
            <a:off x="5891846" y="2528550"/>
            <a:ext cx="5790489" cy="3812289"/>
          </a:xfrm>
        </p:spPr>
        <p:txBody>
          <a:bodyPr>
            <a:normAutofit fontScale="77500" lnSpcReduction="20000"/>
          </a:bodyPr>
          <a:lstStyle/>
          <a:p>
            <a:pPr>
              <a:buClr>
                <a:srgbClr val="FF0000"/>
              </a:buClr>
            </a:pPr>
            <a:r>
              <a:rPr lang="en-US" sz="3600" b="1" dirty="0">
                <a:solidFill>
                  <a:schemeClr val="tx1"/>
                </a:solidFill>
              </a:rPr>
              <a:t>PostgreSQL</a:t>
            </a:r>
            <a:endParaRPr lang="en-US" sz="3200" b="1" dirty="0">
              <a:solidFill>
                <a:schemeClr val="tx1"/>
              </a:solidFill>
            </a:endParaRPr>
          </a:p>
          <a:p>
            <a:pPr marL="0" indent="0">
              <a:buNone/>
            </a:pPr>
            <a:endParaRPr lang="en-US" sz="3200" b="1" dirty="0">
              <a:solidFill>
                <a:schemeClr val="tx1"/>
              </a:solidFill>
            </a:endParaRPr>
          </a:p>
          <a:p>
            <a:pPr marL="0" indent="0">
              <a:lnSpc>
                <a:spcPct val="200000"/>
              </a:lnSpc>
              <a:buNone/>
            </a:pPr>
            <a:r>
              <a:rPr lang="en-US" sz="1800" b="1" dirty="0">
                <a:solidFill>
                  <a:schemeClr val="tx1"/>
                </a:solidFill>
              </a:rPr>
              <a:t>PostgreSQL</a:t>
            </a:r>
            <a:r>
              <a:rPr lang="en-US" sz="1800" dirty="0">
                <a:solidFill>
                  <a:schemeClr val="tx1"/>
                </a:solidFill>
              </a:rPr>
              <a:t> is an open-source relational database management system emphasizing extensibility and SQL compliance.</a:t>
            </a:r>
          </a:p>
          <a:p>
            <a:pPr marL="0" indent="0">
              <a:lnSpc>
                <a:spcPct val="200000"/>
              </a:lnSpc>
              <a:buNone/>
            </a:pPr>
            <a:r>
              <a:rPr lang="en-US" sz="1800" b="1" dirty="0">
                <a:solidFill>
                  <a:schemeClr val="tx1"/>
                </a:solidFill>
              </a:rPr>
              <a:t>PostgreSQL</a:t>
            </a:r>
            <a:r>
              <a:rPr lang="en-US" sz="1800" dirty="0">
                <a:solidFill>
                  <a:schemeClr val="tx1"/>
                </a:solidFill>
              </a:rPr>
              <a:t> features transactions with atomicity, consistency, isolation, durability (ACID) properties, automatically updatable views, materialized views, triggers, foreign keys, and stored procedures.</a:t>
            </a:r>
            <a:endParaRPr lang="en-US" dirty="0">
              <a:solidFill>
                <a:schemeClr val="tx1"/>
              </a:solidFill>
            </a:endParaRPr>
          </a:p>
        </p:txBody>
      </p:sp>
      <p:pic>
        <p:nvPicPr>
          <p:cNvPr id="7" name="Content Placeholder 4">
            <a:extLst>
              <a:ext uri="{FF2B5EF4-FFF2-40B4-BE49-F238E27FC236}">
                <a16:creationId xmlns:a16="http://schemas.microsoft.com/office/drawing/2014/main" id="{ACC056F0-F1C2-505B-1AEE-E94DE15C3884}"/>
              </a:ext>
            </a:extLst>
          </p:cNvPr>
          <p:cNvPicPr>
            <a:picLocks noChangeAspect="1"/>
          </p:cNvPicPr>
          <p:nvPr/>
        </p:nvPicPr>
        <p:blipFill rotWithShape="1">
          <a:blip r:embed="rId2">
            <a:extLst>
              <a:ext uri="{28A0092B-C50C-407E-A947-70E740481C1C}">
                <a14:useLocalDpi xmlns:a14="http://schemas.microsoft.com/office/drawing/2010/main" val="0"/>
              </a:ext>
            </a:extLst>
          </a:blip>
          <a:srcRect l="13485" t="67930" r="80684" b="22090"/>
          <a:stretch/>
        </p:blipFill>
        <p:spPr>
          <a:xfrm>
            <a:off x="10193312" y="507549"/>
            <a:ext cx="1204272" cy="1168851"/>
          </a:xfrm>
          <a:prstGeom prst="roundRect">
            <a:avLst/>
          </a:prstGeom>
        </p:spPr>
      </p:pic>
      <p:pic>
        <p:nvPicPr>
          <p:cNvPr id="9" name="Picture 8">
            <a:extLst>
              <a:ext uri="{FF2B5EF4-FFF2-40B4-BE49-F238E27FC236}">
                <a16:creationId xmlns:a16="http://schemas.microsoft.com/office/drawing/2014/main" id="{EA82C1DC-69B3-A6A8-D58E-0A88B3CFBDAD}"/>
              </a:ext>
            </a:extLst>
          </p:cNvPr>
          <p:cNvPicPr>
            <a:picLocks noChangeAspect="1"/>
          </p:cNvPicPr>
          <p:nvPr/>
        </p:nvPicPr>
        <p:blipFill rotWithShape="1">
          <a:blip r:embed="rId3"/>
          <a:srcRect l="2321" t="11352" r="5462" b="8348"/>
          <a:stretch/>
        </p:blipFill>
        <p:spPr>
          <a:xfrm>
            <a:off x="509665" y="2528550"/>
            <a:ext cx="5182193" cy="3647397"/>
          </a:xfrm>
          <a:prstGeom prst="rect">
            <a:avLst/>
          </a:prstGeom>
        </p:spPr>
      </p:pic>
      <p:pic>
        <p:nvPicPr>
          <p:cNvPr id="11" name="Picture 10">
            <a:extLst>
              <a:ext uri="{FF2B5EF4-FFF2-40B4-BE49-F238E27FC236}">
                <a16:creationId xmlns:a16="http://schemas.microsoft.com/office/drawing/2014/main" id="{6501FEA4-D34E-9D0F-2261-D0AB03074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6140" y="6141678"/>
            <a:ext cx="1111164" cy="625030"/>
          </a:xfrm>
          <a:prstGeom prst="rect">
            <a:avLst/>
          </a:prstGeom>
        </p:spPr>
      </p:pic>
    </p:spTree>
    <p:extLst>
      <p:ext uri="{BB962C8B-B14F-4D97-AF65-F5344CB8AC3E}">
        <p14:creationId xmlns:p14="http://schemas.microsoft.com/office/powerpoint/2010/main" val="22020289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9D9A-6B95-EE58-35D9-BFBEA2D5F34E}"/>
              </a:ext>
            </a:extLst>
          </p:cNvPr>
          <p:cNvSpPr>
            <a:spLocks noGrp="1"/>
          </p:cNvSpPr>
          <p:nvPr>
            <p:ph type="title"/>
          </p:nvPr>
        </p:nvSpPr>
        <p:spPr/>
        <p:txBody>
          <a:bodyPr/>
          <a:lstStyle/>
          <a:p>
            <a:r>
              <a:rPr lang="en-US" b="1" dirty="0">
                <a:solidFill>
                  <a:schemeClr val="bg1"/>
                </a:solidFill>
              </a:rPr>
              <a:t>Table Dataset Description:</a:t>
            </a:r>
          </a:p>
        </p:txBody>
      </p:sp>
      <p:sp>
        <p:nvSpPr>
          <p:cNvPr id="3" name="Content Placeholder 2">
            <a:extLst>
              <a:ext uri="{FF2B5EF4-FFF2-40B4-BE49-F238E27FC236}">
                <a16:creationId xmlns:a16="http://schemas.microsoft.com/office/drawing/2014/main" id="{67662AD0-CF73-2D24-D48C-F233E46787FD}"/>
              </a:ext>
            </a:extLst>
          </p:cNvPr>
          <p:cNvSpPr>
            <a:spLocks noGrp="1"/>
          </p:cNvSpPr>
          <p:nvPr>
            <p:ph idx="1"/>
          </p:nvPr>
        </p:nvSpPr>
        <p:spPr>
          <a:xfrm>
            <a:off x="449705" y="2383435"/>
            <a:ext cx="11302584" cy="4332157"/>
          </a:xfrm>
        </p:spPr>
        <p:txBody>
          <a:bodyPr>
            <a:normAutofit fontScale="92500" lnSpcReduction="20000"/>
          </a:bodyPr>
          <a:lstStyle/>
          <a:p>
            <a:pPr>
              <a:buClr>
                <a:srgbClr val="FF0000"/>
              </a:buClr>
              <a:buFont typeface="+mj-lt"/>
              <a:buAutoNum type="arabicPeriod"/>
            </a:pPr>
            <a:r>
              <a:rPr lang="en-US" sz="1800" b="0" i="0" u="none" strike="noStrike" baseline="0" dirty="0" err="1">
                <a:solidFill>
                  <a:schemeClr val="tx1">
                    <a:lumMod val="95000"/>
                    <a:lumOff val="5000"/>
                  </a:schemeClr>
                </a:solidFill>
                <a:latin typeface="Calibri" panose="020F0502020204030204" pitchFamily="34" charset="0"/>
              </a:rPr>
              <a:t>show_id</a:t>
            </a:r>
            <a:r>
              <a:rPr lang="en-US" sz="1800" b="0" i="0" u="none" strike="noStrike" baseline="0" dirty="0">
                <a:solidFill>
                  <a:schemeClr val="tx1">
                    <a:lumMod val="95000"/>
                    <a:lumOff val="5000"/>
                  </a:schemeClr>
                </a:solidFill>
                <a:latin typeface="Calibri" panose="020F0502020204030204" pitchFamily="34" charset="0"/>
              </a:rPr>
              <a:t>: Unique identifier for each Netflix Movie. </a:t>
            </a:r>
          </a:p>
          <a:p>
            <a:pPr>
              <a:buClr>
                <a:srgbClr val="FF0000"/>
              </a:buClr>
              <a:buFont typeface="+mj-lt"/>
              <a:buAutoNum type="arabicPeriod"/>
            </a:pPr>
            <a:r>
              <a:rPr lang="en-US" sz="1800" b="0" i="0" u="none" strike="noStrike" baseline="0" dirty="0" err="1">
                <a:solidFill>
                  <a:schemeClr val="tx1">
                    <a:lumMod val="95000"/>
                    <a:lumOff val="5000"/>
                  </a:schemeClr>
                </a:solidFill>
                <a:latin typeface="Calibri" panose="020F0502020204030204" pitchFamily="34" charset="0"/>
              </a:rPr>
              <a:t>duration_minutes</a:t>
            </a:r>
            <a:r>
              <a:rPr lang="en-US" sz="1800" b="0" i="0" u="none" strike="noStrike" baseline="0" dirty="0">
                <a:solidFill>
                  <a:schemeClr val="tx1">
                    <a:lumMod val="95000"/>
                    <a:lumOff val="5000"/>
                  </a:schemeClr>
                </a:solidFill>
                <a:latin typeface="Calibri" panose="020F0502020204030204" pitchFamily="34" charset="0"/>
              </a:rPr>
              <a:t>: Duration of the Netflix Movie.</a:t>
            </a:r>
          </a:p>
          <a:p>
            <a:pPr>
              <a:buClr>
                <a:srgbClr val="FF0000"/>
              </a:buClr>
              <a:buFont typeface="+mj-lt"/>
              <a:buAutoNum type="arabicPeriod"/>
            </a:pPr>
            <a:r>
              <a:rPr lang="en-US" sz="1800" b="0" i="0" u="none" strike="noStrike" baseline="0" dirty="0" err="1">
                <a:solidFill>
                  <a:schemeClr val="tx1">
                    <a:lumMod val="95000"/>
                    <a:lumOff val="5000"/>
                  </a:schemeClr>
                </a:solidFill>
                <a:latin typeface="Calibri" panose="020F0502020204030204" pitchFamily="34" charset="0"/>
              </a:rPr>
              <a:t>duration_seasons</a:t>
            </a:r>
            <a:r>
              <a:rPr lang="en-US" sz="1800" b="0" i="0" u="none" strike="noStrike" baseline="0" dirty="0">
                <a:solidFill>
                  <a:schemeClr val="tx1">
                    <a:lumMod val="95000"/>
                    <a:lumOff val="5000"/>
                  </a:schemeClr>
                </a:solidFill>
                <a:latin typeface="Calibri" panose="020F0502020204030204" pitchFamily="34" charset="0"/>
              </a:rPr>
              <a:t>: </a:t>
            </a:r>
            <a:r>
              <a:rPr lang="en-US" sz="1800" b="0" i="0" u="none" strike="noStrike" baseline="0" dirty="0" err="1">
                <a:solidFill>
                  <a:schemeClr val="tx1">
                    <a:lumMod val="95000"/>
                    <a:lumOff val="5000"/>
                  </a:schemeClr>
                </a:solidFill>
                <a:latin typeface="Calibri" panose="020F0502020204030204" pitchFamily="34" charset="0"/>
              </a:rPr>
              <a:t>Seanson</a:t>
            </a:r>
            <a:r>
              <a:rPr lang="en-US" dirty="0" err="1">
                <a:solidFill>
                  <a:schemeClr val="tx1">
                    <a:lumMod val="95000"/>
                    <a:lumOff val="5000"/>
                  </a:schemeClr>
                </a:solidFill>
                <a:latin typeface="Calibri" panose="020F0502020204030204" pitchFamily="34" charset="0"/>
              </a:rPr>
              <a:t>s</a:t>
            </a:r>
            <a:r>
              <a:rPr lang="en-US" dirty="0">
                <a:solidFill>
                  <a:schemeClr val="tx1">
                    <a:lumMod val="95000"/>
                    <a:lumOff val="5000"/>
                  </a:schemeClr>
                </a:solidFill>
                <a:latin typeface="Calibri" panose="020F0502020204030204" pitchFamily="34" charset="0"/>
              </a:rPr>
              <a:t> </a:t>
            </a:r>
            <a:r>
              <a:rPr lang="en-US" sz="1800" b="0" i="0" u="none" strike="noStrike" baseline="0" dirty="0">
                <a:solidFill>
                  <a:schemeClr val="tx1">
                    <a:lumMod val="95000"/>
                    <a:lumOff val="5000"/>
                  </a:schemeClr>
                </a:solidFill>
                <a:latin typeface="Calibri" panose="020F0502020204030204" pitchFamily="34" charset="0"/>
              </a:rPr>
              <a:t>Duration of the Netflix Movie. </a:t>
            </a:r>
          </a:p>
          <a:p>
            <a:pPr>
              <a:buClr>
                <a:srgbClr val="FF0000"/>
              </a:buClr>
              <a:buFont typeface="+mj-lt"/>
              <a:buAutoNum type="arabicPeriod"/>
            </a:pPr>
            <a:r>
              <a:rPr lang="en-US" sz="1800" b="0" i="0" u="none" strike="noStrike" baseline="0" dirty="0">
                <a:solidFill>
                  <a:schemeClr val="tx1">
                    <a:lumMod val="95000"/>
                    <a:lumOff val="5000"/>
                  </a:schemeClr>
                </a:solidFill>
                <a:latin typeface="Calibri" panose="020F0502020204030204" pitchFamily="34" charset="0"/>
              </a:rPr>
              <a:t>type: Netflix  Movie type (</a:t>
            </a:r>
            <a:r>
              <a:rPr lang="en-US" sz="1800" b="0" i="0" u="none" strike="noStrike" baseline="0" dirty="0" err="1">
                <a:solidFill>
                  <a:schemeClr val="tx1">
                    <a:lumMod val="95000"/>
                    <a:lumOff val="5000"/>
                  </a:schemeClr>
                </a:solidFill>
                <a:latin typeface="Calibri" panose="020F0502020204030204" pitchFamily="34" charset="0"/>
              </a:rPr>
              <a:t>e.g</a:t>
            </a:r>
            <a:r>
              <a:rPr lang="en-US" dirty="0">
                <a:solidFill>
                  <a:schemeClr val="tx1">
                    <a:lumMod val="95000"/>
                    <a:lumOff val="5000"/>
                  </a:schemeClr>
                </a:solidFill>
                <a:latin typeface="Calibri" panose="020F0502020204030204" pitchFamily="34" charset="0"/>
              </a:rPr>
              <a:t>: TV Show, Movie)</a:t>
            </a:r>
          </a:p>
          <a:p>
            <a:pPr>
              <a:buClr>
                <a:srgbClr val="FF0000"/>
              </a:buClr>
              <a:buFont typeface="+mj-lt"/>
              <a:buAutoNum type="arabicPeriod"/>
            </a:pPr>
            <a:r>
              <a:rPr lang="en-US" sz="1800" b="0" i="0" u="none" strike="noStrike" baseline="0" dirty="0">
                <a:solidFill>
                  <a:schemeClr val="tx1">
                    <a:lumMod val="95000"/>
                    <a:lumOff val="5000"/>
                  </a:schemeClr>
                </a:solidFill>
                <a:latin typeface="Calibri" panose="020F0502020204030204" pitchFamily="34" charset="0"/>
              </a:rPr>
              <a:t>title: Title of the Netflix Movie.</a:t>
            </a:r>
          </a:p>
          <a:p>
            <a:pPr>
              <a:buClr>
                <a:srgbClr val="FF0000"/>
              </a:buClr>
              <a:buFont typeface="+mj-lt"/>
              <a:buAutoNum type="arabicPeriod"/>
            </a:pPr>
            <a:r>
              <a:rPr lang="en-US" sz="1800" b="0" i="0" u="none" strike="noStrike" baseline="0" dirty="0" err="1">
                <a:solidFill>
                  <a:schemeClr val="tx1">
                    <a:lumMod val="95000"/>
                    <a:lumOff val="5000"/>
                  </a:schemeClr>
                </a:solidFill>
                <a:latin typeface="Calibri" panose="020F0502020204030204" pitchFamily="34" charset="0"/>
              </a:rPr>
              <a:t>date_added</a:t>
            </a:r>
            <a:r>
              <a:rPr lang="en-US" sz="1800" b="0" i="0" u="none" strike="noStrike" baseline="0" dirty="0">
                <a:solidFill>
                  <a:schemeClr val="tx1">
                    <a:lumMod val="95000"/>
                    <a:lumOff val="5000"/>
                  </a:schemeClr>
                </a:solidFill>
                <a:latin typeface="Calibri" panose="020F0502020204030204" pitchFamily="34" charset="0"/>
              </a:rPr>
              <a:t>: Date when the Netflix  Movie was published.</a:t>
            </a:r>
          </a:p>
          <a:p>
            <a:pPr>
              <a:buClr>
                <a:srgbClr val="FF0000"/>
              </a:buClr>
              <a:buFont typeface="+mj-lt"/>
              <a:buAutoNum type="arabicPeriod"/>
            </a:pPr>
            <a:r>
              <a:rPr lang="en-US" dirty="0" err="1">
                <a:solidFill>
                  <a:schemeClr val="tx1">
                    <a:lumMod val="95000"/>
                    <a:lumOff val="5000"/>
                  </a:schemeClr>
                </a:solidFill>
                <a:latin typeface="Calibri" panose="020F0502020204030204" pitchFamily="34" charset="0"/>
              </a:rPr>
              <a:t>r</a:t>
            </a:r>
            <a:r>
              <a:rPr lang="en-US" sz="1800" b="0" i="0" u="none" strike="noStrike" baseline="0" dirty="0" err="1">
                <a:solidFill>
                  <a:schemeClr val="tx1">
                    <a:lumMod val="95000"/>
                    <a:lumOff val="5000"/>
                  </a:schemeClr>
                </a:solidFill>
                <a:latin typeface="Calibri" panose="020F0502020204030204" pitchFamily="34" charset="0"/>
              </a:rPr>
              <a:t>elease_year</a:t>
            </a:r>
            <a:r>
              <a:rPr lang="en-US" sz="1800" b="0" i="0" u="none" strike="noStrike" baseline="0" dirty="0">
                <a:solidFill>
                  <a:schemeClr val="tx1">
                    <a:lumMod val="95000"/>
                    <a:lumOff val="5000"/>
                  </a:schemeClr>
                </a:solidFill>
                <a:latin typeface="Calibri" panose="020F0502020204030204" pitchFamily="34" charset="0"/>
              </a:rPr>
              <a:t>: the year when the Movie was released. </a:t>
            </a:r>
          </a:p>
          <a:p>
            <a:pPr>
              <a:buClr>
                <a:srgbClr val="FF0000"/>
              </a:buClr>
              <a:buFont typeface="+mj-lt"/>
              <a:buAutoNum type="arabicPeriod"/>
            </a:pPr>
            <a:r>
              <a:rPr lang="en-US" dirty="0">
                <a:solidFill>
                  <a:schemeClr val="tx1">
                    <a:lumMod val="95000"/>
                    <a:lumOff val="5000"/>
                  </a:schemeClr>
                </a:solidFill>
                <a:latin typeface="Calibri" panose="020F0502020204030204" pitchFamily="34" charset="0"/>
              </a:rPr>
              <a:t>r</a:t>
            </a:r>
            <a:r>
              <a:rPr lang="en-US" sz="1800" b="0" i="0" u="none" strike="noStrike" baseline="0" dirty="0">
                <a:solidFill>
                  <a:schemeClr val="tx1">
                    <a:lumMod val="95000"/>
                    <a:lumOff val="5000"/>
                  </a:schemeClr>
                </a:solidFill>
                <a:latin typeface="Calibri" panose="020F0502020204030204" pitchFamily="34" charset="0"/>
              </a:rPr>
              <a:t>ating: Netflix  Movie type (</a:t>
            </a:r>
            <a:r>
              <a:rPr lang="en-US" sz="1800" b="0" i="0" u="none" strike="noStrike" baseline="0" dirty="0" err="1">
                <a:solidFill>
                  <a:schemeClr val="tx1">
                    <a:lumMod val="95000"/>
                    <a:lumOff val="5000"/>
                  </a:schemeClr>
                </a:solidFill>
                <a:latin typeface="Calibri" panose="020F0502020204030204" pitchFamily="34" charset="0"/>
              </a:rPr>
              <a:t>e.g</a:t>
            </a:r>
            <a:r>
              <a:rPr lang="en-US" sz="1800" b="0" i="0" u="none" strike="noStrike" baseline="0" dirty="0">
                <a:solidFill>
                  <a:schemeClr val="tx1">
                    <a:lumMod val="95000"/>
                    <a:lumOff val="5000"/>
                  </a:schemeClr>
                </a:solidFill>
                <a:latin typeface="Calibri" panose="020F0502020204030204" pitchFamily="34" charset="0"/>
              </a:rPr>
              <a:t>: PG, TV-Y, PG-13, G, TV-MA,  </a:t>
            </a:r>
            <a:r>
              <a:rPr lang="en-US" sz="1800" b="0" i="0" u="none" strike="noStrike" baseline="0" dirty="0" err="1">
                <a:solidFill>
                  <a:schemeClr val="tx1">
                    <a:lumMod val="95000"/>
                    <a:lumOff val="5000"/>
                  </a:schemeClr>
                </a:solidFill>
                <a:latin typeface="Calibri" panose="020F0502020204030204" pitchFamily="34" charset="0"/>
              </a:rPr>
              <a:t>e.t.c</a:t>
            </a:r>
            <a:r>
              <a:rPr lang="en-US" sz="1800" b="0" i="0" u="none" strike="noStrike" baseline="0" dirty="0">
                <a:solidFill>
                  <a:schemeClr val="tx1">
                    <a:lumMod val="95000"/>
                    <a:lumOff val="5000"/>
                  </a:schemeClr>
                </a:solidFill>
                <a:latin typeface="Calibri" panose="020F0502020204030204" pitchFamily="34" charset="0"/>
              </a:rPr>
              <a:t> ) </a:t>
            </a:r>
          </a:p>
          <a:p>
            <a:pPr>
              <a:buClr>
                <a:srgbClr val="FF0000"/>
              </a:buClr>
              <a:buFont typeface="+mj-lt"/>
              <a:buAutoNum type="arabicPeriod"/>
            </a:pPr>
            <a:r>
              <a:rPr lang="en-US" sz="1800" b="0" i="0" u="none" strike="noStrike" baseline="0" dirty="0">
                <a:solidFill>
                  <a:schemeClr val="tx1">
                    <a:lumMod val="95000"/>
                    <a:lumOff val="5000"/>
                  </a:schemeClr>
                </a:solidFill>
                <a:latin typeface="Calibri" panose="020F0502020204030204" pitchFamily="34" charset="0"/>
              </a:rPr>
              <a:t>description: Description provided for the Netflix Movie. </a:t>
            </a:r>
          </a:p>
          <a:p>
            <a:pPr>
              <a:buClr>
                <a:srgbClr val="FF0000"/>
              </a:buClr>
              <a:buFont typeface="+mj-lt"/>
              <a:buAutoNum type="arabicPeriod"/>
            </a:pPr>
            <a:r>
              <a:rPr lang="en-US" dirty="0">
                <a:solidFill>
                  <a:schemeClr val="tx1">
                    <a:lumMod val="95000"/>
                    <a:lumOff val="5000"/>
                  </a:schemeClr>
                </a:solidFill>
                <a:latin typeface="Calibri" panose="020F0502020204030204" pitchFamily="34" charset="0"/>
              </a:rPr>
              <a:t>director: the director of each Netflix Movie</a:t>
            </a:r>
          </a:p>
          <a:p>
            <a:pPr>
              <a:buClr>
                <a:srgbClr val="FF0000"/>
              </a:buClr>
              <a:buFont typeface="+mj-lt"/>
              <a:buAutoNum type="arabicPeriod"/>
            </a:pPr>
            <a:r>
              <a:rPr lang="en-US" sz="1800" b="0" i="0" u="none" strike="noStrike" baseline="0" dirty="0">
                <a:solidFill>
                  <a:schemeClr val="tx1">
                    <a:lumMod val="95000"/>
                    <a:lumOff val="5000"/>
                  </a:schemeClr>
                </a:solidFill>
                <a:latin typeface="Calibri" panose="020F0502020204030204" pitchFamily="34" charset="0"/>
              </a:rPr>
              <a:t>country: the originating country of the Netflix  movie</a:t>
            </a:r>
          </a:p>
          <a:p>
            <a:pPr>
              <a:buClr>
                <a:srgbClr val="FF0000"/>
              </a:buClr>
              <a:buFont typeface="+mj-lt"/>
              <a:buAutoNum type="arabicPeriod"/>
            </a:pPr>
            <a:r>
              <a:rPr lang="en-US" dirty="0" err="1">
                <a:solidFill>
                  <a:schemeClr val="tx1">
                    <a:lumMod val="95000"/>
                    <a:lumOff val="5000"/>
                  </a:schemeClr>
                </a:solidFill>
                <a:latin typeface="Calibri" panose="020F0502020204030204" pitchFamily="34" charset="0"/>
              </a:rPr>
              <a:t>m</a:t>
            </a:r>
            <a:r>
              <a:rPr lang="en-US" sz="1800" b="0" i="0" u="none" strike="noStrike" baseline="0" dirty="0" err="1">
                <a:solidFill>
                  <a:schemeClr val="tx1">
                    <a:lumMod val="95000"/>
                    <a:lumOff val="5000"/>
                  </a:schemeClr>
                </a:solidFill>
                <a:latin typeface="Calibri" panose="020F0502020204030204" pitchFamily="34" charset="0"/>
              </a:rPr>
              <a:t>ovie_cast</a:t>
            </a:r>
            <a:r>
              <a:rPr lang="en-US" sz="1800" b="0" i="0" u="none" strike="noStrike" baseline="0" dirty="0">
                <a:solidFill>
                  <a:schemeClr val="tx1">
                    <a:lumMod val="95000"/>
                    <a:lumOff val="5000"/>
                  </a:schemeClr>
                </a:solidFill>
                <a:latin typeface="Calibri" panose="020F0502020204030204" pitchFamily="34" charset="0"/>
              </a:rPr>
              <a:t>: the Netflix movie cast</a:t>
            </a:r>
          </a:p>
          <a:p>
            <a:pPr>
              <a:buClr>
                <a:srgbClr val="FF0000"/>
              </a:buClr>
              <a:buFont typeface="+mj-lt"/>
              <a:buAutoNum type="arabicPeriod"/>
            </a:pPr>
            <a:r>
              <a:rPr lang="en-US" dirty="0" err="1">
                <a:solidFill>
                  <a:schemeClr val="tx1">
                    <a:lumMod val="95000"/>
                    <a:lumOff val="5000"/>
                  </a:schemeClr>
                </a:solidFill>
                <a:latin typeface="Calibri" panose="020F0502020204030204" pitchFamily="34" charset="0"/>
              </a:rPr>
              <a:t>movie_categories</a:t>
            </a:r>
            <a:r>
              <a:rPr lang="en-US" dirty="0">
                <a:solidFill>
                  <a:schemeClr val="tx1">
                    <a:lumMod val="95000"/>
                    <a:lumOff val="5000"/>
                  </a:schemeClr>
                </a:solidFill>
                <a:latin typeface="Calibri" panose="020F0502020204030204" pitchFamily="34" charset="0"/>
              </a:rPr>
              <a:t>: the category of each Netflix movie (</a:t>
            </a:r>
            <a:r>
              <a:rPr lang="en-US" dirty="0" err="1">
                <a:solidFill>
                  <a:schemeClr val="tx1">
                    <a:lumMod val="95000"/>
                    <a:lumOff val="5000"/>
                  </a:schemeClr>
                </a:solidFill>
                <a:latin typeface="Calibri" panose="020F0502020204030204" pitchFamily="34" charset="0"/>
              </a:rPr>
              <a:t>e.g</a:t>
            </a:r>
            <a:r>
              <a:rPr lang="en-US" dirty="0">
                <a:solidFill>
                  <a:schemeClr val="tx1">
                    <a:lumMod val="95000"/>
                    <a:lumOff val="5000"/>
                  </a:schemeClr>
                </a:solidFill>
                <a:latin typeface="Calibri" panose="020F0502020204030204" pitchFamily="34" charset="0"/>
              </a:rPr>
              <a:t>: Comedies, Thrillers, Horror, </a:t>
            </a:r>
            <a:r>
              <a:rPr lang="en-US" dirty="0" err="1">
                <a:solidFill>
                  <a:schemeClr val="tx1">
                    <a:lumMod val="95000"/>
                    <a:lumOff val="5000"/>
                  </a:schemeClr>
                </a:solidFill>
                <a:latin typeface="Calibri" panose="020F0502020204030204" pitchFamily="34" charset="0"/>
              </a:rPr>
              <a:t>e.t.c</a:t>
            </a:r>
            <a:r>
              <a:rPr lang="en-US" dirty="0">
                <a:solidFill>
                  <a:schemeClr val="tx1">
                    <a:lumMod val="95000"/>
                    <a:lumOff val="5000"/>
                  </a:schemeClr>
                </a:solidFill>
                <a:latin typeface="Calibri" panose="020F0502020204030204" pitchFamily="34" charset="0"/>
              </a:rPr>
              <a:t>)</a:t>
            </a:r>
            <a:endParaRPr lang="en-US" sz="1800" b="0" i="0" u="none" strike="noStrike" baseline="0" dirty="0">
              <a:solidFill>
                <a:schemeClr val="tx1">
                  <a:lumMod val="95000"/>
                  <a:lumOff val="5000"/>
                </a:schemeClr>
              </a:solidFill>
              <a:latin typeface="Calibri" panose="020F0502020204030204" pitchFamily="34" charset="0"/>
            </a:endParaRPr>
          </a:p>
        </p:txBody>
      </p:sp>
      <p:pic>
        <p:nvPicPr>
          <p:cNvPr id="5" name="Content Placeholder 4">
            <a:extLst>
              <a:ext uri="{FF2B5EF4-FFF2-40B4-BE49-F238E27FC236}">
                <a16:creationId xmlns:a16="http://schemas.microsoft.com/office/drawing/2014/main" id="{8ED3050F-E666-8510-1838-05FB42B512DB}"/>
              </a:ext>
            </a:extLst>
          </p:cNvPr>
          <p:cNvPicPr>
            <a:picLocks noChangeAspect="1"/>
          </p:cNvPicPr>
          <p:nvPr/>
        </p:nvPicPr>
        <p:blipFill rotWithShape="1">
          <a:blip r:embed="rId2">
            <a:extLst>
              <a:ext uri="{28A0092B-C50C-407E-A947-70E740481C1C}">
                <a14:useLocalDpi xmlns:a14="http://schemas.microsoft.com/office/drawing/2010/main" val="0"/>
              </a:ext>
            </a:extLst>
          </a:blip>
          <a:srcRect l="13485" t="67930" r="80684" b="22090"/>
          <a:stretch/>
        </p:blipFill>
        <p:spPr>
          <a:xfrm>
            <a:off x="10193312" y="507549"/>
            <a:ext cx="1204272" cy="1168851"/>
          </a:xfrm>
          <a:prstGeom prst="roundRect">
            <a:avLst/>
          </a:prstGeom>
        </p:spPr>
      </p:pic>
      <p:pic>
        <p:nvPicPr>
          <p:cNvPr id="7" name="Picture 6">
            <a:extLst>
              <a:ext uri="{FF2B5EF4-FFF2-40B4-BE49-F238E27FC236}">
                <a16:creationId xmlns:a16="http://schemas.microsoft.com/office/drawing/2014/main" id="{005A8662-0351-0F9F-9382-65F27AC9F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5294" y="4978979"/>
            <a:ext cx="1547794" cy="1638840"/>
          </a:xfrm>
          <a:prstGeom prst="rect">
            <a:avLst/>
          </a:prstGeom>
        </p:spPr>
      </p:pic>
    </p:spTree>
    <p:extLst>
      <p:ext uri="{BB962C8B-B14F-4D97-AF65-F5344CB8AC3E}">
        <p14:creationId xmlns:p14="http://schemas.microsoft.com/office/powerpoint/2010/main" val="4256078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E8CF-AECE-33D3-70A2-790DC28B41C8}"/>
              </a:ext>
            </a:extLst>
          </p:cNvPr>
          <p:cNvSpPr>
            <a:spLocks noGrp="1"/>
          </p:cNvSpPr>
          <p:nvPr>
            <p:ph type="title"/>
          </p:nvPr>
        </p:nvSpPr>
        <p:spPr/>
        <p:txBody>
          <a:bodyPr/>
          <a:lstStyle/>
          <a:p>
            <a:r>
              <a:rPr lang="en-US" b="1" dirty="0">
                <a:solidFill>
                  <a:schemeClr val="bg1"/>
                </a:solidFill>
              </a:rPr>
              <a:t>Project Objectives:</a:t>
            </a:r>
          </a:p>
        </p:txBody>
      </p:sp>
      <p:sp>
        <p:nvSpPr>
          <p:cNvPr id="3" name="Content Placeholder 2">
            <a:extLst>
              <a:ext uri="{FF2B5EF4-FFF2-40B4-BE49-F238E27FC236}">
                <a16:creationId xmlns:a16="http://schemas.microsoft.com/office/drawing/2014/main" id="{AA107B50-E8EC-C03F-711F-B34B9C040BA7}"/>
              </a:ext>
            </a:extLst>
          </p:cNvPr>
          <p:cNvSpPr>
            <a:spLocks noGrp="1"/>
          </p:cNvSpPr>
          <p:nvPr>
            <p:ph idx="1"/>
          </p:nvPr>
        </p:nvSpPr>
        <p:spPr/>
        <p:txBody>
          <a:bodyPr>
            <a:normAutofit/>
          </a:bodyPr>
          <a:lstStyle/>
          <a:p>
            <a:pPr>
              <a:buClr>
                <a:srgbClr val="FF0000"/>
              </a:buClr>
            </a:pPr>
            <a:r>
              <a:rPr lang="en-US" sz="2000" dirty="0">
                <a:solidFill>
                  <a:schemeClr val="tx1">
                    <a:lumMod val="95000"/>
                    <a:lumOff val="5000"/>
                  </a:schemeClr>
                </a:solidFill>
              </a:rPr>
              <a:t>Data Cleaning and Preparation</a:t>
            </a:r>
          </a:p>
          <a:p>
            <a:pPr>
              <a:buClr>
                <a:srgbClr val="FF0000"/>
              </a:buClr>
            </a:pPr>
            <a:r>
              <a:rPr lang="en-US" sz="2000" dirty="0">
                <a:solidFill>
                  <a:schemeClr val="tx1">
                    <a:lumMod val="95000"/>
                    <a:lumOff val="5000"/>
                  </a:schemeClr>
                </a:solidFill>
              </a:rPr>
              <a:t>Exploratory Data Analysis (EDA)</a:t>
            </a:r>
          </a:p>
          <a:p>
            <a:pPr>
              <a:buClr>
                <a:srgbClr val="FF0000"/>
              </a:buClr>
            </a:pPr>
            <a:r>
              <a:rPr lang="en-US" sz="2000" dirty="0">
                <a:solidFill>
                  <a:schemeClr val="tx1">
                    <a:lumMod val="95000"/>
                    <a:lumOff val="5000"/>
                  </a:schemeClr>
                </a:solidFill>
              </a:rPr>
              <a:t>Content, Ratings , Categories Analysis and JOINS</a:t>
            </a:r>
          </a:p>
          <a:p>
            <a:pPr>
              <a:buClr>
                <a:srgbClr val="FF0000"/>
              </a:buClr>
            </a:pPr>
            <a:r>
              <a:rPr lang="en-US" sz="2000" dirty="0">
                <a:solidFill>
                  <a:schemeClr val="tx1">
                    <a:lumMod val="95000"/>
                    <a:lumOff val="5000"/>
                  </a:schemeClr>
                </a:solidFill>
              </a:rPr>
              <a:t>Temporal Trends with ‘CASE’</a:t>
            </a:r>
          </a:p>
          <a:p>
            <a:pPr>
              <a:buClr>
                <a:srgbClr val="FF0000"/>
              </a:buClr>
            </a:pPr>
            <a:r>
              <a:rPr lang="en-US" sz="2000" dirty="0">
                <a:solidFill>
                  <a:schemeClr val="tx1">
                    <a:lumMod val="95000"/>
                    <a:lumOff val="5000"/>
                  </a:schemeClr>
                </a:solidFill>
              </a:rPr>
              <a:t>Movie Cast Engagement Insight</a:t>
            </a:r>
          </a:p>
          <a:p>
            <a:pPr>
              <a:buClr>
                <a:srgbClr val="FF0000"/>
              </a:buClr>
            </a:pPr>
            <a:r>
              <a:rPr lang="en-US" sz="2000" dirty="0">
                <a:solidFill>
                  <a:schemeClr val="tx1">
                    <a:lumMod val="95000"/>
                    <a:lumOff val="5000"/>
                  </a:schemeClr>
                </a:solidFill>
              </a:rPr>
              <a:t>Recommendation</a:t>
            </a:r>
          </a:p>
        </p:txBody>
      </p:sp>
      <p:pic>
        <p:nvPicPr>
          <p:cNvPr id="5" name="Content Placeholder 4">
            <a:extLst>
              <a:ext uri="{FF2B5EF4-FFF2-40B4-BE49-F238E27FC236}">
                <a16:creationId xmlns:a16="http://schemas.microsoft.com/office/drawing/2014/main" id="{7435C6E5-867B-9CB6-8573-DFED0BDE409E}"/>
              </a:ext>
            </a:extLst>
          </p:cNvPr>
          <p:cNvPicPr>
            <a:picLocks noChangeAspect="1"/>
          </p:cNvPicPr>
          <p:nvPr/>
        </p:nvPicPr>
        <p:blipFill rotWithShape="1">
          <a:blip r:embed="rId2">
            <a:extLst>
              <a:ext uri="{28A0092B-C50C-407E-A947-70E740481C1C}">
                <a14:useLocalDpi xmlns:a14="http://schemas.microsoft.com/office/drawing/2010/main" val="0"/>
              </a:ext>
            </a:extLst>
          </a:blip>
          <a:srcRect l="13485" t="67930" r="80684" b="22090"/>
          <a:stretch/>
        </p:blipFill>
        <p:spPr>
          <a:xfrm>
            <a:off x="10193312" y="507549"/>
            <a:ext cx="1204272" cy="1168851"/>
          </a:xfrm>
          <a:prstGeom prst="roundRect">
            <a:avLst/>
          </a:prstGeom>
        </p:spPr>
      </p:pic>
      <p:pic>
        <p:nvPicPr>
          <p:cNvPr id="7" name="Picture 6">
            <a:extLst>
              <a:ext uri="{FF2B5EF4-FFF2-40B4-BE49-F238E27FC236}">
                <a16:creationId xmlns:a16="http://schemas.microsoft.com/office/drawing/2014/main" id="{19FB2750-2870-30DF-D1BA-777D2D958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23" y="5584859"/>
            <a:ext cx="943001" cy="998472"/>
          </a:xfrm>
          <a:prstGeom prst="rect">
            <a:avLst/>
          </a:prstGeom>
        </p:spPr>
      </p:pic>
      <p:pic>
        <p:nvPicPr>
          <p:cNvPr id="8" name="Picture 7">
            <a:extLst>
              <a:ext uri="{FF2B5EF4-FFF2-40B4-BE49-F238E27FC236}">
                <a16:creationId xmlns:a16="http://schemas.microsoft.com/office/drawing/2014/main" id="{3BC6C0BA-6CBD-3ADE-E6D1-033DC2EA2C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1551" y="5749149"/>
            <a:ext cx="1547793" cy="870634"/>
          </a:xfrm>
          <a:prstGeom prst="rect">
            <a:avLst/>
          </a:prstGeom>
        </p:spPr>
      </p:pic>
    </p:spTree>
    <p:extLst>
      <p:ext uri="{BB962C8B-B14F-4D97-AF65-F5344CB8AC3E}">
        <p14:creationId xmlns:p14="http://schemas.microsoft.com/office/powerpoint/2010/main" val="21027705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1E57-E57C-950A-35D5-22CFE6B60846}"/>
              </a:ext>
            </a:extLst>
          </p:cNvPr>
          <p:cNvSpPr>
            <a:spLocks noGrp="1"/>
          </p:cNvSpPr>
          <p:nvPr>
            <p:ph type="title"/>
          </p:nvPr>
        </p:nvSpPr>
        <p:spPr>
          <a:xfrm>
            <a:off x="900120" y="902567"/>
            <a:ext cx="9338162" cy="701381"/>
          </a:xfrm>
        </p:spPr>
        <p:txBody>
          <a:bodyPr/>
          <a:lstStyle/>
          <a:p>
            <a:r>
              <a:rPr lang="en-US" dirty="0">
                <a:solidFill>
                  <a:schemeClr val="bg1"/>
                </a:solidFill>
              </a:rPr>
              <a:t>1. How many movies are in the datasets</a:t>
            </a:r>
          </a:p>
        </p:txBody>
      </p:sp>
      <p:pic>
        <p:nvPicPr>
          <p:cNvPr id="5" name="Picture 4">
            <a:extLst>
              <a:ext uri="{FF2B5EF4-FFF2-40B4-BE49-F238E27FC236}">
                <a16:creationId xmlns:a16="http://schemas.microsoft.com/office/drawing/2014/main" id="{E7A84FF7-6F70-2EBC-0B96-326AC7E2C744}"/>
              </a:ext>
            </a:extLst>
          </p:cNvPr>
          <p:cNvPicPr>
            <a:picLocks noChangeAspect="1"/>
          </p:cNvPicPr>
          <p:nvPr/>
        </p:nvPicPr>
        <p:blipFill>
          <a:blip r:embed="rId2"/>
          <a:stretch>
            <a:fillRect/>
          </a:stretch>
        </p:blipFill>
        <p:spPr>
          <a:xfrm>
            <a:off x="5192146" y="2603693"/>
            <a:ext cx="5001166" cy="3874666"/>
          </a:xfrm>
          <a:prstGeom prst="rect">
            <a:avLst/>
          </a:prstGeom>
        </p:spPr>
      </p:pic>
      <p:pic>
        <p:nvPicPr>
          <p:cNvPr id="6" name="Picture 5">
            <a:extLst>
              <a:ext uri="{FF2B5EF4-FFF2-40B4-BE49-F238E27FC236}">
                <a16:creationId xmlns:a16="http://schemas.microsoft.com/office/drawing/2014/main" id="{724854CA-6BB0-CB80-8D6F-20E2DCC5C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3036" y="5366243"/>
            <a:ext cx="1248398" cy="1321833"/>
          </a:xfrm>
          <a:prstGeom prst="rect">
            <a:avLst/>
          </a:prstGeom>
        </p:spPr>
      </p:pic>
      <p:pic>
        <p:nvPicPr>
          <p:cNvPr id="8" name="Content Placeholder 4">
            <a:extLst>
              <a:ext uri="{FF2B5EF4-FFF2-40B4-BE49-F238E27FC236}">
                <a16:creationId xmlns:a16="http://schemas.microsoft.com/office/drawing/2014/main" id="{2DCF798D-F2FF-9BAF-0949-F8DBF5E68DB9}"/>
              </a:ext>
            </a:extLst>
          </p:cNvPr>
          <p:cNvPicPr>
            <a:picLocks noChangeAspect="1"/>
          </p:cNvPicPr>
          <p:nvPr/>
        </p:nvPicPr>
        <p:blipFill rotWithShape="1">
          <a:blip r:embed="rId4">
            <a:extLst>
              <a:ext uri="{28A0092B-C50C-407E-A947-70E740481C1C}">
                <a14:useLocalDpi xmlns:a14="http://schemas.microsoft.com/office/drawing/2010/main" val="0"/>
              </a:ext>
            </a:extLst>
          </a:blip>
          <a:srcRect l="13485" t="67930" r="80684" b="22090"/>
          <a:stretch/>
        </p:blipFill>
        <p:spPr>
          <a:xfrm>
            <a:off x="10193312" y="507549"/>
            <a:ext cx="1204272" cy="1168851"/>
          </a:xfrm>
          <a:prstGeom prst="roundRect">
            <a:avLst/>
          </a:prstGeom>
        </p:spPr>
      </p:pic>
      <p:pic>
        <p:nvPicPr>
          <p:cNvPr id="9" name="Picture 8">
            <a:extLst>
              <a:ext uri="{FF2B5EF4-FFF2-40B4-BE49-F238E27FC236}">
                <a16:creationId xmlns:a16="http://schemas.microsoft.com/office/drawing/2014/main" id="{BF06B0BE-9561-897A-BC52-CA982C55D8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566" y="5817442"/>
            <a:ext cx="1547793" cy="870634"/>
          </a:xfrm>
          <a:prstGeom prst="rect">
            <a:avLst/>
          </a:prstGeom>
        </p:spPr>
      </p:pic>
      <p:sp>
        <p:nvSpPr>
          <p:cNvPr id="11" name="TextBox 10">
            <a:extLst>
              <a:ext uri="{FF2B5EF4-FFF2-40B4-BE49-F238E27FC236}">
                <a16:creationId xmlns:a16="http://schemas.microsoft.com/office/drawing/2014/main" id="{FE0E895E-306E-55CC-774B-3C99333C3AD9}"/>
              </a:ext>
            </a:extLst>
          </p:cNvPr>
          <p:cNvSpPr txBox="1"/>
          <p:nvPr/>
        </p:nvSpPr>
        <p:spPr>
          <a:xfrm>
            <a:off x="494676" y="3580105"/>
            <a:ext cx="4527030" cy="1418786"/>
          </a:xfrm>
          <a:prstGeom prst="rect">
            <a:avLst/>
          </a:prstGeom>
          <a:noFill/>
        </p:spPr>
        <p:txBody>
          <a:bodyPr wrap="square" rtlCol="0">
            <a:spAutoFit/>
          </a:bodyPr>
          <a:lstStyle/>
          <a:p>
            <a:pPr>
              <a:lnSpc>
                <a:spcPct val="150000"/>
              </a:lnSpc>
            </a:pPr>
            <a:r>
              <a:rPr lang="en-US" sz="2000" dirty="0">
                <a:solidFill>
                  <a:schemeClr val="tx1">
                    <a:lumMod val="95000"/>
                    <a:lumOff val="5000"/>
                  </a:schemeClr>
                </a:solidFill>
              </a:rPr>
              <a:t>According to the Netflix_movies table, analyses shows that there are 6,234 movies in the datasets</a:t>
            </a:r>
          </a:p>
        </p:txBody>
      </p:sp>
    </p:spTree>
    <p:extLst>
      <p:ext uri="{BB962C8B-B14F-4D97-AF65-F5344CB8AC3E}">
        <p14:creationId xmlns:p14="http://schemas.microsoft.com/office/powerpoint/2010/main" val="9023983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E20D-4523-9FCF-2EFD-E8DB62722F9E}"/>
              </a:ext>
            </a:extLst>
          </p:cNvPr>
          <p:cNvSpPr>
            <a:spLocks noGrp="1"/>
          </p:cNvSpPr>
          <p:nvPr>
            <p:ph type="title"/>
          </p:nvPr>
        </p:nvSpPr>
        <p:spPr>
          <a:xfrm>
            <a:off x="599607" y="802684"/>
            <a:ext cx="9593705" cy="681341"/>
          </a:xfrm>
        </p:spPr>
        <p:txBody>
          <a:bodyPr/>
          <a:lstStyle/>
          <a:p>
            <a:r>
              <a:rPr lang="en-US" sz="3200" dirty="0">
                <a:solidFill>
                  <a:schemeClr val="bg1"/>
                </a:solidFill>
              </a:rPr>
              <a:t>2. Write to check if there are(null values/figures) 	in the datasets)</a:t>
            </a:r>
          </a:p>
        </p:txBody>
      </p:sp>
      <p:sp>
        <p:nvSpPr>
          <p:cNvPr id="3" name="Content Placeholder 2">
            <a:extLst>
              <a:ext uri="{FF2B5EF4-FFF2-40B4-BE49-F238E27FC236}">
                <a16:creationId xmlns:a16="http://schemas.microsoft.com/office/drawing/2014/main" id="{DA22E320-55AD-B6F7-F215-74721339994B}"/>
              </a:ext>
            </a:extLst>
          </p:cNvPr>
          <p:cNvSpPr>
            <a:spLocks noGrp="1"/>
          </p:cNvSpPr>
          <p:nvPr>
            <p:ph idx="1"/>
          </p:nvPr>
        </p:nvSpPr>
        <p:spPr>
          <a:xfrm>
            <a:off x="493425" y="2358189"/>
            <a:ext cx="3100008" cy="3532249"/>
          </a:xfrm>
        </p:spPr>
        <p:txBody>
          <a:bodyPr/>
          <a:lstStyle/>
          <a:p>
            <a:pPr marL="0" indent="0">
              <a:buNone/>
            </a:pPr>
            <a:r>
              <a:rPr lang="en-US" dirty="0">
                <a:solidFill>
                  <a:schemeClr val="tx1">
                    <a:lumMod val="95000"/>
                    <a:lumOff val="5000"/>
                  </a:schemeClr>
                </a:solidFill>
              </a:rPr>
              <a:t>By checking the for null values, result shows that there 1,000 missing information out 6,236 information in the database.</a:t>
            </a:r>
          </a:p>
          <a:p>
            <a:pPr marL="0" indent="0">
              <a:buNone/>
            </a:pPr>
            <a:endParaRPr lang="en-US" dirty="0">
              <a:solidFill>
                <a:schemeClr val="tx1">
                  <a:lumMod val="95000"/>
                  <a:lumOff val="5000"/>
                </a:schemeClr>
              </a:solidFill>
            </a:endParaRPr>
          </a:p>
          <a:p>
            <a:pPr marL="0" indent="0">
              <a:buNone/>
            </a:pPr>
            <a:r>
              <a:rPr lang="en-US" dirty="0">
                <a:solidFill>
                  <a:schemeClr val="tx1">
                    <a:lumMod val="95000"/>
                    <a:lumOff val="5000"/>
                  </a:schemeClr>
                </a:solidFill>
              </a:rPr>
              <a:t>Which is crucial for maintaining data integrity and making informed decisions.</a:t>
            </a:r>
          </a:p>
        </p:txBody>
      </p:sp>
      <p:pic>
        <p:nvPicPr>
          <p:cNvPr id="7" name="Picture 6">
            <a:extLst>
              <a:ext uri="{FF2B5EF4-FFF2-40B4-BE49-F238E27FC236}">
                <a16:creationId xmlns:a16="http://schemas.microsoft.com/office/drawing/2014/main" id="{245D1B75-8F39-3F39-7ECE-8D6E4ADA7872}"/>
              </a:ext>
            </a:extLst>
          </p:cNvPr>
          <p:cNvPicPr>
            <a:picLocks noChangeAspect="1"/>
          </p:cNvPicPr>
          <p:nvPr/>
        </p:nvPicPr>
        <p:blipFill>
          <a:blip r:embed="rId2"/>
          <a:stretch>
            <a:fillRect/>
          </a:stretch>
        </p:blipFill>
        <p:spPr>
          <a:xfrm>
            <a:off x="4047343" y="1854451"/>
            <a:ext cx="7666221" cy="4816171"/>
          </a:xfrm>
          <a:prstGeom prst="rect">
            <a:avLst/>
          </a:prstGeom>
        </p:spPr>
      </p:pic>
      <p:pic>
        <p:nvPicPr>
          <p:cNvPr id="5" name="Content Placeholder 4">
            <a:extLst>
              <a:ext uri="{FF2B5EF4-FFF2-40B4-BE49-F238E27FC236}">
                <a16:creationId xmlns:a16="http://schemas.microsoft.com/office/drawing/2014/main" id="{E6011C0E-6AAF-862B-22F4-96A8037760AB}"/>
              </a:ext>
            </a:extLst>
          </p:cNvPr>
          <p:cNvPicPr>
            <a:picLocks noChangeAspect="1"/>
          </p:cNvPicPr>
          <p:nvPr/>
        </p:nvPicPr>
        <p:blipFill rotWithShape="1">
          <a:blip r:embed="rId3">
            <a:extLst>
              <a:ext uri="{28A0092B-C50C-407E-A947-70E740481C1C}">
                <a14:useLocalDpi xmlns:a14="http://schemas.microsoft.com/office/drawing/2010/main" val="0"/>
              </a:ext>
            </a:extLst>
          </a:blip>
          <a:srcRect l="13485" t="67930" r="80684" b="22090"/>
          <a:stretch/>
        </p:blipFill>
        <p:spPr>
          <a:xfrm>
            <a:off x="10193312" y="507549"/>
            <a:ext cx="1204272" cy="1168851"/>
          </a:xfrm>
          <a:prstGeom prst="roundRect">
            <a:avLst/>
          </a:prstGeom>
        </p:spPr>
      </p:pic>
      <p:pic>
        <p:nvPicPr>
          <p:cNvPr id="4" name="Picture 3">
            <a:extLst>
              <a:ext uri="{FF2B5EF4-FFF2-40B4-BE49-F238E27FC236}">
                <a16:creationId xmlns:a16="http://schemas.microsoft.com/office/drawing/2014/main" id="{45DCBB48-94EB-BEBD-F0C8-2BC3210845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607" y="5962924"/>
            <a:ext cx="1418023" cy="797638"/>
          </a:xfrm>
          <a:prstGeom prst="rect">
            <a:avLst/>
          </a:prstGeom>
        </p:spPr>
      </p:pic>
    </p:spTree>
    <p:extLst>
      <p:ext uri="{BB962C8B-B14F-4D97-AF65-F5344CB8AC3E}">
        <p14:creationId xmlns:p14="http://schemas.microsoft.com/office/powerpoint/2010/main" val="299853449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EE85-85BB-ABAB-B9C5-CB0676524726}"/>
              </a:ext>
            </a:extLst>
          </p:cNvPr>
          <p:cNvSpPr>
            <a:spLocks noGrp="1"/>
          </p:cNvSpPr>
          <p:nvPr>
            <p:ph type="title"/>
          </p:nvPr>
        </p:nvSpPr>
        <p:spPr>
          <a:xfrm>
            <a:off x="794416" y="727734"/>
            <a:ext cx="8761413" cy="728480"/>
          </a:xfrm>
        </p:spPr>
        <p:txBody>
          <a:bodyPr/>
          <a:lstStyle/>
          <a:p>
            <a:r>
              <a:rPr lang="en-US" sz="3200" dirty="0">
                <a:solidFill>
                  <a:schemeClr val="bg1"/>
                </a:solidFill>
              </a:rPr>
              <a:t>3. Count the total number of movies 	and TV shows in the dataset</a:t>
            </a:r>
          </a:p>
        </p:txBody>
      </p:sp>
      <p:sp>
        <p:nvSpPr>
          <p:cNvPr id="3" name="Content Placeholder 2">
            <a:extLst>
              <a:ext uri="{FF2B5EF4-FFF2-40B4-BE49-F238E27FC236}">
                <a16:creationId xmlns:a16="http://schemas.microsoft.com/office/drawing/2014/main" id="{16F98199-E55F-E2C4-7A61-A429110E7BA2}"/>
              </a:ext>
            </a:extLst>
          </p:cNvPr>
          <p:cNvSpPr>
            <a:spLocks noGrp="1"/>
          </p:cNvSpPr>
          <p:nvPr>
            <p:ph idx="1"/>
          </p:nvPr>
        </p:nvSpPr>
        <p:spPr>
          <a:xfrm>
            <a:off x="554636" y="2543540"/>
            <a:ext cx="4736892" cy="3041319"/>
          </a:xfrm>
        </p:spPr>
        <p:txBody>
          <a:bodyPr/>
          <a:lstStyle/>
          <a:p>
            <a:pPr>
              <a:lnSpc>
                <a:spcPct val="200000"/>
              </a:lnSpc>
            </a:pPr>
            <a:r>
              <a:rPr lang="en-US" dirty="0">
                <a:solidFill>
                  <a:schemeClr val="tx1">
                    <a:lumMod val="95000"/>
                    <a:lumOff val="5000"/>
                  </a:schemeClr>
                </a:solidFill>
              </a:rPr>
              <a:t>Query result shows that there are </a:t>
            </a:r>
            <a:r>
              <a:rPr lang="en-US" b="1" dirty="0">
                <a:solidFill>
                  <a:schemeClr val="tx1">
                    <a:lumMod val="95000"/>
                    <a:lumOff val="5000"/>
                  </a:schemeClr>
                </a:solidFill>
              </a:rPr>
              <a:t>4,264</a:t>
            </a:r>
            <a:r>
              <a:rPr lang="en-US" dirty="0">
                <a:solidFill>
                  <a:schemeClr val="tx1">
                    <a:lumMod val="95000"/>
                    <a:lumOff val="5000"/>
                  </a:schemeClr>
                </a:solidFill>
              </a:rPr>
              <a:t> Movies, </a:t>
            </a:r>
            <a:r>
              <a:rPr lang="en-US" b="1" dirty="0">
                <a:solidFill>
                  <a:schemeClr val="tx1">
                    <a:lumMod val="95000"/>
                    <a:lumOff val="5000"/>
                  </a:schemeClr>
                </a:solidFill>
              </a:rPr>
              <a:t>1,969</a:t>
            </a:r>
            <a:r>
              <a:rPr lang="en-US" dirty="0">
                <a:solidFill>
                  <a:schemeClr val="tx1">
                    <a:lumMod val="95000"/>
                    <a:lumOff val="5000"/>
                  </a:schemeClr>
                </a:solidFill>
              </a:rPr>
              <a:t> TV Show and </a:t>
            </a:r>
            <a:r>
              <a:rPr lang="en-US" b="1" dirty="0">
                <a:solidFill>
                  <a:schemeClr val="tx1">
                    <a:lumMod val="95000"/>
                    <a:lumOff val="5000"/>
                  </a:schemeClr>
                </a:solidFill>
              </a:rPr>
              <a:t>2</a:t>
            </a:r>
            <a:r>
              <a:rPr lang="en-US" dirty="0">
                <a:solidFill>
                  <a:schemeClr val="tx1">
                    <a:lumMod val="95000"/>
                    <a:lumOff val="5000"/>
                  </a:schemeClr>
                </a:solidFill>
              </a:rPr>
              <a:t> media that was not stated to be Movie or TV Show .</a:t>
            </a:r>
          </a:p>
        </p:txBody>
      </p:sp>
      <p:pic>
        <p:nvPicPr>
          <p:cNvPr id="6" name="Picture 5">
            <a:extLst>
              <a:ext uri="{FF2B5EF4-FFF2-40B4-BE49-F238E27FC236}">
                <a16:creationId xmlns:a16="http://schemas.microsoft.com/office/drawing/2014/main" id="{0B3B6871-367B-27D6-E4C6-1E247FF41259}"/>
              </a:ext>
            </a:extLst>
          </p:cNvPr>
          <p:cNvPicPr>
            <a:picLocks noChangeAspect="1"/>
          </p:cNvPicPr>
          <p:nvPr/>
        </p:nvPicPr>
        <p:blipFill>
          <a:blip r:embed="rId2"/>
          <a:stretch>
            <a:fillRect/>
          </a:stretch>
        </p:blipFill>
        <p:spPr>
          <a:xfrm>
            <a:off x="5945418" y="1827787"/>
            <a:ext cx="5766896" cy="4486645"/>
          </a:xfrm>
          <a:prstGeom prst="rect">
            <a:avLst/>
          </a:prstGeom>
        </p:spPr>
      </p:pic>
      <p:pic>
        <p:nvPicPr>
          <p:cNvPr id="5" name="Content Placeholder 4">
            <a:extLst>
              <a:ext uri="{FF2B5EF4-FFF2-40B4-BE49-F238E27FC236}">
                <a16:creationId xmlns:a16="http://schemas.microsoft.com/office/drawing/2014/main" id="{8AD23CE8-C71C-12E1-6AD6-74636FFFDD89}"/>
              </a:ext>
            </a:extLst>
          </p:cNvPr>
          <p:cNvPicPr>
            <a:picLocks noChangeAspect="1"/>
          </p:cNvPicPr>
          <p:nvPr/>
        </p:nvPicPr>
        <p:blipFill rotWithShape="1">
          <a:blip r:embed="rId3">
            <a:extLst>
              <a:ext uri="{28A0092B-C50C-407E-A947-70E740481C1C}">
                <a14:useLocalDpi xmlns:a14="http://schemas.microsoft.com/office/drawing/2010/main" val="0"/>
              </a:ext>
            </a:extLst>
          </a:blip>
          <a:srcRect l="13485" t="67930" r="80684" b="22090"/>
          <a:stretch/>
        </p:blipFill>
        <p:spPr>
          <a:xfrm>
            <a:off x="10193312" y="507549"/>
            <a:ext cx="1204272" cy="1168851"/>
          </a:xfrm>
          <a:prstGeom prst="roundRect">
            <a:avLst/>
          </a:prstGeom>
        </p:spPr>
      </p:pic>
      <p:pic>
        <p:nvPicPr>
          <p:cNvPr id="4" name="Picture 3">
            <a:extLst>
              <a:ext uri="{FF2B5EF4-FFF2-40B4-BE49-F238E27FC236}">
                <a16:creationId xmlns:a16="http://schemas.microsoft.com/office/drawing/2014/main" id="{E751F60E-48DE-E78E-609D-D939FFCBD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823" y="5584859"/>
            <a:ext cx="943001" cy="998472"/>
          </a:xfrm>
          <a:prstGeom prst="rect">
            <a:avLst/>
          </a:prstGeom>
        </p:spPr>
      </p:pic>
    </p:spTree>
    <p:extLst>
      <p:ext uri="{BB962C8B-B14F-4D97-AF65-F5344CB8AC3E}">
        <p14:creationId xmlns:p14="http://schemas.microsoft.com/office/powerpoint/2010/main" val="1626666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3280</TotalTime>
  <Words>1534</Words>
  <Application>Microsoft Office PowerPoint</Application>
  <PresentationFormat>Widescreen</PresentationFormat>
  <Paragraphs>104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Century Gothic</vt:lpstr>
      <vt:lpstr>Wingdings</vt:lpstr>
      <vt:lpstr>Wingdings 3</vt:lpstr>
      <vt:lpstr>Ion Boardroom</vt:lpstr>
      <vt:lpstr>NETFLIX MOVIES ANALYSES  WITH  SQL</vt:lpstr>
      <vt:lpstr>Table of Contents:</vt:lpstr>
      <vt:lpstr>Problem Statement: </vt:lpstr>
      <vt:lpstr>Tool Used</vt:lpstr>
      <vt:lpstr>Table Dataset Description:</vt:lpstr>
      <vt:lpstr>Project Objectives:</vt:lpstr>
      <vt:lpstr>1. How many movies are in the datasets</vt:lpstr>
      <vt:lpstr>2. Write to check if there are(null values/figures)  in the datasets)</vt:lpstr>
      <vt:lpstr>3. Count the total number of movies  and TV shows in the dataset</vt:lpstr>
      <vt:lpstr>4. Find the total and average duration of  movies and TV shows</vt:lpstr>
      <vt:lpstr>5. Find the number of movies released  in each year.</vt:lpstr>
      <vt:lpstr>6. List the top 10 longest movies based on  duration</vt:lpstr>
      <vt:lpstr>7. Find the average duration of movies released  in the last 5 years</vt:lpstr>
      <vt:lpstr>8. Determine the most common rating  for TV shows</vt:lpstr>
      <vt:lpstr>9. List the titles of movies with a duration greater  than 180 minutes and a rating of 'R'</vt:lpstr>
      <vt:lpstr>10. Find the number of TV shows added to    Netflix in each quarter </vt:lpstr>
      <vt:lpstr>11. Calculate the average rating for movies released    before 2000.</vt:lpstr>
      <vt:lpstr>12.  Determine the top 5 most frequently occurring words in       the description column.</vt:lpstr>
      <vt:lpstr>13. Find and display all Countries in the dataset</vt:lpstr>
      <vt:lpstr>14. Find the Country with the      highest Netflix Movies</vt:lpstr>
      <vt:lpstr>15. Country with the highest Average Rating</vt:lpstr>
      <vt:lpstr>16. Find the Top 10 Countries with the highest number of artist</vt:lpstr>
      <vt:lpstr>17. Find the Top 10 Countries with the highest       number of directors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Adedokun Abdulmalik .A.</dc:creator>
  <cp:lastModifiedBy>Adedokun Abdulmalik .A.</cp:lastModifiedBy>
  <cp:revision>311</cp:revision>
  <dcterms:created xsi:type="dcterms:W3CDTF">2024-07-17T22:00:27Z</dcterms:created>
  <dcterms:modified xsi:type="dcterms:W3CDTF">2024-08-21T21:28:49Z</dcterms:modified>
</cp:coreProperties>
</file>