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embeddedFontLst>
    <p:embeddedFont>
      <p:font typeface="Robo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DEE44D2-64D4-4F44-96CD-47D4E6CADAD9}">
  <a:tblStyle styleId="{7DEE44D2-64D4-4F44-96CD-47D4E6CADAD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oboto-bold.fntdata"/><Relationship Id="rId12" Type="http://schemas.openxmlformats.org/officeDocument/2006/relationships/slide" Target="slides/slide6.xml"/><Relationship Id="rId34" Type="http://schemas.openxmlformats.org/officeDocument/2006/relationships/font" Target="fonts/Roboto-regular.fntdata"/><Relationship Id="rId15" Type="http://schemas.openxmlformats.org/officeDocument/2006/relationships/slide" Target="slides/slide9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8.xml"/><Relationship Id="rId36" Type="http://schemas.openxmlformats.org/officeDocument/2006/relationships/font" Target="fonts/Roboto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DC1C6"/>
                </a:solidFill>
                <a:highlight>
                  <a:srgbClr val="202124"/>
                </a:highlight>
                <a:latin typeface="Roboto"/>
                <a:ea typeface="Roboto"/>
                <a:cs typeface="Roboto"/>
                <a:sym typeface="Roboto"/>
              </a:rPr>
              <a:t>By providing a cheap and convenient means to access jobs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a32ba40e68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a32ba40e68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a32ba40e6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a32ba40e6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a38fdce7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a38fdce7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a38fdce73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a38fdce73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bc0ab50bc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bc0ab50bc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a38fdce73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a38fdce73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a38fdce73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a38fdce73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a38fdce73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a38fdce73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a38fdce73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a38fdce73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a38fdce73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a38fdce73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a0f34143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a0f34143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a38fdce73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a38fdce73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a38fdce73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a38fdce73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a38fdce735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a38fdce73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a32ba40e6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a32ba40e6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a32ba40e6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a32ba40e6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a32ba40e68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a32ba40e6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a32ba40e68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a32ba40e6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a32ba40e68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a32ba40e68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a0f341431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a0f341431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a0f341431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a0f341431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a0f3414316_0_1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a0f3414316_0_1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a0f3414316_0_1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a0f3414316_0_1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a38fdce735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a38fdce735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-explains the connecting lines.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lines- empty 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Stn - union of all lines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a0f3414316_0_1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a0f3414316_0_1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a0f341431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a0f341431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12.jpg"/><Relationship Id="rId6" Type="http://schemas.openxmlformats.org/officeDocument/2006/relationships/image" Target="../media/image1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5925" y="2523900"/>
            <a:ext cx="2838075" cy="26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045525" y="2562275"/>
            <a:ext cx="3260400" cy="2619600"/>
          </a:xfrm>
          <a:prstGeom prst="rect">
            <a:avLst/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40">
                <a:solidFill>
                  <a:srgbClr val="000000"/>
                </a:solidFill>
              </a:rPr>
              <a:t>Written by:</a:t>
            </a:r>
            <a:endParaRPr b="1" sz="174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40">
                <a:solidFill>
                  <a:srgbClr val="000000"/>
                </a:solidFill>
              </a:rPr>
              <a:t>Melanie Olisah(19767)</a:t>
            </a:r>
            <a:endParaRPr b="1" sz="174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40">
                <a:solidFill>
                  <a:srgbClr val="000000"/>
                </a:solidFill>
              </a:rPr>
              <a:t>Aditi Vaidya (19598)</a:t>
            </a:r>
            <a:endParaRPr b="1" sz="174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40">
                <a:solidFill>
                  <a:srgbClr val="000000"/>
                </a:solidFill>
              </a:rPr>
              <a:t>Adebodun Adeleye(19747)</a:t>
            </a:r>
            <a:endParaRPr b="1" sz="174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4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40">
                <a:solidFill>
                  <a:srgbClr val="000000"/>
                </a:solidFill>
              </a:rPr>
              <a:t>Professor:</a:t>
            </a:r>
            <a:endParaRPr b="1" sz="174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40">
                <a:solidFill>
                  <a:srgbClr val="000000"/>
                </a:solidFill>
              </a:rPr>
              <a:t>Dr. Bhaskar, Vidhyacharan</a:t>
            </a:r>
            <a:endParaRPr b="1" sz="174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40">
              <a:solidFill>
                <a:srgbClr val="000000"/>
              </a:solidFill>
            </a:endParaRPr>
          </a:p>
        </p:txBody>
      </p:sp>
      <p:sp>
        <p:nvSpPr>
          <p:cNvPr id="56" name="Google Shape;56;p13"/>
          <p:cNvSpPr txBox="1"/>
          <p:nvPr>
            <p:ph type="ctrTitle"/>
          </p:nvPr>
        </p:nvSpPr>
        <p:spPr>
          <a:xfrm>
            <a:off x="3045525" y="-12625"/>
            <a:ext cx="3308700" cy="25560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80">
                <a:solidFill>
                  <a:srgbClr val="FFFFFF"/>
                </a:solidFill>
              </a:rPr>
              <a:t>        </a:t>
            </a:r>
            <a:endParaRPr sz="318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80">
                <a:solidFill>
                  <a:srgbClr val="FFFFFF"/>
                </a:solidFill>
              </a:rPr>
              <a:t>         </a:t>
            </a:r>
            <a:r>
              <a:rPr lang="en" sz="318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BART             MANAGEMENT</a:t>
            </a:r>
            <a:endParaRPr sz="318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8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SYSTEM</a:t>
            </a:r>
            <a:endParaRPr sz="318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180">
              <a:solidFill>
                <a:srgbClr val="FFFFFF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4">
            <a:alphaModFix/>
          </a:blip>
          <a:srcRect b="0" l="10209" r="10217" t="0"/>
          <a:stretch/>
        </p:blipFill>
        <p:spPr>
          <a:xfrm>
            <a:off x="0" y="2594075"/>
            <a:ext cx="3065950" cy="255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 rotWithShape="1">
          <a:blip r:embed="rId5">
            <a:alphaModFix/>
          </a:blip>
          <a:srcRect b="0" l="12980" r="12972" t="0"/>
          <a:stretch/>
        </p:blipFill>
        <p:spPr>
          <a:xfrm>
            <a:off x="6354300" y="0"/>
            <a:ext cx="2789701" cy="2511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 rotWithShape="1">
          <a:blip r:embed="rId6">
            <a:alphaModFix/>
          </a:blip>
          <a:srcRect b="0" l="17758" r="17758" t="0"/>
          <a:stretch/>
        </p:blipFill>
        <p:spPr>
          <a:xfrm>
            <a:off x="-20425" y="6275"/>
            <a:ext cx="3065950" cy="255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222600"/>
            <a:ext cx="8520600" cy="3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49009"/>
              <a:buNone/>
            </a:pPr>
            <a:r>
              <a:rPr lang="en" sz="202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Enhanced </a:t>
            </a:r>
            <a:r>
              <a:rPr lang="en" sz="202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Entity Relationship Model</a:t>
            </a:r>
            <a:endParaRPr sz="202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783825"/>
            <a:ext cx="8721600" cy="41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8175" y="3459975"/>
            <a:ext cx="1144135" cy="149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588" y="783813"/>
            <a:ext cx="2200275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7750" y="117175"/>
            <a:ext cx="8822449" cy="489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Relationship and its Cardinality ratio</a:t>
            </a:r>
            <a:endParaRPr sz="222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878725"/>
            <a:ext cx="8520600" cy="39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➢"/>
            </a:pPr>
            <a:r>
              <a:rPr lang="en" sz="7200">
                <a:latin typeface="Times New Roman"/>
                <a:ea typeface="Times New Roman"/>
                <a:cs typeface="Times New Roman"/>
                <a:sym typeface="Times New Roman"/>
              </a:rPr>
              <a:t>Passenger - Trip - Many to many relationship</a:t>
            </a:r>
            <a:endParaRPr sz="7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Times New Roman"/>
              <a:buChar char="➢"/>
            </a:pPr>
            <a:r>
              <a:rPr lang="en" sz="7200">
                <a:latin typeface="Times New Roman"/>
                <a:ea typeface="Times New Roman"/>
                <a:cs typeface="Times New Roman"/>
                <a:sym typeface="Times New Roman"/>
              </a:rPr>
              <a:t>Passenger - Train- Many to many relationship</a:t>
            </a:r>
            <a:endParaRPr sz="7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Times New Roman"/>
              <a:buChar char="➢"/>
            </a:pPr>
            <a:r>
              <a:rPr lang="en" sz="7200">
                <a:latin typeface="Times New Roman"/>
                <a:ea typeface="Times New Roman"/>
                <a:cs typeface="Times New Roman"/>
                <a:sym typeface="Times New Roman"/>
              </a:rPr>
              <a:t>Train - Trip - Many to many relationship</a:t>
            </a:r>
            <a:endParaRPr sz="7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Times New Roman"/>
              <a:buChar char="➢"/>
            </a:pPr>
            <a:r>
              <a:rPr lang="en" sz="7200">
                <a:latin typeface="Times New Roman"/>
                <a:ea typeface="Times New Roman"/>
                <a:cs typeface="Times New Roman"/>
                <a:sym typeface="Times New Roman"/>
              </a:rPr>
              <a:t>Train - Driver - Many to many relationship</a:t>
            </a:r>
            <a:endParaRPr sz="7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Times New Roman"/>
              <a:buChar char="➢"/>
            </a:pPr>
            <a:r>
              <a:rPr lang="en" sz="7200">
                <a:latin typeface="Times New Roman"/>
                <a:ea typeface="Times New Roman"/>
                <a:cs typeface="Times New Roman"/>
                <a:sym typeface="Times New Roman"/>
              </a:rPr>
              <a:t>Train - Stations- </a:t>
            </a:r>
            <a:r>
              <a:rPr lang="en" sz="7200">
                <a:latin typeface="Times New Roman"/>
                <a:ea typeface="Times New Roman"/>
                <a:cs typeface="Times New Roman"/>
                <a:sym typeface="Times New Roman"/>
              </a:rPr>
              <a:t>Many</a:t>
            </a:r>
            <a:r>
              <a:rPr lang="en" sz="7200">
                <a:latin typeface="Times New Roman"/>
                <a:ea typeface="Times New Roman"/>
                <a:cs typeface="Times New Roman"/>
                <a:sym typeface="Times New Roman"/>
              </a:rPr>
              <a:t> to many relationship</a:t>
            </a:r>
            <a:endParaRPr sz="7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2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queries - CREATE, INSERT</a:t>
            </a:r>
            <a:endParaRPr sz="202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067700"/>
            <a:ext cx="6293625" cy="77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950" y="1723975"/>
            <a:ext cx="6359825" cy="221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208925"/>
            <a:ext cx="3848100" cy="51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182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</a:t>
            </a:r>
            <a:r>
              <a:rPr lang="en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queries</a:t>
            </a:r>
            <a:r>
              <a:rPr lang="en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SELECT</a:t>
            </a:r>
            <a:endParaRPr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475" y="755350"/>
            <a:ext cx="8624351" cy="427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queries - WHERE</a:t>
            </a:r>
            <a:endParaRPr/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78125"/>
            <a:ext cx="8448675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Queries - Update, Drop, Alter</a:t>
            </a:r>
            <a:endParaRPr>
              <a:solidFill>
                <a:srgbClr val="0000FF"/>
              </a:solidFill>
            </a:endParaRPr>
          </a:p>
        </p:txBody>
      </p:sp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350" y="2607000"/>
            <a:ext cx="4810625" cy="7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350" y="1418225"/>
            <a:ext cx="5255026" cy="89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7350" y="3611575"/>
            <a:ext cx="6805625" cy="84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311700" y="199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Nested queries</a:t>
            </a:r>
            <a:endParaRPr>
              <a:solidFill>
                <a:srgbClr val="0000FF"/>
              </a:solidFill>
            </a:endParaRPr>
          </a:p>
        </p:txBody>
      </p:sp>
      <p:pic>
        <p:nvPicPr>
          <p:cNvPr id="161" name="Google Shape;1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900"/>
            <a:ext cx="8715375" cy="420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8"/>
          <p:cNvSpPr txBox="1"/>
          <p:nvPr/>
        </p:nvSpPr>
        <p:spPr>
          <a:xfrm>
            <a:off x="4403750" y="1813700"/>
            <a:ext cx="4464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Retrieve the name of passengers and their trip ID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Joins - Two way</a:t>
            </a:r>
            <a:endParaRPr>
              <a:solidFill>
                <a:srgbClr val="0000FF"/>
              </a:solidFill>
            </a:endParaRPr>
          </a:p>
        </p:txBody>
      </p:sp>
      <p:pic>
        <p:nvPicPr>
          <p:cNvPr id="168" name="Google Shape;1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925" y="1756325"/>
            <a:ext cx="7934325" cy="242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9"/>
          <p:cNvSpPr txBox="1"/>
          <p:nvPr/>
        </p:nvSpPr>
        <p:spPr>
          <a:xfrm>
            <a:off x="246925" y="1356125"/>
            <a:ext cx="7299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Retrieve some stations, showing their routes and the trains that ply those routes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Joins - Two way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75" name="Google Shape;175;p30"/>
          <p:cNvSpPr txBox="1"/>
          <p:nvPr/>
        </p:nvSpPr>
        <p:spPr>
          <a:xfrm>
            <a:off x="205750" y="1227475"/>
            <a:ext cx="6921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Retrieve the name of drivers, show the routes they take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6" name="Google Shape;17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12100"/>
            <a:ext cx="8456000" cy="30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Joins - Three way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82" name="Google Shape;182;p31"/>
          <p:cNvSpPr txBox="1"/>
          <p:nvPr/>
        </p:nvSpPr>
        <p:spPr>
          <a:xfrm>
            <a:off x="167925" y="1189675"/>
            <a:ext cx="6807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Retrieve the names of passengers, show their trip and connecting trains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3" name="Google Shape;18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88475"/>
            <a:ext cx="8839200" cy="300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371300"/>
            <a:ext cx="85206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Agenda</a:t>
            </a:r>
            <a:endParaRPr sz="222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779075"/>
            <a:ext cx="8106300" cy="42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lang="en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ntroduction</a:t>
            </a:r>
            <a:endParaRPr b="1" sz="6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 of Entities and Attributes</a:t>
            </a:r>
            <a:endParaRPr b="1" sz="6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Schemas</a:t>
            </a:r>
            <a:endParaRPr b="1" sz="6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Enhanced Entity Relationship model</a:t>
            </a:r>
            <a:endParaRPr b="1" sz="6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EER Diagram</a:t>
            </a:r>
            <a:endParaRPr sz="6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EER Diagram explanation</a:t>
            </a:r>
            <a:endParaRPr sz="6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Queries</a:t>
            </a:r>
            <a:endParaRPr b="1" sz="6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Create table and insert values</a:t>
            </a:r>
            <a:endParaRPr sz="6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Select Queries</a:t>
            </a:r>
            <a:endParaRPr sz="6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Alter and update queries</a:t>
            </a:r>
            <a:endParaRPr sz="6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Nested Queries</a:t>
            </a:r>
            <a:endParaRPr sz="6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Join Queries</a:t>
            </a:r>
            <a:endParaRPr sz="6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Mathematical notation</a:t>
            </a:r>
            <a:endParaRPr b="1" sz="6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Notation and its </a:t>
            </a:r>
            <a:r>
              <a:rPr lang="en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explanation</a:t>
            </a:r>
            <a:endParaRPr sz="6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1" sz="6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704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857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Joins - Three way</a:t>
            </a:r>
            <a:endParaRPr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9" name="Google Shape;18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038850" cy="202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3075" y="3198950"/>
            <a:ext cx="3454000" cy="163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2"/>
          <p:cNvSpPr txBox="1"/>
          <p:nvPr/>
        </p:nvSpPr>
        <p:spPr>
          <a:xfrm>
            <a:off x="152400" y="3591225"/>
            <a:ext cx="5073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Show connecting routes for 3 line; Yellow, Green, &amp; Blue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/>
          <p:nvPr>
            <p:ph type="title"/>
          </p:nvPr>
        </p:nvSpPr>
        <p:spPr>
          <a:xfrm>
            <a:off x="311700" y="180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Joins - Multiple Joins</a:t>
            </a:r>
            <a:endParaRPr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p33"/>
          <p:cNvSpPr txBox="1"/>
          <p:nvPr/>
        </p:nvSpPr>
        <p:spPr>
          <a:xfrm>
            <a:off x="205750" y="906025"/>
            <a:ext cx="728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Show all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passengers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and their trips, detailing their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departure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and arrival stations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8" name="Google Shape;19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27300"/>
            <a:ext cx="8839199" cy="366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Join - Multiple Joins</a:t>
            </a:r>
            <a:endParaRPr>
              <a:solidFill>
                <a:srgbClr val="0000FF"/>
              </a:solidFill>
            </a:endParaRPr>
          </a:p>
        </p:txBody>
      </p:sp>
      <p:pic>
        <p:nvPicPr>
          <p:cNvPr id="204" name="Google Shape;20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3554007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7176" y="663450"/>
            <a:ext cx="5203325" cy="412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/>
          <p:nvPr>
            <p:ph type="title"/>
          </p:nvPr>
        </p:nvSpPr>
        <p:spPr>
          <a:xfrm>
            <a:off x="152400" y="76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Joins - Left outer join 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11" name="Google Shape;211;p35"/>
          <p:cNvSpPr txBox="1"/>
          <p:nvPr/>
        </p:nvSpPr>
        <p:spPr>
          <a:xfrm>
            <a:off x="177400" y="688550"/>
            <a:ext cx="5663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Retrieve trips that have 2 connecting rides; Blue and Yellow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2" name="Google Shape;21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59225"/>
            <a:ext cx="8839200" cy="35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 txBox="1"/>
          <p:nvPr>
            <p:ph type="title"/>
          </p:nvPr>
        </p:nvSpPr>
        <p:spPr>
          <a:xfrm>
            <a:off x="311700" y="316350"/>
            <a:ext cx="8520600" cy="4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40909"/>
              <a:buNone/>
            </a:pPr>
            <a:r>
              <a:rPr lang="en" sz="242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Mathematical Notation</a:t>
            </a:r>
            <a:endParaRPr sz="242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p36"/>
          <p:cNvSpPr txBox="1"/>
          <p:nvPr>
            <p:ph idx="1" type="body"/>
          </p:nvPr>
        </p:nvSpPr>
        <p:spPr>
          <a:xfrm>
            <a:off x="217975" y="808425"/>
            <a:ext cx="8520600" cy="39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Retrieve the name of drivers, show the routes they take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DRIVER_INF</a:t>
            </a:r>
            <a:r>
              <a:rPr lang="en" sz="19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  </a:t>
            </a: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𝜋</a:t>
            </a:r>
            <a:r>
              <a:rPr lang="en" sz="15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D_id, D_name, Salary, D_ssn(DRIVER) </a:t>
            </a:r>
            <a:endParaRPr sz="15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TRAINS_INF</a:t>
            </a: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 </a:t>
            </a:r>
            <a:r>
              <a:rPr lang="en" sz="1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𝜋 </a:t>
            </a:r>
            <a:r>
              <a:rPr lang="en" sz="15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T_id, Line_color(TRAIN) </a:t>
            </a:r>
            <a:endParaRPr sz="15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DRIVER_ROUTE </a:t>
            </a:r>
            <a:r>
              <a:rPr lang="en" sz="1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 </a:t>
            </a:r>
            <a:r>
              <a:rPr lang="en" sz="15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(DRIVER</a:t>
            </a:r>
            <a:r>
              <a:rPr baseline="-25000" lang="en" sz="15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aseline="-25000" lang="en" sz="1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⋈ </a:t>
            </a:r>
            <a:r>
              <a:rPr baseline="-25000" lang="en" sz="15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T_id = T_id</a:t>
            </a:r>
            <a:r>
              <a:rPr lang="en" sz="15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TRAIN) </a:t>
            </a:r>
            <a:endParaRPr sz="15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</a:t>
            </a:r>
            <a:r>
              <a:rPr lang="en" sz="1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 𝜋</a:t>
            </a:r>
            <a:r>
              <a:rPr lang="en" sz="15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D_id, Dname, Salary, D_ssn, T_id, Line_color(DRIVER </a:t>
            </a:r>
            <a:r>
              <a:rPr baseline="-25000" lang="en" sz="1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⋈ </a:t>
            </a:r>
            <a:r>
              <a:rPr baseline="-25000" lang="en" sz="15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T_id = T_id</a:t>
            </a:r>
            <a:r>
              <a:rPr lang="en" sz="15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TRAIN) </a:t>
            </a:r>
            <a:endParaRPr sz="15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9" name="Google Shape;21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645000"/>
            <a:ext cx="7217000" cy="199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7"/>
          <p:cNvSpPr txBox="1"/>
          <p:nvPr>
            <p:ph type="title"/>
          </p:nvPr>
        </p:nvSpPr>
        <p:spPr>
          <a:xfrm>
            <a:off x="311700" y="445025"/>
            <a:ext cx="8520600" cy="4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909"/>
              <a:buFont typeface="Arial"/>
              <a:buNone/>
            </a:pPr>
            <a:r>
              <a:rPr lang="en" sz="242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</a:t>
            </a:r>
            <a:r>
              <a:rPr lang="en" sz="242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Mathematical Notation</a:t>
            </a:r>
            <a:endParaRPr/>
          </a:p>
        </p:txBody>
      </p:sp>
      <p:sp>
        <p:nvSpPr>
          <p:cNvPr id="225" name="Google Shape;225;p37"/>
          <p:cNvSpPr txBox="1"/>
          <p:nvPr>
            <p:ph idx="1" type="body"/>
          </p:nvPr>
        </p:nvSpPr>
        <p:spPr>
          <a:xfrm>
            <a:off x="311700" y="949025"/>
            <a:ext cx="8520600" cy="39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Retrieve the name of passengers and their trip ID.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1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 𝜋</a:t>
            </a:r>
            <a:r>
              <a:rPr lang="en" sz="16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Passenger_id, Passenger_name, Phone, Trip_id(PASSENGER) </a:t>
            </a:r>
            <a:endParaRPr sz="16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2 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 </a:t>
            </a:r>
            <a:r>
              <a:rPr baseline="-25000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𝜎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PASSENGER </a:t>
            </a:r>
            <a:r>
              <a:rPr lang="en" sz="16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Trip_id = Trip_id(TRIP) </a:t>
            </a:r>
            <a:endParaRPr sz="16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 </a:t>
            </a:r>
            <a:r>
              <a:rPr lang="en" sz="1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𝜋</a:t>
            </a:r>
            <a:r>
              <a:rPr lang="en" sz="16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Passenger_id, Passenger_name, Phone, Trip_id(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𝜎 </a:t>
            </a:r>
            <a:r>
              <a:rPr lang="en" sz="16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PASSENGER </a:t>
            </a:r>
            <a:r>
              <a:rPr baseline="-25000" lang="en" sz="16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Trip_id = Trip_id</a:t>
            </a:r>
            <a:r>
              <a:rPr lang="en" sz="16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TRIP)</a:t>
            </a:r>
            <a:endParaRPr sz="16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6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6" name="Google Shape;226;p37"/>
          <p:cNvPicPr preferRelativeResize="0"/>
          <p:nvPr/>
        </p:nvPicPr>
        <p:blipFill rotWithShape="1">
          <a:blip r:embed="rId3">
            <a:alphaModFix/>
          </a:blip>
          <a:srcRect b="0" l="655" r="0" t="4333"/>
          <a:stretch/>
        </p:blipFill>
        <p:spPr>
          <a:xfrm>
            <a:off x="305125" y="2644000"/>
            <a:ext cx="8670951" cy="21389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242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p38"/>
          <p:cNvSpPr txBox="1"/>
          <p:nvPr>
            <p:ph idx="1" type="body"/>
          </p:nvPr>
        </p:nvSpPr>
        <p:spPr>
          <a:xfrm>
            <a:off x="311700" y="1152475"/>
            <a:ext cx="8520600" cy="38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★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BART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management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system exists to shed more light on the relations between trains, passengers, stations and drivers.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★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was achieved by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understanding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entities, their attributes and relationships.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★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BART system provides the optimal solution for cost effective and easy commute.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0000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9"/>
          <p:cNvSpPr txBox="1"/>
          <p:nvPr>
            <p:ph idx="1" type="body"/>
          </p:nvPr>
        </p:nvSpPr>
        <p:spPr>
          <a:xfrm>
            <a:off x="311700" y="316350"/>
            <a:ext cx="8520600" cy="42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9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79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 sz="79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19700"/>
            <a:ext cx="8520600" cy="3416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BART stands for Bay Area Rapid Transit. It has served the San Francisco Bay Area since 1957.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 management system is a web-based system that manages all the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activities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within the BART.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★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maintains records of all passengers,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drivers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trains.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★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keeps track of the fares and ensures that passengers pay the right fare at their various destinations.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★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keeps track of the duration from one station to another.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idx="4294967295" type="title"/>
          </p:nvPr>
        </p:nvSpPr>
        <p:spPr>
          <a:xfrm>
            <a:off x="311700" y="294850"/>
            <a:ext cx="8520600" cy="5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 of Entities and Attributes</a:t>
            </a:r>
            <a:endParaRPr sz="222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77" name="Google Shape;77;p16"/>
          <p:cNvGraphicFramePr/>
          <p:nvPr/>
        </p:nvGraphicFramePr>
        <p:xfrm>
          <a:off x="311700" y="79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{7DEE44D2-64D4-4F44-96CD-47D4E6CADAD9}</a:tableStyleId>
              </a:tblPr>
              <a:tblGrid>
                <a:gridCol w="1894100"/>
                <a:gridCol w="5344900"/>
              </a:tblGrid>
              <a:tr h="1181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TRAIN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T_id</a:t>
                      </a:r>
                      <a:r>
                        <a:rPr lang="en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>
                        <a:solidFill>
                          <a:srgbClr val="22222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T_type </a:t>
                      </a:r>
                      <a:endParaRPr>
                        <a:solidFill>
                          <a:srgbClr val="22222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Seating_capacity </a:t>
                      </a:r>
                      <a:endParaRPr>
                        <a:solidFill>
                          <a:srgbClr val="22222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Line_color </a:t>
                      </a:r>
                      <a:endParaRPr>
                        <a:solidFill>
                          <a:srgbClr val="22222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1694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PASSENGER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Passenger_id</a:t>
                      </a:r>
                      <a:r>
                        <a:rPr lang="en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>
                        <a:solidFill>
                          <a:srgbClr val="22222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Passenger_name </a:t>
                      </a:r>
                      <a:endParaRPr>
                        <a:solidFill>
                          <a:srgbClr val="22222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Address </a:t>
                      </a:r>
                      <a:endParaRPr>
                        <a:solidFill>
                          <a:srgbClr val="22222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Phone </a:t>
                      </a:r>
                      <a:endParaRPr>
                        <a:solidFill>
                          <a:srgbClr val="22222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Email </a:t>
                      </a:r>
                      <a:endParaRPr>
                        <a:solidFill>
                          <a:srgbClr val="22222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Trip_id </a:t>
                      </a:r>
                      <a:endParaRPr>
                        <a:solidFill>
                          <a:srgbClr val="22222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96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STATIONS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Station_id</a:t>
                      </a:r>
                      <a:r>
                        <a:rPr lang="en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>
                        <a:solidFill>
                          <a:srgbClr val="22222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Station_name </a:t>
                      </a:r>
                      <a:endParaRPr>
                        <a:solidFill>
                          <a:srgbClr val="22222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rgbClr val="22222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idx="4294967295" type="title"/>
          </p:nvPr>
        </p:nvSpPr>
        <p:spPr>
          <a:xfrm>
            <a:off x="311700" y="294850"/>
            <a:ext cx="8520600" cy="5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 of Entities and Attributes</a:t>
            </a:r>
            <a:endParaRPr sz="222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83" name="Google Shape;83;p17"/>
          <p:cNvGraphicFramePr/>
          <p:nvPr/>
        </p:nvGraphicFramePr>
        <p:xfrm>
          <a:off x="311700" y="79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{7DEE44D2-64D4-4F44-96CD-47D4E6CADAD9}</a:tableStyleId>
              </a:tblPr>
              <a:tblGrid>
                <a:gridCol w="1883200"/>
                <a:gridCol w="5355800"/>
              </a:tblGrid>
              <a:tr h="117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YELLOW_LINE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Station_id</a:t>
                      </a:r>
                      <a:r>
                        <a:rPr lang="en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>
                        <a:solidFill>
                          <a:srgbClr val="22222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Station_name </a:t>
                      </a:r>
                      <a:endParaRPr>
                        <a:solidFill>
                          <a:srgbClr val="22222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T_id </a:t>
                      </a:r>
                      <a:endParaRPr>
                        <a:solidFill>
                          <a:srgbClr val="22222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39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ORANGE_LINE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Station_id</a:t>
                      </a:r>
                      <a:r>
                        <a:rPr lang="en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>
                        <a:solidFill>
                          <a:srgbClr val="22222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Station_name </a:t>
                      </a:r>
                      <a:endParaRPr>
                        <a:solidFill>
                          <a:srgbClr val="22222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T_id </a:t>
                      </a:r>
                      <a:endParaRPr>
                        <a:solidFill>
                          <a:srgbClr val="22222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6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GREEN_LINE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Station_id</a:t>
                      </a:r>
                      <a:r>
                        <a:rPr lang="en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>
                        <a:solidFill>
                          <a:srgbClr val="22222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Station_name </a:t>
                      </a:r>
                      <a:endParaRPr>
                        <a:solidFill>
                          <a:srgbClr val="22222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T_id </a:t>
                      </a:r>
                      <a:endParaRPr>
                        <a:solidFill>
                          <a:srgbClr val="22222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idx="4294967295" type="title"/>
          </p:nvPr>
        </p:nvSpPr>
        <p:spPr>
          <a:xfrm>
            <a:off x="311700" y="294850"/>
            <a:ext cx="8520600" cy="5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44594"/>
              <a:buNone/>
            </a:pPr>
            <a:r>
              <a:rPr lang="en" sz="2220">
                <a:solidFill>
                  <a:srgbClr val="0000FF"/>
                </a:solidFill>
              </a:rPr>
              <a:t>List of Entities and Attributes</a:t>
            </a:r>
            <a:endParaRPr sz="2220">
              <a:solidFill>
                <a:srgbClr val="0000FF"/>
              </a:solidFill>
            </a:endParaRPr>
          </a:p>
        </p:txBody>
      </p:sp>
      <p:graphicFrame>
        <p:nvGraphicFramePr>
          <p:cNvPr id="89" name="Google Shape;89;p18"/>
          <p:cNvGraphicFramePr/>
          <p:nvPr/>
        </p:nvGraphicFramePr>
        <p:xfrm>
          <a:off x="311700" y="79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{7DEE44D2-64D4-4F44-96CD-47D4E6CADAD9}</a:tableStyleId>
              </a:tblPr>
              <a:tblGrid>
                <a:gridCol w="1894100"/>
                <a:gridCol w="5344900"/>
              </a:tblGrid>
              <a:tr h="990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RED_LINE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222222"/>
                          </a:solidFill>
                        </a:rPr>
                        <a:t>Station_id</a:t>
                      </a:r>
                      <a:r>
                        <a:rPr lang="en">
                          <a:solidFill>
                            <a:srgbClr val="222222"/>
                          </a:solidFill>
                        </a:rPr>
                        <a:t> </a:t>
                      </a:r>
                      <a:endParaRPr>
                        <a:solidFill>
                          <a:srgbClr val="222222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</a:rPr>
                        <a:t>Station_name </a:t>
                      </a:r>
                      <a:endParaRPr>
                        <a:solidFill>
                          <a:srgbClr val="222222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</a:rPr>
                        <a:t>T_id </a:t>
                      </a:r>
                      <a:endParaRPr>
                        <a:solidFill>
                          <a:srgbClr val="22222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24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TRIP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rgbClr val="222222"/>
                          </a:solidFill>
                        </a:rPr>
                        <a:t>Trip_id</a:t>
                      </a:r>
                      <a:r>
                        <a:rPr lang="en">
                          <a:solidFill>
                            <a:srgbClr val="222222"/>
                          </a:solidFill>
                        </a:rPr>
                        <a:t> </a:t>
                      </a:r>
                      <a:endParaRPr>
                        <a:solidFill>
                          <a:srgbClr val="222222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</a:rPr>
                        <a:t>Start_station_id </a:t>
                      </a:r>
                      <a:endParaRPr>
                        <a:solidFill>
                          <a:srgbClr val="222222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</a:rPr>
                        <a:t>End_station_id </a:t>
                      </a:r>
                      <a:endParaRPr>
                        <a:solidFill>
                          <a:srgbClr val="222222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</a:rPr>
                        <a:t>Fare </a:t>
                      </a:r>
                      <a:endParaRPr>
                        <a:solidFill>
                          <a:srgbClr val="222222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</a:rPr>
                        <a:t>Time_duration </a:t>
                      </a:r>
                      <a:endParaRPr>
                        <a:solidFill>
                          <a:srgbClr val="22222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328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DRIVER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rgbClr val="222222"/>
                          </a:solidFill>
                        </a:rPr>
                        <a:t>D_id</a:t>
                      </a:r>
                      <a:r>
                        <a:rPr lang="en">
                          <a:solidFill>
                            <a:srgbClr val="222222"/>
                          </a:solidFill>
                        </a:rPr>
                        <a:t> </a:t>
                      </a:r>
                      <a:endParaRPr>
                        <a:solidFill>
                          <a:srgbClr val="222222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</a:rPr>
                        <a:t>D_name </a:t>
                      </a:r>
                      <a:endParaRPr>
                        <a:solidFill>
                          <a:srgbClr val="222222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</a:rPr>
                        <a:t>Salary </a:t>
                      </a:r>
                      <a:endParaRPr>
                        <a:solidFill>
                          <a:srgbClr val="222222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</a:rPr>
                        <a:t>D_ssn </a:t>
                      </a:r>
                      <a:endParaRPr>
                        <a:solidFill>
                          <a:srgbClr val="222222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</a:rPr>
                        <a:t>T_id </a:t>
                      </a:r>
                      <a:endParaRPr>
                        <a:solidFill>
                          <a:srgbClr val="22222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/>
        </p:nvSpPr>
        <p:spPr>
          <a:xfrm>
            <a:off x="394850" y="121225"/>
            <a:ext cx="5285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VIEWS</a:t>
            </a:r>
            <a:endParaRPr sz="21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9"/>
          <p:cNvSpPr txBox="1"/>
          <p:nvPr/>
        </p:nvSpPr>
        <p:spPr>
          <a:xfrm>
            <a:off x="479950" y="698000"/>
            <a:ext cx="8320500" cy="4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ll_Lines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Station_id, Connecting_stations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Blue_Green_Lines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Station_id, Connecting_stations, Blue_line_train_id, Green_line_train_id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Blue_Yellow_Lines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Station_id, Connecting_stations, Blue_line_train_id, Yellow_line_train_id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Yellow_Green_lines 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Station_id, Connecting_stations, Yellow_line_train_id, Green_line_train_id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Yellow_Orange_Lines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Station_id, Connecting_stations, Yellow_line_train_id, Orange_line_train_id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Yellow_Red_Lines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Station_id, Connecting_stations, Yellow_line_train_id, Red_line_train_id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STATIONS - 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Station_id, Station_name, Train_id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END_STATIONS 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- End_station_id, End_station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START_STATIONS - 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Start_station_id, Start_station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idx="4294967295" type="title"/>
          </p:nvPr>
        </p:nvSpPr>
        <p:spPr>
          <a:xfrm>
            <a:off x="311700" y="445025"/>
            <a:ext cx="8520600" cy="4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44594"/>
              <a:buNone/>
            </a:pPr>
            <a:r>
              <a:rPr lang="en" sz="2220">
                <a:solidFill>
                  <a:srgbClr val="0000FF"/>
                </a:solidFill>
              </a:rPr>
              <a:t>Schema Diagrams</a:t>
            </a:r>
            <a:endParaRPr sz="222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44594"/>
              <a:buNone/>
            </a:pPr>
            <a:r>
              <a:t/>
            </a:r>
            <a:endParaRPr sz="22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44594"/>
              <a:buNone/>
            </a:pPr>
            <a:r>
              <a:t/>
            </a:r>
            <a:endParaRPr sz="2220"/>
          </a:p>
        </p:txBody>
      </p:sp>
      <p:sp>
        <p:nvSpPr>
          <p:cNvPr id="101" name="Google Shape;101;p20"/>
          <p:cNvSpPr txBox="1"/>
          <p:nvPr>
            <p:ph idx="4294967295" type="body"/>
          </p:nvPr>
        </p:nvSpPr>
        <p:spPr>
          <a:xfrm>
            <a:off x="311700" y="917225"/>
            <a:ext cx="8520600" cy="39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PASSENGER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BLUE_LINE, ORANGE_LINE, RED_LINE, YELLOW_LINE, GREEN_LINE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TRIP</a:t>
            </a:r>
            <a:endParaRPr/>
          </a:p>
        </p:txBody>
      </p:sp>
      <p:graphicFrame>
        <p:nvGraphicFramePr>
          <p:cNvPr id="102" name="Google Shape;102;p20"/>
          <p:cNvGraphicFramePr/>
          <p:nvPr/>
        </p:nvGraphicFramePr>
        <p:xfrm>
          <a:off x="373725" y="1474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{7DEE44D2-64D4-4F44-96CD-47D4E6CADAD9}</a:tableStyleId>
              </a:tblPr>
              <a:tblGrid>
                <a:gridCol w="979800"/>
                <a:gridCol w="1329275"/>
                <a:gridCol w="1831575"/>
                <a:gridCol w="15367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T_id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T_type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Seating_capacity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Line_color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3" name="Google Shape;103;p20"/>
          <p:cNvGraphicFramePr/>
          <p:nvPr/>
        </p:nvGraphicFramePr>
        <p:xfrm>
          <a:off x="373725" y="2373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{7DEE44D2-64D4-4F44-96CD-47D4E6CADAD9}</a:tableStyleId>
              </a:tblPr>
              <a:tblGrid>
                <a:gridCol w="1326625"/>
                <a:gridCol w="1621475"/>
                <a:gridCol w="944400"/>
                <a:gridCol w="813375"/>
                <a:gridCol w="846125"/>
                <a:gridCol w="11300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Passenger_id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Passenger_name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Address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Phone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Email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Trip_id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4" name="Google Shape;104;p20"/>
          <p:cNvGraphicFramePr/>
          <p:nvPr/>
        </p:nvGraphicFramePr>
        <p:xfrm>
          <a:off x="373725" y="3272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{7DEE44D2-64D4-4F44-96CD-47D4E6CADAD9}</a:tableStyleId>
              </a:tblPr>
              <a:tblGrid>
                <a:gridCol w="1038375"/>
                <a:gridCol w="1407525"/>
                <a:gridCol w="1153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Station_id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Station_name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T_id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5" name="Google Shape;105;p20"/>
          <p:cNvGraphicFramePr/>
          <p:nvPr/>
        </p:nvGraphicFramePr>
        <p:xfrm>
          <a:off x="373725" y="428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{7DEE44D2-64D4-4F44-96CD-47D4E6CADAD9}</a:tableStyleId>
              </a:tblPr>
              <a:tblGrid>
                <a:gridCol w="979800"/>
                <a:gridCol w="1511750"/>
                <a:gridCol w="1535150"/>
                <a:gridCol w="945475"/>
                <a:gridCol w="20484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Trip_id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Start_station_id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End_station_id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Fare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Time_duration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594"/>
              <a:buFont typeface="Arial"/>
              <a:buNone/>
            </a:pPr>
            <a:r>
              <a:rPr lang="en" sz="2220">
                <a:solidFill>
                  <a:srgbClr val="0000FF"/>
                </a:solidFill>
              </a:rPr>
              <a:t>Schema Diagrams</a:t>
            </a:r>
            <a:endParaRPr sz="222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58975" y="952225"/>
            <a:ext cx="8520600" cy="3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DRIVER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2" name="Google Shape;112;p21"/>
          <p:cNvGraphicFramePr/>
          <p:nvPr/>
        </p:nvGraphicFramePr>
        <p:xfrm>
          <a:off x="450175" y="1387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{7DEE44D2-64D4-4F44-96CD-47D4E6CADAD9}</a:tableStyleId>
              </a:tblPr>
              <a:tblGrid>
                <a:gridCol w="1120175"/>
                <a:gridCol w="1382300"/>
                <a:gridCol w="1360425"/>
                <a:gridCol w="1458700"/>
                <a:gridCol w="1305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D_id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D_name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Salary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D_ssn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T_id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