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embeddedFontLst>
    <p:embeddedFont>
      <p:font typeface="EB Garamond Medium"/>
      <p:regular r:id="rId22"/>
      <p:bold r:id="rId23"/>
      <p:italic r:id="rId24"/>
      <p:boldItalic r:id="rId25"/>
    </p:embeddedFont>
    <p:embeddedFont>
      <p:font typeface="EB Garamond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melanie dumeby olisah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EBGaramondMedium-regular.fntdata"/><Relationship Id="rId21" Type="http://schemas.openxmlformats.org/officeDocument/2006/relationships/slide" Target="slides/slide16.xml"/><Relationship Id="rId24" Type="http://schemas.openxmlformats.org/officeDocument/2006/relationships/font" Target="fonts/EBGaramondMedium-italic.fntdata"/><Relationship Id="rId23" Type="http://schemas.openxmlformats.org/officeDocument/2006/relationships/font" Target="fonts/EBGaramondMedium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BGaramond-regular.fntdata"/><Relationship Id="rId25" Type="http://schemas.openxmlformats.org/officeDocument/2006/relationships/font" Target="fonts/EBGaramondMedium-boldItalic.fntdata"/><Relationship Id="rId28" Type="http://schemas.openxmlformats.org/officeDocument/2006/relationships/font" Target="fonts/EBGaramond-italic.fntdata"/><Relationship Id="rId27" Type="http://schemas.openxmlformats.org/officeDocument/2006/relationships/font" Target="fonts/EBGaramon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BGaramon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12-08T20:28:53.057">
    <p:pos x="6000" y="0"/>
    <p:text>Ad jingle: That's peak, milk at its peak. Always be there for you, that's peak, that's peak.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637b7cd69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2637b7cd696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635019aa3d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635019aa3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637b7cd696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637b7cd69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a5d7afdb4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2a5d7afdb4e_0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637b7cd69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2637b7cd696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, TItle, and Caption" showMasterSp="0">
  <p:cSld name="Picture, TItle, and Caption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 title="Background Shape"/>
          <p:cNvSpPr/>
          <p:nvPr/>
        </p:nvSpPr>
        <p:spPr>
          <a:xfrm>
            <a:off x="-1" y="376"/>
            <a:ext cx="6234898" cy="685762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507591" y="5289755"/>
            <a:ext cx="5270049" cy="101272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507591" y="409286"/>
            <a:ext cx="5270049" cy="4732985"/>
          </a:xfrm>
          <a:prstGeom prst="snip2DiagRect">
            <a:avLst>
              <a:gd fmla="val 0" name="adj1"/>
              <a:gd fmla="val 10697" name="adj2"/>
            </a:avLst>
          </a:prstGeom>
          <a:solidFill>
            <a:schemeClr val="accent3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>
            <p:ph type="title"/>
          </p:nvPr>
        </p:nvSpPr>
        <p:spPr>
          <a:xfrm>
            <a:off x="6930776" y="477366"/>
            <a:ext cx="4644000" cy="13416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mpact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body"/>
          </p:nvPr>
        </p:nvSpPr>
        <p:spPr>
          <a:xfrm>
            <a:off x="6930775" y="1966451"/>
            <a:ext cx="4644001" cy="438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507591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40396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2" title="Divider Bar"/>
          <p:cNvSpPr/>
          <p:nvPr/>
        </p:nvSpPr>
        <p:spPr>
          <a:xfrm>
            <a:off x="6234897" y="-376"/>
            <a:ext cx="144000" cy="687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 flipH="1" rot="10800000">
            <a:off x="6845770" y="372071"/>
            <a:ext cx="625971" cy="614197"/>
          </a:xfrm>
          <a:prstGeom prst="corner">
            <a:avLst>
              <a:gd fmla="val 4470" name="adj1"/>
              <a:gd fmla="val 4823" name="adj2"/>
            </a:avLst>
          </a:pr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"/>
          <p:cNvSpPr/>
          <p:nvPr/>
        </p:nvSpPr>
        <p:spPr>
          <a:xfrm flipH="1">
            <a:off x="11058438" y="5819525"/>
            <a:ext cx="625971" cy="614197"/>
          </a:xfrm>
          <a:prstGeom prst="corner">
            <a:avLst>
              <a:gd fmla="val 4470" name="adj1"/>
              <a:gd fmla="val 4823" name="adj2"/>
            </a:avLst>
          </a:pr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"/>
          <p:cNvSpPr/>
          <p:nvPr>
            <p:ph idx="2" type="pic"/>
          </p:nvPr>
        </p:nvSpPr>
        <p:spPr>
          <a:xfrm>
            <a:off x="806245" y="668595"/>
            <a:ext cx="4646651" cy="4198373"/>
          </a:xfrm>
          <a:prstGeom prst="snip2DiagRect">
            <a:avLst>
              <a:gd fmla="val 0" name="adj1"/>
              <a:gd fmla="val 10300" name="adj2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" name="Google Shape;26;p2"/>
          <p:cNvSpPr txBox="1"/>
          <p:nvPr>
            <p:ph idx="3" type="body"/>
          </p:nvPr>
        </p:nvSpPr>
        <p:spPr>
          <a:xfrm>
            <a:off x="570275" y="5352418"/>
            <a:ext cx="5148000" cy="90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sz="1800">
                <a:solidFill>
                  <a:schemeClr val="accent3"/>
                </a:solidFill>
              </a:defRPr>
            </a:lvl1pPr>
            <a:lvl2pPr indent="-228600" lvl="1" marL="91440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sz="1800">
                <a:solidFill>
                  <a:schemeClr val="accent3"/>
                </a:solidFill>
              </a:defRPr>
            </a:lvl2pPr>
            <a:lvl3pPr indent="-228600" lvl="2" marL="137160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>
                <a:solidFill>
                  <a:schemeClr val="accent3"/>
                </a:solidFill>
              </a:defRPr>
            </a:lvl3pPr>
            <a:lvl4pPr indent="-228600" lvl="3" marL="182880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>
                <a:solidFill>
                  <a:schemeClr val="accent3"/>
                </a:solidFill>
              </a:defRPr>
            </a:lvl4pPr>
            <a:lvl5pPr indent="-228600" lvl="4" marL="228600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1400">
                <a:solidFill>
                  <a:schemeClr val="accent3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7" name="Google Shape;27;p2"/>
          <p:cNvSpPr/>
          <p:nvPr/>
        </p:nvSpPr>
        <p:spPr>
          <a:xfrm rot="10800000">
            <a:off x="11021316" y="361496"/>
            <a:ext cx="625971" cy="614197"/>
          </a:xfrm>
          <a:prstGeom prst="corner">
            <a:avLst>
              <a:gd fmla="val 4470" name="adj1"/>
              <a:gd fmla="val 4823" name="adj2"/>
            </a:avLst>
          </a:pr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6865431" y="5819524"/>
            <a:ext cx="625971" cy="614197"/>
          </a:xfrm>
          <a:prstGeom prst="corner">
            <a:avLst>
              <a:gd fmla="val 4470" name="adj1"/>
              <a:gd fmla="val 4823" name="adj2"/>
            </a:avLst>
          </a:pr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" name="Google Shape;29;p2"/>
          <p:cNvCxnSpPr/>
          <p:nvPr/>
        </p:nvCxnSpPr>
        <p:spPr>
          <a:xfrm>
            <a:off x="7118556" y="1789472"/>
            <a:ext cx="4284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mpact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" type="body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2" name="Google Shape;122;p11"/>
          <p:cNvSpPr txBox="1"/>
          <p:nvPr>
            <p:ph idx="2" type="body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  <a:defRPr>
                <a:solidFill>
                  <a:schemeClr val="dk2"/>
                </a:solidFill>
              </a:defRPr>
            </a:lvl1pPr>
            <a:lvl2pPr indent="-3810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  <a:defRPr>
                <a:solidFill>
                  <a:schemeClr val="dk2"/>
                </a:solidFill>
              </a:defRPr>
            </a:lvl2pPr>
            <a:lvl3pPr indent="-355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>
                <a:solidFill>
                  <a:schemeClr val="dk2"/>
                </a:solidFill>
              </a:defRPr>
            </a:lvl3pPr>
            <a:lvl4pPr indent="-355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>
                <a:solidFill>
                  <a:schemeClr val="dk2"/>
                </a:solidFill>
              </a:defRPr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23" name="Google Shape;123;p11"/>
          <p:cNvSpPr txBox="1"/>
          <p:nvPr>
            <p:ph idx="3" type="body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4" name="Google Shape;124;p11"/>
          <p:cNvSpPr txBox="1"/>
          <p:nvPr>
            <p:ph idx="4" type="body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  <a:defRPr>
                <a:solidFill>
                  <a:schemeClr val="dk2"/>
                </a:solidFill>
              </a:defRPr>
            </a:lvl1pPr>
            <a:lvl2pPr indent="-3810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  <a:defRPr>
                <a:solidFill>
                  <a:schemeClr val="dk2"/>
                </a:solidFill>
              </a:defRPr>
            </a:lvl2pPr>
            <a:lvl3pPr indent="-355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>
                <a:solidFill>
                  <a:schemeClr val="dk2"/>
                </a:solidFill>
              </a:defRPr>
            </a:lvl3pPr>
            <a:lvl4pPr indent="-355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>
                <a:solidFill>
                  <a:schemeClr val="dk2"/>
                </a:solidFill>
              </a:defRPr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25" name="Google Shape;125;p11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1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" name="Google Shape;128;p11"/>
          <p:cNvSpPr/>
          <p:nvPr/>
        </p:nvSpPr>
        <p:spPr>
          <a:xfrm flipH="1">
            <a:off x="8391654" y="1873024"/>
            <a:ext cx="2772000" cy="4158497"/>
          </a:xfrm>
          <a:prstGeom prst="corner">
            <a:avLst>
              <a:gd fmla="val 7397" name="adj1"/>
              <a:gd fmla="val 7750" name="adj2"/>
            </a:avLst>
          </a:prstGeom>
          <a:solidFill>
            <a:schemeClr val="accent3"/>
          </a:solidFill>
          <a:ln cap="flat" cmpd="sng" w="349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1"/>
          <p:cNvSpPr/>
          <p:nvPr/>
        </p:nvSpPr>
        <p:spPr>
          <a:xfrm flipH="1">
            <a:off x="8152968" y="1752327"/>
            <a:ext cx="3152309" cy="4408489"/>
          </a:xfrm>
          <a:prstGeom prst="corner">
            <a:avLst>
              <a:gd fmla="val 7085" name="adj1"/>
              <a:gd fmla="val 775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mpact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2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2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2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mpact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3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3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3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13"/>
          <p:cNvSpPr txBox="1"/>
          <p:nvPr>
            <p:ph idx="1" type="body"/>
          </p:nvPr>
        </p:nvSpPr>
        <p:spPr>
          <a:xfrm>
            <a:off x="1560471" y="2297695"/>
            <a:ext cx="9071059" cy="27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4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4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/>
          <p:nvPr>
            <p:ph type="title"/>
          </p:nvPr>
        </p:nvSpPr>
        <p:spPr>
          <a:xfrm>
            <a:off x="1371600" y="685800"/>
            <a:ext cx="9601200" cy="720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mpact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" type="body"/>
          </p:nvPr>
        </p:nvSpPr>
        <p:spPr>
          <a:xfrm>
            <a:off x="1371600" y="1484671"/>
            <a:ext cx="9601200" cy="4382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6" name="Google Shape;36;p3"/>
          <p:cNvCxnSpPr/>
          <p:nvPr/>
        </p:nvCxnSpPr>
        <p:spPr>
          <a:xfrm>
            <a:off x="1465008" y="1445344"/>
            <a:ext cx="9468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Second Option" showMasterSp="0" type="title">
  <p:cSld name="TITLE">
    <p:bg>
      <p:bgPr>
        <a:gradFill>
          <a:gsLst>
            <a:gs pos="0">
              <a:srgbClr val="0F243E"/>
            </a:gs>
            <a:gs pos="34000">
              <a:schemeClr val="dk2"/>
            </a:gs>
            <a:gs pos="66000">
              <a:srgbClr val="17365D"/>
            </a:gs>
            <a:gs pos="97000">
              <a:srgbClr val="0F243E"/>
            </a:gs>
            <a:gs pos="100000">
              <a:srgbClr val="0F243E"/>
            </a:gs>
          </a:gsLst>
          <a:lin ang="2700000" scaled="0"/>
        </a:gra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/>
          <p:nvPr/>
        </p:nvSpPr>
        <p:spPr>
          <a:xfrm flipH="1" rot="10800000">
            <a:off x="870090" y="709300"/>
            <a:ext cx="2772000" cy="2772000"/>
          </a:xfrm>
          <a:prstGeom prst="corner">
            <a:avLst>
              <a:gd fmla="val 7397" name="adj1"/>
              <a:gd fmla="val 7750" name="adj2"/>
            </a:avLst>
          </a:prstGeom>
          <a:solidFill>
            <a:schemeClr val="lt2"/>
          </a:solidFill>
          <a:ln cap="flat" cmpd="sng" w="349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4" title="Side bar"/>
          <p:cNvSpPr/>
          <p:nvPr/>
        </p:nvSpPr>
        <p:spPr>
          <a:xfrm rot="5400000">
            <a:off x="5791174" y="457175"/>
            <a:ext cx="609651" cy="1219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4"/>
          <p:cNvSpPr txBox="1"/>
          <p:nvPr>
            <p:ph type="ctrTitle"/>
          </p:nvPr>
        </p:nvSpPr>
        <p:spPr>
          <a:xfrm>
            <a:off x="1397977" y="1151796"/>
            <a:ext cx="9504485" cy="30074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Impact"/>
              <a:buNone/>
              <a:defRPr sz="66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" type="subTitle"/>
          </p:nvPr>
        </p:nvSpPr>
        <p:spPr>
          <a:xfrm>
            <a:off x="1397977" y="4897053"/>
            <a:ext cx="9504485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>
                <a:solidFill>
                  <a:schemeClr val="lt1"/>
                </a:solidFill>
              </a:defRPr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2" name="Google Shape;42;p4"/>
          <p:cNvSpPr txBox="1"/>
          <p:nvPr>
            <p:ph idx="10" type="dt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11" type="ftr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4"/>
          <p:cNvSpPr/>
          <p:nvPr/>
        </p:nvSpPr>
        <p:spPr>
          <a:xfrm flipH="1">
            <a:off x="8549910" y="1820273"/>
            <a:ext cx="2772000" cy="2772000"/>
          </a:xfrm>
          <a:prstGeom prst="corner">
            <a:avLst>
              <a:gd fmla="val 7397" name="adj1"/>
              <a:gd fmla="val 7750" name="adj2"/>
            </a:avLst>
          </a:prstGeom>
          <a:solidFill>
            <a:schemeClr val="lt2"/>
          </a:solidFill>
          <a:ln cap="flat" cmpd="sng" w="349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4"/>
          <p:cNvSpPr/>
          <p:nvPr/>
        </p:nvSpPr>
        <p:spPr>
          <a:xfrm flipH="1" rot="10800000">
            <a:off x="752858" y="609652"/>
            <a:ext cx="3152309" cy="3007448"/>
          </a:xfrm>
          <a:prstGeom prst="corner">
            <a:avLst>
              <a:gd fmla="val 6089" name="adj1"/>
              <a:gd fmla="val 6769" name="adj2"/>
            </a:avLst>
          </a:prstGeom>
          <a:solidFill>
            <a:schemeClr val="accent3"/>
          </a:solidFill>
          <a:ln cap="flat" cmpd="sng" w="349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4"/>
          <p:cNvSpPr/>
          <p:nvPr/>
        </p:nvSpPr>
        <p:spPr>
          <a:xfrm flipH="1">
            <a:off x="8286317" y="1685653"/>
            <a:ext cx="3152309" cy="3007448"/>
          </a:xfrm>
          <a:prstGeom prst="corner">
            <a:avLst>
              <a:gd fmla="val 6089" name="adj1"/>
              <a:gd fmla="val 6442" name="adj2"/>
            </a:avLst>
          </a:prstGeom>
          <a:solidFill>
            <a:schemeClr val="accent3"/>
          </a:solidFill>
          <a:ln cap="flat" cmpd="sng" w="349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lt2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/>
          <p:nvPr>
            <p:ph type="ctrTitle"/>
          </p:nvPr>
        </p:nvSpPr>
        <p:spPr>
          <a:xfrm>
            <a:off x="1915128" y="1397977"/>
            <a:ext cx="8361229" cy="30074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Impact"/>
              <a:buNone/>
              <a:defRPr sz="66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" type="subTitle"/>
          </p:nvPr>
        </p:nvSpPr>
        <p:spPr>
          <a:xfrm>
            <a:off x="2679906" y="4475023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1" name="Google Shape;51;p5"/>
          <p:cNvSpPr txBox="1"/>
          <p:nvPr>
            <p:ph idx="10" type="dt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11" type="ftr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5"/>
          <p:cNvSpPr/>
          <p:nvPr/>
        </p:nvSpPr>
        <p:spPr>
          <a:xfrm flipH="1" rot="10800000">
            <a:off x="887674" y="726883"/>
            <a:ext cx="2772000" cy="4158497"/>
          </a:xfrm>
          <a:prstGeom prst="corner">
            <a:avLst>
              <a:gd fmla="val 7397" name="adj1"/>
              <a:gd fmla="val 7750" name="adj2"/>
            </a:avLst>
          </a:prstGeom>
          <a:solidFill>
            <a:schemeClr val="accent3"/>
          </a:solidFill>
          <a:ln cap="flat" cmpd="sng" w="349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5"/>
          <p:cNvSpPr/>
          <p:nvPr/>
        </p:nvSpPr>
        <p:spPr>
          <a:xfrm flipH="1">
            <a:off x="8532326" y="1820272"/>
            <a:ext cx="2772000" cy="4158497"/>
          </a:xfrm>
          <a:prstGeom prst="corner">
            <a:avLst>
              <a:gd fmla="val 7397" name="adj1"/>
              <a:gd fmla="val 7750" name="adj2"/>
            </a:avLst>
          </a:prstGeom>
          <a:solidFill>
            <a:schemeClr val="accent3"/>
          </a:solidFill>
          <a:ln cap="flat" cmpd="sng" w="349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5"/>
          <p:cNvSpPr/>
          <p:nvPr/>
        </p:nvSpPr>
        <p:spPr>
          <a:xfrm flipH="1" rot="10800000">
            <a:off x="752858" y="609652"/>
            <a:ext cx="3152309" cy="4408489"/>
          </a:xfrm>
          <a:prstGeom prst="corner">
            <a:avLst>
              <a:gd fmla="val 6149" name="adj1"/>
              <a:gd fmla="val 6814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5"/>
          <p:cNvSpPr/>
          <p:nvPr/>
        </p:nvSpPr>
        <p:spPr>
          <a:xfrm flipH="1">
            <a:off x="8286318" y="1685652"/>
            <a:ext cx="3152309" cy="4408489"/>
          </a:xfrm>
          <a:prstGeom prst="corner">
            <a:avLst>
              <a:gd fmla="val 6773" name="adj1"/>
              <a:gd fmla="val 6814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 and Picture" showMasterSp="0">
  <p:cSld name="Content with Caption and Picture">
    <p:bg>
      <p:bgPr>
        <a:solidFill>
          <a:schemeClr val="lt2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/>
          <p:nvPr/>
        </p:nvSpPr>
        <p:spPr>
          <a:xfrm>
            <a:off x="6581723" y="404614"/>
            <a:ext cx="5191176" cy="6048772"/>
          </a:xfrm>
          <a:prstGeom prst="rect">
            <a:avLst/>
          </a:prstGeom>
          <a:gradFill>
            <a:gsLst>
              <a:gs pos="0">
                <a:srgbClr val="0F243E"/>
              </a:gs>
              <a:gs pos="36000">
                <a:schemeClr val="dk2"/>
              </a:gs>
              <a:gs pos="69000">
                <a:srgbClr val="17365D"/>
              </a:gs>
              <a:gs pos="97000">
                <a:srgbClr val="0F243E"/>
              </a:gs>
              <a:gs pos="100000">
                <a:srgbClr val="0F243E"/>
              </a:gs>
            </a:gsLst>
            <a:lin ang="2700000" scaled="0"/>
          </a:gradFill>
          <a:ln>
            <a:noFill/>
          </a:ln>
          <a:effectLst>
            <a:outerShdw blurRad="63500" sx="102000" rotWithShape="0" algn="ctr" sy="102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6"/>
          <p:cNvSpPr/>
          <p:nvPr/>
        </p:nvSpPr>
        <p:spPr>
          <a:xfrm>
            <a:off x="7040199" y="564425"/>
            <a:ext cx="4356000" cy="4464000"/>
          </a:xfrm>
          <a:prstGeom prst="ellipse">
            <a:avLst/>
          </a:prstGeom>
          <a:noFill/>
          <a:ln cap="flat" cmpd="sng" w="1238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6" title="Background Shape"/>
          <p:cNvSpPr/>
          <p:nvPr/>
        </p:nvSpPr>
        <p:spPr>
          <a:xfrm>
            <a:off x="0" y="376"/>
            <a:ext cx="6096000" cy="68576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6"/>
          <p:cNvSpPr txBox="1"/>
          <p:nvPr>
            <p:ph type="title"/>
          </p:nvPr>
        </p:nvSpPr>
        <p:spPr>
          <a:xfrm>
            <a:off x="586246" y="400665"/>
            <a:ext cx="4858460" cy="1428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Impact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"/>
          <p:cNvSpPr txBox="1"/>
          <p:nvPr>
            <p:ph idx="1" type="body"/>
          </p:nvPr>
        </p:nvSpPr>
        <p:spPr>
          <a:xfrm>
            <a:off x="586246" y="2113935"/>
            <a:ext cx="4858460" cy="42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6"/>
          <p:cNvSpPr txBox="1"/>
          <p:nvPr>
            <p:ph idx="10" type="dt"/>
          </p:nvPr>
        </p:nvSpPr>
        <p:spPr>
          <a:xfrm>
            <a:off x="586246" y="6443554"/>
            <a:ext cx="132432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1" type="ftr"/>
          </p:nvPr>
        </p:nvSpPr>
        <p:spPr>
          <a:xfrm>
            <a:off x="2825377" y="6453386"/>
            <a:ext cx="261932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12" type="sldNum"/>
          </p:nvPr>
        </p:nvSpPr>
        <p:spPr>
          <a:xfrm>
            <a:off x="10187939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6" title="Divider Bar"/>
          <p:cNvSpPr/>
          <p:nvPr/>
        </p:nvSpPr>
        <p:spPr>
          <a:xfrm>
            <a:off x="6024000" y="0"/>
            <a:ext cx="144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/>
          <p:nvPr>
            <p:ph idx="2" type="pic"/>
          </p:nvPr>
        </p:nvSpPr>
        <p:spPr>
          <a:xfrm>
            <a:off x="7145761" y="670570"/>
            <a:ext cx="4151312" cy="4248000"/>
          </a:xfrm>
          <a:prstGeom prst="ellipse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6"/>
          <p:cNvSpPr txBox="1"/>
          <p:nvPr>
            <p:ph idx="3" type="body"/>
          </p:nvPr>
        </p:nvSpPr>
        <p:spPr>
          <a:xfrm>
            <a:off x="6747294" y="5188236"/>
            <a:ext cx="4858459" cy="112690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0F243E"/>
              </a:buClr>
              <a:buSzPts val="1800"/>
              <a:buNone/>
              <a:defRPr sz="1800">
                <a:solidFill>
                  <a:srgbClr val="0F243E"/>
                </a:solidFill>
              </a:defRPr>
            </a:lvl1pPr>
            <a:lvl2pPr indent="-228600" lvl="1" marL="91440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0F243E"/>
              </a:buClr>
              <a:buSzPts val="1800"/>
              <a:buNone/>
              <a:defRPr sz="1800">
                <a:solidFill>
                  <a:srgbClr val="0F243E"/>
                </a:solidFill>
              </a:defRPr>
            </a:lvl2pPr>
            <a:lvl3pPr indent="-228600" lvl="2" marL="137160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0F243E"/>
              </a:buClr>
              <a:buSzPts val="1600"/>
              <a:buNone/>
              <a:defRPr sz="1600">
                <a:solidFill>
                  <a:srgbClr val="0F243E"/>
                </a:solidFill>
              </a:defRPr>
            </a:lvl3pPr>
            <a:lvl4pPr indent="-228600" lvl="3" marL="182880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0F243E"/>
              </a:buClr>
              <a:buSzPts val="1600"/>
              <a:buNone/>
              <a:defRPr sz="1600">
                <a:solidFill>
                  <a:srgbClr val="0F243E"/>
                </a:solidFill>
              </a:defRPr>
            </a:lvl4pPr>
            <a:lvl5pPr indent="-228600" lvl="4" marL="228600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0F243E"/>
              </a:buClr>
              <a:buSzPts val="1400"/>
              <a:buNone/>
              <a:defRPr sz="1400">
                <a:solidFill>
                  <a:srgbClr val="0F243E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70" name="Google Shape;70;p6"/>
          <p:cNvSpPr/>
          <p:nvPr/>
        </p:nvSpPr>
        <p:spPr>
          <a:xfrm flipH="1" rot="10800000">
            <a:off x="516927" y="335049"/>
            <a:ext cx="403201" cy="395617"/>
          </a:xfrm>
          <a:prstGeom prst="corner">
            <a:avLst>
              <a:gd fmla="val 4470" name="adj1"/>
              <a:gd fmla="val 4823" name="adj2"/>
            </a:avLst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6"/>
          <p:cNvSpPr/>
          <p:nvPr/>
        </p:nvSpPr>
        <p:spPr>
          <a:xfrm rot="10800000">
            <a:off x="5085711" y="330291"/>
            <a:ext cx="410929" cy="403201"/>
          </a:xfrm>
          <a:prstGeom prst="corner">
            <a:avLst>
              <a:gd fmla="val 4470" name="adj1"/>
              <a:gd fmla="val 4823" name="adj2"/>
            </a:avLst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6"/>
          <p:cNvSpPr/>
          <p:nvPr/>
        </p:nvSpPr>
        <p:spPr>
          <a:xfrm>
            <a:off x="522817" y="1476927"/>
            <a:ext cx="403201" cy="395617"/>
          </a:xfrm>
          <a:prstGeom prst="corner">
            <a:avLst>
              <a:gd fmla="val 4470" name="adj1"/>
              <a:gd fmla="val 4823" name="adj2"/>
            </a:avLst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6"/>
          <p:cNvSpPr/>
          <p:nvPr/>
        </p:nvSpPr>
        <p:spPr>
          <a:xfrm flipH="1">
            <a:off x="5081769" y="1482001"/>
            <a:ext cx="410929" cy="403201"/>
          </a:xfrm>
          <a:prstGeom prst="corner">
            <a:avLst>
              <a:gd fmla="val 4470" name="adj1"/>
              <a:gd fmla="val 4823" name="adj2"/>
            </a:avLst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>
  <p:cSld name="Content with Caption">
    <p:bg>
      <p:bgPr>
        <a:solidFill>
          <a:schemeClr val="lt2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"/>
          <p:cNvSpPr/>
          <p:nvPr/>
        </p:nvSpPr>
        <p:spPr>
          <a:xfrm>
            <a:off x="6581723" y="404614"/>
            <a:ext cx="5191176" cy="6048772"/>
          </a:xfrm>
          <a:prstGeom prst="rect">
            <a:avLst/>
          </a:prstGeom>
          <a:gradFill>
            <a:gsLst>
              <a:gs pos="0">
                <a:srgbClr val="0F243E"/>
              </a:gs>
              <a:gs pos="36000">
                <a:schemeClr val="dk2"/>
              </a:gs>
              <a:gs pos="69000">
                <a:srgbClr val="17365D"/>
              </a:gs>
              <a:gs pos="97000">
                <a:srgbClr val="0F243E"/>
              </a:gs>
              <a:gs pos="100000">
                <a:srgbClr val="0F243E"/>
              </a:gs>
            </a:gsLst>
            <a:lin ang="2700000" scaled="0"/>
          </a:gradFill>
          <a:ln>
            <a:noFill/>
          </a:ln>
          <a:effectLst>
            <a:outerShdw blurRad="63500" sx="102000" rotWithShape="0" algn="ctr" sy="102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7" title="Background Shape"/>
          <p:cNvSpPr/>
          <p:nvPr/>
        </p:nvSpPr>
        <p:spPr>
          <a:xfrm>
            <a:off x="0" y="376"/>
            <a:ext cx="6096000" cy="68576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7"/>
          <p:cNvSpPr txBox="1"/>
          <p:nvPr>
            <p:ph type="title"/>
          </p:nvPr>
        </p:nvSpPr>
        <p:spPr>
          <a:xfrm>
            <a:off x="586246" y="400665"/>
            <a:ext cx="4858460" cy="1428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Impact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7"/>
          <p:cNvSpPr txBox="1"/>
          <p:nvPr>
            <p:ph idx="1" type="body"/>
          </p:nvPr>
        </p:nvSpPr>
        <p:spPr>
          <a:xfrm>
            <a:off x="586246" y="2113935"/>
            <a:ext cx="4858460" cy="42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7"/>
          <p:cNvSpPr txBox="1"/>
          <p:nvPr>
            <p:ph idx="10" type="dt"/>
          </p:nvPr>
        </p:nvSpPr>
        <p:spPr>
          <a:xfrm>
            <a:off x="586246" y="6443554"/>
            <a:ext cx="132432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7"/>
          <p:cNvSpPr txBox="1"/>
          <p:nvPr>
            <p:ph idx="11" type="ftr"/>
          </p:nvPr>
        </p:nvSpPr>
        <p:spPr>
          <a:xfrm>
            <a:off x="2825377" y="6453386"/>
            <a:ext cx="261932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7"/>
          <p:cNvSpPr txBox="1"/>
          <p:nvPr>
            <p:ph idx="12" type="sldNum"/>
          </p:nvPr>
        </p:nvSpPr>
        <p:spPr>
          <a:xfrm>
            <a:off x="10187939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7" title="Divider Bar"/>
          <p:cNvSpPr/>
          <p:nvPr/>
        </p:nvSpPr>
        <p:spPr>
          <a:xfrm>
            <a:off x="6024000" y="0"/>
            <a:ext cx="144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7"/>
          <p:cNvSpPr/>
          <p:nvPr/>
        </p:nvSpPr>
        <p:spPr>
          <a:xfrm flipH="1" rot="10800000">
            <a:off x="516927" y="335049"/>
            <a:ext cx="403201" cy="395617"/>
          </a:xfrm>
          <a:prstGeom prst="corner">
            <a:avLst>
              <a:gd fmla="val 4470" name="adj1"/>
              <a:gd fmla="val 4823" name="adj2"/>
            </a:avLst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7"/>
          <p:cNvSpPr/>
          <p:nvPr/>
        </p:nvSpPr>
        <p:spPr>
          <a:xfrm rot="10800000">
            <a:off x="5085711" y="330291"/>
            <a:ext cx="410929" cy="403201"/>
          </a:xfrm>
          <a:prstGeom prst="corner">
            <a:avLst>
              <a:gd fmla="val 4470" name="adj1"/>
              <a:gd fmla="val 4823" name="adj2"/>
            </a:avLst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7"/>
          <p:cNvSpPr/>
          <p:nvPr/>
        </p:nvSpPr>
        <p:spPr>
          <a:xfrm>
            <a:off x="522817" y="1476927"/>
            <a:ext cx="403201" cy="395617"/>
          </a:xfrm>
          <a:prstGeom prst="corner">
            <a:avLst>
              <a:gd fmla="val 4470" name="adj1"/>
              <a:gd fmla="val 4823" name="adj2"/>
            </a:avLst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7"/>
          <p:cNvSpPr/>
          <p:nvPr/>
        </p:nvSpPr>
        <p:spPr>
          <a:xfrm flipH="1">
            <a:off x="5081769" y="1482001"/>
            <a:ext cx="410929" cy="403201"/>
          </a:xfrm>
          <a:prstGeom prst="corner">
            <a:avLst>
              <a:gd fmla="val 4470" name="adj1"/>
              <a:gd fmla="val 4823" name="adj2"/>
            </a:avLst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7"/>
          <p:cNvSpPr txBox="1"/>
          <p:nvPr>
            <p:ph idx="2" type="body"/>
          </p:nvPr>
        </p:nvSpPr>
        <p:spPr>
          <a:xfrm>
            <a:off x="6695360" y="518474"/>
            <a:ext cx="4910394" cy="575977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 sz="1800">
                <a:solidFill>
                  <a:srgbClr val="0F243E"/>
                </a:solidFill>
              </a:defRPr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 sz="1800">
                <a:solidFill>
                  <a:srgbClr val="0F243E"/>
                </a:solidFill>
              </a:defRPr>
            </a:lvl2pPr>
            <a:lvl3pPr indent="-3302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0F243E"/>
              </a:buClr>
              <a:buSzPts val="1600"/>
              <a:buChar char="•"/>
              <a:defRPr sz="1600">
                <a:solidFill>
                  <a:srgbClr val="0F243E"/>
                </a:solidFill>
              </a:defRPr>
            </a:lvl3pPr>
            <a:lvl4pPr indent="-3302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0F243E"/>
              </a:buClr>
              <a:buSzPts val="1600"/>
              <a:buChar char="•"/>
              <a:defRPr sz="1600">
                <a:solidFill>
                  <a:srgbClr val="0F243E"/>
                </a:solidFill>
              </a:defRPr>
            </a:lvl4pPr>
            <a:lvl5pPr indent="-3175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0F243E"/>
              </a:buClr>
              <a:buSzPts val="1400"/>
              <a:buChar char="•"/>
              <a:defRPr sz="1400">
                <a:solidFill>
                  <a:srgbClr val="0F243E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>
  <p:cSld name="Picture with Ca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" title="Background Shape"/>
          <p:cNvSpPr/>
          <p:nvPr/>
        </p:nvSpPr>
        <p:spPr>
          <a:xfrm>
            <a:off x="-1" y="376"/>
            <a:ext cx="6234898" cy="685762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8"/>
          <p:cNvSpPr/>
          <p:nvPr/>
        </p:nvSpPr>
        <p:spPr>
          <a:xfrm>
            <a:off x="507591" y="409286"/>
            <a:ext cx="5270049" cy="5945780"/>
          </a:xfrm>
          <a:prstGeom prst="snip2DiagRect">
            <a:avLst>
              <a:gd fmla="val 0" name="adj1"/>
              <a:gd fmla="val 10697" name="adj2"/>
            </a:avLst>
          </a:prstGeom>
          <a:solidFill>
            <a:schemeClr val="accent3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8"/>
          <p:cNvSpPr txBox="1"/>
          <p:nvPr>
            <p:ph type="title"/>
          </p:nvPr>
        </p:nvSpPr>
        <p:spPr>
          <a:xfrm>
            <a:off x="6930776" y="477366"/>
            <a:ext cx="4644000" cy="13416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mpact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8"/>
          <p:cNvSpPr txBox="1"/>
          <p:nvPr>
            <p:ph idx="1" type="body"/>
          </p:nvPr>
        </p:nvSpPr>
        <p:spPr>
          <a:xfrm>
            <a:off x="6930775" y="1966451"/>
            <a:ext cx="4644001" cy="438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3" name="Google Shape;93;p8"/>
          <p:cNvSpPr txBox="1"/>
          <p:nvPr>
            <p:ph idx="10" type="dt"/>
          </p:nvPr>
        </p:nvSpPr>
        <p:spPr>
          <a:xfrm>
            <a:off x="507591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8"/>
          <p:cNvSpPr txBox="1"/>
          <p:nvPr>
            <p:ph idx="11" type="ftr"/>
          </p:nvPr>
        </p:nvSpPr>
        <p:spPr>
          <a:xfrm>
            <a:off x="340396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8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8" title="Divider Bar"/>
          <p:cNvSpPr/>
          <p:nvPr/>
        </p:nvSpPr>
        <p:spPr>
          <a:xfrm>
            <a:off x="6234897" y="-376"/>
            <a:ext cx="144000" cy="687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8"/>
          <p:cNvSpPr/>
          <p:nvPr/>
        </p:nvSpPr>
        <p:spPr>
          <a:xfrm flipH="1" rot="10800000">
            <a:off x="6845770" y="372071"/>
            <a:ext cx="625971" cy="614197"/>
          </a:xfrm>
          <a:prstGeom prst="corner">
            <a:avLst>
              <a:gd fmla="val 4470" name="adj1"/>
              <a:gd fmla="val 4823" name="adj2"/>
            </a:avLst>
          </a:pr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8"/>
          <p:cNvSpPr/>
          <p:nvPr/>
        </p:nvSpPr>
        <p:spPr>
          <a:xfrm flipH="1">
            <a:off x="11058438" y="5819525"/>
            <a:ext cx="625971" cy="614197"/>
          </a:xfrm>
          <a:prstGeom prst="corner">
            <a:avLst>
              <a:gd fmla="val 4470" name="adj1"/>
              <a:gd fmla="val 4823" name="adj2"/>
            </a:avLst>
          </a:pr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8"/>
          <p:cNvSpPr/>
          <p:nvPr>
            <p:ph idx="2" type="pic"/>
          </p:nvPr>
        </p:nvSpPr>
        <p:spPr>
          <a:xfrm>
            <a:off x="806246" y="668595"/>
            <a:ext cx="4646651" cy="5383413"/>
          </a:xfrm>
          <a:prstGeom prst="rect">
            <a:avLst/>
          </a:prstGeom>
          <a:noFill/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8"/>
          <p:cNvSpPr/>
          <p:nvPr/>
        </p:nvSpPr>
        <p:spPr>
          <a:xfrm rot="10800000">
            <a:off x="11021316" y="361496"/>
            <a:ext cx="625971" cy="614197"/>
          </a:xfrm>
          <a:prstGeom prst="corner">
            <a:avLst>
              <a:gd fmla="val 4470" name="adj1"/>
              <a:gd fmla="val 4823" name="adj2"/>
            </a:avLst>
          </a:pr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8"/>
          <p:cNvSpPr/>
          <p:nvPr/>
        </p:nvSpPr>
        <p:spPr>
          <a:xfrm>
            <a:off x="6865431" y="5819524"/>
            <a:ext cx="625971" cy="614197"/>
          </a:xfrm>
          <a:prstGeom prst="corner">
            <a:avLst>
              <a:gd fmla="val 4470" name="adj1"/>
              <a:gd fmla="val 4823" name="adj2"/>
            </a:avLst>
          </a:pr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" name="Google Shape;102;p8"/>
          <p:cNvCxnSpPr/>
          <p:nvPr/>
        </p:nvCxnSpPr>
        <p:spPr>
          <a:xfrm>
            <a:off x="7118556" y="1789472"/>
            <a:ext cx="4284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gradFill>
          <a:gsLst>
            <a:gs pos="0">
              <a:srgbClr val="0F243E"/>
            </a:gs>
            <a:gs pos="33000">
              <a:schemeClr val="dk2"/>
            </a:gs>
            <a:gs pos="66000">
              <a:srgbClr val="17365D"/>
            </a:gs>
            <a:gs pos="97000">
              <a:srgbClr val="0F243E"/>
            </a:gs>
            <a:gs pos="100000">
              <a:srgbClr val="0F243E"/>
            </a:gs>
          </a:gsLst>
          <a:lin ang="2700000" scaled="0"/>
        </a:gra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Impact"/>
              <a:buNone/>
              <a:defRPr sz="72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9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6" name="Google Shape;106;p9"/>
          <p:cNvSpPr txBox="1"/>
          <p:nvPr>
            <p:ph idx="10" type="dt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9"/>
          <p:cNvSpPr txBox="1"/>
          <p:nvPr>
            <p:ph idx="11" type="ftr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9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8532326" y="1820272"/>
            <a:ext cx="2772000" cy="4158497"/>
          </a:xfrm>
          <a:prstGeom prst="corner">
            <a:avLst>
              <a:gd fmla="val 7397" name="adj1"/>
              <a:gd fmla="val 7750" name="adj2"/>
            </a:avLst>
          </a:prstGeom>
          <a:solidFill>
            <a:schemeClr val="accent3"/>
          </a:solidFill>
          <a:ln cap="flat" cmpd="sng" w="349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9"/>
          <p:cNvSpPr/>
          <p:nvPr/>
        </p:nvSpPr>
        <p:spPr>
          <a:xfrm flipH="1">
            <a:off x="8286318" y="1685652"/>
            <a:ext cx="3152309" cy="4408489"/>
          </a:xfrm>
          <a:prstGeom prst="corner">
            <a:avLst>
              <a:gd fmla="val 5837" name="adj1"/>
              <a:gd fmla="val 6502" name="adj2"/>
            </a:avLst>
          </a:prstGeom>
          <a:solidFill>
            <a:srgbClr val="EFEDE3"/>
          </a:solidFill>
          <a:ln cap="flat" cmpd="sng" w="34925">
            <a:solidFill>
              <a:srgbClr val="EFED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mpact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0"/>
          <p:cNvSpPr txBox="1"/>
          <p:nvPr>
            <p:ph idx="1" type="body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  <a:defRPr>
                <a:solidFill>
                  <a:schemeClr val="dk2"/>
                </a:solidFill>
              </a:defRPr>
            </a:lvl1pPr>
            <a:lvl2pPr indent="-3810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  <a:defRPr>
                <a:solidFill>
                  <a:schemeClr val="dk2"/>
                </a:solidFill>
              </a:defRPr>
            </a:lvl2pPr>
            <a:lvl3pPr indent="-355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>
                <a:solidFill>
                  <a:schemeClr val="dk2"/>
                </a:solidFill>
              </a:defRPr>
            </a:lvl3pPr>
            <a:lvl4pPr indent="-355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>
                <a:solidFill>
                  <a:schemeClr val="dk2"/>
                </a:solidFill>
              </a:defRPr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14" name="Google Shape;114;p10"/>
          <p:cNvSpPr txBox="1"/>
          <p:nvPr>
            <p:ph idx="2" type="body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  <a:defRPr>
                <a:solidFill>
                  <a:schemeClr val="dk2"/>
                </a:solidFill>
              </a:defRPr>
            </a:lvl1pPr>
            <a:lvl2pPr indent="-3810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  <a:defRPr>
                <a:solidFill>
                  <a:schemeClr val="dk2"/>
                </a:solidFill>
              </a:defRPr>
            </a:lvl2pPr>
            <a:lvl3pPr indent="-355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>
                <a:solidFill>
                  <a:schemeClr val="dk2"/>
                </a:solidFill>
              </a:defRPr>
            </a:lvl3pPr>
            <a:lvl4pPr indent="-355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>
                <a:solidFill>
                  <a:schemeClr val="dk2"/>
                </a:solidFill>
              </a:defRPr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15" name="Google Shape;115;p10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0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0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8" name="Google Shape;118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20723" y="0"/>
            <a:ext cx="1471277" cy="1230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 title="Side bar"/>
          <p:cNvSpPr/>
          <p:nvPr/>
        </p:nvSpPr>
        <p:spPr>
          <a:xfrm>
            <a:off x="622095" y="0"/>
            <a:ext cx="144000" cy="687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Impact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1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1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b="0" i="1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b="0" i="1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1" title="Side bar"/>
          <p:cNvSpPr/>
          <p:nvPr/>
        </p:nvSpPr>
        <p:spPr>
          <a:xfrm>
            <a:off x="478095" y="376"/>
            <a:ext cx="144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4.png"/><Relationship Id="rId5" Type="http://schemas.openxmlformats.org/officeDocument/2006/relationships/image" Target="../media/image16.png"/><Relationship Id="rId6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Relationship Id="rId6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1.xm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5.jpg"/><Relationship Id="rId5" Type="http://schemas.openxmlformats.org/officeDocument/2006/relationships/image" Target="../media/image3.jpg"/><Relationship Id="rId6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idx="3" type="body"/>
          </p:nvPr>
        </p:nvSpPr>
        <p:spPr>
          <a:xfrm>
            <a:off x="570275" y="5352418"/>
            <a:ext cx="5148000" cy="90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1F497D"/>
                </a:solidFill>
                <a:latin typeface="Impact"/>
                <a:ea typeface="Impact"/>
                <a:cs typeface="Impact"/>
                <a:sym typeface="Impact"/>
              </a:rPr>
              <a:t>“Reach for your Peak” </a:t>
            </a:r>
            <a:endParaRPr sz="3600">
              <a:solidFill>
                <a:srgbClr val="1F497D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50" name="Google Shape;150;p1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4816" l="0" r="0" t="4817"/>
          <a:stretch/>
        </p:blipFill>
        <p:spPr>
          <a:xfrm>
            <a:off x="806245" y="668595"/>
            <a:ext cx="4646651" cy="4229976"/>
          </a:xfrm>
          <a:prstGeom prst="snip2DiagRect">
            <a:avLst>
              <a:gd fmla="val 0" name="adj1"/>
              <a:gd fmla="val 10300" name="adj2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1" name="Google Shape;151;p15"/>
          <p:cNvSpPr txBox="1"/>
          <p:nvPr/>
        </p:nvSpPr>
        <p:spPr>
          <a:xfrm>
            <a:off x="6910925" y="504775"/>
            <a:ext cx="4646700" cy="11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2"/>
                </a:solidFill>
              </a:rPr>
              <a:t>BRAND AUDIT - PEAK MILK</a:t>
            </a:r>
            <a:endParaRPr b="1" sz="2400">
              <a:solidFill>
                <a:schemeClr val="dk2"/>
              </a:solidFill>
            </a:endParaRPr>
          </a:p>
        </p:txBody>
      </p:sp>
      <p:sp>
        <p:nvSpPr>
          <p:cNvPr id="152" name="Google Shape;152;p15"/>
          <p:cNvSpPr txBox="1"/>
          <p:nvPr/>
        </p:nvSpPr>
        <p:spPr>
          <a:xfrm>
            <a:off x="6832625" y="3289750"/>
            <a:ext cx="4803300" cy="18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</a:rPr>
              <a:t>Name: Melanie Olisah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</a:rPr>
              <a:t>Course: MKT552 Brand Management and Marketing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</a:rPr>
              <a:t>Instructor: Dr. James Nysather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</a:rPr>
              <a:t>Year: 2023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"/>
          <p:cNvSpPr txBox="1"/>
          <p:nvPr>
            <p:ph type="title"/>
          </p:nvPr>
        </p:nvSpPr>
        <p:spPr>
          <a:xfrm>
            <a:off x="984076" y="598775"/>
            <a:ext cx="11025000" cy="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Impact"/>
              <a:buNone/>
            </a:pPr>
            <a:r>
              <a:rPr lang="en-US" sz="4400"/>
              <a:t>Brand Perceptual</a:t>
            </a:r>
            <a:r>
              <a:rPr lang="en-US" sz="4400"/>
              <a:t> Map</a:t>
            </a:r>
            <a:endParaRPr sz="4400"/>
          </a:p>
        </p:txBody>
      </p:sp>
      <p:sp>
        <p:nvSpPr>
          <p:cNvPr id="232" name="Google Shape;232;p24"/>
          <p:cNvSpPr txBox="1"/>
          <p:nvPr>
            <p:ph idx="1" type="body"/>
          </p:nvPr>
        </p:nvSpPr>
        <p:spPr>
          <a:xfrm>
            <a:off x="1371600" y="1426921"/>
            <a:ext cx="9601200" cy="43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	</a:t>
            </a:r>
            <a:endParaRPr sz="140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endParaRPr sz="140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          </a:t>
            </a:r>
            <a:endParaRPr sz="140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latin typeface="EB Garamond Medium"/>
                <a:ea typeface="EB Garamond Medium"/>
                <a:cs typeface="EB Garamond Medium"/>
                <a:sym typeface="EB Garamond Medium"/>
              </a:rPr>
              <a:t>              Peak milk Nigeria       	</a:t>
            </a:r>
            <a:endParaRPr sz="1700"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latin typeface="EB Garamond Medium"/>
                <a:ea typeface="EB Garamond Medium"/>
                <a:cs typeface="EB Garamond Medium"/>
                <a:sym typeface="EB Garamond Medium"/>
              </a:rPr>
              <a:t>              </a:t>
            </a:r>
            <a:r>
              <a:rPr lang="en-US" sz="1700">
                <a:latin typeface="EB Garamond Medium"/>
                <a:ea typeface="EB Garamond Medium"/>
                <a:cs typeface="EB Garamond Medium"/>
                <a:sym typeface="EB Garamond Medium"/>
              </a:rPr>
              <a:t>Three Crowns Milk</a:t>
            </a:r>
            <a:endParaRPr sz="1700"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700">
                <a:latin typeface="EB Garamond Medium"/>
                <a:ea typeface="EB Garamond Medium"/>
                <a:cs typeface="EB Garamond Medium"/>
                <a:sym typeface="EB Garamond Medium"/>
              </a:rPr>
              <a:t>              Cowbell Milk</a:t>
            </a:r>
            <a:endParaRPr sz="2700"/>
          </a:p>
        </p:txBody>
      </p:sp>
      <p:cxnSp>
        <p:nvCxnSpPr>
          <p:cNvPr id="233" name="Google Shape;233;p24"/>
          <p:cNvCxnSpPr/>
          <p:nvPr/>
        </p:nvCxnSpPr>
        <p:spPr>
          <a:xfrm>
            <a:off x="6231375" y="1845050"/>
            <a:ext cx="44700" cy="3309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34" name="Google Shape;234;p24"/>
          <p:cNvCxnSpPr/>
          <p:nvPr/>
        </p:nvCxnSpPr>
        <p:spPr>
          <a:xfrm>
            <a:off x="3942525" y="3429000"/>
            <a:ext cx="4612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35" name="Google Shape;235;p24"/>
          <p:cNvSpPr/>
          <p:nvPr/>
        </p:nvSpPr>
        <p:spPr>
          <a:xfrm flipH="1" rot="10800000">
            <a:off x="7100000" y="3484770"/>
            <a:ext cx="313200" cy="267000"/>
          </a:xfrm>
          <a:prstGeom prst="diamond">
            <a:avLst/>
          </a:prstGeom>
          <a:solidFill>
            <a:schemeClr val="lt2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36" name="Google Shape;236;p24"/>
          <p:cNvSpPr/>
          <p:nvPr/>
        </p:nvSpPr>
        <p:spPr>
          <a:xfrm>
            <a:off x="5328375" y="2253150"/>
            <a:ext cx="313200" cy="2943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4"/>
          <p:cNvSpPr/>
          <p:nvPr/>
        </p:nvSpPr>
        <p:spPr>
          <a:xfrm>
            <a:off x="5548700" y="3717250"/>
            <a:ext cx="313200" cy="26700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4"/>
          <p:cNvSpPr/>
          <p:nvPr/>
        </p:nvSpPr>
        <p:spPr>
          <a:xfrm>
            <a:off x="1606400" y="4608350"/>
            <a:ext cx="313200" cy="2943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4"/>
          <p:cNvSpPr/>
          <p:nvPr/>
        </p:nvSpPr>
        <p:spPr>
          <a:xfrm>
            <a:off x="1606400" y="5028350"/>
            <a:ext cx="313200" cy="294300"/>
          </a:xfrm>
          <a:prstGeom prst="diamond">
            <a:avLst/>
          </a:prstGeom>
          <a:solidFill>
            <a:schemeClr val="lt2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4"/>
          <p:cNvSpPr/>
          <p:nvPr/>
        </p:nvSpPr>
        <p:spPr>
          <a:xfrm>
            <a:off x="1606400" y="5448350"/>
            <a:ext cx="313200" cy="26700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4"/>
          <p:cNvSpPr txBox="1"/>
          <p:nvPr/>
        </p:nvSpPr>
        <p:spPr>
          <a:xfrm>
            <a:off x="2622625" y="3170650"/>
            <a:ext cx="1320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2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Low Price</a:t>
            </a:r>
            <a:endParaRPr sz="2100">
              <a:solidFill>
                <a:schemeClr val="dk2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242" name="Google Shape;242;p24"/>
          <p:cNvSpPr txBox="1"/>
          <p:nvPr/>
        </p:nvSpPr>
        <p:spPr>
          <a:xfrm>
            <a:off x="5428275" y="5154050"/>
            <a:ext cx="1650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Low Quality</a:t>
            </a:r>
            <a:endParaRPr sz="2000">
              <a:solidFill>
                <a:schemeClr val="dk2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243" name="Google Shape;243;p24"/>
          <p:cNvSpPr txBox="1"/>
          <p:nvPr/>
        </p:nvSpPr>
        <p:spPr>
          <a:xfrm>
            <a:off x="5328375" y="1426925"/>
            <a:ext cx="18507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2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High Quality</a:t>
            </a:r>
            <a:endParaRPr sz="2100">
              <a:solidFill>
                <a:schemeClr val="dk2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244" name="Google Shape;244;p24"/>
          <p:cNvSpPr txBox="1"/>
          <p:nvPr/>
        </p:nvSpPr>
        <p:spPr>
          <a:xfrm>
            <a:off x="8651300" y="3170650"/>
            <a:ext cx="1320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2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High</a:t>
            </a:r>
            <a:r>
              <a:rPr lang="en-US" sz="2100">
                <a:solidFill>
                  <a:schemeClr val="dk2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 Price</a:t>
            </a:r>
            <a:endParaRPr sz="2100">
              <a:solidFill>
                <a:schemeClr val="dk2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"/>
          <p:cNvSpPr txBox="1"/>
          <p:nvPr>
            <p:ph type="title"/>
          </p:nvPr>
        </p:nvSpPr>
        <p:spPr>
          <a:xfrm>
            <a:off x="1371600" y="685800"/>
            <a:ext cx="9601200" cy="7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Marketing Campaigns</a:t>
            </a:r>
            <a:endParaRPr/>
          </a:p>
        </p:txBody>
      </p:sp>
      <p:pic>
        <p:nvPicPr>
          <p:cNvPr id="250" name="Google Shape;2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1484675"/>
            <a:ext cx="3943350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1600" y="4018325"/>
            <a:ext cx="3943350" cy="268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8375" y="4018325"/>
            <a:ext cx="4331632" cy="2687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58375" y="1484675"/>
            <a:ext cx="4331625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"/>
          <p:cNvSpPr txBox="1"/>
          <p:nvPr>
            <p:ph type="title"/>
          </p:nvPr>
        </p:nvSpPr>
        <p:spPr>
          <a:xfrm>
            <a:off x="1371600" y="685800"/>
            <a:ext cx="9601200" cy="7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Competitors</a:t>
            </a:r>
            <a:endParaRPr/>
          </a:p>
        </p:txBody>
      </p:sp>
      <p:pic>
        <p:nvPicPr>
          <p:cNvPr id="259" name="Google Shape;2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825" y="1609725"/>
            <a:ext cx="3381375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5175" y="1609725"/>
            <a:ext cx="2524125" cy="180975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6"/>
          <p:cNvSpPr/>
          <p:nvPr/>
        </p:nvSpPr>
        <p:spPr>
          <a:xfrm>
            <a:off x="4346875" y="2130125"/>
            <a:ext cx="435900" cy="5022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262" name="Google Shape;26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55175" y="3970213"/>
            <a:ext cx="5806775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30875" y="3970225"/>
            <a:ext cx="3381375" cy="220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7"/>
          <p:cNvSpPr txBox="1"/>
          <p:nvPr>
            <p:ph type="title"/>
          </p:nvPr>
        </p:nvSpPr>
        <p:spPr>
          <a:xfrm>
            <a:off x="966651" y="685800"/>
            <a:ext cx="11025052" cy="720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Impact"/>
              <a:buNone/>
            </a:pPr>
            <a:r>
              <a:rPr lang="en-US" sz="4400"/>
              <a:t>Audit Summary</a:t>
            </a:r>
            <a:endParaRPr sz="4400"/>
          </a:p>
        </p:txBody>
      </p:sp>
      <p:sp>
        <p:nvSpPr>
          <p:cNvPr id="269" name="Google Shape;269;p27"/>
          <p:cNvSpPr txBox="1"/>
          <p:nvPr>
            <p:ph idx="1" type="body"/>
          </p:nvPr>
        </p:nvSpPr>
        <p:spPr>
          <a:xfrm>
            <a:off x="1371600" y="1484671"/>
            <a:ext cx="9601200" cy="4382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Strengths Identified:</a:t>
            </a:r>
            <a:endParaRPr/>
          </a:p>
          <a:p>
            <a:pPr indent="-342900" lvl="0" marL="34290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</a:pPr>
            <a:r>
              <a:rPr b="1" lang="en-US"/>
              <a:t>Heritage and Legacy:</a:t>
            </a:r>
            <a:r>
              <a:rPr lang="en-US"/>
              <a:t> Peak milk embodies a rich heritage, fostering a strong emotional connection with consumers, contributing to its longevity and trustworthiness in the market.</a:t>
            </a:r>
            <a:endParaRPr/>
          </a:p>
          <a:p>
            <a:pPr indent="-342900" lvl="0" marL="34290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</a:pPr>
            <a:r>
              <a:rPr b="1" lang="en-US"/>
              <a:t>Perceived Quality:</a:t>
            </a:r>
            <a:r>
              <a:rPr lang="en-US"/>
              <a:t> Consumers associate Peak milk with high-quality dairy products, emphasizing its reliability, consistency, and nutritional value.</a:t>
            </a:r>
            <a:endParaRPr/>
          </a:p>
          <a:p>
            <a:pPr indent="-342900" lvl="0" marL="34290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</a:pPr>
            <a:r>
              <a:rPr b="1" lang="en-US"/>
              <a:t>Consumer Trust:</a:t>
            </a:r>
            <a:r>
              <a:rPr lang="en-US"/>
              <a:t> The brand has garnered significant consumer trust, positioning itself as a dependable and reputable choice in the dairy market in the Nigerian markets.</a:t>
            </a:r>
            <a:endParaRPr/>
          </a:p>
          <a:p>
            <a:pPr indent="-215900" lvl="0" marL="34290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i="0"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8"/>
          <p:cNvSpPr txBox="1"/>
          <p:nvPr>
            <p:ph type="title"/>
          </p:nvPr>
        </p:nvSpPr>
        <p:spPr>
          <a:xfrm>
            <a:off x="966651" y="685800"/>
            <a:ext cx="11025052" cy="720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Impact"/>
              <a:buNone/>
            </a:pPr>
            <a:r>
              <a:rPr lang="en-US" sz="4400"/>
              <a:t>Audit Summary (Cont’d)</a:t>
            </a:r>
            <a:endParaRPr sz="4400"/>
          </a:p>
        </p:txBody>
      </p:sp>
      <p:sp>
        <p:nvSpPr>
          <p:cNvPr id="275" name="Google Shape;275;p28"/>
          <p:cNvSpPr txBox="1"/>
          <p:nvPr>
            <p:ph idx="1" type="body"/>
          </p:nvPr>
        </p:nvSpPr>
        <p:spPr>
          <a:xfrm>
            <a:off x="1371600" y="1484671"/>
            <a:ext cx="9601200" cy="4382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b="1" lang="en-US" sz="2800"/>
              <a:t>Consumer Perceptions:</a:t>
            </a:r>
            <a:endParaRPr sz="2800"/>
          </a:p>
          <a:p>
            <a:pPr indent="-342900" lvl="0" marL="34290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en-US" sz="2800"/>
              <a:t>Consumers perceive Peak milk as a brand that offers value for money, consistent quality, and a sense of reliability, enhancing its positioning in the market.</a:t>
            </a:r>
            <a:endParaRPr/>
          </a:p>
          <a:p>
            <a:pPr indent="-215900" lvl="0" marL="34290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i="0"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"/>
          <p:cNvSpPr txBox="1"/>
          <p:nvPr>
            <p:ph type="title"/>
          </p:nvPr>
        </p:nvSpPr>
        <p:spPr>
          <a:xfrm>
            <a:off x="966651" y="685800"/>
            <a:ext cx="11025052" cy="720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Impact"/>
              <a:buNone/>
            </a:pPr>
            <a:r>
              <a:rPr lang="en-US" sz="4400"/>
              <a:t>Recommendations</a:t>
            </a:r>
            <a:endParaRPr sz="4400"/>
          </a:p>
        </p:txBody>
      </p:sp>
      <p:sp>
        <p:nvSpPr>
          <p:cNvPr id="281" name="Google Shape;281;p29"/>
          <p:cNvSpPr txBox="1"/>
          <p:nvPr>
            <p:ph idx="1" type="body"/>
          </p:nvPr>
        </p:nvSpPr>
        <p:spPr>
          <a:xfrm>
            <a:off x="1371600" y="1484671"/>
            <a:ext cx="9601200" cy="4382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EB Garamond"/>
              <a:ea typeface="EB Garamond"/>
              <a:cs typeface="EB Garamond"/>
              <a:sym typeface="EB Garamond"/>
            </a:endParaRPr>
          </a:p>
          <a:p>
            <a:pPr indent="-374650" lvl="0" marL="342900" rtl="0" algn="l">
              <a:spcBef>
                <a:spcPts val="700"/>
              </a:spcBef>
              <a:spcAft>
                <a:spcPts val="0"/>
              </a:spcAft>
              <a:buSzPts val="2300"/>
              <a:buFont typeface="EB Garamond"/>
              <a:buChar char="•"/>
            </a:pPr>
            <a:r>
              <a:rPr b="1" lang="en-US" sz="2300">
                <a:latin typeface="EB Garamond"/>
                <a:ea typeface="EB Garamond"/>
                <a:cs typeface="EB Garamond"/>
                <a:sym typeface="EB Garamond"/>
              </a:rPr>
              <a:t>Community Development Involvement:</a:t>
            </a:r>
            <a:endParaRPr b="1" sz="2300">
              <a:latin typeface="EB Garamond"/>
              <a:ea typeface="EB Garamond"/>
              <a:cs typeface="EB Garamond"/>
              <a:sym typeface="EB Garamond"/>
            </a:endParaRPr>
          </a:p>
          <a:p>
            <a:pPr indent="-374650" lvl="1" marL="873252" rtl="0" algn="l">
              <a:spcBef>
                <a:spcPts val="700"/>
              </a:spcBef>
              <a:spcAft>
                <a:spcPts val="0"/>
              </a:spcAft>
              <a:buSzPts val="2300"/>
              <a:buFont typeface="EB Garamond Medium"/>
              <a:buChar char="•"/>
            </a:pPr>
            <a:r>
              <a:rPr i="0" lang="en-US" sz="2300">
                <a:latin typeface="EB Garamond Medium"/>
                <a:ea typeface="EB Garamond Medium"/>
                <a:cs typeface="EB Garamond Medium"/>
                <a:sym typeface="EB Garamond Medium"/>
              </a:rPr>
              <a:t>Unlike its competitor, Cowbell, Peak Milk has almost zero noticeable involvement in community development.</a:t>
            </a:r>
            <a:endParaRPr sz="2300"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-361950" lvl="0" marL="34290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EB Garamond"/>
              <a:buChar char="•"/>
            </a:pPr>
            <a:r>
              <a:rPr b="1" lang="en-US" sz="2300">
                <a:latin typeface="EB Garamond"/>
                <a:ea typeface="EB Garamond"/>
                <a:cs typeface="EB Garamond"/>
                <a:sym typeface="EB Garamond"/>
              </a:rPr>
              <a:t>Emphasize Storytellin</a:t>
            </a:r>
            <a:r>
              <a:rPr b="1" lang="en-US" sz="2300">
                <a:latin typeface="EB Garamond"/>
                <a:ea typeface="EB Garamond"/>
                <a:cs typeface="EB Garamond"/>
                <a:sym typeface="EB Garamond"/>
              </a:rPr>
              <a:t>g and Heritage:</a:t>
            </a:r>
            <a:endParaRPr b="1" sz="2300">
              <a:latin typeface="EB Garamond"/>
              <a:ea typeface="EB Garamond"/>
              <a:cs typeface="EB Garamond"/>
              <a:sym typeface="EB Garamond"/>
            </a:endParaRPr>
          </a:p>
          <a:p>
            <a:pPr indent="-361950" lvl="1" marL="873252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EB Garamond Medium"/>
              <a:buChar char="•"/>
            </a:pPr>
            <a:r>
              <a:rPr i="0" lang="en-US" sz="2300">
                <a:latin typeface="EB Garamond Medium"/>
                <a:ea typeface="EB Garamond Medium"/>
                <a:cs typeface="EB Garamond Medium"/>
                <a:sym typeface="EB Garamond Medium"/>
              </a:rPr>
              <a:t>Incorporate storytelling in marketing campaigns to evoke emotions and connect with consumers. eg. Papilo</a:t>
            </a:r>
            <a:endParaRPr i="0" sz="2300"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-374650" lvl="0" marL="3429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SzPts val="2300"/>
              <a:buFont typeface="EB Garamond"/>
              <a:buChar char="•"/>
            </a:pPr>
            <a:r>
              <a:rPr b="1" lang="en-US" sz="2300">
                <a:latin typeface="EB Garamond"/>
                <a:ea typeface="EB Garamond"/>
                <a:cs typeface="EB Garamond"/>
                <a:sym typeface="EB Garamond"/>
              </a:rPr>
              <a:t>Target Gen-Z Market:</a:t>
            </a:r>
            <a:endParaRPr b="1" sz="2300">
              <a:latin typeface="EB Garamond"/>
              <a:ea typeface="EB Garamond"/>
              <a:cs typeface="EB Garamond"/>
              <a:sym typeface="EB Garamond"/>
            </a:endParaRPr>
          </a:p>
          <a:p>
            <a:pPr indent="-374650" lvl="1" marL="873252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SzPts val="2300"/>
              <a:buFont typeface="EB Garamond Medium"/>
              <a:buChar char="•"/>
            </a:pPr>
            <a:r>
              <a:rPr i="0" lang="en-US" sz="2300">
                <a:latin typeface="EB Garamond Medium"/>
                <a:ea typeface="EB Garamond Medium"/>
                <a:cs typeface="EB Garamond Medium"/>
                <a:sym typeface="EB Garamond Medium"/>
              </a:rPr>
              <a:t>Increase Social Media presence and Sponsor more TV shows and Influencers.</a:t>
            </a:r>
            <a:endParaRPr i="0" sz="2300"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-228600" lvl="0" marL="34290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 i="0" sz="1800"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0"/>
          <p:cNvSpPr txBox="1"/>
          <p:nvPr>
            <p:ph type="ctrTitle"/>
          </p:nvPr>
        </p:nvSpPr>
        <p:spPr>
          <a:xfrm>
            <a:off x="1397977" y="1151796"/>
            <a:ext cx="9504485" cy="30074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Impact"/>
              <a:buNone/>
            </a:pPr>
            <a:r>
              <a:rPr lang="en-US"/>
              <a:t>Conclusion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591133" y="395934"/>
            <a:ext cx="3435600" cy="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mpact"/>
              <a:buNone/>
            </a:pPr>
            <a:r>
              <a:rPr lang="en-US"/>
              <a:t>Topics</a:t>
            </a:r>
            <a:endParaRPr/>
          </a:p>
        </p:txBody>
      </p:sp>
      <p:sp>
        <p:nvSpPr>
          <p:cNvPr id="158" name="Google Shape;158;p16"/>
          <p:cNvSpPr txBox="1"/>
          <p:nvPr/>
        </p:nvSpPr>
        <p:spPr>
          <a:xfrm>
            <a:off x="1897275" y="1845050"/>
            <a:ext cx="5482800" cy="3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B Garamond Medium"/>
              <a:buChar char="●"/>
            </a:pPr>
            <a:r>
              <a:rPr lang="en-US" sz="2400">
                <a:solidFill>
                  <a:schemeClr val="dk2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Introduction</a:t>
            </a:r>
            <a:endParaRPr sz="2400">
              <a:solidFill>
                <a:schemeClr val="dk2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B Garamond Medium"/>
              <a:buChar char="●"/>
            </a:pPr>
            <a:r>
              <a:rPr lang="en-US" sz="2400">
                <a:solidFill>
                  <a:schemeClr val="dk2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Brand Elements</a:t>
            </a:r>
            <a:endParaRPr sz="2400">
              <a:solidFill>
                <a:schemeClr val="dk2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B Garamond Medium"/>
              <a:buChar char="●"/>
            </a:pPr>
            <a:r>
              <a:rPr lang="en-US" sz="2400">
                <a:solidFill>
                  <a:schemeClr val="dk2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List of Products</a:t>
            </a:r>
            <a:endParaRPr sz="2400">
              <a:solidFill>
                <a:schemeClr val="dk2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B Garamond Medium"/>
              <a:buChar char="●"/>
            </a:pPr>
            <a:r>
              <a:rPr lang="en-US" sz="2400">
                <a:solidFill>
                  <a:schemeClr val="dk2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Brand </a:t>
            </a:r>
            <a:r>
              <a:rPr lang="en-US" sz="2400">
                <a:solidFill>
                  <a:schemeClr val="dk2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Attributes</a:t>
            </a:r>
            <a:endParaRPr sz="2400">
              <a:solidFill>
                <a:schemeClr val="dk2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B Garamond Medium"/>
              <a:buChar char="●"/>
            </a:pPr>
            <a:r>
              <a:rPr lang="en-US" sz="2400">
                <a:solidFill>
                  <a:schemeClr val="dk2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Brand Concept Map</a:t>
            </a:r>
            <a:endParaRPr sz="2400">
              <a:solidFill>
                <a:schemeClr val="dk2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B Garamond Medium"/>
              <a:buChar char="●"/>
            </a:pPr>
            <a:r>
              <a:rPr lang="en-US" sz="2400">
                <a:solidFill>
                  <a:schemeClr val="dk2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Brand Perceptual Map</a:t>
            </a:r>
            <a:endParaRPr sz="2400">
              <a:solidFill>
                <a:schemeClr val="dk2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B Garamond Medium"/>
              <a:buChar char="●"/>
            </a:pPr>
            <a:r>
              <a:rPr lang="en-US" sz="2400">
                <a:solidFill>
                  <a:schemeClr val="dk2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Marketing Campaigns</a:t>
            </a:r>
            <a:endParaRPr sz="2400">
              <a:solidFill>
                <a:schemeClr val="dk2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B Garamond Medium"/>
              <a:buChar char="●"/>
            </a:pPr>
            <a:r>
              <a:rPr lang="en-US" sz="2400">
                <a:solidFill>
                  <a:schemeClr val="dk2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Competitors</a:t>
            </a:r>
            <a:endParaRPr sz="2400">
              <a:solidFill>
                <a:schemeClr val="dk2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B Garamond Medium"/>
              <a:buChar char="●"/>
            </a:pPr>
            <a:r>
              <a:rPr lang="en-US" sz="2400">
                <a:solidFill>
                  <a:schemeClr val="dk2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Audit Summary</a:t>
            </a:r>
            <a:endParaRPr sz="2400">
              <a:solidFill>
                <a:schemeClr val="dk2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371600" y="685800"/>
            <a:ext cx="9601200" cy="720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mpact"/>
              <a:buNone/>
            </a:pPr>
            <a:r>
              <a:rPr b="1" lang="en-US"/>
              <a:t>Introduction</a:t>
            </a:r>
            <a:endParaRPr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1240684" y="1536896"/>
            <a:ext cx="10202100" cy="50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42900" lvl="0" marL="3429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b="1" lang="en-US" sz="2000"/>
              <a:t>History and Background:</a:t>
            </a:r>
            <a:endParaRPr sz="2000"/>
          </a:p>
          <a:p>
            <a:pPr indent="-342900" lvl="1" marL="873252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i="0" lang="en-US" sz="2000"/>
              <a:t>Parent company established </a:t>
            </a:r>
            <a:r>
              <a:rPr i="0" lang="en-US" sz="2000"/>
              <a:t>in 1954</a:t>
            </a:r>
            <a:endParaRPr i="0" sz="2000"/>
          </a:p>
          <a:p>
            <a:pPr indent="-342900" lvl="1" marL="873252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i="0" lang="en-US" sz="2000"/>
              <a:t>Peak milk Nigeria local production started in 1975.</a:t>
            </a:r>
            <a:endParaRPr i="0" sz="2000"/>
          </a:p>
          <a:p>
            <a:pPr indent="0" lvl="0" marL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i="0" sz="2000"/>
          </a:p>
          <a:p>
            <a:pPr indent="-342900" lvl="0" marL="34290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b="1" lang="en-US" sz="2000"/>
              <a:t>Key Products Offered:</a:t>
            </a:r>
            <a:endParaRPr sz="2000"/>
          </a:p>
          <a:p>
            <a:pPr indent="-342900" lvl="1" marL="873252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i="0" lang="en-US" sz="2000"/>
              <a:t>Peak milk offers a diverse range of dairy products, including milk powders, evaporated milk, yogurts, and condensed milk.</a:t>
            </a:r>
            <a:endParaRPr/>
          </a:p>
          <a:p>
            <a:pPr indent="-342900" lvl="0" marL="34290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b="1" lang="en-US" sz="2000"/>
              <a:t>Market Presence in Nigeria:</a:t>
            </a:r>
            <a:endParaRPr sz="2000"/>
          </a:p>
          <a:p>
            <a:pPr indent="-342900" lvl="1" marL="873252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i="0" lang="en-US" sz="2000"/>
              <a:t>Peak milk holds a significant market share in Nigeria's dairy industry.</a:t>
            </a:r>
            <a:endParaRPr/>
          </a:p>
          <a:p>
            <a:pPr indent="-342900" lvl="1" marL="873252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i="0" lang="en-US" sz="2000"/>
              <a:t>The brand's extensive distribution network ensures its products are widely available across urban and rural areas, catering to diverse consumer segments.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371600" y="411480"/>
            <a:ext cx="9601200" cy="720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mpact"/>
              <a:buNone/>
            </a:pPr>
            <a:r>
              <a:rPr b="1" lang="en-US" sz="4600"/>
              <a:t>Mission Statement</a:t>
            </a:r>
            <a:endParaRPr b="1" sz="4600"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371600" y="1406293"/>
            <a:ext cx="9601200" cy="4171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b="1" sz="2800"/>
          </a:p>
          <a:p>
            <a:pPr indent="0" lvl="0" marL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b="1" sz="2800"/>
          </a:p>
          <a:p>
            <a:pPr indent="0" lvl="0" marL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b="1" sz="2800"/>
          </a:p>
          <a:p>
            <a:pPr indent="0" lvl="0" marL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b="1" lang="en-US" sz="2800"/>
              <a:t>Mission Statement </a:t>
            </a:r>
            <a:endParaRPr/>
          </a:p>
          <a:p>
            <a:pPr indent="0" lvl="0" marL="0" rtl="0" algn="ctr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/>
              <a:t>"To nourish Nigeria with quality dairy nutrition."</a:t>
            </a:r>
            <a:endParaRPr/>
          </a:p>
          <a:p>
            <a:pPr indent="-190500" lvl="0" marL="342900" rtl="0" algn="ctr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/>
          </a:p>
          <a:p>
            <a:pPr indent="0" lvl="0" marL="342900" rtl="0" algn="ctr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371600" y="411480"/>
            <a:ext cx="9601200" cy="720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mpact"/>
              <a:buNone/>
            </a:pPr>
            <a:r>
              <a:rPr b="1" lang="en-US"/>
              <a:t>Logo and Color</a:t>
            </a:r>
            <a:endParaRPr b="1"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0188" y="1784125"/>
            <a:ext cx="4960725" cy="328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9"/>
          <p:cNvSpPr txBox="1"/>
          <p:nvPr/>
        </p:nvSpPr>
        <p:spPr>
          <a:xfrm>
            <a:off x="1566550" y="5256650"/>
            <a:ext cx="5448000" cy="9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</a:rPr>
              <a:t>Slogan: Reach for your peak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78" name="Google Shape;178;p19"/>
          <p:cNvSpPr txBox="1"/>
          <p:nvPr/>
        </p:nvSpPr>
        <p:spPr>
          <a:xfrm>
            <a:off x="7432400" y="2171700"/>
            <a:ext cx="42009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2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These colors (Blue, White and Gold)  are typically employed to evoke a sense of trust, reliability, and purity while ensuring visibility and readability of the brand's identity and messaging.</a:t>
            </a:r>
            <a:endParaRPr sz="1900">
              <a:solidFill>
                <a:schemeClr val="dk2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371600" y="411480"/>
            <a:ext cx="9601200" cy="720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mpact"/>
              <a:buNone/>
            </a:pPr>
            <a:r>
              <a:rPr b="1" lang="en-US"/>
              <a:t>List of products</a:t>
            </a:r>
            <a:endParaRPr b="1"/>
          </a:p>
        </p:txBody>
      </p:sp>
      <p:sp>
        <p:nvSpPr>
          <p:cNvPr id="184" name="Google Shape;184;p20"/>
          <p:cNvSpPr/>
          <p:nvPr/>
        </p:nvSpPr>
        <p:spPr>
          <a:xfrm>
            <a:off x="2390450" y="4328187"/>
            <a:ext cx="2991300" cy="2338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349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0"/>
          <p:cNvSpPr/>
          <p:nvPr/>
        </p:nvSpPr>
        <p:spPr>
          <a:xfrm>
            <a:off x="5937067" y="4262847"/>
            <a:ext cx="3200399" cy="246887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flat" cmpd="sng" w="349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0"/>
          <p:cNvSpPr/>
          <p:nvPr/>
        </p:nvSpPr>
        <p:spPr>
          <a:xfrm>
            <a:off x="2390450" y="1708979"/>
            <a:ext cx="2991300" cy="25125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 cap="flat" cmpd="sng" w="349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0"/>
          <p:cNvSpPr/>
          <p:nvPr/>
        </p:nvSpPr>
        <p:spPr>
          <a:xfrm>
            <a:off x="5937068" y="1708987"/>
            <a:ext cx="3200399" cy="237744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 cap="flat" cmpd="sng" w="349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966651" y="685800"/>
            <a:ext cx="11025052" cy="720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Impact"/>
              <a:buNone/>
            </a:pPr>
            <a:r>
              <a:rPr lang="en-US" sz="4400"/>
              <a:t>Brand Attributes</a:t>
            </a:r>
            <a:endParaRPr sz="4400"/>
          </a:p>
        </p:txBody>
      </p:sp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1371600" y="1484671"/>
            <a:ext cx="9601200" cy="4382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</a:pPr>
            <a:r>
              <a:rPr b="1" lang="en-US" sz="2100"/>
              <a:t>Heritage:</a:t>
            </a:r>
            <a:r>
              <a:rPr lang="en-US" sz="2100"/>
              <a:t> Emphasizing the brand's longstanding presence and heritage in the Nigerian dairy market.</a:t>
            </a:r>
            <a:endParaRPr sz="2100"/>
          </a:p>
          <a:p>
            <a:pPr indent="0" lvl="0" marL="3429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42900" lvl="0" marL="34290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</a:pPr>
            <a:r>
              <a:rPr b="1" lang="en-US" sz="2100"/>
              <a:t>Quality:</a:t>
            </a:r>
            <a:r>
              <a:rPr lang="en-US" sz="2100"/>
              <a:t> Signifying the high standards and consistency in delivering quality and highly </a:t>
            </a:r>
            <a:r>
              <a:rPr lang="en-US" sz="2100"/>
              <a:t>nutritious</a:t>
            </a:r>
            <a:r>
              <a:rPr lang="en-US" sz="2100"/>
              <a:t> dairy products.</a:t>
            </a:r>
            <a:endParaRPr sz="2100"/>
          </a:p>
          <a:p>
            <a:pPr indent="0" lvl="0" marL="34290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42900" lvl="0" marL="34290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</a:pPr>
            <a:r>
              <a:rPr b="1" lang="en-US" sz="2100"/>
              <a:t>Trust:</a:t>
            </a:r>
            <a:r>
              <a:rPr lang="en-US" sz="2100"/>
              <a:t> Fostering trust among consumers through reliability and consistent quality.</a:t>
            </a:r>
            <a:endParaRPr sz="2100"/>
          </a:p>
          <a:p>
            <a:pPr indent="0" lvl="0" marL="34290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42900" lvl="0" marL="34290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</a:pPr>
            <a:r>
              <a:rPr b="1" lang="en-US" sz="2100"/>
              <a:t>Value:</a:t>
            </a:r>
            <a:r>
              <a:rPr lang="en-US" sz="2100"/>
              <a:t> Offering value for money while maintaining quality and nutrition.</a:t>
            </a:r>
            <a:endParaRPr sz="2100"/>
          </a:p>
          <a:p>
            <a:pPr indent="0" lvl="0" marL="34290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42900" lvl="0" marL="34290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</a:pPr>
            <a:r>
              <a:rPr b="1" lang="en-US" sz="2100"/>
              <a:t>Reliability:</a:t>
            </a:r>
            <a:r>
              <a:rPr lang="en-US" sz="2100"/>
              <a:t> Consistently meeting consumer expectations and readily accessible.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984076" y="598775"/>
            <a:ext cx="11025000" cy="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Impact"/>
              <a:buNone/>
            </a:pPr>
            <a:r>
              <a:rPr lang="en-US" sz="4400"/>
              <a:t>Mental Map</a:t>
            </a:r>
            <a:endParaRPr sz="4400"/>
          </a:p>
        </p:txBody>
      </p:sp>
      <p:pic>
        <p:nvPicPr>
          <p:cNvPr id="199" name="Google Shape;1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5625" y="2045875"/>
            <a:ext cx="6000750" cy="42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984076" y="598775"/>
            <a:ext cx="11025000" cy="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Impact"/>
              <a:buNone/>
            </a:pPr>
            <a:r>
              <a:rPr lang="en-US" sz="4400"/>
              <a:t>Brand Concept Map</a:t>
            </a:r>
            <a:endParaRPr sz="4400"/>
          </a:p>
        </p:txBody>
      </p:sp>
      <p:sp>
        <p:nvSpPr>
          <p:cNvPr id="205" name="Google Shape;205;p23"/>
          <p:cNvSpPr/>
          <p:nvPr/>
        </p:nvSpPr>
        <p:spPr>
          <a:xfrm>
            <a:off x="7502025" y="3302900"/>
            <a:ext cx="1462200" cy="10965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2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Family Value</a:t>
            </a:r>
            <a:endParaRPr sz="2300">
              <a:solidFill>
                <a:schemeClr val="dk2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206" name="Google Shape;206;p23"/>
          <p:cNvSpPr/>
          <p:nvPr/>
        </p:nvSpPr>
        <p:spPr>
          <a:xfrm>
            <a:off x="5443850" y="3540950"/>
            <a:ext cx="1061700" cy="10965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2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Peak</a:t>
            </a:r>
            <a:endParaRPr sz="2300">
              <a:solidFill>
                <a:schemeClr val="dk2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207" name="Google Shape;207;p23"/>
          <p:cNvSpPr/>
          <p:nvPr/>
        </p:nvSpPr>
        <p:spPr>
          <a:xfrm>
            <a:off x="4752175" y="5415050"/>
            <a:ext cx="1949100" cy="10965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2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Affordable</a:t>
            </a:r>
            <a:endParaRPr sz="2100">
              <a:solidFill>
                <a:schemeClr val="dk2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208" name="Google Shape;208;p23"/>
          <p:cNvSpPr/>
          <p:nvPr/>
        </p:nvSpPr>
        <p:spPr>
          <a:xfrm>
            <a:off x="9155600" y="4399400"/>
            <a:ext cx="1462200" cy="10965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2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Catchy Ads</a:t>
            </a:r>
            <a:endParaRPr sz="2300">
              <a:solidFill>
                <a:schemeClr val="dk2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209" name="Google Shape;209;p23"/>
          <p:cNvSpPr/>
          <p:nvPr/>
        </p:nvSpPr>
        <p:spPr>
          <a:xfrm>
            <a:off x="7293550" y="1623450"/>
            <a:ext cx="1670700" cy="10965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Diverse Products</a:t>
            </a:r>
            <a:endParaRPr sz="2200">
              <a:solidFill>
                <a:schemeClr val="dk2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210" name="Google Shape;210;p23"/>
          <p:cNvSpPr/>
          <p:nvPr/>
        </p:nvSpPr>
        <p:spPr>
          <a:xfrm>
            <a:off x="3207475" y="1834900"/>
            <a:ext cx="1544700" cy="10965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2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Varying Recipes</a:t>
            </a:r>
            <a:endParaRPr sz="2300">
              <a:solidFill>
                <a:schemeClr val="dk2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211" name="Google Shape;211;p23"/>
          <p:cNvSpPr/>
          <p:nvPr/>
        </p:nvSpPr>
        <p:spPr>
          <a:xfrm>
            <a:off x="5239225" y="1762750"/>
            <a:ext cx="1462200" cy="10965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Colorful</a:t>
            </a:r>
            <a:endParaRPr sz="1800">
              <a:solidFill>
                <a:schemeClr val="dk2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212" name="Google Shape;212;p23"/>
          <p:cNvSpPr/>
          <p:nvPr/>
        </p:nvSpPr>
        <p:spPr>
          <a:xfrm>
            <a:off x="2137600" y="3302900"/>
            <a:ext cx="1061700" cy="10965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Great Taste</a:t>
            </a:r>
            <a:endParaRPr sz="1800">
              <a:solidFill>
                <a:schemeClr val="dk2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213" name="Google Shape;213;p23"/>
          <p:cNvSpPr/>
          <p:nvPr/>
        </p:nvSpPr>
        <p:spPr>
          <a:xfrm>
            <a:off x="2928475" y="4770900"/>
            <a:ext cx="1462200" cy="10965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Top Quality</a:t>
            </a:r>
            <a:endParaRPr sz="2200">
              <a:solidFill>
                <a:schemeClr val="dk2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214" name="Google Shape;214;p23"/>
          <p:cNvSpPr/>
          <p:nvPr/>
        </p:nvSpPr>
        <p:spPr>
          <a:xfrm>
            <a:off x="7199600" y="5495900"/>
            <a:ext cx="1462200" cy="10965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2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Supreme Reign</a:t>
            </a:r>
            <a:endParaRPr sz="1900">
              <a:solidFill>
                <a:schemeClr val="dk2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215" name="Google Shape;215;p23"/>
          <p:cNvSpPr/>
          <p:nvPr/>
        </p:nvSpPr>
        <p:spPr>
          <a:xfrm>
            <a:off x="9517275" y="2171700"/>
            <a:ext cx="1670700" cy="10965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Varying Texture</a:t>
            </a:r>
            <a:endParaRPr sz="2200">
              <a:solidFill>
                <a:schemeClr val="dk2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cxnSp>
        <p:nvCxnSpPr>
          <p:cNvPr id="216" name="Google Shape;216;p23"/>
          <p:cNvCxnSpPr>
            <a:stCxn id="206" idx="2"/>
            <a:endCxn id="212" idx="6"/>
          </p:cNvCxnSpPr>
          <p:nvPr/>
        </p:nvCxnSpPr>
        <p:spPr>
          <a:xfrm rot="10800000">
            <a:off x="3199250" y="3851300"/>
            <a:ext cx="2244600" cy="2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23"/>
          <p:cNvCxnSpPr>
            <a:stCxn id="206" idx="4"/>
            <a:endCxn id="207" idx="0"/>
          </p:cNvCxnSpPr>
          <p:nvPr/>
        </p:nvCxnSpPr>
        <p:spPr>
          <a:xfrm flipH="1">
            <a:off x="5726600" y="4637450"/>
            <a:ext cx="248100" cy="7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23"/>
          <p:cNvCxnSpPr>
            <a:stCxn id="206" idx="6"/>
            <a:endCxn id="205" idx="2"/>
          </p:cNvCxnSpPr>
          <p:nvPr/>
        </p:nvCxnSpPr>
        <p:spPr>
          <a:xfrm flipH="1" rot="10800000">
            <a:off x="6505550" y="3851300"/>
            <a:ext cx="996600" cy="2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23"/>
          <p:cNvCxnSpPr>
            <a:stCxn id="206" idx="5"/>
            <a:endCxn id="214" idx="1"/>
          </p:cNvCxnSpPr>
          <p:nvPr/>
        </p:nvCxnSpPr>
        <p:spPr>
          <a:xfrm>
            <a:off x="6350068" y="4476871"/>
            <a:ext cx="1063800" cy="117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23"/>
          <p:cNvCxnSpPr>
            <a:endCxn id="210" idx="5"/>
          </p:cNvCxnSpPr>
          <p:nvPr/>
        </p:nvCxnSpPr>
        <p:spPr>
          <a:xfrm rot="10800000">
            <a:off x="4525959" y="2770821"/>
            <a:ext cx="1073400" cy="93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23"/>
          <p:cNvCxnSpPr>
            <a:stCxn id="206" idx="0"/>
            <a:endCxn id="211" idx="4"/>
          </p:cNvCxnSpPr>
          <p:nvPr/>
        </p:nvCxnSpPr>
        <p:spPr>
          <a:xfrm rot="10800000">
            <a:off x="5970200" y="2859350"/>
            <a:ext cx="4500" cy="68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23"/>
          <p:cNvCxnSpPr>
            <a:stCxn id="206" idx="7"/>
            <a:endCxn id="209" idx="3"/>
          </p:cNvCxnSpPr>
          <p:nvPr/>
        </p:nvCxnSpPr>
        <p:spPr>
          <a:xfrm flipH="1" rot="10800000">
            <a:off x="6350068" y="2559429"/>
            <a:ext cx="1188300" cy="114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23"/>
          <p:cNvCxnSpPr>
            <a:stCxn id="209" idx="6"/>
            <a:endCxn id="215" idx="1"/>
          </p:cNvCxnSpPr>
          <p:nvPr/>
        </p:nvCxnSpPr>
        <p:spPr>
          <a:xfrm>
            <a:off x="8964250" y="2171700"/>
            <a:ext cx="797700" cy="16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24" name="Google Shape;224;p23"/>
          <p:cNvCxnSpPr>
            <a:stCxn id="205" idx="5"/>
            <a:endCxn id="208" idx="1"/>
          </p:cNvCxnSpPr>
          <p:nvPr/>
        </p:nvCxnSpPr>
        <p:spPr>
          <a:xfrm>
            <a:off x="8750091" y="4238821"/>
            <a:ext cx="619500" cy="32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p23"/>
          <p:cNvCxnSpPr>
            <a:stCxn id="206" idx="3"/>
            <a:endCxn id="213" idx="7"/>
          </p:cNvCxnSpPr>
          <p:nvPr/>
        </p:nvCxnSpPr>
        <p:spPr>
          <a:xfrm flipH="1">
            <a:off x="4176432" y="4476871"/>
            <a:ext cx="1422900" cy="45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23"/>
          <p:cNvCxnSpPr>
            <a:stCxn id="212" idx="4"/>
            <a:endCxn id="213" idx="1"/>
          </p:cNvCxnSpPr>
          <p:nvPr/>
        </p:nvCxnSpPr>
        <p:spPr>
          <a:xfrm>
            <a:off x="2668450" y="4399400"/>
            <a:ext cx="474300" cy="53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rop">
  <a:themeElements>
    <a:clrScheme name="Custom 27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76923C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