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5"/>
  </p:notesMasterIdLst>
  <p:sldIdLst>
    <p:sldId id="256" r:id="rId2"/>
    <p:sldId id="258" r:id="rId3"/>
    <p:sldId id="257" r:id="rId4"/>
    <p:sldId id="263" r:id="rId5"/>
    <p:sldId id="262" r:id="rId6"/>
    <p:sldId id="259" r:id="rId7"/>
    <p:sldId id="264" r:id="rId8"/>
    <p:sldId id="267" r:id="rId9"/>
    <p:sldId id="266" r:id="rId10"/>
    <p:sldId id="268" r:id="rId11"/>
    <p:sldId id="265" r:id="rId12"/>
    <p:sldId id="260" r:id="rId13"/>
    <p:sldId id="270"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090" autoAdjust="0"/>
  </p:normalViewPr>
  <p:slideViewPr>
    <p:cSldViewPr snapToGrid="0">
      <p:cViewPr varScale="1">
        <p:scale>
          <a:sx n="104" d="100"/>
          <a:sy n="104" d="100"/>
        </p:scale>
        <p:origin x="8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5B918-4A82-458A-B868-D3A938405A1B}" type="datetimeFigureOut">
              <a:rPr lang="de-DE" smtClean="0"/>
              <a:t>17.05.2017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FB13B-F203-4C41-B1EC-E8A6EE754558}" type="slidenum">
              <a:rPr lang="de-DE" smtClean="0"/>
              <a:t>‹Nr.›</a:t>
            </a:fld>
            <a:endParaRPr lang="de-DE"/>
          </a:p>
        </p:txBody>
      </p:sp>
    </p:spTree>
    <p:extLst>
      <p:ext uri="{BB962C8B-B14F-4D97-AF65-F5344CB8AC3E}">
        <p14:creationId xmlns:p14="http://schemas.microsoft.com/office/powerpoint/2010/main" val="198560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Softwarequalitätsmetrik ist eine Funktion, die eine Software-Einheit in einen Zahlenwert abbildet, welcher als Erfüllungsgrad einer Qualitätseigenschaft der Software-Einheit interpretierbar ist.“</a:t>
            </a:r>
          </a:p>
        </p:txBody>
      </p:sp>
      <p:sp>
        <p:nvSpPr>
          <p:cNvPr id="4" name="Foliennummernplatzhalter 3"/>
          <p:cNvSpPr>
            <a:spLocks noGrp="1"/>
          </p:cNvSpPr>
          <p:nvPr>
            <p:ph type="sldNum" sz="quarter" idx="10"/>
          </p:nvPr>
        </p:nvSpPr>
        <p:spPr/>
        <p:txBody>
          <a:bodyPr/>
          <a:lstStyle/>
          <a:p>
            <a:fld id="{94CFB13B-F203-4C41-B1EC-E8A6EE754558}" type="slidenum">
              <a:rPr lang="de-DE" smtClean="0"/>
              <a:t>3</a:t>
            </a:fld>
            <a:endParaRPr lang="de-DE"/>
          </a:p>
        </p:txBody>
      </p:sp>
    </p:spTree>
    <p:extLst>
      <p:ext uri="{BB962C8B-B14F-4D97-AF65-F5344CB8AC3E}">
        <p14:creationId xmlns:p14="http://schemas.microsoft.com/office/powerpoint/2010/main" val="420858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Wartbarkeit</a:t>
            </a:r>
          </a:p>
          <a:p>
            <a:r>
              <a:rPr lang="de-DE" dirty="0"/>
              <a:t>Erweiterbarkeit</a:t>
            </a:r>
          </a:p>
          <a:p>
            <a:r>
              <a:rPr lang="de-DE" dirty="0"/>
              <a:t>Verständlichkeit</a:t>
            </a:r>
          </a:p>
          <a:p>
            <a:endParaRPr lang="de-DE" dirty="0"/>
          </a:p>
        </p:txBody>
      </p:sp>
      <p:sp>
        <p:nvSpPr>
          <p:cNvPr id="4" name="Foliennummernplatzhalter 3"/>
          <p:cNvSpPr>
            <a:spLocks noGrp="1"/>
          </p:cNvSpPr>
          <p:nvPr>
            <p:ph type="sldNum" sz="quarter" idx="10"/>
          </p:nvPr>
        </p:nvSpPr>
        <p:spPr/>
        <p:txBody>
          <a:bodyPr/>
          <a:lstStyle/>
          <a:p>
            <a:fld id="{94CFB13B-F203-4C41-B1EC-E8A6EE754558}" type="slidenum">
              <a:rPr lang="de-DE" smtClean="0"/>
              <a:t>4</a:t>
            </a:fld>
            <a:endParaRPr lang="de-DE"/>
          </a:p>
        </p:txBody>
      </p:sp>
    </p:spTree>
    <p:extLst>
      <p:ext uri="{BB962C8B-B14F-4D97-AF65-F5344CB8AC3E}">
        <p14:creationId xmlns:p14="http://schemas.microsoft.com/office/powerpoint/2010/main" val="1423511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LOC 	13</a:t>
            </a:r>
          </a:p>
          <a:p>
            <a:r>
              <a:rPr lang="de-DE" dirty="0"/>
              <a:t>SLOC	11</a:t>
            </a:r>
          </a:p>
          <a:p>
            <a:r>
              <a:rPr lang="de-DE" dirty="0"/>
              <a:t>NCLOC	9 (</a:t>
            </a:r>
            <a:r>
              <a:rPr lang="de-DE" dirty="0" err="1"/>
              <a:t>method</a:t>
            </a:r>
            <a:r>
              <a:rPr lang="de-DE" dirty="0"/>
              <a:t>), 11 (</a:t>
            </a:r>
            <a:r>
              <a:rPr lang="de-DE" dirty="0" err="1"/>
              <a:t>class</a:t>
            </a:r>
            <a:r>
              <a:rPr lang="de-DE" dirty="0"/>
              <a:t>)</a:t>
            </a:r>
          </a:p>
        </p:txBody>
      </p:sp>
      <p:sp>
        <p:nvSpPr>
          <p:cNvPr id="4" name="Foliennummernplatzhalter 3"/>
          <p:cNvSpPr>
            <a:spLocks noGrp="1"/>
          </p:cNvSpPr>
          <p:nvPr>
            <p:ph type="sldNum" sz="quarter" idx="10"/>
          </p:nvPr>
        </p:nvSpPr>
        <p:spPr/>
        <p:txBody>
          <a:bodyPr/>
          <a:lstStyle/>
          <a:p>
            <a:fld id="{94CFB13B-F203-4C41-B1EC-E8A6EE754558}" type="slidenum">
              <a:rPr lang="de-DE" smtClean="0"/>
              <a:t>6</a:t>
            </a:fld>
            <a:endParaRPr lang="de-DE"/>
          </a:p>
        </p:txBody>
      </p:sp>
    </p:spTree>
    <p:extLst>
      <p:ext uri="{BB962C8B-B14F-4D97-AF65-F5344CB8AC3E}">
        <p14:creationId xmlns:p14="http://schemas.microsoft.com/office/powerpoint/2010/main" val="3439431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interessanter Rückschluss von McCabe war es auch, dass mit Hilfe des erstellten Graphen eine Bewertung des Programmierstils erfolgen könne, und dadurch sogar der Programmierer der betrachteten Software zu identifizieren wäre.</a:t>
            </a:r>
          </a:p>
        </p:txBody>
      </p:sp>
      <p:sp>
        <p:nvSpPr>
          <p:cNvPr id="4" name="Foliennummernplatzhalter 3"/>
          <p:cNvSpPr>
            <a:spLocks noGrp="1"/>
          </p:cNvSpPr>
          <p:nvPr>
            <p:ph type="sldNum" sz="quarter" idx="10"/>
          </p:nvPr>
        </p:nvSpPr>
        <p:spPr/>
        <p:txBody>
          <a:bodyPr/>
          <a:lstStyle/>
          <a:p>
            <a:fld id="{94CFB13B-F203-4C41-B1EC-E8A6EE754558}" type="slidenum">
              <a:rPr lang="de-DE" smtClean="0"/>
              <a:t>12</a:t>
            </a:fld>
            <a:endParaRPr lang="de-DE"/>
          </a:p>
        </p:txBody>
      </p:sp>
    </p:spTree>
    <p:extLst>
      <p:ext uri="{BB962C8B-B14F-4D97-AF65-F5344CB8AC3E}">
        <p14:creationId xmlns:p14="http://schemas.microsoft.com/office/powerpoint/2010/main" val="297822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9B8FFF-22DF-4B3A-BF47-E91570B20E9B}"/>
              </a:ext>
            </a:extLst>
          </p:cNvPr>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a:extLst>
              <a:ext uri="{FF2B5EF4-FFF2-40B4-BE49-F238E27FC236}">
                <a16:creationId xmlns:a16="http://schemas.microsoft.com/office/drawing/2014/main" id="{B1C175BE-558C-4020-8598-A15AF0876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id="{5EA934F7-6FA1-43FB-8515-379A48AC9997}"/>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5" name="Fußzeilenplatzhalter 4">
            <a:extLst>
              <a:ext uri="{FF2B5EF4-FFF2-40B4-BE49-F238E27FC236}">
                <a16:creationId xmlns:a16="http://schemas.microsoft.com/office/drawing/2014/main" id="{4BE14023-2F2E-43C9-B9B8-32C821E4B4E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37714F9-371D-4827-9EB8-E3AC7875C835}"/>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10359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3F4155-E6B0-4704-B8CE-20605AC49109}"/>
              </a:ext>
            </a:extLst>
          </p:cNvPr>
          <p:cNvSpPr>
            <a:spLocks noGrp="1"/>
          </p:cNvSpPr>
          <p:nvPr>
            <p:ph type="title"/>
          </p:nvPr>
        </p:nvSpPr>
        <p:spPr/>
        <p:txBody>
          <a:bodyPr/>
          <a:lstStyle/>
          <a:p>
            <a:r>
              <a:rPr lang="de-DE"/>
              <a:t>Titelmasterformat durch Klicken bearbeiten</a:t>
            </a:r>
          </a:p>
        </p:txBody>
      </p:sp>
      <p:sp>
        <p:nvSpPr>
          <p:cNvPr id="3" name="Vertikaler Textplatzhalter 2">
            <a:extLst>
              <a:ext uri="{FF2B5EF4-FFF2-40B4-BE49-F238E27FC236}">
                <a16:creationId xmlns:a16="http://schemas.microsoft.com/office/drawing/2014/main" id="{2814F10F-8FBC-49ED-93C2-B1A7B71C71F6}"/>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05C8EBC-3750-4A26-B414-24FA598E063A}"/>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5" name="Fußzeilenplatzhalter 4">
            <a:extLst>
              <a:ext uri="{FF2B5EF4-FFF2-40B4-BE49-F238E27FC236}">
                <a16:creationId xmlns:a16="http://schemas.microsoft.com/office/drawing/2014/main" id="{4F0BEB77-02B6-4156-A368-9389D0A32C4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EC3174-0D11-433F-816A-22EA14ADE2C5}"/>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357356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6CAA6F-7468-4752-96D4-193ACB4D5C7E}"/>
              </a:ext>
            </a:extLst>
          </p:cNvPr>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a:extLst>
              <a:ext uri="{FF2B5EF4-FFF2-40B4-BE49-F238E27FC236}">
                <a16:creationId xmlns:a16="http://schemas.microsoft.com/office/drawing/2014/main" id="{37BE7E14-3DF5-4839-A60D-3CBA0F4734E2}"/>
              </a:ext>
            </a:extLst>
          </p:cNvPr>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C41BB1-1209-4C8B-895F-06F7D0966567}"/>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5" name="Fußzeilenplatzhalter 4">
            <a:extLst>
              <a:ext uri="{FF2B5EF4-FFF2-40B4-BE49-F238E27FC236}">
                <a16:creationId xmlns:a16="http://schemas.microsoft.com/office/drawing/2014/main" id="{74808C10-7265-4C54-888F-ABFB1AD170D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8D0F98E-A9B7-477E-8ECA-3C8AF92682D2}"/>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312551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FEE7F6-C037-4FA1-9E00-680D09BF559F}"/>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6175F075-A687-4375-99D0-B069E55D0EF3}"/>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7043C1A-B9F8-4491-8178-65D539D061C2}"/>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5" name="Fußzeilenplatzhalter 4">
            <a:extLst>
              <a:ext uri="{FF2B5EF4-FFF2-40B4-BE49-F238E27FC236}">
                <a16:creationId xmlns:a16="http://schemas.microsoft.com/office/drawing/2014/main" id="{12A0CDEA-D3AF-45D2-ABC5-1CEC2CF60B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9281F9A-53CF-456F-92CE-291C100BD428}"/>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166033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4A73D7-8971-4ADB-8466-193F3623A304}"/>
              </a:ext>
            </a:extLst>
          </p:cNvPr>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a:extLst>
              <a:ext uri="{FF2B5EF4-FFF2-40B4-BE49-F238E27FC236}">
                <a16:creationId xmlns:a16="http://schemas.microsoft.com/office/drawing/2014/main" id="{8177B656-D9B9-4946-9BB9-622F48E0E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a:extLst>
              <a:ext uri="{FF2B5EF4-FFF2-40B4-BE49-F238E27FC236}">
                <a16:creationId xmlns:a16="http://schemas.microsoft.com/office/drawing/2014/main" id="{0030C5C1-E3DE-4946-A070-36B0D58E5A45}"/>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5" name="Fußzeilenplatzhalter 4">
            <a:extLst>
              <a:ext uri="{FF2B5EF4-FFF2-40B4-BE49-F238E27FC236}">
                <a16:creationId xmlns:a16="http://schemas.microsoft.com/office/drawing/2014/main" id="{ABFFB2B9-66C7-46C6-A97A-B30704CE984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806592-79F1-4735-8B46-770AFFA10D81}"/>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90079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25FA44-04F0-4802-815A-113CCA64FD91}"/>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C85C55F4-301F-49B2-AF6A-0C795790E504}"/>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96A06FD-3EE9-4C29-8C59-7CB3A68A690E}"/>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EC8FC66-36CB-4961-B276-7A298C108EB2}"/>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6" name="Fußzeilenplatzhalter 5">
            <a:extLst>
              <a:ext uri="{FF2B5EF4-FFF2-40B4-BE49-F238E27FC236}">
                <a16:creationId xmlns:a16="http://schemas.microsoft.com/office/drawing/2014/main" id="{16B7ACEA-608A-471A-9130-C5064DF97CB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DD93153-B9BC-4DAF-96B6-20CEBE2E99C4}"/>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375484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B72015-AF93-4EA4-8953-A70D83A32C0B}"/>
              </a:ext>
            </a:extLst>
          </p:cNvPr>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a:extLst>
              <a:ext uri="{FF2B5EF4-FFF2-40B4-BE49-F238E27FC236}">
                <a16:creationId xmlns:a16="http://schemas.microsoft.com/office/drawing/2014/main" id="{C4491F14-9F09-4716-B10A-3F7580FB6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D733352E-F1C9-41FB-A903-4140D80D51F8}"/>
              </a:ext>
            </a:extLst>
          </p:cNvPr>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E7B448D-9850-4C30-B80C-858A5663F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4588FDE4-499C-4312-A8DB-7B489B579524}"/>
              </a:ext>
            </a:extLst>
          </p:cNvPr>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DC8D59B-5653-47F6-A996-AFF548B1401F}"/>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8" name="Fußzeilenplatzhalter 7">
            <a:extLst>
              <a:ext uri="{FF2B5EF4-FFF2-40B4-BE49-F238E27FC236}">
                <a16:creationId xmlns:a16="http://schemas.microsoft.com/office/drawing/2014/main" id="{19983D5B-9F93-45C4-B824-00D77E3AABF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0C24872-4DB2-49CE-8F71-58B3D5E7588F}"/>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3041388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CFAD61-EB24-4619-8BCD-2BFD728F4570}"/>
              </a:ext>
            </a:extLst>
          </p:cNvPr>
          <p:cNvSpPr>
            <a:spLocks noGrp="1"/>
          </p:cNvSpPr>
          <p:nvPr>
            <p:ph type="title"/>
          </p:nvPr>
        </p:nvSpPr>
        <p:spPr/>
        <p:txBody>
          <a:bodyPr/>
          <a:lstStyle/>
          <a:p>
            <a:r>
              <a:rPr lang="de-DE"/>
              <a:t>Titelmasterformat durch Klicken bearbeiten</a:t>
            </a:r>
          </a:p>
        </p:txBody>
      </p:sp>
      <p:sp>
        <p:nvSpPr>
          <p:cNvPr id="3" name="Datumsplatzhalter 2">
            <a:extLst>
              <a:ext uri="{FF2B5EF4-FFF2-40B4-BE49-F238E27FC236}">
                <a16:creationId xmlns:a16="http://schemas.microsoft.com/office/drawing/2014/main" id="{86107DB9-860B-4164-BB53-3B0579FB3782}"/>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4" name="Fußzeilenplatzhalter 3">
            <a:extLst>
              <a:ext uri="{FF2B5EF4-FFF2-40B4-BE49-F238E27FC236}">
                <a16:creationId xmlns:a16="http://schemas.microsoft.com/office/drawing/2014/main" id="{0937D64A-8D73-4122-840E-6C3343BA7E0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1A46473-EB2F-46A1-A3C0-72F60B14BF06}"/>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212934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7F59197-50DD-48C3-A6BE-419B84345C6B}"/>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3" name="Fußzeilenplatzhalter 2">
            <a:extLst>
              <a:ext uri="{FF2B5EF4-FFF2-40B4-BE49-F238E27FC236}">
                <a16:creationId xmlns:a16="http://schemas.microsoft.com/office/drawing/2014/main" id="{3806611A-E43A-4D2A-ADA7-A00EA395885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5D9514-E537-455D-8AE5-2B2976E337C2}"/>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18356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2571E0-6CBB-4440-8B02-BA9448D9E529}"/>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a:extLst>
              <a:ext uri="{FF2B5EF4-FFF2-40B4-BE49-F238E27FC236}">
                <a16:creationId xmlns:a16="http://schemas.microsoft.com/office/drawing/2014/main" id="{F4F8B475-3AF4-4388-9F0B-C462060C3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5B569D5-B1EC-45D5-9C43-219450FF5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86200D07-2837-488F-A1C9-E28A60641055}"/>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6" name="Fußzeilenplatzhalter 5">
            <a:extLst>
              <a:ext uri="{FF2B5EF4-FFF2-40B4-BE49-F238E27FC236}">
                <a16:creationId xmlns:a16="http://schemas.microsoft.com/office/drawing/2014/main" id="{B50961AB-B7B2-48C7-BFB2-66F7EA782A7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50841BF-992D-44F2-A3AA-F0387213D296}"/>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177245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F51CE5-837C-4DF1-AD75-E805D75F7338}"/>
              </a:ext>
            </a:extLst>
          </p:cNvPr>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a:extLst>
              <a:ext uri="{FF2B5EF4-FFF2-40B4-BE49-F238E27FC236}">
                <a16:creationId xmlns:a16="http://schemas.microsoft.com/office/drawing/2014/main" id="{55C26E69-F43D-4047-AFD0-CF8854AD4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CE3C259-0468-4334-8866-0DB8C31FD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a:extLst>
              <a:ext uri="{FF2B5EF4-FFF2-40B4-BE49-F238E27FC236}">
                <a16:creationId xmlns:a16="http://schemas.microsoft.com/office/drawing/2014/main" id="{BD8CE5FC-F6B8-47BA-84EA-D8D02A4C54BC}"/>
              </a:ext>
            </a:extLst>
          </p:cNvPr>
          <p:cNvSpPr>
            <a:spLocks noGrp="1"/>
          </p:cNvSpPr>
          <p:nvPr>
            <p:ph type="dt" sz="half" idx="10"/>
          </p:nvPr>
        </p:nvSpPr>
        <p:spPr/>
        <p:txBody>
          <a:bodyPr/>
          <a:lstStyle/>
          <a:p>
            <a:fld id="{63134E6D-CCE6-47C4-B42A-77924B8C03D5}" type="datetimeFigureOut">
              <a:rPr lang="de-DE" smtClean="0"/>
              <a:t>17.05.2017</a:t>
            </a:fld>
            <a:endParaRPr lang="de-DE"/>
          </a:p>
        </p:txBody>
      </p:sp>
      <p:sp>
        <p:nvSpPr>
          <p:cNvPr id="6" name="Fußzeilenplatzhalter 5">
            <a:extLst>
              <a:ext uri="{FF2B5EF4-FFF2-40B4-BE49-F238E27FC236}">
                <a16:creationId xmlns:a16="http://schemas.microsoft.com/office/drawing/2014/main" id="{82DD752A-66F9-45B5-BA31-E000B596C34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FF3403F-474D-4BA8-8083-BBFFA6D205C5}"/>
              </a:ext>
            </a:extLst>
          </p:cNvPr>
          <p:cNvSpPr>
            <a:spLocks noGrp="1"/>
          </p:cNvSpPr>
          <p:nvPr>
            <p:ph type="sldNum" sz="quarter" idx="12"/>
          </p:nvPr>
        </p:nvSpPr>
        <p:spPr/>
        <p:txBody>
          <a:bodyPr/>
          <a:lstStyle/>
          <a:p>
            <a:fld id="{D90E6372-62A5-40D4-AA67-92D1A34849C2}" type="slidenum">
              <a:rPr lang="de-DE" smtClean="0"/>
              <a:t>‹Nr.›</a:t>
            </a:fld>
            <a:endParaRPr lang="de-DE"/>
          </a:p>
        </p:txBody>
      </p:sp>
    </p:spTree>
    <p:extLst>
      <p:ext uri="{BB962C8B-B14F-4D97-AF65-F5344CB8AC3E}">
        <p14:creationId xmlns:p14="http://schemas.microsoft.com/office/powerpoint/2010/main" val="288883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53B7D4C-6051-43D6-943D-E3F12FEBC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a:extLst>
              <a:ext uri="{FF2B5EF4-FFF2-40B4-BE49-F238E27FC236}">
                <a16:creationId xmlns:a16="http://schemas.microsoft.com/office/drawing/2014/main" id="{2290BF22-CDA8-4675-B7E5-9DBD20B9E9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A2540F2-011A-441B-9409-8A5B2499E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34E6D-CCE6-47C4-B42A-77924B8C03D5}" type="datetimeFigureOut">
              <a:rPr lang="de-DE" smtClean="0"/>
              <a:t>17.05.2017</a:t>
            </a:fld>
            <a:endParaRPr lang="de-DE"/>
          </a:p>
        </p:txBody>
      </p:sp>
      <p:sp>
        <p:nvSpPr>
          <p:cNvPr id="5" name="Fußzeilenplatzhalter 4">
            <a:extLst>
              <a:ext uri="{FF2B5EF4-FFF2-40B4-BE49-F238E27FC236}">
                <a16:creationId xmlns:a16="http://schemas.microsoft.com/office/drawing/2014/main" id="{EE85C662-A68A-4198-B1A1-A33D216B00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D1DA9BD-E1D3-49F3-B7E6-A825903BB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0E6372-62A5-40D4-AA67-92D1A34849C2}" type="slidenum">
              <a:rPr lang="de-DE" smtClean="0"/>
              <a:t>‹Nr.›</a:t>
            </a:fld>
            <a:endParaRPr lang="de-DE"/>
          </a:p>
        </p:txBody>
      </p:sp>
    </p:spTree>
    <p:extLst>
      <p:ext uri="{BB962C8B-B14F-4D97-AF65-F5344CB8AC3E}">
        <p14:creationId xmlns:p14="http://schemas.microsoft.com/office/powerpoint/2010/main" val="309348598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A66465-023A-4C02-9723-A9389C492282}"/>
              </a:ext>
            </a:extLst>
          </p:cNvPr>
          <p:cNvSpPr>
            <a:spLocks noGrp="1"/>
          </p:cNvSpPr>
          <p:nvPr>
            <p:ph type="ctrTitle"/>
          </p:nvPr>
        </p:nvSpPr>
        <p:spPr/>
        <p:txBody>
          <a:bodyPr/>
          <a:lstStyle/>
          <a:p>
            <a:r>
              <a:rPr lang="de-DE" dirty="0" err="1"/>
              <a:t>Metrics</a:t>
            </a:r>
            <a:r>
              <a:rPr lang="de-DE" dirty="0"/>
              <a:t> 1.3.6</a:t>
            </a:r>
          </a:p>
        </p:txBody>
      </p:sp>
      <p:sp>
        <p:nvSpPr>
          <p:cNvPr id="3" name="Untertitel 2">
            <a:extLst>
              <a:ext uri="{FF2B5EF4-FFF2-40B4-BE49-F238E27FC236}">
                <a16:creationId xmlns:a16="http://schemas.microsoft.com/office/drawing/2014/main" id="{995FF4F0-9535-43F6-99C0-00205205682F}"/>
              </a:ext>
            </a:extLst>
          </p:cNvPr>
          <p:cNvSpPr>
            <a:spLocks noGrp="1"/>
          </p:cNvSpPr>
          <p:nvPr>
            <p:ph type="subTitle" idx="1"/>
          </p:nvPr>
        </p:nvSpPr>
        <p:spPr/>
        <p:txBody>
          <a:bodyPr/>
          <a:lstStyle/>
          <a:p>
            <a:r>
              <a:rPr lang="de-DE" dirty="0"/>
              <a:t>E-Portfolio </a:t>
            </a:r>
            <a:r>
              <a:rPr lang="de-DE" dirty="0" err="1"/>
              <a:t>by</a:t>
            </a:r>
            <a:r>
              <a:rPr lang="de-DE" dirty="0"/>
              <a:t> Marco Mueller</a:t>
            </a:r>
          </a:p>
        </p:txBody>
      </p:sp>
    </p:spTree>
    <p:extLst>
      <p:ext uri="{BB962C8B-B14F-4D97-AF65-F5344CB8AC3E}">
        <p14:creationId xmlns:p14="http://schemas.microsoft.com/office/powerpoint/2010/main" val="180922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AF232A-DA86-4960-9707-A74EC5F6B52C}"/>
              </a:ext>
            </a:extLst>
          </p:cNvPr>
          <p:cNvSpPr>
            <a:spLocks noGrp="1"/>
          </p:cNvSpPr>
          <p:nvPr>
            <p:ph type="title"/>
          </p:nvPr>
        </p:nvSpPr>
        <p:spPr/>
        <p:txBody>
          <a:bodyPr/>
          <a:lstStyle/>
          <a:p>
            <a:r>
              <a:rPr lang="de-DE" dirty="0" err="1"/>
              <a:t>Metrics</a:t>
            </a:r>
            <a:r>
              <a:rPr lang="de-DE" dirty="0"/>
              <a:t> – </a:t>
            </a:r>
            <a:r>
              <a:rPr lang="de-DE" dirty="0" err="1"/>
              <a:t>Distance</a:t>
            </a:r>
            <a:r>
              <a:rPr lang="de-DE" dirty="0"/>
              <a:t> </a:t>
            </a:r>
            <a:r>
              <a:rPr lang="de-DE" dirty="0" err="1"/>
              <a:t>from</a:t>
            </a:r>
            <a:r>
              <a:rPr lang="de-DE" dirty="0"/>
              <a:t> </a:t>
            </a:r>
            <a:r>
              <a:rPr lang="de-DE" dirty="0" err="1"/>
              <a:t>the</a:t>
            </a:r>
            <a:r>
              <a:rPr lang="de-DE" dirty="0"/>
              <a:t> Main </a:t>
            </a:r>
            <a:r>
              <a:rPr lang="de-DE" dirty="0" err="1"/>
              <a:t>Sequence</a:t>
            </a:r>
            <a:endParaRPr lang="de-DE" dirty="0"/>
          </a:p>
        </p:txBody>
      </p:sp>
      <p:sp>
        <p:nvSpPr>
          <p:cNvPr id="3" name="Inhaltsplatzhalter 2">
            <a:extLst>
              <a:ext uri="{FF2B5EF4-FFF2-40B4-BE49-F238E27FC236}">
                <a16:creationId xmlns:a16="http://schemas.microsoft.com/office/drawing/2014/main" id="{4C439D70-0DAB-458B-B927-3AC4A15B48A7}"/>
              </a:ext>
            </a:extLst>
          </p:cNvPr>
          <p:cNvSpPr>
            <a:spLocks noGrp="1"/>
          </p:cNvSpPr>
          <p:nvPr>
            <p:ph idx="1"/>
          </p:nvPr>
        </p:nvSpPr>
        <p:spPr/>
        <p:txBody>
          <a:bodyPr/>
          <a:lstStyle/>
          <a:p>
            <a:r>
              <a:rPr lang="de-DE" dirty="0"/>
              <a:t>D = | A + I – 1 |</a:t>
            </a:r>
          </a:p>
          <a:p>
            <a:pPr marL="0" indent="0">
              <a:buNone/>
            </a:pPr>
            <a:endParaRPr lang="de-DE" dirty="0"/>
          </a:p>
          <a:p>
            <a:r>
              <a:rPr lang="de-DE" dirty="0"/>
              <a:t>Ideal </a:t>
            </a:r>
            <a:r>
              <a:rPr lang="de-DE" dirty="0" err="1"/>
              <a:t>value</a:t>
            </a:r>
            <a:r>
              <a:rPr lang="de-DE" dirty="0"/>
              <a:t>: „0“</a:t>
            </a:r>
          </a:p>
          <a:p>
            <a:pPr marL="0" indent="0">
              <a:buNone/>
            </a:pPr>
            <a:endParaRPr lang="de-DE" dirty="0"/>
          </a:p>
          <a:p>
            <a:r>
              <a:rPr lang="de-DE" dirty="0"/>
              <a:t>Max. </a:t>
            </a:r>
            <a:r>
              <a:rPr lang="de-DE" dirty="0" err="1"/>
              <a:t>stable</a:t>
            </a:r>
            <a:r>
              <a:rPr lang="de-DE" dirty="0"/>
              <a:t> (I = 0) </a:t>
            </a:r>
            <a:r>
              <a:rPr lang="de-DE" dirty="0" err="1"/>
              <a:t>and</a:t>
            </a:r>
            <a:r>
              <a:rPr lang="de-DE" dirty="0"/>
              <a:t> max. </a:t>
            </a:r>
            <a:r>
              <a:rPr lang="de-DE" dirty="0" err="1"/>
              <a:t>abstract</a:t>
            </a:r>
            <a:r>
              <a:rPr lang="de-DE" dirty="0"/>
              <a:t> (A = 1) </a:t>
            </a:r>
            <a:r>
              <a:rPr lang="de-DE" dirty="0" err="1"/>
              <a:t>is</a:t>
            </a:r>
            <a:r>
              <a:rPr lang="de-DE" dirty="0"/>
              <a:t> </a:t>
            </a:r>
            <a:r>
              <a:rPr lang="de-DE" dirty="0" err="1"/>
              <a:t>good</a:t>
            </a:r>
            <a:endParaRPr lang="de-DE" dirty="0"/>
          </a:p>
          <a:p>
            <a:r>
              <a:rPr lang="de-DE" dirty="0"/>
              <a:t>Min. </a:t>
            </a:r>
            <a:r>
              <a:rPr lang="de-DE" dirty="0" err="1"/>
              <a:t>stable</a:t>
            </a:r>
            <a:r>
              <a:rPr lang="de-DE" dirty="0"/>
              <a:t> (I = 1) </a:t>
            </a:r>
            <a:r>
              <a:rPr lang="de-DE" dirty="0" err="1"/>
              <a:t>and</a:t>
            </a:r>
            <a:r>
              <a:rPr lang="de-DE" dirty="0"/>
              <a:t> min. </a:t>
            </a:r>
            <a:r>
              <a:rPr lang="de-DE" dirty="0" err="1"/>
              <a:t>concrete</a:t>
            </a:r>
            <a:r>
              <a:rPr lang="de-DE" dirty="0"/>
              <a:t> (A = 0) </a:t>
            </a:r>
            <a:r>
              <a:rPr lang="de-DE" dirty="0" err="1"/>
              <a:t>is</a:t>
            </a:r>
            <a:r>
              <a:rPr lang="de-DE" dirty="0"/>
              <a:t> also </a:t>
            </a:r>
            <a:r>
              <a:rPr lang="de-DE" dirty="0" err="1"/>
              <a:t>good</a:t>
            </a:r>
            <a:endParaRPr lang="de-DE" dirty="0"/>
          </a:p>
          <a:p>
            <a:endParaRPr lang="de-DE" dirty="0"/>
          </a:p>
          <a:p>
            <a:pPr>
              <a:buBlip>
                <a:blip r:embed="rId2">
                  <a:extLst>
                    <a:ext uri="{96DAC541-7B7A-43D3-8B79-37D633B846F1}">
                      <asvg:svgBlip xmlns:asvg="http://schemas.microsoft.com/office/drawing/2016/SVG/main" r:embed="rId3"/>
                    </a:ext>
                  </a:extLst>
                </a:blip>
              </a:buBlip>
            </a:pPr>
            <a:r>
              <a:rPr lang="de-DE" dirty="0"/>
              <a:t> D </a:t>
            </a:r>
            <a:r>
              <a:rPr lang="de-DE" dirty="0" err="1"/>
              <a:t>should</a:t>
            </a:r>
            <a:r>
              <a:rPr lang="de-DE" dirty="0"/>
              <a:t> </a:t>
            </a:r>
            <a:r>
              <a:rPr lang="de-DE" dirty="0" err="1"/>
              <a:t>be</a:t>
            </a:r>
            <a:r>
              <a:rPr lang="de-DE" dirty="0"/>
              <a:t> </a:t>
            </a:r>
            <a:r>
              <a:rPr lang="de-DE" dirty="0" err="1"/>
              <a:t>as</a:t>
            </a:r>
            <a:r>
              <a:rPr lang="de-DE" dirty="0"/>
              <a:t> </a:t>
            </a:r>
            <a:r>
              <a:rPr lang="de-DE" dirty="0" err="1"/>
              <a:t>near</a:t>
            </a:r>
            <a:r>
              <a:rPr lang="de-DE" dirty="0"/>
              <a:t> </a:t>
            </a:r>
            <a:r>
              <a:rPr lang="de-DE" dirty="0" err="1"/>
              <a:t>to</a:t>
            </a:r>
            <a:r>
              <a:rPr lang="de-DE" dirty="0"/>
              <a:t> „0“ </a:t>
            </a:r>
            <a:r>
              <a:rPr lang="de-DE" dirty="0" err="1"/>
              <a:t>as</a:t>
            </a:r>
            <a:r>
              <a:rPr lang="de-DE" dirty="0"/>
              <a:t> </a:t>
            </a:r>
            <a:r>
              <a:rPr lang="de-DE" dirty="0" err="1"/>
              <a:t>possible</a:t>
            </a:r>
            <a:r>
              <a:rPr lang="de-DE" dirty="0"/>
              <a:t> </a:t>
            </a:r>
            <a:r>
              <a:rPr lang="de-DE" dirty="0" err="1"/>
              <a:t>for</a:t>
            </a:r>
            <a:r>
              <a:rPr lang="de-DE" dirty="0"/>
              <a:t> a </a:t>
            </a:r>
            <a:r>
              <a:rPr lang="de-DE" dirty="0" err="1"/>
              <a:t>good</a:t>
            </a:r>
            <a:r>
              <a:rPr lang="de-DE" dirty="0"/>
              <a:t> </a:t>
            </a:r>
            <a:r>
              <a:rPr lang="de-DE" dirty="0" err="1"/>
              <a:t>package</a:t>
            </a:r>
            <a:r>
              <a:rPr lang="de-DE" dirty="0"/>
              <a:t> </a:t>
            </a:r>
            <a:r>
              <a:rPr lang="de-DE" dirty="0" err="1"/>
              <a:t>structure</a:t>
            </a:r>
            <a:endParaRPr lang="de-DE" dirty="0"/>
          </a:p>
        </p:txBody>
      </p:sp>
    </p:spTree>
    <p:extLst>
      <p:ext uri="{BB962C8B-B14F-4D97-AF65-F5344CB8AC3E}">
        <p14:creationId xmlns:p14="http://schemas.microsoft.com/office/powerpoint/2010/main" val="143911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857CE-1535-4976-819E-7DB5702F7B28}"/>
              </a:ext>
            </a:extLst>
          </p:cNvPr>
          <p:cNvSpPr>
            <a:spLocks noGrp="1"/>
          </p:cNvSpPr>
          <p:nvPr>
            <p:ph type="title"/>
          </p:nvPr>
        </p:nvSpPr>
        <p:spPr/>
        <p:txBody>
          <a:bodyPr/>
          <a:lstStyle/>
          <a:p>
            <a:r>
              <a:rPr lang="de-DE" dirty="0" err="1"/>
              <a:t>Metrics</a:t>
            </a:r>
            <a:r>
              <a:rPr lang="de-DE" dirty="0"/>
              <a:t> – </a:t>
            </a:r>
            <a:r>
              <a:rPr lang="de-DE" dirty="0" err="1"/>
              <a:t>Specialization</a:t>
            </a:r>
            <a:r>
              <a:rPr lang="de-DE" dirty="0"/>
              <a:t> Index</a:t>
            </a:r>
          </a:p>
        </p:txBody>
      </p:sp>
      <p:sp>
        <p:nvSpPr>
          <p:cNvPr id="3" name="Inhaltsplatzhalter 2">
            <a:extLst>
              <a:ext uri="{FF2B5EF4-FFF2-40B4-BE49-F238E27FC236}">
                <a16:creationId xmlns:a16="http://schemas.microsoft.com/office/drawing/2014/main" id="{B5FCD15E-B3FB-429F-AFEF-75FC333EF19B}"/>
              </a:ext>
            </a:extLst>
          </p:cNvPr>
          <p:cNvSpPr>
            <a:spLocks noGrp="1"/>
          </p:cNvSpPr>
          <p:nvPr>
            <p:ph idx="1"/>
          </p:nvPr>
        </p:nvSpPr>
        <p:spPr/>
        <p:txBody>
          <a:bodyPr/>
          <a:lstStyle/>
          <a:p>
            <a:r>
              <a:rPr lang="de-DE" dirty="0"/>
              <a:t>different </a:t>
            </a:r>
            <a:r>
              <a:rPr lang="de-DE" dirty="0" err="1"/>
              <a:t>formulas</a:t>
            </a:r>
            <a:endParaRPr lang="de-DE" dirty="0"/>
          </a:p>
          <a:p>
            <a:endParaRPr lang="de-DE" dirty="0"/>
          </a:p>
          <a:p>
            <a:pPr marL="0" indent="0">
              <a:buNone/>
            </a:pPr>
            <a:r>
              <a:rPr lang="de-DE" dirty="0"/>
              <a:t>In </a:t>
            </a:r>
            <a:r>
              <a:rPr lang="de-DE" dirty="0" err="1"/>
              <a:t>Metrics</a:t>
            </a:r>
            <a:r>
              <a:rPr lang="de-DE" dirty="0"/>
              <a:t> 1.3.6:</a:t>
            </a:r>
          </a:p>
          <a:p>
            <a:pPr lvl="1"/>
            <a:endParaRPr lang="de-DE" dirty="0"/>
          </a:p>
          <a:p>
            <a:pPr marL="457200" lvl="1" indent="0">
              <a:buNone/>
            </a:pPr>
            <a:r>
              <a:rPr lang="de-DE" sz="1800" i="1" dirty="0" err="1"/>
              <a:t>Number</a:t>
            </a:r>
            <a:r>
              <a:rPr lang="de-DE" sz="1800" i="1" dirty="0"/>
              <a:t> </a:t>
            </a:r>
            <a:r>
              <a:rPr lang="de-DE" sz="1800" i="1" dirty="0" err="1"/>
              <a:t>of</a:t>
            </a:r>
            <a:r>
              <a:rPr lang="de-DE" sz="1800" i="1" dirty="0"/>
              <a:t> </a:t>
            </a:r>
            <a:r>
              <a:rPr lang="de-DE" sz="1800" i="1" dirty="0" err="1"/>
              <a:t>Overriden</a:t>
            </a:r>
            <a:r>
              <a:rPr lang="de-DE" sz="1800" i="1" dirty="0"/>
              <a:t> Methods * Depth </a:t>
            </a:r>
            <a:r>
              <a:rPr lang="de-DE" sz="1800" i="1" dirty="0" err="1"/>
              <a:t>of</a:t>
            </a:r>
            <a:r>
              <a:rPr lang="de-DE" sz="1800" i="1" dirty="0"/>
              <a:t> </a:t>
            </a:r>
            <a:r>
              <a:rPr lang="de-DE" sz="1800" i="1" dirty="0" err="1"/>
              <a:t>Inheritance</a:t>
            </a:r>
            <a:r>
              <a:rPr lang="de-DE" sz="1800" i="1" dirty="0"/>
              <a:t> </a:t>
            </a:r>
            <a:r>
              <a:rPr lang="de-DE" sz="1800" i="1" dirty="0" err="1"/>
              <a:t>Tree</a:t>
            </a:r>
            <a:r>
              <a:rPr lang="de-DE" sz="1800" i="1" dirty="0"/>
              <a:t> / </a:t>
            </a:r>
            <a:r>
              <a:rPr lang="de-DE" sz="1800" i="1" dirty="0" err="1"/>
              <a:t>Number</a:t>
            </a:r>
            <a:r>
              <a:rPr lang="de-DE" sz="1800" i="1" dirty="0"/>
              <a:t> </a:t>
            </a:r>
            <a:r>
              <a:rPr lang="de-DE" sz="1800" i="1" dirty="0" err="1"/>
              <a:t>of</a:t>
            </a:r>
            <a:r>
              <a:rPr lang="de-DE" sz="1800" i="1" dirty="0"/>
              <a:t> Methods</a:t>
            </a:r>
          </a:p>
          <a:p>
            <a:pPr marL="457200" lvl="1" indent="0">
              <a:buNone/>
            </a:pPr>
            <a:endParaRPr lang="de-DE" sz="1800" i="1" dirty="0"/>
          </a:p>
          <a:p>
            <a:pPr marL="457200" lvl="1" indent="0">
              <a:buNone/>
            </a:pPr>
            <a:endParaRPr lang="de-DE" sz="1800" i="1" dirty="0"/>
          </a:p>
          <a:p>
            <a:pPr marL="457200" lvl="1" indent="0">
              <a:buNone/>
            </a:pPr>
            <a:endParaRPr lang="de-DE" sz="2000" i="1" dirty="0"/>
          </a:p>
        </p:txBody>
      </p:sp>
    </p:spTree>
    <p:extLst>
      <p:ext uri="{BB962C8B-B14F-4D97-AF65-F5344CB8AC3E}">
        <p14:creationId xmlns:p14="http://schemas.microsoft.com/office/powerpoint/2010/main" val="326093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B9881B-90A2-4CAC-BC07-F619B73FB531}"/>
              </a:ext>
            </a:extLst>
          </p:cNvPr>
          <p:cNvSpPr>
            <a:spLocks noGrp="1"/>
          </p:cNvSpPr>
          <p:nvPr>
            <p:ph type="title"/>
          </p:nvPr>
        </p:nvSpPr>
        <p:spPr/>
        <p:txBody>
          <a:bodyPr/>
          <a:lstStyle/>
          <a:p>
            <a:r>
              <a:rPr lang="de-DE" dirty="0" err="1"/>
              <a:t>Metrics</a:t>
            </a:r>
            <a:r>
              <a:rPr lang="de-DE" dirty="0"/>
              <a:t> - McCabe</a:t>
            </a:r>
          </a:p>
        </p:txBody>
      </p:sp>
      <p:pic>
        <p:nvPicPr>
          <p:cNvPr id="5" name="Inhaltsplatzhalter 4">
            <a:extLst>
              <a:ext uri="{FF2B5EF4-FFF2-40B4-BE49-F238E27FC236}">
                <a16:creationId xmlns:a16="http://schemas.microsoft.com/office/drawing/2014/main" id="{DCDA4D8E-099B-46AE-95F1-30E0D537E6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57123" y="3519488"/>
            <a:ext cx="3267531" cy="2629267"/>
          </a:xfrm>
          <a:ln>
            <a:solidFill>
              <a:schemeClr val="tx1"/>
            </a:solidFill>
          </a:ln>
        </p:spPr>
      </p:pic>
      <p:pic>
        <p:nvPicPr>
          <p:cNvPr id="7" name="Grafik 6">
            <a:extLst>
              <a:ext uri="{FF2B5EF4-FFF2-40B4-BE49-F238E27FC236}">
                <a16:creationId xmlns:a16="http://schemas.microsoft.com/office/drawing/2014/main" id="{E5B2414F-AEF2-4588-97DF-CE8C9DD339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4414" y="1690688"/>
            <a:ext cx="2152950" cy="1448002"/>
          </a:xfrm>
          <a:prstGeom prst="rect">
            <a:avLst/>
          </a:prstGeom>
          <a:ln>
            <a:solidFill>
              <a:schemeClr val="tx1"/>
            </a:solidFill>
          </a:ln>
        </p:spPr>
      </p:pic>
      <p:sp>
        <p:nvSpPr>
          <p:cNvPr id="8" name="Textfeld 7">
            <a:extLst>
              <a:ext uri="{FF2B5EF4-FFF2-40B4-BE49-F238E27FC236}">
                <a16:creationId xmlns:a16="http://schemas.microsoft.com/office/drawing/2014/main" id="{F983DD71-2569-4DC7-91B2-E9B10E214F50}"/>
              </a:ext>
            </a:extLst>
          </p:cNvPr>
          <p:cNvSpPr txBox="1"/>
          <p:nvPr/>
        </p:nvSpPr>
        <p:spPr>
          <a:xfrm>
            <a:off x="838200" y="1953024"/>
            <a:ext cx="5165436" cy="3139321"/>
          </a:xfrm>
          <a:prstGeom prst="rect">
            <a:avLst/>
          </a:prstGeom>
          <a:noFill/>
        </p:spPr>
        <p:txBody>
          <a:bodyPr wrap="square" rtlCol="0">
            <a:spAutoFit/>
          </a:bodyPr>
          <a:lstStyle/>
          <a:p>
            <a:r>
              <a:rPr lang="de-DE" dirty="0" err="1"/>
              <a:t>Counting</a:t>
            </a:r>
            <a:r>
              <a:rPr lang="de-DE" dirty="0"/>
              <a:t> </a:t>
            </a:r>
            <a:r>
              <a:rPr lang="de-DE" dirty="0" err="1"/>
              <a:t>the</a:t>
            </a:r>
            <a:r>
              <a:rPr lang="de-DE" dirty="0"/>
              <a:t> „</a:t>
            </a:r>
            <a:r>
              <a:rPr lang="de-DE" dirty="0" err="1"/>
              <a:t>ways</a:t>
            </a:r>
            <a:r>
              <a:rPr lang="de-DE" dirty="0"/>
              <a:t>“ </a:t>
            </a:r>
            <a:r>
              <a:rPr lang="de-DE" dirty="0" err="1"/>
              <a:t>through</a:t>
            </a:r>
            <a:r>
              <a:rPr lang="de-DE" dirty="0"/>
              <a:t> </a:t>
            </a:r>
            <a:r>
              <a:rPr lang="de-DE" dirty="0" err="1"/>
              <a:t>the</a:t>
            </a:r>
            <a:r>
              <a:rPr lang="de-DE" dirty="0"/>
              <a:t> </a:t>
            </a:r>
            <a:r>
              <a:rPr lang="de-DE" dirty="0" err="1"/>
              <a:t>code</a:t>
            </a:r>
            <a:endParaRPr lang="de-DE" dirty="0"/>
          </a:p>
          <a:p>
            <a:endParaRPr lang="de-DE" dirty="0"/>
          </a:p>
          <a:p>
            <a:r>
              <a:rPr lang="de-DE" dirty="0"/>
              <a:t>Imagine </a:t>
            </a:r>
            <a:r>
              <a:rPr lang="de-DE" dirty="0" err="1"/>
              <a:t>the</a:t>
            </a:r>
            <a:r>
              <a:rPr lang="de-DE" dirty="0"/>
              <a:t> </a:t>
            </a:r>
            <a:r>
              <a:rPr lang="de-DE" dirty="0" err="1"/>
              <a:t>code</a:t>
            </a:r>
            <a:r>
              <a:rPr lang="de-DE" dirty="0"/>
              <a:t> </a:t>
            </a:r>
            <a:r>
              <a:rPr lang="de-DE" dirty="0" err="1"/>
              <a:t>as</a:t>
            </a:r>
            <a:r>
              <a:rPr lang="de-DE" dirty="0"/>
              <a:t> a </a:t>
            </a:r>
            <a:r>
              <a:rPr lang="de-DE" dirty="0" err="1"/>
              <a:t>graph</a:t>
            </a:r>
            <a:r>
              <a:rPr lang="de-DE" dirty="0"/>
              <a:t> </a:t>
            </a:r>
            <a:r>
              <a:rPr lang="de-DE" dirty="0" err="1"/>
              <a:t>with</a:t>
            </a:r>
            <a:r>
              <a:rPr lang="de-DE" dirty="0"/>
              <a:t> </a:t>
            </a:r>
            <a:r>
              <a:rPr lang="de-DE" dirty="0" err="1"/>
              <a:t>nodes</a:t>
            </a:r>
            <a:r>
              <a:rPr lang="de-DE" dirty="0"/>
              <a:t> </a:t>
            </a:r>
            <a:r>
              <a:rPr lang="de-DE" dirty="0" err="1"/>
              <a:t>and</a:t>
            </a:r>
            <a:r>
              <a:rPr lang="de-DE" dirty="0"/>
              <a:t> </a:t>
            </a:r>
            <a:r>
              <a:rPr lang="de-DE" dirty="0" err="1"/>
              <a:t>edges</a:t>
            </a:r>
            <a:r>
              <a:rPr lang="de-DE" dirty="0"/>
              <a:t> will </a:t>
            </a:r>
            <a:r>
              <a:rPr lang="de-DE" dirty="0" err="1"/>
              <a:t>help</a:t>
            </a:r>
            <a:r>
              <a:rPr lang="de-DE" dirty="0"/>
              <a:t> </a:t>
            </a:r>
            <a:r>
              <a:rPr lang="de-DE" dirty="0" err="1"/>
              <a:t>to</a:t>
            </a:r>
            <a:r>
              <a:rPr lang="de-DE" dirty="0"/>
              <a:t> </a:t>
            </a:r>
            <a:r>
              <a:rPr lang="de-DE" dirty="0" err="1"/>
              <a:t>count</a:t>
            </a:r>
            <a:r>
              <a:rPr lang="de-DE" dirty="0"/>
              <a:t> </a:t>
            </a:r>
            <a:r>
              <a:rPr lang="de-DE" dirty="0" err="1"/>
              <a:t>calculate</a:t>
            </a:r>
            <a:r>
              <a:rPr lang="de-DE" dirty="0"/>
              <a:t> </a:t>
            </a:r>
            <a:r>
              <a:rPr lang="de-DE" dirty="0" err="1"/>
              <a:t>the</a:t>
            </a:r>
            <a:r>
              <a:rPr lang="de-DE" dirty="0"/>
              <a:t> </a:t>
            </a:r>
            <a:r>
              <a:rPr lang="de-DE" dirty="0" err="1"/>
              <a:t>value</a:t>
            </a:r>
            <a:r>
              <a:rPr lang="de-DE" dirty="0"/>
              <a:t>:</a:t>
            </a:r>
          </a:p>
          <a:p>
            <a:endParaRPr lang="de-DE" dirty="0"/>
          </a:p>
          <a:p>
            <a:r>
              <a:rPr lang="de-DE" dirty="0"/>
              <a:t>V(Graph) = </a:t>
            </a:r>
            <a:r>
              <a:rPr lang="de-DE" dirty="0" err="1"/>
              <a:t>Edges</a:t>
            </a:r>
            <a:r>
              <a:rPr lang="de-DE" dirty="0"/>
              <a:t> – Nodes + 2*</a:t>
            </a:r>
            <a:r>
              <a:rPr lang="de-DE" dirty="0" err="1"/>
              <a:t>disconnected</a:t>
            </a:r>
            <a:r>
              <a:rPr lang="de-DE" dirty="0"/>
              <a:t> </a:t>
            </a:r>
            <a:r>
              <a:rPr lang="de-DE" dirty="0" err="1"/>
              <a:t>components</a:t>
            </a:r>
            <a:r>
              <a:rPr lang="de-DE" dirty="0"/>
              <a:t> (</a:t>
            </a:r>
            <a:r>
              <a:rPr lang="de-DE" dirty="0" err="1"/>
              <a:t>normally</a:t>
            </a:r>
            <a:r>
              <a:rPr lang="de-DE" dirty="0"/>
              <a:t> 1)</a:t>
            </a:r>
          </a:p>
          <a:p>
            <a:endParaRPr lang="de-DE" dirty="0"/>
          </a:p>
          <a:p>
            <a:r>
              <a:rPr lang="de-DE" dirty="0"/>
              <a:t>Both </a:t>
            </a:r>
            <a:r>
              <a:rPr lang="de-DE" dirty="0" err="1"/>
              <a:t>examples</a:t>
            </a:r>
            <a:r>
              <a:rPr lang="de-DE" dirty="0"/>
              <a:t> do </a:t>
            </a:r>
            <a:r>
              <a:rPr lang="de-DE" dirty="0" err="1"/>
              <a:t>the</a:t>
            </a:r>
            <a:r>
              <a:rPr lang="de-DE" dirty="0"/>
              <a:t> same, but </a:t>
            </a:r>
            <a:r>
              <a:rPr lang="de-DE" dirty="0" err="1"/>
              <a:t>looking</a:t>
            </a:r>
            <a:r>
              <a:rPr lang="de-DE" dirty="0"/>
              <a:t> </a:t>
            </a:r>
            <a:r>
              <a:rPr lang="de-DE" dirty="0" err="1"/>
              <a:t>only</a:t>
            </a:r>
            <a:r>
              <a:rPr lang="de-DE" dirty="0"/>
              <a:t> at </a:t>
            </a:r>
            <a:r>
              <a:rPr lang="de-DE" dirty="0" err="1"/>
              <a:t>the</a:t>
            </a:r>
            <a:r>
              <a:rPr lang="de-DE" dirty="0"/>
              <a:t> </a:t>
            </a:r>
            <a:r>
              <a:rPr lang="de-DE" dirty="0" err="1"/>
              <a:t>value</a:t>
            </a:r>
            <a:r>
              <a:rPr lang="de-DE" dirty="0"/>
              <a:t> will </a:t>
            </a:r>
            <a:r>
              <a:rPr lang="de-DE" dirty="0" err="1"/>
              <a:t>lead</a:t>
            </a:r>
            <a:r>
              <a:rPr lang="de-DE" dirty="0"/>
              <a:t> </a:t>
            </a:r>
            <a:r>
              <a:rPr lang="de-DE" dirty="0" err="1"/>
              <a:t>to</a:t>
            </a:r>
            <a:r>
              <a:rPr lang="de-DE" dirty="0"/>
              <a:t> different </a:t>
            </a:r>
            <a:r>
              <a:rPr lang="de-DE" dirty="0" err="1"/>
              <a:t>unterstandings</a:t>
            </a:r>
            <a:r>
              <a:rPr lang="de-DE" dirty="0"/>
              <a:t> </a:t>
            </a:r>
            <a:r>
              <a:rPr lang="de-DE" dirty="0" err="1"/>
              <a:t>of</a:t>
            </a:r>
            <a:r>
              <a:rPr lang="de-DE" dirty="0"/>
              <a:t> </a:t>
            </a:r>
            <a:r>
              <a:rPr lang="de-DE" dirty="0" err="1"/>
              <a:t>complexity</a:t>
            </a:r>
            <a:endParaRPr lang="de-DE" dirty="0"/>
          </a:p>
        </p:txBody>
      </p:sp>
    </p:spTree>
    <p:extLst>
      <p:ext uri="{BB962C8B-B14F-4D97-AF65-F5344CB8AC3E}">
        <p14:creationId xmlns:p14="http://schemas.microsoft.com/office/powerpoint/2010/main" val="183804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84534-AFE0-4D3E-8318-0A16611CAF02}"/>
              </a:ext>
            </a:extLst>
          </p:cNvPr>
          <p:cNvSpPr>
            <a:spLocks noGrp="1"/>
          </p:cNvSpPr>
          <p:nvPr>
            <p:ph type="title"/>
          </p:nvPr>
        </p:nvSpPr>
        <p:spPr/>
        <p:txBody>
          <a:bodyPr/>
          <a:lstStyle/>
          <a:p>
            <a:r>
              <a:rPr lang="de-DE" dirty="0" err="1"/>
              <a:t>Literature</a:t>
            </a:r>
            <a:endParaRPr lang="de-DE" dirty="0"/>
          </a:p>
        </p:txBody>
      </p:sp>
      <p:sp>
        <p:nvSpPr>
          <p:cNvPr id="3" name="Inhaltsplatzhalter 2">
            <a:extLst>
              <a:ext uri="{FF2B5EF4-FFF2-40B4-BE49-F238E27FC236}">
                <a16:creationId xmlns:a16="http://schemas.microsoft.com/office/drawing/2014/main" id="{345C4914-B2B1-4896-9FD1-60A216F4A7F6}"/>
              </a:ext>
            </a:extLst>
          </p:cNvPr>
          <p:cNvSpPr>
            <a:spLocks noGrp="1"/>
          </p:cNvSpPr>
          <p:nvPr>
            <p:ph idx="1"/>
          </p:nvPr>
        </p:nvSpPr>
        <p:spPr/>
        <p:txBody>
          <a:bodyPr/>
          <a:lstStyle/>
          <a:p>
            <a:r>
              <a:rPr lang="en-US" i="1" dirty="0"/>
              <a:t>"Object-Oriented Metrics, measures of Complexity“</a:t>
            </a:r>
            <a:br>
              <a:rPr lang="en-US" i="1" dirty="0"/>
            </a:br>
            <a:r>
              <a:rPr lang="de-DE" dirty="0" err="1"/>
              <a:t>by</a:t>
            </a:r>
            <a:r>
              <a:rPr lang="de-DE" dirty="0"/>
              <a:t> Brian Henderson-Sellers</a:t>
            </a:r>
          </a:p>
          <a:p>
            <a:r>
              <a:rPr lang="en-US" i="1" dirty="0"/>
              <a:t>"OO Design Quality Metrics, An Analysis of Dependencies“</a:t>
            </a:r>
            <a:br>
              <a:rPr lang="en-US" i="1" dirty="0"/>
            </a:br>
            <a:r>
              <a:rPr lang="de-DE" dirty="0" err="1"/>
              <a:t>by</a:t>
            </a:r>
            <a:r>
              <a:rPr lang="de-DE" dirty="0"/>
              <a:t> Robert Martin</a:t>
            </a:r>
          </a:p>
        </p:txBody>
      </p:sp>
    </p:spTree>
    <p:extLst>
      <p:ext uri="{BB962C8B-B14F-4D97-AF65-F5344CB8AC3E}">
        <p14:creationId xmlns:p14="http://schemas.microsoft.com/office/powerpoint/2010/main" val="82514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D8B5CE-897C-4178-B5BB-794E515A342A}"/>
              </a:ext>
            </a:extLst>
          </p:cNvPr>
          <p:cNvSpPr>
            <a:spLocks noGrp="1"/>
          </p:cNvSpPr>
          <p:nvPr>
            <p:ph type="title"/>
          </p:nvPr>
        </p:nvSpPr>
        <p:spPr/>
        <p:txBody>
          <a:bodyPr/>
          <a:lstStyle/>
          <a:p>
            <a:r>
              <a:rPr lang="de-DE" dirty="0"/>
              <a:t>Outline</a:t>
            </a:r>
          </a:p>
        </p:txBody>
      </p:sp>
      <p:sp>
        <p:nvSpPr>
          <p:cNvPr id="3" name="Inhaltsplatzhalter 2">
            <a:extLst>
              <a:ext uri="{FF2B5EF4-FFF2-40B4-BE49-F238E27FC236}">
                <a16:creationId xmlns:a16="http://schemas.microsoft.com/office/drawing/2014/main" id="{27AA6027-8EC2-4E30-BDAA-8179E8A68900}"/>
              </a:ext>
            </a:extLst>
          </p:cNvPr>
          <p:cNvSpPr>
            <a:spLocks noGrp="1"/>
          </p:cNvSpPr>
          <p:nvPr>
            <p:ph idx="1"/>
          </p:nvPr>
        </p:nvSpPr>
        <p:spPr/>
        <p:txBody>
          <a:bodyPr/>
          <a:lstStyle/>
          <a:p>
            <a:r>
              <a:rPr lang="de-DE" dirty="0"/>
              <a:t>The Main </a:t>
            </a:r>
            <a:r>
              <a:rPr lang="en-GB" dirty="0"/>
              <a:t>Idea and the goal</a:t>
            </a:r>
          </a:p>
          <a:p>
            <a:r>
              <a:rPr lang="en-GB" dirty="0"/>
              <a:t>Metrics 1.3.6</a:t>
            </a:r>
          </a:p>
          <a:p>
            <a:r>
              <a:rPr lang="en-GB" dirty="0"/>
              <a:t>Explanation of some Metrics</a:t>
            </a:r>
          </a:p>
          <a:p>
            <a:r>
              <a:rPr lang="en-GB" dirty="0"/>
              <a:t>Metrics 1.3.6 Demo</a:t>
            </a:r>
          </a:p>
          <a:p>
            <a:pPr marL="457200" lvl="1" indent="0">
              <a:buNone/>
            </a:pPr>
            <a:endParaRPr lang="de-DE" dirty="0"/>
          </a:p>
        </p:txBody>
      </p:sp>
    </p:spTree>
    <p:extLst>
      <p:ext uri="{BB962C8B-B14F-4D97-AF65-F5344CB8AC3E}">
        <p14:creationId xmlns:p14="http://schemas.microsoft.com/office/powerpoint/2010/main" val="246977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49B929-5106-4C42-86FC-63E579175910}"/>
              </a:ext>
            </a:extLst>
          </p:cNvPr>
          <p:cNvSpPr>
            <a:spLocks noGrp="1"/>
          </p:cNvSpPr>
          <p:nvPr>
            <p:ph type="title"/>
          </p:nvPr>
        </p:nvSpPr>
        <p:spPr/>
        <p:txBody>
          <a:bodyPr/>
          <a:lstStyle/>
          <a:p>
            <a:r>
              <a:rPr lang="de-DE" dirty="0" err="1"/>
              <a:t>Metrics</a:t>
            </a:r>
            <a:r>
              <a:rPr lang="de-DE" dirty="0"/>
              <a:t> – The Main </a:t>
            </a:r>
            <a:r>
              <a:rPr lang="de-DE" dirty="0" err="1"/>
              <a:t>Idea</a:t>
            </a:r>
            <a:endParaRPr lang="de-DE" dirty="0"/>
          </a:p>
        </p:txBody>
      </p:sp>
      <p:sp>
        <p:nvSpPr>
          <p:cNvPr id="3" name="Inhaltsplatzhalter 2">
            <a:extLst>
              <a:ext uri="{FF2B5EF4-FFF2-40B4-BE49-F238E27FC236}">
                <a16:creationId xmlns:a16="http://schemas.microsoft.com/office/drawing/2014/main" id="{D0022755-C1AE-4285-B37C-92E0CAAFC604}"/>
              </a:ext>
            </a:extLst>
          </p:cNvPr>
          <p:cNvSpPr>
            <a:spLocks noGrp="1"/>
          </p:cNvSpPr>
          <p:nvPr>
            <p:ph idx="1"/>
          </p:nvPr>
        </p:nvSpPr>
        <p:spPr/>
        <p:txBody>
          <a:bodyPr/>
          <a:lstStyle/>
          <a:p>
            <a:r>
              <a:rPr lang="de-DE" dirty="0" err="1"/>
              <a:t>defining</a:t>
            </a:r>
            <a:r>
              <a:rPr lang="de-DE" dirty="0"/>
              <a:t> Quality </a:t>
            </a:r>
            <a:r>
              <a:rPr lang="de-DE" dirty="0" err="1"/>
              <a:t>of</a:t>
            </a:r>
            <a:r>
              <a:rPr lang="de-DE" dirty="0"/>
              <a:t> Code </a:t>
            </a:r>
            <a:r>
              <a:rPr lang="de-DE" dirty="0" err="1"/>
              <a:t>isn‘t</a:t>
            </a:r>
            <a:r>
              <a:rPr lang="de-DE" dirty="0"/>
              <a:t> easy </a:t>
            </a:r>
            <a:r>
              <a:rPr lang="de-DE" dirty="0" err="1"/>
              <a:t>by</a:t>
            </a:r>
            <a:r>
              <a:rPr lang="de-DE" dirty="0"/>
              <a:t> just </a:t>
            </a:r>
            <a:r>
              <a:rPr lang="de-DE" dirty="0" err="1"/>
              <a:t>looking</a:t>
            </a:r>
            <a:r>
              <a:rPr lang="de-DE" dirty="0"/>
              <a:t> on </a:t>
            </a:r>
            <a:r>
              <a:rPr lang="de-DE" dirty="0" err="1"/>
              <a:t>it</a:t>
            </a:r>
            <a:endParaRPr lang="de-DE" dirty="0"/>
          </a:p>
          <a:p>
            <a:pPr lvl="1">
              <a:buBlip>
                <a:blip r:embed="rId3">
                  <a:extLst>
                    <a:ext uri="{96DAC541-7B7A-43D3-8B79-37D633B846F1}">
                      <asvg:svgBlip xmlns:asvg="http://schemas.microsoft.com/office/drawing/2016/SVG/main" r:embed="rId4"/>
                    </a:ext>
                  </a:extLst>
                </a:blip>
              </a:buBlip>
            </a:pPr>
            <a:r>
              <a:rPr lang="de-DE" dirty="0"/>
              <a:t> </a:t>
            </a:r>
            <a:r>
              <a:rPr lang="de-DE" dirty="0" err="1"/>
              <a:t>try</a:t>
            </a:r>
            <a:r>
              <a:rPr lang="de-DE" dirty="0"/>
              <a:t> </a:t>
            </a:r>
            <a:r>
              <a:rPr lang="de-DE" dirty="0" err="1"/>
              <a:t>to</a:t>
            </a:r>
            <a:r>
              <a:rPr lang="de-DE" dirty="0"/>
              <a:t> </a:t>
            </a:r>
            <a:r>
              <a:rPr lang="de-DE" dirty="0" err="1"/>
              <a:t>explain</a:t>
            </a:r>
            <a:r>
              <a:rPr lang="de-DE" dirty="0"/>
              <a:t> </a:t>
            </a:r>
            <a:r>
              <a:rPr lang="de-DE" dirty="0" err="1"/>
              <a:t>quality</a:t>
            </a:r>
            <a:r>
              <a:rPr lang="de-DE" dirty="0"/>
              <a:t> </a:t>
            </a:r>
            <a:r>
              <a:rPr lang="de-DE" dirty="0" err="1"/>
              <a:t>through</a:t>
            </a:r>
            <a:r>
              <a:rPr lang="de-DE" dirty="0"/>
              <a:t> </a:t>
            </a:r>
            <a:r>
              <a:rPr lang="de-DE" dirty="0" err="1"/>
              <a:t>numbers</a:t>
            </a:r>
            <a:endParaRPr lang="de-DE" dirty="0"/>
          </a:p>
          <a:p>
            <a:pPr>
              <a:buBlip>
                <a:blip r:embed="rId3">
                  <a:extLst>
                    <a:ext uri="{96DAC541-7B7A-43D3-8B79-37D633B846F1}">
                      <asvg:svgBlip xmlns:asvg="http://schemas.microsoft.com/office/drawing/2016/SVG/main" r:embed="rId4"/>
                    </a:ext>
                  </a:extLst>
                </a:blip>
              </a:buBlip>
            </a:pPr>
            <a:endParaRPr lang="de-DE" dirty="0"/>
          </a:p>
          <a:p>
            <a:pPr marL="0" indent="0">
              <a:buNone/>
            </a:pPr>
            <a:endParaRPr lang="de-DE" dirty="0"/>
          </a:p>
          <a:p>
            <a:pPr marL="0" indent="0">
              <a:buNone/>
            </a:pPr>
            <a:r>
              <a:rPr lang="en-US" sz="2000" dirty="0"/>
              <a:t>“</a:t>
            </a:r>
            <a:r>
              <a:rPr lang="en-US" sz="2000" i="1" dirty="0"/>
              <a:t>software quality metric: A function whose inputs are software data and whose output is a single numerical value that can be interpreted as the degree to which software possesses a given attribute that affects its quality.</a:t>
            </a:r>
            <a:r>
              <a:rPr lang="en-US" sz="2000" dirty="0"/>
              <a:t>”</a:t>
            </a:r>
          </a:p>
          <a:p>
            <a:pPr marL="0" indent="0">
              <a:buNone/>
            </a:pPr>
            <a:r>
              <a:rPr lang="en-US" sz="2000" dirty="0"/>
              <a:t>	</a:t>
            </a:r>
            <a:r>
              <a:rPr lang="de-DE" sz="2000" dirty="0"/>
              <a:t>– IEEE Standard 1061, 1998</a:t>
            </a:r>
            <a:endParaRPr lang="en-US" sz="2000" dirty="0"/>
          </a:p>
          <a:p>
            <a:pPr marL="0" indent="0">
              <a:buNone/>
            </a:pPr>
            <a:endParaRPr lang="en-US" sz="2000" dirty="0"/>
          </a:p>
          <a:p>
            <a:pPr marL="0" indent="0">
              <a:buNone/>
            </a:pPr>
            <a:endParaRPr lang="de-DE" dirty="0"/>
          </a:p>
        </p:txBody>
      </p:sp>
    </p:spTree>
    <p:extLst>
      <p:ext uri="{BB962C8B-B14F-4D97-AF65-F5344CB8AC3E}">
        <p14:creationId xmlns:p14="http://schemas.microsoft.com/office/powerpoint/2010/main" val="299575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E3990-8BF9-49CB-9B0D-E0DC6EF45321}"/>
              </a:ext>
            </a:extLst>
          </p:cNvPr>
          <p:cNvSpPr>
            <a:spLocks noGrp="1"/>
          </p:cNvSpPr>
          <p:nvPr>
            <p:ph type="title"/>
          </p:nvPr>
        </p:nvSpPr>
        <p:spPr/>
        <p:txBody>
          <a:bodyPr/>
          <a:lstStyle/>
          <a:p>
            <a:r>
              <a:rPr lang="de-DE" dirty="0"/>
              <a:t>Goal </a:t>
            </a:r>
            <a:r>
              <a:rPr lang="de-DE" dirty="0" err="1"/>
              <a:t>of</a:t>
            </a:r>
            <a:r>
              <a:rPr lang="de-DE" dirty="0"/>
              <a:t> </a:t>
            </a:r>
            <a:r>
              <a:rPr lang="de-DE" dirty="0" err="1"/>
              <a:t>Metrics</a:t>
            </a:r>
            <a:endParaRPr lang="de-DE" dirty="0"/>
          </a:p>
        </p:txBody>
      </p:sp>
      <p:sp>
        <p:nvSpPr>
          <p:cNvPr id="3" name="Inhaltsplatzhalter 2">
            <a:extLst>
              <a:ext uri="{FF2B5EF4-FFF2-40B4-BE49-F238E27FC236}">
                <a16:creationId xmlns:a16="http://schemas.microsoft.com/office/drawing/2014/main" id="{7DCFCE0B-A51D-4760-AC79-1C28294EDD06}"/>
              </a:ext>
            </a:extLst>
          </p:cNvPr>
          <p:cNvSpPr>
            <a:spLocks noGrp="1"/>
          </p:cNvSpPr>
          <p:nvPr>
            <p:ph idx="1"/>
          </p:nvPr>
        </p:nvSpPr>
        <p:spPr/>
        <p:txBody>
          <a:bodyPr/>
          <a:lstStyle/>
          <a:p>
            <a:pPr marL="0" indent="0">
              <a:buNone/>
            </a:pPr>
            <a:r>
              <a:rPr lang="de-DE" dirty="0" err="1"/>
              <a:t>Important</a:t>
            </a:r>
            <a:r>
              <a:rPr lang="de-DE" dirty="0"/>
              <a:t> </a:t>
            </a:r>
            <a:r>
              <a:rPr lang="de-DE" dirty="0" err="1"/>
              <a:t>for</a:t>
            </a:r>
            <a:r>
              <a:rPr lang="de-DE" dirty="0"/>
              <a:t> a </a:t>
            </a:r>
            <a:r>
              <a:rPr lang="de-DE" dirty="0" err="1"/>
              <a:t>good</a:t>
            </a:r>
            <a:r>
              <a:rPr lang="de-DE" dirty="0"/>
              <a:t> </a:t>
            </a:r>
            <a:r>
              <a:rPr lang="de-DE" dirty="0" err="1"/>
              <a:t>program</a:t>
            </a:r>
            <a:r>
              <a:rPr lang="de-DE" dirty="0"/>
              <a:t>:</a:t>
            </a:r>
          </a:p>
          <a:p>
            <a:r>
              <a:rPr lang="de-DE" dirty="0" err="1"/>
              <a:t>Maintainability</a:t>
            </a:r>
            <a:endParaRPr lang="de-DE" dirty="0"/>
          </a:p>
          <a:p>
            <a:r>
              <a:rPr lang="de-DE" dirty="0" err="1"/>
              <a:t>Extensibility</a:t>
            </a:r>
            <a:endParaRPr lang="de-DE" dirty="0"/>
          </a:p>
          <a:p>
            <a:r>
              <a:rPr lang="de-DE" dirty="0" err="1"/>
              <a:t>Comprehensibility</a:t>
            </a:r>
            <a:endParaRPr lang="de-DE" dirty="0"/>
          </a:p>
          <a:p>
            <a:endParaRPr lang="de-DE" dirty="0"/>
          </a:p>
          <a:p>
            <a:pPr marL="0" indent="0">
              <a:buNone/>
            </a:pPr>
            <a:r>
              <a:rPr lang="de-DE" dirty="0" err="1"/>
              <a:t>Using</a:t>
            </a:r>
            <a:r>
              <a:rPr lang="de-DE" dirty="0"/>
              <a:t> </a:t>
            </a:r>
            <a:r>
              <a:rPr lang="de-DE" dirty="0" err="1"/>
              <a:t>Metrics</a:t>
            </a:r>
            <a:r>
              <a:rPr lang="de-DE" dirty="0"/>
              <a:t> </a:t>
            </a:r>
            <a:r>
              <a:rPr lang="de-DE" dirty="0" err="1"/>
              <a:t>helps</a:t>
            </a:r>
            <a:r>
              <a:rPr lang="de-DE" dirty="0"/>
              <a:t> </a:t>
            </a:r>
            <a:r>
              <a:rPr lang="de-DE" dirty="0" err="1"/>
              <a:t>you</a:t>
            </a:r>
            <a:r>
              <a:rPr lang="de-DE" dirty="0"/>
              <a:t> </a:t>
            </a:r>
            <a:r>
              <a:rPr lang="de-DE" dirty="0" err="1"/>
              <a:t>to</a:t>
            </a:r>
            <a:r>
              <a:rPr lang="de-DE" dirty="0"/>
              <a:t> </a:t>
            </a:r>
            <a:r>
              <a:rPr lang="de-DE" dirty="0" err="1"/>
              <a:t>become</a:t>
            </a:r>
            <a:r>
              <a:rPr lang="de-DE" dirty="0"/>
              <a:t> an </a:t>
            </a:r>
            <a:r>
              <a:rPr lang="de-DE" dirty="0" err="1"/>
              <a:t>overview</a:t>
            </a:r>
            <a:r>
              <a:rPr lang="de-DE" dirty="0"/>
              <a:t> </a:t>
            </a:r>
            <a:r>
              <a:rPr lang="de-DE" dirty="0" err="1"/>
              <a:t>over</a:t>
            </a:r>
            <a:r>
              <a:rPr lang="de-DE" dirty="0"/>
              <a:t> </a:t>
            </a:r>
            <a:r>
              <a:rPr lang="de-DE" dirty="0" err="1"/>
              <a:t>your</a:t>
            </a:r>
            <a:r>
              <a:rPr lang="de-DE" dirty="0"/>
              <a:t> </a:t>
            </a:r>
            <a:r>
              <a:rPr lang="de-DE" dirty="0" err="1"/>
              <a:t>project</a:t>
            </a:r>
            <a:r>
              <a:rPr lang="de-DE" dirty="0"/>
              <a:t> </a:t>
            </a:r>
            <a:r>
              <a:rPr lang="de-DE" dirty="0" err="1"/>
              <a:t>and</a:t>
            </a:r>
            <a:r>
              <a:rPr lang="de-DE" dirty="0"/>
              <a:t> </a:t>
            </a:r>
            <a:r>
              <a:rPr lang="de-DE" dirty="0" err="1"/>
              <a:t>see</a:t>
            </a:r>
            <a:r>
              <a:rPr lang="de-DE" dirty="0"/>
              <a:t> </a:t>
            </a:r>
            <a:r>
              <a:rPr lang="de-DE" dirty="0" err="1"/>
              <a:t>where</a:t>
            </a:r>
            <a:r>
              <a:rPr lang="de-DE" dirty="0"/>
              <a:t> </a:t>
            </a:r>
            <a:r>
              <a:rPr lang="de-DE" dirty="0" err="1"/>
              <a:t>to</a:t>
            </a:r>
            <a:r>
              <a:rPr lang="de-DE" dirty="0"/>
              <a:t> </a:t>
            </a:r>
            <a:r>
              <a:rPr lang="de-DE" dirty="0" err="1"/>
              <a:t>improve</a:t>
            </a:r>
            <a:r>
              <a:rPr lang="de-DE" dirty="0"/>
              <a:t> it.</a:t>
            </a:r>
          </a:p>
          <a:p>
            <a:pPr marL="0" indent="0">
              <a:buNone/>
            </a:pPr>
            <a:r>
              <a:rPr lang="de-DE" b="1" dirty="0" err="1"/>
              <a:t>It</a:t>
            </a:r>
            <a:r>
              <a:rPr lang="de-DE" b="1" dirty="0"/>
              <a:t> </a:t>
            </a:r>
            <a:r>
              <a:rPr lang="de-DE" b="1" dirty="0" err="1"/>
              <a:t>won‘t</a:t>
            </a:r>
            <a:r>
              <a:rPr lang="de-DE" b="1" dirty="0"/>
              <a:t> </a:t>
            </a:r>
            <a:r>
              <a:rPr lang="de-DE" b="1" dirty="0" err="1"/>
              <a:t>show</a:t>
            </a:r>
            <a:r>
              <a:rPr lang="de-DE" b="1" dirty="0"/>
              <a:t> </a:t>
            </a:r>
            <a:r>
              <a:rPr lang="de-DE" b="1" dirty="0" err="1"/>
              <a:t>you</a:t>
            </a:r>
            <a:r>
              <a:rPr lang="de-DE" b="1" dirty="0"/>
              <a:t> </a:t>
            </a:r>
            <a:r>
              <a:rPr lang="de-DE" b="1" dirty="0" err="1"/>
              <a:t>correctness</a:t>
            </a:r>
            <a:r>
              <a:rPr lang="de-DE" b="1" dirty="0"/>
              <a:t> </a:t>
            </a:r>
            <a:r>
              <a:rPr lang="de-DE" b="1" dirty="0" err="1"/>
              <a:t>or</a:t>
            </a:r>
            <a:r>
              <a:rPr lang="de-DE" b="1" dirty="0"/>
              <a:t> </a:t>
            </a:r>
            <a:r>
              <a:rPr lang="de-DE" b="1" dirty="0" err="1"/>
              <a:t>how</a:t>
            </a:r>
            <a:r>
              <a:rPr lang="de-DE" b="1" dirty="0"/>
              <a:t> </a:t>
            </a:r>
            <a:r>
              <a:rPr lang="de-DE" b="1" dirty="0" err="1"/>
              <a:t>exactly</a:t>
            </a:r>
            <a:r>
              <a:rPr lang="de-DE" b="1" dirty="0"/>
              <a:t> </a:t>
            </a:r>
            <a:r>
              <a:rPr lang="de-DE" b="1" dirty="0" err="1"/>
              <a:t>to</a:t>
            </a:r>
            <a:r>
              <a:rPr lang="de-DE" b="1" dirty="0"/>
              <a:t> </a:t>
            </a:r>
            <a:r>
              <a:rPr lang="de-DE" b="1" dirty="0" err="1"/>
              <a:t>improve</a:t>
            </a:r>
            <a:r>
              <a:rPr lang="de-DE" b="1" dirty="0"/>
              <a:t> </a:t>
            </a:r>
            <a:r>
              <a:rPr lang="de-DE" b="1" dirty="0" err="1"/>
              <a:t>it!</a:t>
            </a:r>
            <a:endParaRPr lang="de-DE" b="1" dirty="0"/>
          </a:p>
        </p:txBody>
      </p:sp>
    </p:spTree>
    <p:extLst>
      <p:ext uri="{BB962C8B-B14F-4D97-AF65-F5344CB8AC3E}">
        <p14:creationId xmlns:p14="http://schemas.microsoft.com/office/powerpoint/2010/main" val="252099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5FE75-C866-45E9-A04C-DC22D264D46C}"/>
              </a:ext>
            </a:extLst>
          </p:cNvPr>
          <p:cNvSpPr>
            <a:spLocks noGrp="1"/>
          </p:cNvSpPr>
          <p:nvPr>
            <p:ph type="title"/>
          </p:nvPr>
        </p:nvSpPr>
        <p:spPr/>
        <p:txBody>
          <a:bodyPr/>
          <a:lstStyle/>
          <a:p>
            <a:r>
              <a:rPr lang="de-DE" dirty="0" err="1"/>
              <a:t>Metrics</a:t>
            </a:r>
            <a:r>
              <a:rPr lang="de-DE" dirty="0"/>
              <a:t> 1.3.6</a:t>
            </a:r>
          </a:p>
        </p:txBody>
      </p:sp>
      <p:sp>
        <p:nvSpPr>
          <p:cNvPr id="3" name="Inhaltsplatzhalter 2">
            <a:extLst>
              <a:ext uri="{FF2B5EF4-FFF2-40B4-BE49-F238E27FC236}">
                <a16:creationId xmlns:a16="http://schemas.microsoft.com/office/drawing/2014/main" id="{1D6CB524-8539-4026-BD75-7EDE283BB7FC}"/>
              </a:ext>
            </a:extLst>
          </p:cNvPr>
          <p:cNvSpPr>
            <a:spLocks noGrp="1"/>
          </p:cNvSpPr>
          <p:nvPr>
            <p:ph idx="1"/>
          </p:nvPr>
        </p:nvSpPr>
        <p:spPr/>
        <p:txBody>
          <a:bodyPr/>
          <a:lstStyle/>
          <a:p>
            <a:r>
              <a:rPr lang="de-DE" dirty="0" err="1"/>
              <a:t>Eclipse-Addon</a:t>
            </a:r>
            <a:endParaRPr lang="de-DE" dirty="0"/>
          </a:p>
          <a:p>
            <a:r>
              <a:rPr lang="de-DE" dirty="0" err="1"/>
              <a:t>shows</a:t>
            </a:r>
            <a:r>
              <a:rPr lang="de-DE" dirty="0"/>
              <a:t> </a:t>
            </a:r>
            <a:r>
              <a:rPr lang="de-DE" dirty="0" err="1"/>
              <a:t>metrics</a:t>
            </a:r>
            <a:r>
              <a:rPr lang="de-DE" dirty="0"/>
              <a:t> </a:t>
            </a:r>
            <a:r>
              <a:rPr lang="de-DE" dirty="0" err="1"/>
              <a:t>for</a:t>
            </a:r>
            <a:r>
              <a:rPr lang="de-DE" dirty="0"/>
              <a:t> </a:t>
            </a:r>
            <a:r>
              <a:rPr lang="de-DE" dirty="0" err="1"/>
              <a:t>whole</a:t>
            </a:r>
            <a:r>
              <a:rPr lang="de-DE" dirty="0"/>
              <a:t> </a:t>
            </a:r>
            <a:r>
              <a:rPr lang="de-DE" dirty="0" err="1"/>
              <a:t>projects</a:t>
            </a:r>
            <a:r>
              <a:rPr lang="de-DE" dirty="0"/>
              <a:t>, </a:t>
            </a:r>
            <a:r>
              <a:rPr lang="de-DE" dirty="0" err="1"/>
              <a:t>packages</a:t>
            </a:r>
            <a:r>
              <a:rPr lang="de-DE" dirty="0"/>
              <a:t> </a:t>
            </a:r>
            <a:r>
              <a:rPr lang="de-DE" dirty="0" err="1"/>
              <a:t>and</a:t>
            </a:r>
            <a:r>
              <a:rPr lang="de-DE" dirty="0"/>
              <a:t> </a:t>
            </a:r>
            <a:r>
              <a:rPr lang="de-DE" dirty="0" err="1"/>
              <a:t>classes</a:t>
            </a:r>
            <a:endParaRPr lang="de-DE" dirty="0"/>
          </a:p>
          <a:p>
            <a:r>
              <a:rPr lang="de-DE" dirty="0"/>
              <a:t>auto-</a:t>
            </a:r>
            <a:r>
              <a:rPr lang="de-DE" dirty="0" err="1"/>
              <a:t>generated</a:t>
            </a:r>
            <a:r>
              <a:rPr lang="de-DE" dirty="0"/>
              <a:t> Numbers</a:t>
            </a:r>
          </a:p>
          <a:p>
            <a:r>
              <a:rPr lang="de-DE" dirty="0"/>
              <a:t>easy </a:t>
            </a:r>
            <a:r>
              <a:rPr lang="de-DE" dirty="0" err="1"/>
              <a:t>setup</a:t>
            </a:r>
            <a:endParaRPr lang="de-DE" dirty="0"/>
          </a:p>
          <a:p>
            <a:endParaRPr lang="de-DE" dirty="0"/>
          </a:p>
        </p:txBody>
      </p:sp>
    </p:spTree>
    <p:extLst>
      <p:ext uri="{BB962C8B-B14F-4D97-AF65-F5344CB8AC3E}">
        <p14:creationId xmlns:p14="http://schemas.microsoft.com/office/powerpoint/2010/main" val="254864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2EBB0-C348-4140-B294-7CCB1D75C0F3}"/>
              </a:ext>
            </a:extLst>
          </p:cNvPr>
          <p:cNvSpPr>
            <a:spLocks noGrp="1"/>
          </p:cNvSpPr>
          <p:nvPr>
            <p:ph type="title"/>
          </p:nvPr>
        </p:nvSpPr>
        <p:spPr/>
        <p:txBody>
          <a:bodyPr/>
          <a:lstStyle/>
          <a:p>
            <a:r>
              <a:rPr lang="de-DE" dirty="0" err="1"/>
              <a:t>Metrics</a:t>
            </a:r>
            <a:r>
              <a:rPr lang="de-DE" dirty="0"/>
              <a:t> – Lines </a:t>
            </a:r>
            <a:r>
              <a:rPr lang="de-DE" dirty="0" err="1"/>
              <a:t>of</a:t>
            </a:r>
            <a:r>
              <a:rPr lang="de-DE" dirty="0"/>
              <a:t> Codes</a:t>
            </a:r>
          </a:p>
        </p:txBody>
      </p:sp>
      <p:pic>
        <p:nvPicPr>
          <p:cNvPr id="6" name="Inhaltsplatzhalter 5">
            <a:extLst>
              <a:ext uri="{FF2B5EF4-FFF2-40B4-BE49-F238E27FC236}">
                <a16:creationId xmlns:a16="http://schemas.microsoft.com/office/drawing/2014/main" id="{08FD5ECA-983D-4841-B7B2-BF1D8F3FB4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38470"/>
            <a:ext cx="3686689" cy="1876687"/>
          </a:xfrm>
          <a:ln>
            <a:solidFill>
              <a:schemeClr val="tx1"/>
            </a:solidFill>
          </a:ln>
        </p:spPr>
      </p:pic>
      <p:sp>
        <p:nvSpPr>
          <p:cNvPr id="8" name="Textfeld 7">
            <a:extLst>
              <a:ext uri="{FF2B5EF4-FFF2-40B4-BE49-F238E27FC236}">
                <a16:creationId xmlns:a16="http://schemas.microsoft.com/office/drawing/2014/main" id="{979804D4-6235-4781-988D-623D56505E7D}"/>
              </a:ext>
            </a:extLst>
          </p:cNvPr>
          <p:cNvSpPr txBox="1"/>
          <p:nvPr/>
        </p:nvSpPr>
        <p:spPr>
          <a:xfrm>
            <a:off x="872231" y="4335174"/>
            <a:ext cx="10481569" cy="1569660"/>
          </a:xfrm>
          <a:prstGeom prst="rect">
            <a:avLst/>
          </a:prstGeom>
          <a:noFill/>
        </p:spPr>
        <p:txBody>
          <a:bodyPr wrap="square" rtlCol="0">
            <a:spAutoFit/>
          </a:bodyPr>
          <a:lstStyle/>
          <a:p>
            <a:r>
              <a:rPr lang="de-DE" sz="2400" dirty="0"/>
              <a:t>Different </a:t>
            </a:r>
            <a:r>
              <a:rPr lang="de-DE" sz="2400" dirty="0" err="1"/>
              <a:t>ways</a:t>
            </a:r>
            <a:r>
              <a:rPr lang="de-DE" sz="2400" dirty="0"/>
              <a:t> </a:t>
            </a:r>
            <a:r>
              <a:rPr lang="de-DE" sz="2400" dirty="0" err="1"/>
              <a:t>to</a:t>
            </a:r>
            <a:r>
              <a:rPr lang="de-DE" sz="2400" dirty="0"/>
              <a:t> </a:t>
            </a:r>
            <a:r>
              <a:rPr lang="de-DE" sz="2400" dirty="0" err="1"/>
              <a:t>count</a:t>
            </a:r>
            <a:r>
              <a:rPr lang="de-DE" sz="2400" dirty="0"/>
              <a:t>:</a:t>
            </a:r>
          </a:p>
          <a:p>
            <a:pPr marL="742950" lvl="1" indent="-285750">
              <a:buFont typeface="Arial" panose="020B0604020202020204" pitchFamily="34" charset="0"/>
              <a:buChar char="•"/>
            </a:pPr>
            <a:r>
              <a:rPr lang="de-DE" b="1" dirty="0"/>
              <a:t>Lines </a:t>
            </a:r>
            <a:r>
              <a:rPr lang="de-DE" b="1" dirty="0" err="1"/>
              <a:t>of</a:t>
            </a:r>
            <a:r>
              <a:rPr lang="de-DE" b="1" dirty="0"/>
              <a:t> Code: 			</a:t>
            </a:r>
            <a:r>
              <a:rPr lang="de-DE" dirty="0"/>
              <a:t>Count </a:t>
            </a:r>
            <a:r>
              <a:rPr lang="de-DE" dirty="0" err="1"/>
              <a:t>everything</a:t>
            </a:r>
            <a:endParaRPr lang="de-DE" dirty="0"/>
          </a:p>
          <a:p>
            <a:pPr marL="742950" lvl="1" indent="-285750">
              <a:buFont typeface="Arial" panose="020B0604020202020204" pitchFamily="34" charset="0"/>
              <a:buChar char="•"/>
            </a:pPr>
            <a:r>
              <a:rPr lang="de-DE" b="1" dirty="0"/>
              <a:t>Source Lines </a:t>
            </a:r>
            <a:r>
              <a:rPr lang="de-DE" b="1" dirty="0" err="1"/>
              <a:t>of</a:t>
            </a:r>
            <a:r>
              <a:rPr lang="de-DE" b="1" dirty="0"/>
              <a:t> Code: </a:t>
            </a:r>
            <a:r>
              <a:rPr lang="de-DE" dirty="0"/>
              <a:t>		Count </a:t>
            </a:r>
            <a:r>
              <a:rPr lang="de-DE" dirty="0" err="1"/>
              <a:t>without</a:t>
            </a:r>
            <a:r>
              <a:rPr lang="de-DE" dirty="0"/>
              <a:t> blank </a:t>
            </a:r>
            <a:r>
              <a:rPr lang="de-DE" dirty="0" err="1"/>
              <a:t>lines</a:t>
            </a:r>
            <a:r>
              <a:rPr lang="de-DE" dirty="0"/>
              <a:t> </a:t>
            </a:r>
            <a:r>
              <a:rPr lang="de-DE" dirty="0" err="1"/>
              <a:t>and</a:t>
            </a:r>
            <a:r>
              <a:rPr lang="de-DE" dirty="0"/>
              <a:t> </a:t>
            </a:r>
            <a:r>
              <a:rPr lang="de-DE" dirty="0" err="1"/>
              <a:t>comments</a:t>
            </a:r>
            <a:endParaRPr lang="de-DE" dirty="0"/>
          </a:p>
          <a:p>
            <a:pPr marL="742950" lvl="1" indent="-285750">
              <a:buFont typeface="Arial" panose="020B0604020202020204" pitchFamily="34" charset="0"/>
              <a:buChar char="•"/>
            </a:pPr>
            <a:r>
              <a:rPr lang="de-DE" b="1" dirty="0"/>
              <a:t>Non-Comment Lines </a:t>
            </a:r>
            <a:r>
              <a:rPr lang="de-DE" b="1" dirty="0" err="1"/>
              <a:t>of</a:t>
            </a:r>
            <a:r>
              <a:rPr lang="de-DE" b="1" dirty="0"/>
              <a:t> Code:</a:t>
            </a:r>
            <a:r>
              <a:rPr lang="de-DE" dirty="0"/>
              <a:t>		Count </a:t>
            </a:r>
            <a:r>
              <a:rPr lang="de-DE" dirty="0" err="1"/>
              <a:t>without</a:t>
            </a:r>
            <a:r>
              <a:rPr lang="de-DE" dirty="0"/>
              <a:t> blank </a:t>
            </a:r>
            <a:r>
              <a:rPr lang="de-DE" dirty="0" err="1"/>
              <a:t>lines</a:t>
            </a:r>
            <a:r>
              <a:rPr lang="de-DE" dirty="0"/>
              <a:t>, </a:t>
            </a:r>
            <a:r>
              <a:rPr lang="de-DE" dirty="0" err="1"/>
              <a:t>comments</a:t>
            </a:r>
            <a:r>
              <a:rPr lang="de-DE" dirty="0"/>
              <a:t> </a:t>
            </a:r>
            <a:r>
              <a:rPr lang="de-DE" dirty="0" err="1"/>
              <a:t>and</a:t>
            </a:r>
            <a:r>
              <a:rPr lang="de-DE" dirty="0"/>
              <a:t> </a:t>
            </a:r>
            <a:r>
              <a:rPr lang="de-DE" dirty="0" err="1"/>
              <a:t>header</a:t>
            </a:r>
            <a:r>
              <a:rPr lang="de-DE" dirty="0"/>
              <a:t>/</a:t>
            </a:r>
            <a:r>
              <a:rPr lang="de-DE" dirty="0" err="1"/>
              <a:t>footer</a:t>
            </a:r>
            <a:endParaRPr lang="de-DE" dirty="0"/>
          </a:p>
          <a:p>
            <a:pPr lvl="1"/>
            <a:r>
              <a:rPr lang="de-DE" dirty="0"/>
              <a:t>	(</a:t>
            </a:r>
            <a:r>
              <a:rPr lang="de-DE" dirty="0" err="1"/>
              <a:t>method</a:t>
            </a:r>
            <a:r>
              <a:rPr lang="de-DE" dirty="0"/>
              <a:t> </a:t>
            </a:r>
            <a:r>
              <a:rPr lang="de-DE" dirty="0" err="1"/>
              <a:t>line</a:t>
            </a:r>
            <a:r>
              <a:rPr lang="de-DE" dirty="0"/>
              <a:t> </a:t>
            </a:r>
            <a:r>
              <a:rPr lang="de-DE" dirty="0" err="1"/>
              <a:t>of</a:t>
            </a:r>
            <a:r>
              <a:rPr lang="de-DE" dirty="0"/>
              <a:t> </a:t>
            </a:r>
            <a:r>
              <a:rPr lang="de-DE" dirty="0" err="1"/>
              <a:t>codes</a:t>
            </a:r>
            <a:r>
              <a:rPr lang="de-DE" dirty="0"/>
              <a:t>)</a:t>
            </a:r>
          </a:p>
        </p:txBody>
      </p:sp>
    </p:spTree>
    <p:extLst>
      <p:ext uri="{BB962C8B-B14F-4D97-AF65-F5344CB8AC3E}">
        <p14:creationId xmlns:p14="http://schemas.microsoft.com/office/powerpoint/2010/main" val="254292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1CDD90-C3A9-4250-A461-E01B84EED57D}"/>
              </a:ext>
            </a:extLst>
          </p:cNvPr>
          <p:cNvSpPr>
            <a:spLocks noGrp="1"/>
          </p:cNvSpPr>
          <p:nvPr>
            <p:ph type="title"/>
          </p:nvPr>
        </p:nvSpPr>
        <p:spPr/>
        <p:txBody>
          <a:bodyPr/>
          <a:lstStyle/>
          <a:p>
            <a:r>
              <a:rPr lang="de-DE" dirty="0" err="1"/>
              <a:t>Metrics</a:t>
            </a:r>
            <a:r>
              <a:rPr lang="de-DE" dirty="0"/>
              <a:t> – Efferent &amp; Afferent </a:t>
            </a:r>
            <a:r>
              <a:rPr lang="de-DE" dirty="0" err="1"/>
              <a:t>Coupling</a:t>
            </a:r>
            <a:endParaRPr lang="de-DE" dirty="0"/>
          </a:p>
        </p:txBody>
      </p:sp>
      <p:sp>
        <p:nvSpPr>
          <p:cNvPr id="3" name="Inhaltsplatzhalter 2">
            <a:extLst>
              <a:ext uri="{FF2B5EF4-FFF2-40B4-BE49-F238E27FC236}">
                <a16:creationId xmlns:a16="http://schemas.microsoft.com/office/drawing/2014/main" id="{7E12955C-E182-4E4C-8905-E582ECEE8C39}"/>
              </a:ext>
            </a:extLst>
          </p:cNvPr>
          <p:cNvSpPr>
            <a:spLocks noGrp="1"/>
          </p:cNvSpPr>
          <p:nvPr>
            <p:ph idx="1"/>
          </p:nvPr>
        </p:nvSpPr>
        <p:spPr/>
        <p:txBody>
          <a:bodyPr/>
          <a:lstStyle/>
          <a:p>
            <a:endParaRPr lang="en-US" dirty="0"/>
          </a:p>
          <a:p>
            <a:r>
              <a:rPr lang="en-US" dirty="0"/>
              <a:t>the number of data types a class knows about</a:t>
            </a:r>
          </a:p>
          <a:p>
            <a:pPr lvl="1"/>
            <a:r>
              <a:rPr lang="en-US" dirty="0"/>
              <a:t>parameter types</a:t>
            </a:r>
          </a:p>
          <a:p>
            <a:pPr lvl="1"/>
            <a:r>
              <a:rPr lang="en-US" dirty="0"/>
              <a:t>variable types</a:t>
            </a:r>
          </a:p>
          <a:p>
            <a:pPr lvl="1"/>
            <a:r>
              <a:rPr lang="en-US" dirty="0"/>
              <a:t>also: exceptions, implementations like interfaces</a:t>
            </a:r>
          </a:p>
          <a:p>
            <a:pPr marL="457200" lvl="1" indent="0">
              <a:buNone/>
            </a:pPr>
            <a:endParaRPr lang="en-US" dirty="0"/>
          </a:p>
          <a:p>
            <a:pPr marL="457200" lvl="1" indent="0">
              <a:buNone/>
            </a:pPr>
            <a:r>
              <a:rPr lang="en-US" sz="2000" i="1" dirty="0"/>
              <a:t>“Efferent – The number of classes inside a package that depend on classes outside the package”</a:t>
            </a:r>
          </a:p>
          <a:p>
            <a:pPr marL="457200" lvl="1" indent="0">
              <a:buNone/>
            </a:pPr>
            <a:r>
              <a:rPr lang="en-US" sz="2000" i="1" dirty="0"/>
              <a:t>“Afferent – The number of classes outside a package that depend on classes inside the package</a:t>
            </a:r>
            <a:r>
              <a:rPr lang="en-US" sz="2000" dirty="0"/>
              <a:t>”</a:t>
            </a:r>
          </a:p>
          <a:p>
            <a:pPr marL="457200" lvl="1" indent="0">
              <a:buNone/>
            </a:pPr>
            <a:r>
              <a:rPr lang="en-US" sz="2000" dirty="0"/>
              <a:t>	- </a:t>
            </a:r>
            <a:r>
              <a:rPr lang="de-DE" sz="2000" dirty="0"/>
              <a:t>Definition in </a:t>
            </a:r>
            <a:r>
              <a:rPr lang="en-US" sz="2000" dirty="0"/>
              <a:t>Metrics 1.3.6</a:t>
            </a:r>
            <a:endParaRPr lang="de-DE" sz="2000" dirty="0"/>
          </a:p>
          <a:p>
            <a:pPr marL="457200" lvl="1" indent="0">
              <a:buNone/>
            </a:pPr>
            <a:endParaRPr lang="de-DE" sz="2000" dirty="0"/>
          </a:p>
        </p:txBody>
      </p:sp>
    </p:spTree>
    <p:extLst>
      <p:ext uri="{BB962C8B-B14F-4D97-AF65-F5344CB8AC3E}">
        <p14:creationId xmlns:p14="http://schemas.microsoft.com/office/powerpoint/2010/main" val="419631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691FD7-49CB-468B-B94B-B70654F54177}"/>
              </a:ext>
            </a:extLst>
          </p:cNvPr>
          <p:cNvSpPr>
            <a:spLocks noGrp="1"/>
          </p:cNvSpPr>
          <p:nvPr>
            <p:ph type="title"/>
          </p:nvPr>
        </p:nvSpPr>
        <p:spPr/>
        <p:txBody>
          <a:bodyPr/>
          <a:lstStyle/>
          <a:p>
            <a:r>
              <a:rPr lang="de-DE" dirty="0" err="1"/>
              <a:t>Metrics</a:t>
            </a:r>
            <a:r>
              <a:rPr lang="de-DE" dirty="0"/>
              <a:t> - </a:t>
            </a:r>
            <a:r>
              <a:rPr lang="de-DE" dirty="0" err="1"/>
              <a:t>Instability</a:t>
            </a:r>
            <a:endParaRPr lang="de-DE" dirty="0"/>
          </a:p>
        </p:txBody>
      </p:sp>
      <p:sp>
        <p:nvSpPr>
          <p:cNvPr id="3" name="Inhaltsplatzhalter 2">
            <a:extLst>
              <a:ext uri="{FF2B5EF4-FFF2-40B4-BE49-F238E27FC236}">
                <a16:creationId xmlns:a16="http://schemas.microsoft.com/office/drawing/2014/main" id="{AF9AA0CD-7345-4DF6-914B-FCA418FC2321}"/>
              </a:ext>
            </a:extLst>
          </p:cNvPr>
          <p:cNvSpPr>
            <a:spLocks noGrp="1"/>
          </p:cNvSpPr>
          <p:nvPr>
            <p:ph idx="1"/>
          </p:nvPr>
        </p:nvSpPr>
        <p:spPr>
          <a:xfrm>
            <a:off x="838200" y="2272145"/>
            <a:ext cx="10515600" cy="3904818"/>
          </a:xfrm>
        </p:spPr>
        <p:txBody>
          <a:bodyPr/>
          <a:lstStyle/>
          <a:p>
            <a:r>
              <a:rPr lang="de-DE" dirty="0" err="1"/>
              <a:t>Changing</a:t>
            </a:r>
            <a:r>
              <a:rPr lang="de-DE" dirty="0"/>
              <a:t> a </a:t>
            </a:r>
            <a:r>
              <a:rPr lang="de-DE" dirty="0" err="1"/>
              <a:t>package</a:t>
            </a:r>
            <a:r>
              <a:rPr lang="de-DE" dirty="0"/>
              <a:t> </a:t>
            </a:r>
            <a:r>
              <a:rPr lang="de-DE" dirty="0">
                <a:sym typeface="Wingdings" panose="05000000000000000000" pitchFamily="2" charset="2"/>
              </a:rPr>
              <a:t> </a:t>
            </a:r>
            <a:r>
              <a:rPr lang="de-DE" dirty="0" err="1">
                <a:sym typeface="Wingdings" panose="05000000000000000000" pitchFamily="2" charset="2"/>
              </a:rPr>
              <a:t>impact</a:t>
            </a:r>
            <a:r>
              <a:rPr lang="de-DE" dirty="0">
                <a:sym typeface="Wingdings" panose="05000000000000000000" pitchFamily="2" charset="2"/>
              </a:rPr>
              <a:t> on </a:t>
            </a:r>
            <a:r>
              <a:rPr lang="de-DE" dirty="0" err="1">
                <a:sym typeface="Wingdings" panose="05000000000000000000" pitchFamily="2" charset="2"/>
              </a:rPr>
              <a:t>other</a:t>
            </a:r>
            <a:r>
              <a:rPr lang="de-DE" dirty="0">
                <a:sym typeface="Wingdings" panose="05000000000000000000" pitchFamily="2" charset="2"/>
              </a:rPr>
              <a:t> </a:t>
            </a:r>
            <a:r>
              <a:rPr lang="de-DE" dirty="0" err="1">
                <a:sym typeface="Wingdings" panose="05000000000000000000" pitchFamily="2" charset="2"/>
              </a:rPr>
              <a:t>packages</a:t>
            </a:r>
            <a:endParaRPr lang="de-DE" dirty="0">
              <a:sym typeface="Wingdings" panose="05000000000000000000" pitchFamily="2" charset="2"/>
            </a:endParaRPr>
          </a:p>
          <a:p>
            <a:pPr lvl="1">
              <a:buBlip>
                <a:blip r:embed="rId2">
                  <a:extLst>
                    <a:ext uri="{96DAC541-7B7A-43D3-8B79-37D633B846F1}">
                      <asvg:svgBlip xmlns:asvg="http://schemas.microsoft.com/office/drawing/2016/SVG/main" r:embed="rId3"/>
                    </a:ext>
                  </a:extLst>
                </a:blip>
              </a:buBlip>
            </a:pPr>
            <a:r>
              <a:rPr lang="de-DE" dirty="0">
                <a:sym typeface="Wingdings" panose="05000000000000000000" pitchFamily="2" charset="2"/>
              </a:rPr>
              <a:t> </a:t>
            </a:r>
            <a:r>
              <a:rPr lang="de-DE" dirty="0" err="1">
                <a:sym typeface="Wingdings" panose="05000000000000000000" pitchFamily="2" charset="2"/>
              </a:rPr>
              <a:t>calculated</a:t>
            </a:r>
            <a:r>
              <a:rPr lang="de-DE" dirty="0">
                <a:sym typeface="Wingdings" panose="05000000000000000000" pitchFamily="2" charset="2"/>
              </a:rPr>
              <a:t> </a:t>
            </a:r>
            <a:r>
              <a:rPr lang="de-DE" dirty="0" err="1">
                <a:sym typeface="Wingdings" panose="05000000000000000000" pitchFamily="2" charset="2"/>
              </a:rPr>
              <a:t>number</a:t>
            </a:r>
            <a:r>
              <a:rPr lang="de-DE" dirty="0">
                <a:sym typeface="Wingdings" panose="05000000000000000000" pitchFamily="2" charset="2"/>
              </a:rPr>
              <a:t> </a:t>
            </a:r>
            <a:r>
              <a:rPr lang="de-DE" dirty="0" err="1">
                <a:sym typeface="Wingdings" panose="05000000000000000000" pitchFamily="2" charset="2"/>
              </a:rPr>
              <a:t>which</a:t>
            </a:r>
            <a:r>
              <a:rPr lang="de-DE" dirty="0">
                <a:sym typeface="Wingdings" panose="05000000000000000000" pitchFamily="2" charset="2"/>
              </a:rPr>
              <a:t> </a:t>
            </a:r>
            <a:r>
              <a:rPr lang="de-DE" dirty="0" err="1">
                <a:sym typeface="Wingdings" panose="05000000000000000000" pitchFamily="2" charset="2"/>
              </a:rPr>
              <a:t>shows</a:t>
            </a:r>
            <a:r>
              <a:rPr lang="de-DE" dirty="0">
                <a:sym typeface="Wingdings" panose="05000000000000000000" pitchFamily="2" charset="2"/>
              </a:rPr>
              <a:t> </a:t>
            </a:r>
            <a:r>
              <a:rPr lang="de-DE" dirty="0" err="1">
                <a:sym typeface="Wingdings" panose="05000000000000000000" pitchFamily="2" charset="2"/>
              </a:rPr>
              <a:t>the</a:t>
            </a:r>
            <a:r>
              <a:rPr lang="de-DE" dirty="0">
                <a:sym typeface="Wingdings" panose="05000000000000000000" pitchFamily="2" charset="2"/>
              </a:rPr>
              <a:t> </a:t>
            </a:r>
            <a:r>
              <a:rPr lang="de-DE" dirty="0" err="1">
                <a:sym typeface="Wingdings" panose="05000000000000000000" pitchFamily="2" charset="2"/>
              </a:rPr>
              <a:t>effort</a:t>
            </a:r>
            <a:r>
              <a:rPr lang="de-DE" dirty="0">
                <a:sym typeface="Wingdings" panose="05000000000000000000" pitchFamily="2" charset="2"/>
              </a:rPr>
              <a:t> </a:t>
            </a:r>
            <a:r>
              <a:rPr lang="de-DE" dirty="0" err="1">
                <a:sym typeface="Wingdings" panose="05000000000000000000" pitchFamily="2" charset="2"/>
              </a:rPr>
              <a:t>to</a:t>
            </a:r>
            <a:r>
              <a:rPr lang="de-DE" dirty="0">
                <a:sym typeface="Wingdings" panose="05000000000000000000" pitchFamily="2" charset="2"/>
              </a:rPr>
              <a:t> do </a:t>
            </a:r>
            <a:r>
              <a:rPr lang="de-DE" dirty="0" err="1">
                <a:sym typeface="Wingdings" panose="05000000000000000000" pitchFamily="2" charset="2"/>
              </a:rPr>
              <a:t>this</a:t>
            </a:r>
            <a:endParaRPr lang="de-DE" dirty="0">
              <a:sym typeface="Wingdings" panose="05000000000000000000" pitchFamily="2" charset="2"/>
            </a:endParaRPr>
          </a:p>
          <a:p>
            <a:pPr lvl="1">
              <a:buBlip>
                <a:blip r:embed="rId2">
                  <a:extLst>
                    <a:ext uri="{96DAC541-7B7A-43D3-8B79-37D633B846F1}">
                      <asvg:svgBlip xmlns:asvg="http://schemas.microsoft.com/office/drawing/2016/SVG/main" r:embed="rId3"/>
                    </a:ext>
                  </a:extLst>
                </a:blip>
              </a:buBlip>
            </a:pPr>
            <a:endParaRPr lang="de-DE" dirty="0">
              <a:sym typeface="Wingdings" panose="05000000000000000000" pitchFamily="2" charset="2"/>
            </a:endParaRPr>
          </a:p>
          <a:p>
            <a:pPr marL="0" indent="0">
              <a:buNone/>
            </a:pPr>
            <a:r>
              <a:rPr lang="de-DE" dirty="0">
                <a:sym typeface="Wingdings" panose="05000000000000000000" pitchFamily="2" charset="2"/>
              </a:rPr>
              <a:t>			I = Ce / (Ca + Ce)</a:t>
            </a:r>
          </a:p>
          <a:p>
            <a:pPr marL="0" indent="0">
              <a:buNone/>
            </a:pPr>
            <a:endParaRPr lang="de-DE" dirty="0">
              <a:sym typeface="Wingdings" panose="05000000000000000000" pitchFamily="2" charset="2"/>
            </a:endParaRPr>
          </a:p>
          <a:p>
            <a:r>
              <a:rPr lang="de-DE" dirty="0" err="1">
                <a:sym typeface="Wingdings" panose="05000000000000000000" pitchFamily="2" charset="2"/>
              </a:rPr>
              <a:t>Normally</a:t>
            </a:r>
            <a:r>
              <a:rPr lang="de-DE" dirty="0">
                <a:sym typeface="Wingdings" panose="05000000000000000000" pitchFamily="2" charset="2"/>
              </a:rPr>
              <a:t>: </a:t>
            </a:r>
            <a:r>
              <a:rPr lang="de-DE" dirty="0" err="1">
                <a:sym typeface="Wingdings" panose="05000000000000000000" pitchFamily="2" charset="2"/>
              </a:rPr>
              <a:t>range</a:t>
            </a:r>
            <a:r>
              <a:rPr lang="de-DE" dirty="0">
                <a:sym typeface="Wingdings" panose="05000000000000000000" pitchFamily="2" charset="2"/>
              </a:rPr>
              <a:t> </a:t>
            </a:r>
            <a:r>
              <a:rPr lang="de-DE" dirty="0" err="1">
                <a:sym typeface="Wingdings" panose="05000000000000000000" pitchFamily="2" charset="2"/>
              </a:rPr>
              <a:t>between</a:t>
            </a:r>
            <a:r>
              <a:rPr lang="de-DE" dirty="0">
                <a:sym typeface="Wingdings" panose="05000000000000000000" pitchFamily="2" charset="2"/>
              </a:rPr>
              <a:t> 0.0 </a:t>
            </a:r>
            <a:r>
              <a:rPr lang="de-DE" dirty="0" err="1">
                <a:sym typeface="Wingdings" panose="05000000000000000000" pitchFamily="2" charset="2"/>
              </a:rPr>
              <a:t>to</a:t>
            </a:r>
            <a:r>
              <a:rPr lang="de-DE" dirty="0">
                <a:sym typeface="Wingdings" panose="05000000000000000000" pitchFamily="2" charset="2"/>
              </a:rPr>
              <a:t> 1.0 (0.0 </a:t>
            </a:r>
            <a:r>
              <a:rPr lang="de-DE" dirty="0" err="1">
                <a:sym typeface="Wingdings" panose="05000000000000000000" pitchFamily="2" charset="2"/>
              </a:rPr>
              <a:t>means</a:t>
            </a:r>
            <a:r>
              <a:rPr lang="de-DE" dirty="0">
                <a:sym typeface="Wingdings" panose="05000000000000000000" pitchFamily="2" charset="2"/>
              </a:rPr>
              <a:t> max. </a:t>
            </a:r>
            <a:r>
              <a:rPr lang="de-DE" dirty="0" err="1">
                <a:sym typeface="Wingdings" panose="05000000000000000000" pitchFamily="2" charset="2"/>
              </a:rPr>
              <a:t>stable</a:t>
            </a:r>
            <a:r>
              <a:rPr lang="de-DE" dirty="0">
                <a:sym typeface="Wingdings" panose="05000000000000000000" pitchFamily="2" charset="2"/>
              </a:rPr>
              <a:t>)</a:t>
            </a:r>
          </a:p>
          <a:p>
            <a:pPr lvl="1"/>
            <a:r>
              <a:rPr lang="de-DE" dirty="0" err="1">
                <a:sym typeface="Wingdings" panose="05000000000000000000" pitchFamily="2" charset="2"/>
              </a:rPr>
              <a:t>Choose</a:t>
            </a:r>
            <a:r>
              <a:rPr lang="de-DE" dirty="0">
                <a:sym typeface="Wingdings" panose="05000000000000000000" pitchFamily="2" charset="2"/>
              </a:rPr>
              <a:t> </a:t>
            </a:r>
            <a:r>
              <a:rPr lang="de-DE" dirty="0" err="1">
                <a:sym typeface="Wingdings" panose="05000000000000000000" pitchFamily="2" charset="2"/>
              </a:rPr>
              <a:t>between</a:t>
            </a:r>
            <a:r>
              <a:rPr lang="de-DE" dirty="0">
                <a:sym typeface="Wingdings" panose="05000000000000000000" pitchFamily="2" charset="2"/>
              </a:rPr>
              <a:t> </a:t>
            </a:r>
            <a:r>
              <a:rPr lang="de-DE" dirty="0" err="1">
                <a:sym typeface="Wingdings" panose="05000000000000000000" pitchFamily="2" charset="2"/>
              </a:rPr>
              <a:t>stable</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a:t>
            </a:r>
            <a:r>
              <a:rPr lang="de-DE" dirty="0" err="1">
                <a:sym typeface="Wingdings" panose="05000000000000000000" pitchFamily="2" charset="2"/>
              </a:rPr>
              <a:t>unstable</a:t>
            </a:r>
            <a:r>
              <a:rPr lang="de-DE" dirty="0">
                <a:sym typeface="Wingdings" panose="05000000000000000000" pitchFamily="2" charset="2"/>
              </a:rPr>
              <a:t> (</a:t>
            </a:r>
            <a:r>
              <a:rPr lang="de-DE" dirty="0" err="1">
                <a:sym typeface="Wingdings" panose="05000000000000000000" pitchFamily="2" charset="2"/>
              </a:rPr>
              <a:t>intentionally</a:t>
            </a:r>
            <a:r>
              <a:rPr lang="de-DE" dirty="0">
                <a:sym typeface="Wingdings" panose="05000000000000000000" pitchFamily="2" charset="2"/>
              </a:rPr>
              <a:t>)</a:t>
            </a:r>
          </a:p>
          <a:p>
            <a:pPr marL="0" indent="0">
              <a:buNone/>
            </a:pPr>
            <a:endParaRPr lang="de-DE" dirty="0">
              <a:sym typeface="Wingdings" panose="05000000000000000000" pitchFamily="2" charset="2"/>
            </a:endParaRPr>
          </a:p>
        </p:txBody>
      </p:sp>
    </p:spTree>
    <p:extLst>
      <p:ext uri="{BB962C8B-B14F-4D97-AF65-F5344CB8AC3E}">
        <p14:creationId xmlns:p14="http://schemas.microsoft.com/office/powerpoint/2010/main" val="324421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79B7FF-F641-4938-A5B2-22FB54E6025F}"/>
              </a:ext>
            </a:extLst>
          </p:cNvPr>
          <p:cNvSpPr>
            <a:spLocks noGrp="1"/>
          </p:cNvSpPr>
          <p:nvPr>
            <p:ph type="title"/>
          </p:nvPr>
        </p:nvSpPr>
        <p:spPr/>
        <p:txBody>
          <a:bodyPr/>
          <a:lstStyle/>
          <a:p>
            <a:r>
              <a:rPr lang="de-DE" dirty="0" err="1"/>
              <a:t>Metrics</a:t>
            </a:r>
            <a:r>
              <a:rPr lang="de-DE" dirty="0"/>
              <a:t> - </a:t>
            </a:r>
            <a:r>
              <a:rPr lang="de-DE" dirty="0" err="1"/>
              <a:t>Abstractness</a:t>
            </a:r>
            <a:endParaRPr lang="de-DE" dirty="0"/>
          </a:p>
        </p:txBody>
      </p:sp>
      <p:sp>
        <p:nvSpPr>
          <p:cNvPr id="3" name="Inhaltsplatzhalter 2">
            <a:extLst>
              <a:ext uri="{FF2B5EF4-FFF2-40B4-BE49-F238E27FC236}">
                <a16:creationId xmlns:a16="http://schemas.microsoft.com/office/drawing/2014/main" id="{A5CDF627-00DC-469B-A67E-68D651E4D02B}"/>
              </a:ext>
            </a:extLst>
          </p:cNvPr>
          <p:cNvSpPr>
            <a:spLocks noGrp="1"/>
          </p:cNvSpPr>
          <p:nvPr>
            <p:ph idx="1"/>
          </p:nvPr>
        </p:nvSpPr>
        <p:spPr>
          <a:xfrm>
            <a:off x="838200" y="1948873"/>
            <a:ext cx="10515600" cy="4008582"/>
          </a:xfrm>
        </p:spPr>
        <p:txBody>
          <a:bodyPr/>
          <a:lstStyle/>
          <a:p>
            <a:pPr marL="0" indent="0">
              <a:buNone/>
            </a:pPr>
            <a:r>
              <a:rPr lang="de-DE" dirty="0"/>
              <a:t>= Abstract </a:t>
            </a:r>
            <a:r>
              <a:rPr lang="de-DE" dirty="0" err="1"/>
              <a:t>classes</a:t>
            </a:r>
            <a:r>
              <a:rPr lang="de-DE" dirty="0"/>
              <a:t>/</a:t>
            </a:r>
            <a:r>
              <a:rPr lang="de-DE" dirty="0" err="1"/>
              <a:t>concrete</a:t>
            </a:r>
            <a:r>
              <a:rPr lang="de-DE" dirty="0"/>
              <a:t> </a:t>
            </a:r>
            <a:r>
              <a:rPr lang="de-DE" dirty="0" err="1"/>
              <a:t>classes</a:t>
            </a:r>
            <a:r>
              <a:rPr lang="de-DE" dirty="0"/>
              <a:t> (in </a:t>
            </a:r>
            <a:r>
              <a:rPr lang="de-DE" dirty="0" err="1"/>
              <a:t>one</a:t>
            </a:r>
            <a:r>
              <a:rPr lang="de-DE" dirty="0"/>
              <a:t> </a:t>
            </a:r>
            <a:r>
              <a:rPr lang="de-DE" dirty="0" err="1"/>
              <a:t>package</a:t>
            </a:r>
            <a:r>
              <a:rPr lang="de-DE" dirty="0"/>
              <a:t>)</a:t>
            </a:r>
          </a:p>
          <a:p>
            <a:pPr marL="0" indent="0">
              <a:buNone/>
            </a:pPr>
            <a:endParaRPr lang="de-DE" i="1" dirty="0"/>
          </a:p>
          <a:p>
            <a:pPr marL="0" indent="0">
              <a:buNone/>
            </a:pPr>
            <a:r>
              <a:rPr lang="de-DE" i="1" dirty="0"/>
              <a:t>„The </a:t>
            </a:r>
            <a:r>
              <a:rPr lang="de-DE" i="1" dirty="0" err="1"/>
              <a:t>number</a:t>
            </a:r>
            <a:r>
              <a:rPr lang="de-DE" i="1" dirty="0"/>
              <a:t> </a:t>
            </a:r>
            <a:r>
              <a:rPr lang="de-DE" i="1" dirty="0" err="1"/>
              <a:t>of</a:t>
            </a:r>
            <a:r>
              <a:rPr lang="de-DE" i="1" dirty="0"/>
              <a:t> </a:t>
            </a:r>
            <a:r>
              <a:rPr lang="de-DE" i="1" dirty="0" err="1"/>
              <a:t>abstract</a:t>
            </a:r>
            <a:r>
              <a:rPr lang="de-DE" i="1" dirty="0"/>
              <a:t> </a:t>
            </a:r>
            <a:r>
              <a:rPr lang="de-DE" i="1" dirty="0" err="1"/>
              <a:t>classes</a:t>
            </a:r>
            <a:r>
              <a:rPr lang="de-DE" i="1" dirty="0"/>
              <a:t> (</a:t>
            </a:r>
            <a:r>
              <a:rPr lang="de-DE" i="1" dirty="0" err="1"/>
              <a:t>and</a:t>
            </a:r>
            <a:r>
              <a:rPr lang="de-DE" i="1" dirty="0"/>
              <a:t> </a:t>
            </a:r>
            <a:r>
              <a:rPr lang="de-DE" i="1" dirty="0" err="1"/>
              <a:t>interfaces</a:t>
            </a:r>
            <a:r>
              <a:rPr lang="de-DE" i="1" dirty="0"/>
              <a:t>) </a:t>
            </a:r>
            <a:r>
              <a:rPr lang="de-DE" i="1" dirty="0" err="1"/>
              <a:t>divided</a:t>
            </a:r>
            <a:r>
              <a:rPr lang="de-DE" i="1" dirty="0"/>
              <a:t> </a:t>
            </a:r>
            <a:r>
              <a:rPr lang="de-DE" i="1" dirty="0" err="1"/>
              <a:t>by</a:t>
            </a:r>
            <a:r>
              <a:rPr lang="de-DE" i="1" dirty="0"/>
              <a:t> </a:t>
            </a:r>
            <a:r>
              <a:rPr lang="de-DE" i="1" dirty="0" err="1"/>
              <a:t>the</a:t>
            </a:r>
            <a:r>
              <a:rPr lang="de-DE" i="1" dirty="0"/>
              <a:t> total </a:t>
            </a:r>
            <a:r>
              <a:rPr lang="de-DE" i="1" dirty="0" err="1"/>
              <a:t>number</a:t>
            </a:r>
            <a:r>
              <a:rPr lang="de-DE" i="1" dirty="0"/>
              <a:t> </a:t>
            </a:r>
            <a:r>
              <a:rPr lang="de-DE" i="1" dirty="0" err="1"/>
              <a:t>of</a:t>
            </a:r>
            <a:r>
              <a:rPr lang="de-DE" i="1" dirty="0"/>
              <a:t> </a:t>
            </a:r>
            <a:r>
              <a:rPr lang="de-DE" i="1" dirty="0" err="1"/>
              <a:t>types</a:t>
            </a:r>
            <a:r>
              <a:rPr lang="de-DE" i="1" dirty="0"/>
              <a:t> in a </a:t>
            </a:r>
            <a:r>
              <a:rPr lang="de-DE" i="1" dirty="0" err="1"/>
              <a:t>package</a:t>
            </a:r>
            <a:r>
              <a:rPr lang="de-DE" i="1" dirty="0"/>
              <a:t>“ </a:t>
            </a:r>
          </a:p>
          <a:p>
            <a:pPr marL="0" indent="0">
              <a:buNone/>
            </a:pPr>
            <a:r>
              <a:rPr lang="de-DE" i="1" dirty="0"/>
              <a:t>	- </a:t>
            </a:r>
            <a:r>
              <a:rPr lang="de-DE" dirty="0"/>
              <a:t>Definition </a:t>
            </a:r>
            <a:r>
              <a:rPr lang="de-DE" dirty="0" err="1"/>
              <a:t>of</a:t>
            </a:r>
            <a:r>
              <a:rPr lang="de-DE" dirty="0"/>
              <a:t> </a:t>
            </a:r>
            <a:r>
              <a:rPr lang="de-DE" dirty="0" err="1"/>
              <a:t>Abstractness</a:t>
            </a:r>
            <a:r>
              <a:rPr lang="de-DE" dirty="0"/>
              <a:t> in </a:t>
            </a:r>
            <a:r>
              <a:rPr lang="de-DE" dirty="0" err="1"/>
              <a:t>Metrics</a:t>
            </a:r>
            <a:r>
              <a:rPr lang="de-DE" dirty="0"/>
              <a:t> 1.3.6</a:t>
            </a:r>
          </a:p>
          <a:p>
            <a:pPr marL="0" indent="0">
              <a:buNone/>
            </a:pPr>
            <a:endParaRPr lang="de-DE" dirty="0"/>
          </a:p>
          <a:p>
            <a:pPr marL="0" indent="0">
              <a:buNone/>
            </a:pPr>
            <a:r>
              <a:rPr lang="de-DE" dirty="0" err="1"/>
              <a:t>Compared</a:t>
            </a:r>
            <a:r>
              <a:rPr lang="de-DE" dirty="0"/>
              <a:t> </a:t>
            </a:r>
            <a:r>
              <a:rPr lang="de-DE" dirty="0" err="1"/>
              <a:t>with</a:t>
            </a:r>
            <a:r>
              <a:rPr lang="de-DE" dirty="0"/>
              <a:t> </a:t>
            </a:r>
            <a:r>
              <a:rPr lang="de-DE" dirty="0" err="1"/>
              <a:t>Instability</a:t>
            </a:r>
            <a:r>
              <a:rPr lang="de-DE" dirty="0"/>
              <a:t> </a:t>
            </a:r>
            <a:r>
              <a:rPr lang="de-DE" dirty="0" err="1"/>
              <a:t>value</a:t>
            </a:r>
            <a:r>
              <a:rPr lang="de-DE" dirty="0"/>
              <a:t> </a:t>
            </a:r>
            <a:r>
              <a:rPr lang="de-DE" dirty="0" err="1"/>
              <a:t>Abstractness</a:t>
            </a:r>
            <a:r>
              <a:rPr lang="de-DE" dirty="0"/>
              <a:t> </a:t>
            </a:r>
            <a:r>
              <a:rPr lang="de-DE" dirty="0" err="1"/>
              <a:t>becomes</a:t>
            </a:r>
            <a:r>
              <a:rPr lang="de-DE" dirty="0"/>
              <a:t> </a:t>
            </a:r>
            <a:r>
              <a:rPr lang="de-DE" dirty="0" err="1"/>
              <a:t>useful</a:t>
            </a:r>
            <a:endParaRPr lang="de-DE" dirty="0"/>
          </a:p>
        </p:txBody>
      </p:sp>
    </p:spTree>
    <p:extLst>
      <p:ext uri="{BB962C8B-B14F-4D97-AF65-F5344CB8AC3E}">
        <p14:creationId xmlns:p14="http://schemas.microsoft.com/office/powerpoint/2010/main" val="353670661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520</Words>
  <Application>Microsoft Office PowerPoint</Application>
  <PresentationFormat>Breitbild</PresentationFormat>
  <Paragraphs>97</Paragraphs>
  <Slides>13</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Calibri Light</vt:lpstr>
      <vt:lpstr>Wingdings</vt:lpstr>
      <vt:lpstr>Office</vt:lpstr>
      <vt:lpstr>Metrics 1.3.6</vt:lpstr>
      <vt:lpstr>Outline</vt:lpstr>
      <vt:lpstr>Metrics – The Main Idea</vt:lpstr>
      <vt:lpstr>Goal of Metrics</vt:lpstr>
      <vt:lpstr>Metrics 1.3.6</vt:lpstr>
      <vt:lpstr>Metrics – Lines of Codes</vt:lpstr>
      <vt:lpstr>Metrics – Efferent &amp; Afferent Coupling</vt:lpstr>
      <vt:lpstr>Metrics - Instability</vt:lpstr>
      <vt:lpstr>Metrics - Abstractness</vt:lpstr>
      <vt:lpstr>Metrics – Distance from the Main Sequence</vt:lpstr>
      <vt:lpstr>Metrics – Specialization Index</vt:lpstr>
      <vt:lpstr>Metrics - McCabe</vt:lpstr>
      <vt:lpstr>Literature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1.3.6</dc:title>
  <dc:creator>Marco Mueller2</dc:creator>
  <cp:lastModifiedBy>Marco Mueller2</cp:lastModifiedBy>
  <cp:revision>15</cp:revision>
  <dcterms:created xsi:type="dcterms:W3CDTF">2017-05-17T16:45:40Z</dcterms:created>
  <dcterms:modified xsi:type="dcterms:W3CDTF">2017-05-17T23:53:14Z</dcterms:modified>
</cp:coreProperties>
</file>