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89" r:id="rId2"/>
    <p:sldMasterId id="2147483897" r:id="rId3"/>
  </p:sldMasterIdLst>
  <p:notesMasterIdLst>
    <p:notesMasterId r:id="rId17"/>
  </p:notesMasterIdLst>
  <p:handoutMasterIdLst>
    <p:handoutMasterId r:id="rId18"/>
  </p:handoutMasterIdLst>
  <p:sldIdLst>
    <p:sldId id="257" r:id="rId4"/>
    <p:sldId id="258" r:id="rId5"/>
    <p:sldId id="259" r:id="rId6"/>
    <p:sldId id="260" r:id="rId7"/>
    <p:sldId id="270" r:id="rId8"/>
    <p:sldId id="268" r:id="rId9"/>
    <p:sldId id="261" r:id="rId10"/>
    <p:sldId id="262" r:id="rId11"/>
    <p:sldId id="271" r:id="rId12"/>
    <p:sldId id="264" r:id="rId13"/>
    <p:sldId id="263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449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81ECC8-A2EA-4621-A97C-F7FF3BF1E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619199-5A2C-4B08-B92D-15DBC73538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5EB1-482D-4D00-AFC9-6E3BA3DEDEB7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A40A0-9797-40C7-A161-4512F64F9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5B089D-6481-47E6-9DCE-C3859FB785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F74F-5B93-402F-9556-2FBB895FD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8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D4E-ABAE-4D99-89F8-3B006B76AFA5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AC439-B966-4DFE-921E-84296A22A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5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Prototyp kann ausgebaut werden, welches eine große Aufgabe darstellt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alternativ/parallel kann der Lernstoff erweitert werden, viele Themen sind nur grob umrissen bzw. gar nicht behandelt, ob man da auf Nutzer hört oder aber eigene Initiative zeigt ist wählbar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der bisherige Lernprozess wurde von uns als Amateure der Thematik erarbeitet, muss evaluiert und verbessert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79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Fazit zur Arbeit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Unity als Wahl haben wir nicht bereut, aber nicht mit solch einem Zeitaufwand gerechnet. Man konnte viel mitnehmen, hat allerdings dadurch einen kleineren Prototypen bauen können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agile Arbeit wurde schon öfter mal durchgeführt, aber scheinbar lernt man da nie aus. Auch </a:t>
            </a:r>
            <a:r>
              <a:rPr lang="de-DE" dirty="0" err="1"/>
              <a:t>diesesmal</a:t>
            </a:r>
            <a:r>
              <a:rPr lang="de-DE" dirty="0"/>
              <a:t> konnten wir uns darin verbessern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keine einfache Aufgabe, jemandem etwas beizubringen. Die Auswahl der Themen, die Aufbereitung und </a:t>
            </a:r>
            <a:r>
              <a:rPr lang="de-DE" dirty="0" err="1"/>
              <a:t>vorallem</a:t>
            </a:r>
            <a:r>
              <a:rPr lang="de-DE" dirty="0"/>
              <a:t> die Überlegung zum Beibringen waren zeitaufwändig und schwierig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6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Fazit zur Arbeit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von Freude über Erfolg bis hin zu Zorn über den Partner war alles dabei, also klassisches Projekt halt</a:t>
            </a:r>
          </a:p>
          <a:p>
            <a:pPr marL="171450" indent="-171450">
              <a:buFontTx/>
              <a:buChar char="-"/>
            </a:pPr>
            <a:r>
              <a:rPr lang="de-DE" dirty="0"/>
              <a:t>nicht immer war es einfach, die Prioritäten zu legen. Klausuren, Arbeit, das letzte bisschen Freizeit?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6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72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7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AI ist ein wichtiges Thema, immer mehr wollen einsteigen.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selten gute Grundlage, der Lernprozess sollte einfacher und einheitlicher sein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viele Lernspiele existieren und liefern gute Ergebnisse, warum also nicht auch hier ansetzen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3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Educational Game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8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Software Engineering The Learning </a:t>
            </a:r>
            <a:r>
              <a:rPr lang="de-DE" dirty="0" err="1"/>
              <a:t>Triangle</a:t>
            </a:r>
            <a:r>
              <a:rPr lang="de-DE" dirty="0"/>
              <a:t>, eigenständiges Erlernen von Überleben der Spielobjekte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Situation eines Feldes mit Objekten bot sich gut an um sie verwenden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Design wurde auch geboten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30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KI Begriffe möglichst ausführlich aber nicht überzogen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0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zu Beginn: AI unbekannt, musste erst kennengelernt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Studienarbeit an sich schreiben, danach umsetzen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Wahl der Technologie und Methodik: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verschiedene Ansätze: alles selbst oder mithilfe von API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Vor und Nachteile auflisten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finale Wahl Unity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99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91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C439-B966-4DFE-921E-84296A22AAB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7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0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22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94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0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90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8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7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9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7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4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22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00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257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869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018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96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49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915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142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909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7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90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80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7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1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90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6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97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C5F1FF-6A63-472B-BA00-9BDC6DC79286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74DC76-40C4-4E11-B002-1B1A799A3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40580-43C3-453B-A20B-55C5D0222F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5518" y="2679700"/>
            <a:ext cx="5840964" cy="1498600"/>
          </a:xfrm>
        </p:spPr>
        <p:txBody>
          <a:bodyPr/>
          <a:lstStyle/>
          <a:p>
            <a:r>
              <a:rPr lang="de-DE" dirty="0"/>
              <a:t>Educational Game </a:t>
            </a:r>
            <a:r>
              <a:rPr lang="de-DE" dirty="0" err="1"/>
              <a:t>For</a:t>
            </a:r>
            <a:r>
              <a:rPr lang="de-DE" dirty="0"/>
              <a:t>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26EAE-74F3-4D54-9E16-F1300E6DA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9714" y="3721100"/>
            <a:ext cx="4368800" cy="457200"/>
          </a:xfrm>
        </p:spPr>
        <p:txBody>
          <a:bodyPr/>
          <a:lstStyle/>
          <a:p>
            <a:pPr algn="ctr"/>
            <a:r>
              <a:rPr lang="de-DE" dirty="0"/>
              <a:t>Franziska Neumann &amp; Marco Müller</a:t>
            </a:r>
          </a:p>
          <a:p>
            <a:endParaRPr lang="de-DE" dirty="0"/>
          </a:p>
        </p:txBody>
      </p:sp>
      <p:sp>
        <p:nvSpPr>
          <p:cNvPr id="5" name="Right Triangle 6">
            <a:extLst>
              <a:ext uri="{FF2B5EF4-FFF2-40B4-BE49-F238E27FC236}">
                <a16:creationId xmlns:a16="http://schemas.microsoft.com/office/drawing/2014/main" id="{0F90152B-83D3-4D11-80E8-2B08CD98282F}"/>
              </a:ext>
            </a:extLst>
          </p:cNvPr>
          <p:cNvSpPr/>
          <p:nvPr/>
        </p:nvSpPr>
        <p:spPr>
          <a:xfrm rot="10800000">
            <a:off x="9588633" y="540643"/>
            <a:ext cx="2137797" cy="2139057"/>
          </a:xfrm>
          <a:prstGeom prst="rtTriangle">
            <a:avLst/>
          </a:prstGeom>
          <a:solidFill>
            <a:srgbClr val="8D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ight Triangle 6">
            <a:extLst>
              <a:ext uri="{FF2B5EF4-FFF2-40B4-BE49-F238E27FC236}">
                <a16:creationId xmlns:a16="http://schemas.microsoft.com/office/drawing/2014/main" id="{32CEF06F-2450-433E-9692-6B3ADFE9E2AF}"/>
              </a:ext>
            </a:extLst>
          </p:cNvPr>
          <p:cNvSpPr/>
          <p:nvPr/>
        </p:nvSpPr>
        <p:spPr>
          <a:xfrm rot="16200000">
            <a:off x="9589263" y="4177670"/>
            <a:ext cx="2137797" cy="2139057"/>
          </a:xfrm>
          <a:prstGeom prst="rtTriangle">
            <a:avLst/>
          </a:prstGeom>
          <a:solidFill>
            <a:srgbClr val="8D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ED2A875-0805-4C0D-941B-5D1E6796C3B7}"/>
              </a:ext>
            </a:extLst>
          </p:cNvPr>
          <p:cNvSpPr/>
          <p:nvPr/>
        </p:nvSpPr>
        <p:spPr>
          <a:xfrm rot="5400000">
            <a:off x="464940" y="541273"/>
            <a:ext cx="2137797" cy="2139057"/>
          </a:xfrm>
          <a:prstGeom prst="rtTriangle">
            <a:avLst/>
          </a:prstGeom>
          <a:solidFill>
            <a:srgbClr val="8D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B9C4C054-4DEA-44B9-9FF5-D18E39A1A764}"/>
              </a:ext>
            </a:extLst>
          </p:cNvPr>
          <p:cNvSpPr/>
          <p:nvPr/>
        </p:nvSpPr>
        <p:spPr>
          <a:xfrm>
            <a:off x="465570" y="4178300"/>
            <a:ext cx="2137797" cy="2139057"/>
          </a:xfrm>
          <a:prstGeom prst="rtTriangle">
            <a:avLst/>
          </a:prstGeom>
          <a:solidFill>
            <a:srgbClr val="8D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9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und nun?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534B4-C451-4898-AE6B-AEF493EA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383" y="2286000"/>
            <a:ext cx="6616818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Prototyp ausbaufähig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Tiefe und Menge der Lehrthemen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</a:t>
            </a:r>
            <a:r>
              <a:rPr lang="de-DE" dirty="0" err="1"/>
              <a:t>Lernzprozess</a:t>
            </a:r>
            <a:r>
              <a:rPr lang="de-DE" dirty="0"/>
              <a:t> validieren</a:t>
            </a:r>
          </a:p>
        </p:txBody>
      </p:sp>
      <p:sp>
        <p:nvSpPr>
          <p:cNvPr id="4" name="Right Triangle 5">
            <a:extLst>
              <a:ext uri="{FF2B5EF4-FFF2-40B4-BE49-F238E27FC236}">
                <a16:creationId xmlns:a16="http://schemas.microsoft.com/office/drawing/2014/main" id="{3754E89F-4B9A-47BA-AE7A-2419481DD1CE}"/>
              </a:ext>
            </a:extLst>
          </p:cNvPr>
          <p:cNvSpPr/>
          <p:nvPr/>
        </p:nvSpPr>
        <p:spPr>
          <a:xfrm rot="3928852">
            <a:off x="8863568" y="2621870"/>
            <a:ext cx="3361626" cy="2325019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ight Triangle 5">
            <a:extLst>
              <a:ext uri="{FF2B5EF4-FFF2-40B4-BE49-F238E27FC236}">
                <a16:creationId xmlns:a16="http://schemas.microsoft.com/office/drawing/2014/main" id="{CC2DB347-CA9C-42B1-9696-5E88F7BB92A6}"/>
              </a:ext>
            </a:extLst>
          </p:cNvPr>
          <p:cNvSpPr/>
          <p:nvPr/>
        </p:nvSpPr>
        <p:spPr>
          <a:xfrm rot="5594910">
            <a:off x="1438874" y="3412360"/>
            <a:ext cx="1214115" cy="132025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9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8B135-092C-4B97-85C9-29F98EB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zum Ergebnis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FD71472-93FA-416C-A94B-5FD045BF809F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Unity war eine interessante Erfahrung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Verbesserung der agilen Arbeit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Lernprozesse aufbauen ist nicht einfach</a:t>
            </a:r>
          </a:p>
        </p:txBody>
      </p:sp>
      <p:sp>
        <p:nvSpPr>
          <p:cNvPr id="5" name="Right Triangle 5">
            <a:extLst>
              <a:ext uri="{FF2B5EF4-FFF2-40B4-BE49-F238E27FC236}">
                <a16:creationId xmlns:a16="http://schemas.microsoft.com/office/drawing/2014/main" id="{3C7C9662-EC29-40A7-BC3D-3EEA1DAB61D9}"/>
              </a:ext>
            </a:extLst>
          </p:cNvPr>
          <p:cNvSpPr/>
          <p:nvPr/>
        </p:nvSpPr>
        <p:spPr>
          <a:xfrm rot="3928852">
            <a:off x="7726617" y="2054777"/>
            <a:ext cx="1152295" cy="891537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6D84448-0818-4B1D-B2AC-D564A18B75F0}"/>
              </a:ext>
            </a:extLst>
          </p:cNvPr>
          <p:cNvSpPr/>
          <p:nvPr/>
        </p:nvSpPr>
        <p:spPr>
          <a:xfrm rot="11491066">
            <a:off x="9296727" y="4104425"/>
            <a:ext cx="1152295" cy="1727242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7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8B135-092C-4B97-85C9-29F98EB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zur Arbeit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FD71472-93FA-416C-A94B-5FD045BF809F}"/>
              </a:ext>
            </a:extLst>
          </p:cNvPr>
          <p:cNvSpPr txBox="1">
            <a:spLocks/>
          </p:cNvSpPr>
          <p:nvPr/>
        </p:nvSpPr>
        <p:spPr>
          <a:xfrm>
            <a:off x="4855476" y="2500545"/>
            <a:ext cx="689457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jede Emotion wurde gefühlt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schwierig mit Klausuren und Praxis zu vereinbaren, aber selten so viel Freiheit in der Theoriephase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in Summe bleibt ein positiver Eindruck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6D84448-0818-4B1D-B2AC-D564A18B75F0}"/>
              </a:ext>
            </a:extLst>
          </p:cNvPr>
          <p:cNvSpPr/>
          <p:nvPr/>
        </p:nvSpPr>
        <p:spPr>
          <a:xfrm rot="16461078">
            <a:off x="1175104" y="2481536"/>
            <a:ext cx="2224687" cy="2844141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5">
            <a:extLst>
              <a:ext uri="{FF2B5EF4-FFF2-40B4-BE49-F238E27FC236}">
                <a16:creationId xmlns:a16="http://schemas.microsoft.com/office/drawing/2014/main" id="{CF51B6F4-A0D9-4605-8E67-5749A0CAB52E}"/>
              </a:ext>
            </a:extLst>
          </p:cNvPr>
          <p:cNvSpPr/>
          <p:nvPr/>
        </p:nvSpPr>
        <p:spPr>
          <a:xfrm rot="5594910">
            <a:off x="1438874" y="3412360"/>
            <a:ext cx="1214115" cy="132025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ight Triangle 5">
            <a:extLst>
              <a:ext uri="{FF2B5EF4-FFF2-40B4-BE49-F238E27FC236}">
                <a16:creationId xmlns:a16="http://schemas.microsoft.com/office/drawing/2014/main" id="{020E7A09-0CB4-4A09-8D14-CDD81B75AE80}"/>
              </a:ext>
            </a:extLst>
          </p:cNvPr>
          <p:cNvSpPr/>
          <p:nvPr/>
        </p:nvSpPr>
        <p:spPr>
          <a:xfrm rot="7480906">
            <a:off x="2597716" y="2040567"/>
            <a:ext cx="7231913" cy="704503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C2FB4D-6EDC-43E4-BAA0-B2921FDD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140" y="3020506"/>
            <a:ext cx="2904061" cy="1499616"/>
          </a:xfrm>
        </p:spPr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1125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818A8-7CD6-457F-A152-6851AA0A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CF9FC152-6246-46AC-9EA9-DAD2516725FF}"/>
              </a:ext>
            </a:extLst>
          </p:cNvPr>
          <p:cNvGrpSpPr/>
          <p:nvPr/>
        </p:nvGrpSpPr>
        <p:grpSpPr>
          <a:xfrm>
            <a:off x="6152023" y="3348056"/>
            <a:ext cx="1309197" cy="2785060"/>
            <a:chOff x="4630955" y="3880561"/>
            <a:chExt cx="914400" cy="1945207"/>
          </a:xfrm>
        </p:grpSpPr>
        <p:sp>
          <p:nvSpPr>
            <p:cNvPr id="5" name="Right Triangle 2">
              <a:extLst>
                <a:ext uri="{FF2B5EF4-FFF2-40B4-BE49-F238E27FC236}">
                  <a16:creationId xmlns:a16="http://schemas.microsoft.com/office/drawing/2014/main" id="{2933A8E6-F2BE-4F5C-B98C-B63F1450F2C8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3">
              <a:extLst>
                <a:ext uri="{FF2B5EF4-FFF2-40B4-BE49-F238E27FC236}">
                  <a16:creationId xmlns:a16="http://schemas.microsoft.com/office/drawing/2014/main" id="{4AFED9F5-DD1E-4502-BC7F-0E23F6C2151D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282F9DF7-A6A5-43D4-AF8C-C39D3FEF4B0F}"/>
              </a:ext>
            </a:extLst>
          </p:cNvPr>
          <p:cNvGrpSpPr/>
          <p:nvPr/>
        </p:nvGrpSpPr>
        <p:grpSpPr>
          <a:xfrm rot="10800000">
            <a:off x="4738991" y="1876516"/>
            <a:ext cx="1309197" cy="2785060"/>
            <a:chOff x="4630955" y="3880561"/>
            <a:chExt cx="914400" cy="1945207"/>
          </a:xfrm>
        </p:grpSpPr>
        <p:sp>
          <p:nvSpPr>
            <p:cNvPr id="8" name="Right Triangle 5">
              <a:extLst>
                <a:ext uri="{FF2B5EF4-FFF2-40B4-BE49-F238E27FC236}">
                  <a16:creationId xmlns:a16="http://schemas.microsoft.com/office/drawing/2014/main" id="{A1521EB7-DFA1-47A2-A311-314E1289D181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6">
              <a:extLst>
                <a:ext uri="{FF2B5EF4-FFF2-40B4-BE49-F238E27FC236}">
                  <a16:creationId xmlns:a16="http://schemas.microsoft.com/office/drawing/2014/main" id="{940779EA-8A23-4DA0-B830-85AD1B94FB3B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95">
            <a:extLst>
              <a:ext uri="{FF2B5EF4-FFF2-40B4-BE49-F238E27FC236}">
                <a16:creationId xmlns:a16="http://schemas.microsoft.com/office/drawing/2014/main" id="{E5DB3B0A-A1F6-4123-8427-AFFB4052FCDD}"/>
              </a:ext>
            </a:extLst>
          </p:cNvPr>
          <p:cNvSpPr txBox="1"/>
          <p:nvPr/>
        </p:nvSpPr>
        <p:spPr>
          <a:xfrm>
            <a:off x="3358261" y="2237242"/>
            <a:ext cx="1380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106">
            <a:extLst>
              <a:ext uri="{FF2B5EF4-FFF2-40B4-BE49-F238E27FC236}">
                <a16:creationId xmlns:a16="http://schemas.microsoft.com/office/drawing/2014/main" id="{86922306-A58D-4357-9780-328A3B735421}"/>
              </a:ext>
            </a:extLst>
          </p:cNvPr>
          <p:cNvSpPr txBox="1"/>
          <p:nvPr/>
        </p:nvSpPr>
        <p:spPr>
          <a:xfrm>
            <a:off x="5102774" y="249885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107">
            <a:extLst>
              <a:ext uri="{FF2B5EF4-FFF2-40B4-BE49-F238E27FC236}">
                <a16:creationId xmlns:a16="http://schemas.microsoft.com/office/drawing/2014/main" id="{B6BFAAF0-9C64-4481-8F09-6AB8C50A51EE}"/>
              </a:ext>
            </a:extLst>
          </p:cNvPr>
          <p:cNvSpPr txBox="1"/>
          <p:nvPr/>
        </p:nvSpPr>
        <p:spPr>
          <a:xfrm>
            <a:off x="5102774" y="3439317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08">
            <a:extLst>
              <a:ext uri="{FF2B5EF4-FFF2-40B4-BE49-F238E27FC236}">
                <a16:creationId xmlns:a16="http://schemas.microsoft.com/office/drawing/2014/main" id="{212488EF-6BE3-4082-998F-1CB05DCB738F}"/>
              </a:ext>
            </a:extLst>
          </p:cNvPr>
          <p:cNvSpPr txBox="1"/>
          <p:nvPr/>
        </p:nvSpPr>
        <p:spPr>
          <a:xfrm>
            <a:off x="6078035" y="4024871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09">
            <a:extLst>
              <a:ext uri="{FF2B5EF4-FFF2-40B4-BE49-F238E27FC236}">
                <a16:creationId xmlns:a16="http://schemas.microsoft.com/office/drawing/2014/main" id="{9F30DE07-C89B-4FB3-83A8-A04F68E1282B}"/>
              </a:ext>
            </a:extLst>
          </p:cNvPr>
          <p:cNvSpPr txBox="1"/>
          <p:nvPr/>
        </p:nvSpPr>
        <p:spPr>
          <a:xfrm>
            <a:off x="6078035" y="489374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95">
            <a:extLst>
              <a:ext uri="{FF2B5EF4-FFF2-40B4-BE49-F238E27FC236}">
                <a16:creationId xmlns:a16="http://schemas.microsoft.com/office/drawing/2014/main" id="{57149430-13C3-47DD-855A-BE3890C7ACA8}"/>
              </a:ext>
            </a:extLst>
          </p:cNvPr>
          <p:cNvSpPr txBox="1"/>
          <p:nvPr/>
        </p:nvSpPr>
        <p:spPr>
          <a:xfrm>
            <a:off x="2516697" y="3835929"/>
            <a:ext cx="222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Begriffe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Vorgehen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95">
            <a:extLst>
              <a:ext uri="{FF2B5EF4-FFF2-40B4-BE49-F238E27FC236}">
                <a16:creationId xmlns:a16="http://schemas.microsoft.com/office/drawing/2014/main" id="{C87A963C-5E5B-4852-837B-326C9DEC761C}"/>
              </a:ext>
            </a:extLst>
          </p:cNvPr>
          <p:cNvSpPr txBox="1"/>
          <p:nvPr/>
        </p:nvSpPr>
        <p:spPr>
          <a:xfrm>
            <a:off x="6844843" y="3679928"/>
            <a:ext cx="1380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95">
            <a:extLst>
              <a:ext uri="{FF2B5EF4-FFF2-40B4-BE49-F238E27FC236}">
                <a16:creationId xmlns:a16="http://schemas.microsoft.com/office/drawing/2014/main" id="{437D3D44-58CF-4A98-9699-755537662CD3}"/>
              </a:ext>
            </a:extLst>
          </p:cNvPr>
          <p:cNvSpPr txBox="1"/>
          <p:nvPr/>
        </p:nvSpPr>
        <p:spPr>
          <a:xfrm>
            <a:off x="6844843" y="5216907"/>
            <a:ext cx="285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Ausblick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Fazit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ight Triangle 2">
            <a:extLst>
              <a:ext uri="{FF2B5EF4-FFF2-40B4-BE49-F238E27FC236}">
                <a16:creationId xmlns:a16="http://schemas.microsoft.com/office/drawing/2014/main" id="{8B30F7CF-938D-45C9-A276-B1904454F1B9}"/>
              </a:ext>
            </a:extLst>
          </p:cNvPr>
          <p:cNvSpPr/>
          <p:nvPr/>
        </p:nvSpPr>
        <p:spPr>
          <a:xfrm rot="1301034">
            <a:off x="1529699" y="3653933"/>
            <a:ext cx="2095155" cy="229461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ight Triangle 3">
            <a:extLst>
              <a:ext uri="{FF2B5EF4-FFF2-40B4-BE49-F238E27FC236}">
                <a16:creationId xmlns:a16="http://schemas.microsoft.com/office/drawing/2014/main" id="{7AAB38DA-17E4-4BFB-BD43-E0F28B6E86A2}"/>
              </a:ext>
            </a:extLst>
          </p:cNvPr>
          <p:cNvSpPr/>
          <p:nvPr/>
        </p:nvSpPr>
        <p:spPr>
          <a:xfrm rot="8083588">
            <a:off x="8249035" y="1357142"/>
            <a:ext cx="2906368" cy="169785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9704B-C190-437A-A641-226AC856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75DCA-2248-4851-BDB2-4062535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AI großes Thema </a:t>
            </a:r>
            <a:r>
              <a:rPr lang="de-DE" dirty="0">
                <a:sym typeface="Wingdings" panose="05000000000000000000" pitchFamily="2" charset="2"/>
              </a:rPr>
              <a:t> Einstieg schwierig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>
                <a:sym typeface="Wingdings" panose="05000000000000000000" pitchFamily="2" charset="2"/>
              </a:rPr>
              <a:t> lernen sollte einfacher sein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>
                <a:sym typeface="Wingdings" panose="05000000000000000000" pitchFamily="2" charset="2"/>
              </a:rPr>
              <a:t> in Spielform  Educational Game</a:t>
            </a:r>
          </a:p>
          <a:p>
            <a:endParaRPr lang="de-DE" dirty="0"/>
          </a:p>
        </p:txBody>
      </p:sp>
      <p:sp>
        <p:nvSpPr>
          <p:cNvPr id="4" name="Right Triangle 6">
            <a:extLst>
              <a:ext uri="{FF2B5EF4-FFF2-40B4-BE49-F238E27FC236}">
                <a16:creationId xmlns:a16="http://schemas.microsoft.com/office/drawing/2014/main" id="{B16CA8C4-4F75-48AB-B90E-888A8339022D}"/>
              </a:ext>
            </a:extLst>
          </p:cNvPr>
          <p:cNvSpPr/>
          <p:nvPr/>
        </p:nvSpPr>
        <p:spPr>
          <a:xfrm rot="11115023">
            <a:off x="7831971" y="2044156"/>
            <a:ext cx="2279485" cy="263023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Educational Game?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534B4-C451-4898-AE6B-AEF493EA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4" y="2286000"/>
            <a:ext cx="4955797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Education = Bildung, Game = Spiel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spielerisch lernen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intrinsische Motivation als Hintergedanke</a:t>
            </a:r>
          </a:p>
        </p:txBody>
      </p:sp>
      <p:sp>
        <p:nvSpPr>
          <p:cNvPr id="4" name="Right Triangle 5">
            <a:extLst>
              <a:ext uri="{FF2B5EF4-FFF2-40B4-BE49-F238E27FC236}">
                <a16:creationId xmlns:a16="http://schemas.microsoft.com/office/drawing/2014/main" id="{3754E89F-4B9A-47BA-AE7A-2419481DD1CE}"/>
              </a:ext>
            </a:extLst>
          </p:cNvPr>
          <p:cNvSpPr/>
          <p:nvPr/>
        </p:nvSpPr>
        <p:spPr>
          <a:xfrm rot="16609354">
            <a:off x="1865116" y="2120333"/>
            <a:ext cx="2192190" cy="3386425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9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Als Grundlage: TLT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534B4-C451-4898-AE6B-AEF493EA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708" y="2202487"/>
            <a:ext cx="4955797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SE-Projekt „The Learning </a:t>
            </a:r>
            <a:r>
              <a:rPr lang="de-DE" dirty="0" err="1"/>
              <a:t>Triangle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Grundsituation übernommen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Design übernommen</a:t>
            </a:r>
          </a:p>
        </p:txBody>
      </p:sp>
      <p:sp>
        <p:nvSpPr>
          <p:cNvPr id="4" name="Right Triangle 5">
            <a:extLst>
              <a:ext uri="{FF2B5EF4-FFF2-40B4-BE49-F238E27FC236}">
                <a16:creationId xmlns:a16="http://schemas.microsoft.com/office/drawing/2014/main" id="{3754E89F-4B9A-47BA-AE7A-2419481DD1CE}"/>
              </a:ext>
            </a:extLst>
          </p:cNvPr>
          <p:cNvSpPr/>
          <p:nvPr/>
        </p:nvSpPr>
        <p:spPr>
          <a:xfrm rot="16609354">
            <a:off x="7824316" y="3237279"/>
            <a:ext cx="3247502" cy="1310617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</a:t>
            </a:r>
          </a:p>
        </p:txBody>
      </p:sp>
      <p:sp>
        <p:nvSpPr>
          <p:cNvPr id="4" name="Right Triangle 5">
            <a:extLst>
              <a:ext uri="{FF2B5EF4-FFF2-40B4-BE49-F238E27FC236}">
                <a16:creationId xmlns:a16="http://schemas.microsoft.com/office/drawing/2014/main" id="{3754E89F-4B9A-47BA-AE7A-2419481DD1CE}"/>
              </a:ext>
            </a:extLst>
          </p:cNvPr>
          <p:cNvSpPr/>
          <p:nvPr/>
        </p:nvSpPr>
        <p:spPr>
          <a:xfrm rot="7140879">
            <a:off x="8936828" y="3816567"/>
            <a:ext cx="2483866" cy="18452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BE6608B-87CE-4267-AF4F-D795E637749C}"/>
              </a:ext>
            </a:extLst>
          </p:cNvPr>
          <p:cNvSpPr txBox="1">
            <a:spLocks/>
          </p:cNvSpPr>
          <p:nvPr/>
        </p:nvSpPr>
        <p:spPr>
          <a:xfrm rot="20472497">
            <a:off x="9507394" y="4018879"/>
            <a:ext cx="1342736" cy="4064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Supervised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7D5ED38-A76F-4E9B-BE82-99424A49C04E}"/>
              </a:ext>
            </a:extLst>
          </p:cNvPr>
          <p:cNvSpPr/>
          <p:nvPr/>
        </p:nvSpPr>
        <p:spPr>
          <a:xfrm rot="864045">
            <a:off x="6555596" y="1688282"/>
            <a:ext cx="2483866" cy="18452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F4DFA9A-7779-4E81-8BBE-4A35ACF927B1}"/>
              </a:ext>
            </a:extLst>
          </p:cNvPr>
          <p:cNvSpPr txBox="1">
            <a:spLocks/>
          </p:cNvSpPr>
          <p:nvPr/>
        </p:nvSpPr>
        <p:spPr>
          <a:xfrm rot="1594224">
            <a:off x="6543369" y="2641034"/>
            <a:ext cx="1600882" cy="5339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Unsupervised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ight Triangle 5">
            <a:extLst>
              <a:ext uri="{FF2B5EF4-FFF2-40B4-BE49-F238E27FC236}">
                <a16:creationId xmlns:a16="http://schemas.microsoft.com/office/drawing/2014/main" id="{36024C01-3ED0-47FB-8B38-834572295570}"/>
              </a:ext>
            </a:extLst>
          </p:cNvPr>
          <p:cNvSpPr/>
          <p:nvPr/>
        </p:nvSpPr>
        <p:spPr>
          <a:xfrm rot="18189876">
            <a:off x="6305806" y="3805793"/>
            <a:ext cx="2483866" cy="18452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E7FED4D-9495-450E-ADBB-A6B9E6E15FD1}"/>
              </a:ext>
            </a:extLst>
          </p:cNvPr>
          <p:cNvSpPr txBox="1">
            <a:spLocks/>
          </p:cNvSpPr>
          <p:nvPr/>
        </p:nvSpPr>
        <p:spPr>
          <a:xfrm rot="20865055">
            <a:off x="6614549" y="4936365"/>
            <a:ext cx="1905593" cy="4382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10" name="Right Triangle 5">
            <a:extLst>
              <a:ext uri="{FF2B5EF4-FFF2-40B4-BE49-F238E27FC236}">
                <a16:creationId xmlns:a16="http://schemas.microsoft.com/office/drawing/2014/main" id="{89B3B78A-5B92-454A-8FE9-EC64FDBF1027}"/>
              </a:ext>
            </a:extLst>
          </p:cNvPr>
          <p:cNvSpPr/>
          <p:nvPr/>
        </p:nvSpPr>
        <p:spPr>
          <a:xfrm rot="15862750">
            <a:off x="2740413" y="3595643"/>
            <a:ext cx="3110164" cy="205754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C0346BA-E2DB-4657-9C6D-A64245A02F63}"/>
              </a:ext>
            </a:extLst>
          </p:cNvPr>
          <p:cNvSpPr txBox="1">
            <a:spLocks/>
          </p:cNvSpPr>
          <p:nvPr/>
        </p:nvSpPr>
        <p:spPr>
          <a:xfrm rot="21194216">
            <a:off x="3936231" y="5483023"/>
            <a:ext cx="1342736" cy="4064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2" name="Right Triangle 5">
            <a:extLst>
              <a:ext uri="{FF2B5EF4-FFF2-40B4-BE49-F238E27FC236}">
                <a16:creationId xmlns:a16="http://schemas.microsoft.com/office/drawing/2014/main" id="{3A77DD1E-52BF-429E-8309-EF030D25395E}"/>
              </a:ext>
            </a:extLst>
          </p:cNvPr>
          <p:cNvSpPr/>
          <p:nvPr/>
        </p:nvSpPr>
        <p:spPr>
          <a:xfrm rot="20610851">
            <a:off x="669982" y="2056712"/>
            <a:ext cx="3474946" cy="157109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CE03136-356F-4C0D-98A8-333F87A8D120}"/>
              </a:ext>
            </a:extLst>
          </p:cNvPr>
          <p:cNvSpPr txBox="1">
            <a:spLocks/>
          </p:cNvSpPr>
          <p:nvPr/>
        </p:nvSpPr>
        <p:spPr>
          <a:xfrm rot="20751492">
            <a:off x="1097652" y="3018755"/>
            <a:ext cx="1600882" cy="5339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4" name="Right Triangle 5">
            <a:extLst>
              <a:ext uri="{FF2B5EF4-FFF2-40B4-BE49-F238E27FC236}">
                <a16:creationId xmlns:a16="http://schemas.microsoft.com/office/drawing/2014/main" id="{74B87A24-8ED2-413D-B50A-C57ABA00DFE2}"/>
              </a:ext>
            </a:extLst>
          </p:cNvPr>
          <p:cNvSpPr/>
          <p:nvPr/>
        </p:nvSpPr>
        <p:spPr>
          <a:xfrm rot="18189876">
            <a:off x="686308" y="3405684"/>
            <a:ext cx="2860729" cy="206613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58269CB-B89C-47A0-90DC-6D7A07F4E3BD}"/>
              </a:ext>
            </a:extLst>
          </p:cNvPr>
          <p:cNvSpPr txBox="1">
            <a:spLocks/>
          </p:cNvSpPr>
          <p:nvPr/>
        </p:nvSpPr>
        <p:spPr>
          <a:xfrm rot="20820798">
            <a:off x="1268943" y="4768221"/>
            <a:ext cx="2147747" cy="5694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8" name="Right Triangle 5">
            <a:extLst>
              <a:ext uri="{FF2B5EF4-FFF2-40B4-BE49-F238E27FC236}">
                <a16:creationId xmlns:a16="http://schemas.microsoft.com/office/drawing/2014/main" id="{16FDA97C-5EDE-4B3D-BF31-505A18E85051}"/>
              </a:ext>
            </a:extLst>
          </p:cNvPr>
          <p:cNvSpPr/>
          <p:nvPr/>
        </p:nvSpPr>
        <p:spPr>
          <a:xfrm rot="5746528">
            <a:off x="8720980" y="960471"/>
            <a:ext cx="3110164" cy="205754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620CB10-E93D-40DA-A465-5C178F61BB25}"/>
              </a:ext>
            </a:extLst>
          </p:cNvPr>
          <p:cNvSpPr txBox="1">
            <a:spLocks/>
          </p:cNvSpPr>
          <p:nvPr/>
        </p:nvSpPr>
        <p:spPr>
          <a:xfrm rot="482333">
            <a:off x="9583839" y="665541"/>
            <a:ext cx="1384444" cy="8279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7012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wichtige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534B4-C451-4898-AE6B-AEF493EA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AI gleich Fremdwort, Einarbeitung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festhalten in Dokumentform, anschließend Umsetzung</a:t>
            </a:r>
          </a:p>
          <a:p>
            <a:pPr>
              <a:buFont typeface="Tw Cen MT" panose="020B0602020104020603" pitchFamily="34" charset="0"/>
              <a:buChar char="∆"/>
            </a:pPr>
            <a:endParaRPr lang="de-DE" dirty="0"/>
          </a:p>
          <a:p>
            <a:pPr>
              <a:buFont typeface="Tw Cen MT" panose="020B0602020104020603" pitchFamily="34" charset="0"/>
              <a:buChar char="∆"/>
            </a:pPr>
            <a:r>
              <a:rPr lang="de-DE" dirty="0"/>
              <a:t> Wahl der Technologie &amp; Methodik</a:t>
            </a:r>
          </a:p>
        </p:txBody>
      </p:sp>
      <p:sp>
        <p:nvSpPr>
          <p:cNvPr id="4" name="Right Triangle 5">
            <a:extLst>
              <a:ext uri="{FF2B5EF4-FFF2-40B4-BE49-F238E27FC236}">
                <a16:creationId xmlns:a16="http://schemas.microsoft.com/office/drawing/2014/main" id="{3754E89F-4B9A-47BA-AE7A-2419481DD1CE}"/>
              </a:ext>
            </a:extLst>
          </p:cNvPr>
          <p:cNvSpPr/>
          <p:nvPr/>
        </p:nvSpPr>
        <p:spPr>
          <a:xfrm rot="6607916">
            <a:off x="8536861" y="3634008"/>
            <a:ext cx="2417106" cy="164044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Software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1CE789-C5D4-43AB-BA25-E6ECDE673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97" y="3062681"/>
            <a:ext cx="2289495" cy="22894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BBB2DC-A7BB-482A-8E32-284523E87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31" y="2803264"/>
            <a:ext cx="2548912" cy="2548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26B222D-5B72-4258-9523-5C05AE4FE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99" y="2648770"/>
            <a:ext cx="278168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BA83-9941-4C0B-9F21-1135015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197" y="2623066"/>
            <a:ext cx="2961606" cy="1611867"/>
          </a:xfrm>
        </p:spPr>
        <p:txBody>
          <a:bodyPr>
            <a:noAutofit/>
          </a:bodyPr>
          <a:lstStyle/>
          <a:p>
            <a:r>
              <a:rPr lang="de-DE" sz="12500" dirty="0"/>
              <a:t>DEMO</a:t>
            </a:r>
          </a:p>
        </p:txBody>
      </p:sp>
      <p:sp>
        <p:nvSpPr>
          <p:cNvPr id="7" name="Right Triangle 5">
            <a:extLst>
              <a:ext uri="{FF2B5EF4-FFF2-40B4-BE49-F238E27FC236}">
                <a16:creationId xmlns:a16="http://schemas.microsoft.com/office/drawing/2014/main" id="{2A796083-6666-4296-ABB3-B872CD24B0E3}"/>
              </a:ext>
            </a:extLst>
          </p:cNvPr>
          <p:cNvSpPr/>
          <p:nvPr/>
        </p:nvSpPr>
        <p:spPr>
          <a:xfrm rot="8093593">
            <a:off x="8277339" y="1204175"/>
            <a:ext cx="1793775" cy="125668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ight Triangle 5">
            <a:extLst>
              <a:ext uri="{FF2B5EF4-FFF2-40B4-BE49-F238E27FC236}">
                <a16:creationId xmlns:a16="http://schemas.microsoft.com/office/drawing/2014/main" id="{D3635C97-3E4C-4D6F-A489-5DB60A5A0A5C}"/>
              </a:ext>
            </a:extLst>
          </p:cNvPr>
          <p:cNvSpPr/>
          <p:nvPr/>
        </p:nvSpPr>
        <p:spPr>
          <a:xfrm rot="2213785">
            <a:off x="1412657" y="3695373"/>
            <a:ext cx="3680590" cy="1292772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5886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500</Words>
  <Application>Microsoft Office PowerPoint</Application>
  <PresentationFormat>Breitbild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HY얕은샘물M</vt:lpstr>
      <vt:lpstr>Arial</vt:lpstr>
      <vt:lpstr>Calibri</vt:lpstr>
      <vt:lpstr>Calibri Light</vt:lpstr>
      <vt:lpstr>Tw Cen MT</vt:lpstr>
      <vt:lpstr>Tw Cen MT Condensed</vt:lpstr>
      <vt:lpstr>Wingdings</vt:lpstr>
      <vt:lpstr>Wingdings 2</vt:lpstr>
      <vt:lpstr>Wingdings 3</vt:lpstr>
      <vt:lpstr>HDOfficeLightV0</vt:lpstr>
      <vt:lpstr>1_HDOfficeLightV0</vt:lpstr>
      <vt:lpstr>Integral</vt:lpstr>
      <vt:lpstr>Educational Game For AI</vt:lpstr>
      <vt:lpstr>Agenda</vt:lpstr>
      <vt:lpstr>Die Idee</vt:lpstr>
      <vt:lpstr>… Educational Game?</vt:lpstr>
      <vt:lpstr>Als Grundlage: TLT</vt:lpstr>
      <vt:lpstr>KI</vt:lpstr>
      <vt:lpstr>Vorgehen: wichtige Schritte</vt:lpstr>
      <vt:lpstr>Verwendete Software</vt:lpstr>
      <vt:lpstr>DEMO</vt:lpstr>
      <vt:lpstr>… und nun?</vt:lpstr>
      <vt:lpstr>Fazit zum Ergebnis</vt:lpstr>
      <vt:lpstr>Fazit zur Arbeit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Müller</dc:creator>
  <cp:lastModifiedBy>Marco Müller</cp:lastModifiedBy>
  <cp:revision>19</cp:revision>
  <dcterms:created xsi:type="dcterms:W3CDTF">2018-05-05T21:11:01Z</dcterms:created>
  <dcterms:modified xsi:type="dcterms:W3CDTF">2018-05-13T22:06:09Z</dcterms:modified>
</cp:coreProperties>
</file>