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0" r:id="rId8"/>
    <p:sldId id="262" r:id="rId9"/>
    <p:sldId id="264" r:id="rId10"/>
    <p:sldId id="263" r:id="rId11"/>
    <p:sldId id="265" r:id="rId12"/>
    <p:sldId id="266" r:id="rId13"/>
    <p:sldId id="279" r:id="rId14"/>
    <p:sldId id="281" r:id="rId15"/>
    <p:sldId id="278" r:id="rId16"/>
    <p:sldId id="267" r:id="rId17"/>
    <p:sldId id="277" r:id="rId18"/>
    <p:sldId id="275" r:id="rId19"/>
    <p:sldId id="276" r:id="rId20"/>
    <p:sldId id="268" r:id="rId21"/>
    <p:sldId id="269" r:id="rId22"/>
    <p:sldId id="270" r:id="rId23"/>
    <p:sldId id="271" r:id="rId24"/>
    <p:sldId id="273" r:id="rId25"/>
    <p:sldId id="272" r:id="rId26"/>
    <p:sldId id="2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628" autoAdjust="0"/>
    <p:restoredTop sz="94660"/>
  </p:normalViewPr>
  <p:slideViewPr>
    <p:cSldViewPr>
      <p:cViewPr varScale="1">
        <p:scale>
          <a:sx n="51" d="100"/>
          <a:sy n="51" d="100"/>
        </p:scale>
        <p:origin x="4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normAutofit fontScale="90000"/>
          </a:bodyPr>
          <a:lstStyle/>
          <a:p>
            <a:r>
              <a:rPr lang="vi-VN" b="1" dirty="0">
                <a:solidFill>
                  <a:srgbClr val="FF0000"/>
                </a:solidFill>
              </a:rPr>
              <a:t>CHƯƠNG </a:t>
            </a:r>
            <a:r>
              <a:rPr lang="vi-VN" b="1" dirty="0" smtClean="0">
                <a:solidFill>
                  <a:srgbClr val="FF0000"/>
                </a:solidFill>
              </a:rPr>
              <a:t>3</a:t>
            </a:r>
            <a:r>
              <a:rPr lang="en-US" b="1" dirty="0" smtClean="0">
                <a:solidFill>
                  <a:srgbClr val="FF0000"/>
                </a:solidFill>
              </a:rPr>
              <a:t>. </a:t>
            </a:r>
            <a:r>
              <a:rPr lang="vi-VN" b="1" dirty="0" smtClean="0">
                <a:solidFill>
                  <a:srgbClr val="FF0000"/>
                </a:solidFill>
              </a:rPr>
              <a:t>LUẬT </a:t>
            </a:r>
            <a:r>
              <a:rPr lang="vi-VN" b="1" dirty="0">
                <a:solidFill>
                  <a:srgbClr val="FF0000"/>
                </a:solidFill>
              </a:rPr>
              <a:t>GIÁO DỤC VÀ LUẬT </a:t>
            </a:r>
            <a:r>
              <a:rPr lang="en-US" b="1" dirty="0" smtClean="0">
                <a:solidFill>
                  <a:srgbClr val="FF0000"/>
                </a:solidFill>
              </a:rPr>
              <a:t>G</a:t>
            </a:r>
            <a:r>
              <a:rPr lang="vi-VN" b="1" dirty="0" smtClean="0">
                <a:solidFill>
                  <a:srgbClr val="FF0000"/>
                </a:solidFill>
              </a:rPr>
              <a:t>IÁO </a:t>
            </a:r>
            <a:r>
              <a:rPr lang="vi-VN" b="1" dirty="0">
                <a:solidFill>
                  <a:srgbClr val="FF0000"/>
                </a:solidFill>
              </a:rPr>
              <a:t>DỤC ĐẠI HỌC</a:t>
            </a:r>
            <a:endParaRPr lang="en-US" dirty="0">
              <a:solidFill>
                <a:srgbClr val="FF0000"/>
              </a:solidFill>
            </a:endParaRPr>
          </a:p>
        </p:txBody>
      </p:sp>
      <p:sp>
        <p:nvSpPr>
          <p:cNvPr id="3" name="Subtitle 2"/>
          <p:cNvSpPr>
            <a:spLocks noGrp="1"/>
          </p:cNvSpPr>
          <p:nvPr>
            <p:ph type="subTitle" idx="1"/>
          </p:nvPr>
        </p:nvSpPr>
        <p:spPr>
          <a:xfrm>
            <a:off x="609600" y="2133600"/>
            <a:ext cx="7924800" cy="4038600"/>
          </a:xfrm>
        </p:spPr>
        <p:txBody>
          <a:bodyPr/>
          <a:lstStyle/>
          <a:p>
            <a:pPr algn="l"/>
            <a:r>
              <a:rPr lang="vi-VN" b="1" dirty="0">
                <a:solidFill>
                  <a:srgbClr val="0070C0"/>
                </a:solidFill>
              </a:rPr>
              <a:t>3.1</a:t>
            </a:r>
            <a:r>
              <a:rPr lang="vi-VN" dirty="0">
                <a:solidFill>
                  <a:srgbClr val="0070C0"/>
                </a:solidFill>
              </a:rPr>
              <a:t>.</a:t>
            </a:r>
            <a:r>
              <a:rPr lang="vi-VN" b="1" dirty="0">
                <a:solidFill>
                  <a:srgbClr val="0070C0"/>
                </a:solidFill>
              </a:rPr>
              <a:t> SỰ CẦN THIẾT BAN HÀNH LUẬT GIÁO DỤC 2005</a:t>
            </a:r>
            <a:endParaRPr lang="en-US" dirty="0">
              <a:solidFill>
                <a:srgbClr val="0070C0"/>
              </a:solidFill>
            </a:endParaRPr>
          </a:p>
          <a:p>
            <a:pPr algn="l"/>
            <a:r>
              <a:rPr lang="vi-VN" b="1" dirty="0">
                <a:solidFill>
                  <a:srgbClr val="0070C0"/>
                </a:solidFill>
              </a:rPr>
              <a:t>3.2</a:t>
            </a:r>
            <a:r>
              <a:rPr lang="vi-VN" dirty="0">
                <a:solidFill>
                  <a:srgbClr val="0070C0"/>
                </a:solidFill>
              </a:rPr>
              <a:t>.</a:t>
            </a:r>
            <a:r>
              <a:rPr lang="vi-VN" b="1" dirty="0">
                <a:solidFill>
                  <a:srgbClr val="0070C0"/>
                </a:solidFill>
              </a:rPr>
              <a:t> NỘI DUNG CƠ BẢN CỦA LUẬT GIÁO DỤC </a:t>
            </a:r>
            <a:r>
              <a:rPr lang="vi-VN" b="1" dirty="0" smtClean="0">
                <a:solidFill>
                  <a:srgbClr val="0070C0"/>
                </a:solidFill>
              </a:rPr>
              <a:t>2005</a:t>
            </a:r>
            <a:endParaRPr lang="en-US" b="1" dirty="0" smtClean="0">
              <a:solidFill>
                <a:srgbClr val="0070C0"/>
              </a:solidFill>
            </a:endParaRPr>
          </a:p>
          <a:p>
            <a:pPr algn="l"/>
            <a:r>
              <a:rPr lang="vi-VN" b="1" dirty="0">
                <a:solidFill>
                  <a:srgbClr val="0070C0"/>
                </a:solidFill>
              </a:rPr>
              <a:t>3.3</a:t>
            </a:r>
            <a:r>
              <a:rPr lang="vi-VN" dirty="0">
                <a:solidFill>
                  <a:srgbClr val="0070C0"/>
                </a:solidFill>
              </a:rPr>
              <a:t>.</a:t>
            </a:r>
            <a:r>
              <a:rPr lang="vi-VN" b="1" dirty="0">
                <a:solidFill>
                  <a:srgbClr val="0070C0"/>
                </a:solidFill>
              </a:rPr>
              <a:t> HỆ THỐNG GIÁO DỤC QUỐC DÂN </a:t>
            </a:r>
            <a:r>
              <a:rPr lang="vi-VN" b="1" dirty="0" smtClean="0">
                <a:solidFill>
                  <a:srgbClr val="0070C0"/>
                </a:solidFill>
              </a:rPr>
              <a:t> </a:t>
            </a:r>
            <a:endParaRPr lang="en-US" dirty="0">
              <a:solidFill>
                <a:srgbClr val="0070C0"/>
              </a:solidFill>
            </a:endParaRPr>
          </a:p>
        </p:txBody>
      </p:sp>
    </p:spTree>
    <p:extLst>
      <p:ext uri="{BB962C8B-B14F-4D97-AF65-F5344CB8AC3E}">
        <p14:creationId xmlns:p14="http://schemas.microsoft.com/office/powerpoint/2010/main" val="420308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vi-VN" sz="2500" b="1" dirty="0">
                <a:solidFill>
                  <a:srgbClr val="FF0000"/>
                </a:solidFill>
              </a:rPr>
              <a:t>3.3.2. Những nguyên tắc cơ bản chỉ đạo việc xây dựng hệ thống giáo dục quốc dân ở nước ta </a:t>
            </a:r>
            <a:endParaRPr lang="en-US" sz="2500" dirty="0">
              <a:solidFill>
                <a:srgbClr val="FF0000"/>
              </a:solidFill>
            </a:endParaRPr>
          </a:p>
        </p:txBody>
      </p:sp>
      <p:sp>
        <p:nvSpPr>
          <p:cNvPr id="3" name="Content Placeholder 2"/>
          <p:cNvSpPr>
            <a:spLocks noGrp="1"/>
          </p:cNvSpPr>
          <p:nvPr>
            <p:ph idx="1"/>
          </p:nvPr>
        </p:nvSpPr>
        <p:spPr>
          <a:xfrm>
            <a:off x="533400" y="1066800"/>
            <a:ext cx="8229600" cy="5486400"/>
          </a:xfrm>
        </p:spPr>
        <p:txBody>
          <a:bodyPr>
            <a:normAutofit fontScale="77500" lnSpcReduction="20000"/>
          </a:bodyPr>
          <a:lstStyle/>
          <a:p>
            <a:pPr marL="0" indent="0">
              <a:buNone/>
            </a:pPr>
            <a:r>
              <a:rPr lang="vi-VN" b="1" dirty="0" smtClean="0"/>
              <a:t>- </a:t>
            </a:r>
            <a:r>
              <a:rPr lang="vi-VN" b="1" dirty="0"/>
              <a:t>Bảo đảm quyền làm chủ của nhân dân lao động về giáo </a:t>
            </a:r>
            <a:r>
              <a:rPr lang="vi-VN" b="1" dirty="0" smtClean="0"/>
              <a:t>dục</a:t>
            </a:r>
            <a:endParaRPr lang="en-US" b="1" dirty="0" smtClean="0"/>
          </a:p>
          <a:p>
            <a:pPr marL="0" indent="0">
              <a:buNone/>
            </a:pPr>
            <a:r>
              <a:rPr lang="vi-VN" b="1" dirty="0"/>
              <a:t>- Thực hiện từng bước chế độ giáo dục phổ thông bắt buộc. </a:t>
            </a:r>
            <a:endParaRPr lang="en-US" b="1" dirty="0" smtClean="0"/>
          </a:p>
          <a:p>
            <a:pPr marL="0" indent="0">
              <a:buNone/>
            </a:pPr>
            <a:r>
              <a:rPr lang="vi-VN" b="1" dirty="0"/>
              <a:t>- Bảo đảm sự bình đẳng về quyền học tập đối </a:t>
            </a:r>
            <a:r>
              <a:rPr lang="vi-VN" b="1" dirty="0" smtClean="0"/>
              <a:t>với </a:t>
            </a:r>
            <a:r>
              <a:rPr lang="vi-VN" b="1" dirty="0"/>
              <a:t>mọi công dân. </a:t>
            </a:r>
            <a:endParaRPr lang="en-US" b="1" dirty="0" smtClean="0"/>
          </a:p>
          <a:p>
            <a:pPr marL="0" indent="0">
              <a:buNone/>
            </a:pPr>
            <a:r>
              <a:rPr lang="vi-VN" b="1" dirty="0"/>
              <a:t>- Bảo đảm quyền của các dân tộc thiểu số được học tiếng nói, chữ viết của dân tộc mình nhằm giữ gìn và phát huy bản sắc văn hóa dân tộc.</a:t>
            </a:r>
            <a:endParaRPr lang="en-US" b="1" dirty="0"/>
          </a:p>
          <a:p>
            <a:pPr marL="0" indent="0">
              <a:buNone/>
            </a:pPr>
            <a:r>
              <a:rPr lang="vi-VN" b="1" dirty="0"/>
              <a:t>- Nhà nước giữ vai trị chủ đạo trong sự phát triển sự nghiệp giáo </a:t>
            </a:r>
            <a:r>
              <a:rPr lang="vi-VN" b="1" dirty="0" smtClean="0"/>
              <a:t>dục</a:t>
            </a:r>
            <a:endParaRPr lang="en-US" b="1" dirty="0" smtClean="0"/>
          </a:p>
          <a:p>
            <a:pPr marL="0" indent="0">
              <a:buNone/>
            </a:pPr>
            <a:r>
              <a:rPr lang="vi-VN" b="1" dirty="0"/>
              <a:t>- Phát triển sự nghiệp giáo dục phải gắn chặt và phục vụ sự nghiệp xây dựng chủ nghĩa xã hội và bảo vệ tổ quốc của nhân dân </a:t>
            </a:r>
            <a:r>
              <a:rPr lang="vi-VN" b="1" dirty="0" smtClean="0"/>
              <a:t>ta</a:t>
            </a:r>
            <a:endParaRPr lang="en-US" b="1" dirty="0" smtClean="0"/>
          </a:p>
          <a:p>
            <a:pPr marL="0" indent="0">
              <a:buNone/>
            </a:pPr>
            <a:r>
              <a:rPr lang="vi-VN" b="1" dirty="0"/>
              <a:t>- Bảo đảm tính thống nhất, cân đối và liên tục của hệ thống giáo dục quốc </a:t>
            </a:r>
            <a:r>
              <a:rPr lang="vi-VN" b="1" dirty="0" smtClean="0"/>
              <a:t>dâ</a:t>
            </a:r>
            <a:r>
              <a:rPr lang="en-US" b="1" dirty="0" smtClean="0"/>
              <a:t>n</a:t>
            </a:r>
            <a:endParaRPr lang="en-US" b="1" dirty="0"/>
          </a:p>
        </p:txBody>
      </p:sp>
    </p:spTree>
    <p:extLst>
      <p:ext uri="{BB962C8B-B14F-4D97-AF65-F5344CB8AC3E}">
        <p14:creationId xmlns:p14="http://schemas.microsoft.com/office/powerpoint/2010/main" val="419449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vi-VN" sz="3500" b="1" dirty="0">
                <a:solidFill>
                  <a:srgbClr val="FF0000"/>
                </a:solidFill>
              </a:rPr>
              <a:t>3.3.3. Cơ cấu hệ thống giáo dục quốc dân </a:t>
            </a:r>
            <a:endParaRPr lang="en-US" sz="3500" dirty="0">
              <a:solidFill>
                <a:srgbClr val="FF0000"/>
              </a:solidFill>
            </a:endParaRPr>
          </a:p>
        </p:txBody>
      </p:sp>
      <p:sp>
        <p:nvSpPr>
          <p:cNvPr id="3" name="Content Placeholder 2"/>
          <p:cNvSpPr>
            <a:spLocks noGrp="1"/>
          </p:cNvSpPr>
          <p:nvPr>
            <p:ph idx="1"/>
          </p:nvPr>
        </p:nvSpPr>
        <p:spPr>
          <a:xfrm>
            <a:off x="457200" y="990600"/>
            <a:ext cx="8229600" cy="5638800"/>
          </a:xfrm>
        </p:spPr>
        <p:txBody>
          <a:bodyPr>
            <a:normAutofit/>
          </a:bodyPr>
          <a:lstStyle/>
          <a:p>
            <a:pPr marL="0" indent="0">
              <a:buNone/>
            </a:pPr>
            <a:r>
              <a:rPr lang="vi-VN" b="1" dirty="0">
                <a:solidFill>
                  <a:srgbClr val="0070C0"/>
                </a:solidFill>
              </a:rPr>
              <a:t>a. Quá trình cải cách và điều chỉnh cơ cấu hệ thống giáo dục quốc dân ở nước ta</a:t>
            </a:r>
            <a:endParaRPr lang="en-US" dirty="0">
              <a:solidFill>
                <a:srgbClr val="0070C0"/>
              </a:solidFill>
            </a:endParaRPr>
          </a:p>
          <a:p>
            <a:pPr marL="0" indent="0">
              <a:buNone/>
            </a:pPr>
            <a:r>
              <a:rPr lang="vi-VN" b="1" dirty="0" smtClean="0">
                <a:solidFill>
                  <a:srgbClr val="0070C0"/>
                </a:solidFill>
              </a:rPr>
              <a:t>b</a:t>
            </a:r>
            <a:r>
              <a:rPr lang="vi-VN" b="1" dirty="0">
                <a:solidFill>
                  <a:srgbClr val="0070C0"/>
                </a:solidFill>
              </a:rPr>
              <a:t>. Cơ cấu hệ thống giáo dục quốc dân theo Luật Giáo dục 2005 và Luật Giáo dục 2009 sửa </a:t>
            </a:r>
            <a:r>
              <a:rPr lang="vi-VN" b="1" dirty="0" smtClean="0">
                <a:solidFill>
                  <a:srgbClr val="0070C0"/>
                </a:solidFill>
              </a:rPr>
              <a:t>đổi</a:t>
            </a:r>
            <a:endParaRPr lang="en-US" b="1" dirty="0" smtClean="0">
              <a:solidFill>
                <a:srgbClr val="0070C0"/>
              </a:solidFill>
            </a:endParaRPr>
          </a:p>
          <a:p>
            <a:pPr marL="0" indent="0">
              <a:buNone/>
            </a:pPr>
            <a:r>
              <a:rPr lang="vi-VN" b="1" dirty="0">
                <a:solidFill>
                  <a:srgbClr val="0070C0"/>
                </a:solidFill>
              </a:rPr>
              <a:t>c. Cơ sở giáo dục và văn bằng chứng chỉ </a:t>
            </a:r>
            <a:endParaRPr lang="en-US" dirty="0">
              <a:solidFill>
                <a:srgbClr val="0070C0"/>
              </a:solidFill>
            </a:endParaRPr>
          </a:p>
          <a:p>
            <a:endParaRPr lang="en-US" dirty="0"/>
          </a:p>
        </p:txBody>
      </p:sp>
    </p:spTree>
    <p:extLst>
      <p:ext uri="{BB962C8B-B14F-4D97-AF65-F5344CB8AC3E}">
        <p14:creationId xmlns:p14="http://schemas.microsoft.com/office/powerpoint/2010/main" val="179568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000" b="1" dirty="0">
                <a:solidFill>
                  <a:srgbClr val="0070C0"/>
                </a:solidFill>
              </a:rPr>
              <a:t>a. Quá trình cải cách và điều chỉnh cơ cấu hệ thống giáo dục quốc dân ở nước </a:t>
            </a:r>
            <a:r>
              <a:rPr lang="vi-VN" sz="3000" b="1" dirty="0" smtClean="0">
                <a:solidFill>
                  <a:srgbClr val="0070C0"/>
                </a:solidFill>
              </a:rPr>
              <a:t>ta</a:t>
            </a:r>
            <a:endParaRPr lang="en-US" sz="3000" dirty="0">
              <a:solidFill>
                <a:srgbClr val="0070C0"/>
              </a:solidFill>
            </a:endParaRPr>
          </a:p>
        </p:txBody>
      </p:sp>
      <p:sp>
        <p:nvSpPr>
          <p:cNvPr id="3" name="Content Placeholder 2"/>
          <p:cNvSpPr>
            <a:spLocks noGrp="1"/>
          </p:cNvSpPr>
          <p:nvPr>
            <p:ph idx="1"/>
          </p:nvPr>
        </p:nvSpPr>
        <p:spPr/>
        <p:txBody>
          <a:bodyPr/>
          <a:lstStyle/>
          <a:p>
            <a:pPr marL="0" indent="0">
              <a:buNone/>
            </a:pPr>
            <a:r>
              <a:rPr lang="vi-VN" b="1" dirty="0" smtClean="0"/>
              <a:t>* </a:t>
            </a:r>
            <a:r>
              <a:rPr lang="vi-VN" b="1" dirty="0"/>
              <a:t>Cải cách giáo dục lần thứ nhất</a:t>
            </a:r>
            <a:endParaRPr lang="en-US" b="1" dirty="0"/>
          </a:p>
          <a:p>
            <a:pPr marL="0" indent="0">
              <a:buNone/>
            </a:pPr>
            <a:r>
              <a:rPr lang="vi-VN" b="1" dirty="0"/>
              <a:t>* Cải cách giáo dục lần thứ hai</a:t>
            </a:r>
            <a:endParaRPr lang="en-US" b="1" dirty="0"/>
          </a:p>
          <a:p>
            <a:pPr marL="0" indent="0">
              <a:buNone/>
            </a:pPr>
            <a:r>
              <a:rPr lang="vi-VN" b="1" dirty="0"/>
              <a:t>* Cải cách giáo dục lần thứ ba</a:t>
            </a:r>
            <a:endParaRPr lang="en-US" b="1" dirty="0"/>
          </a:p>
          <a:p>
            <a:pPr marL="0" indent="0">
              <a:buNone/>
            </a:pPr>
            <a:r>
              <a:rPr lang="vi-VN" b="1" dirty="0"/>
              <a:t>* Theo Luật Giáo dục 1998: </a:t>
            </a:r>
            <a:endParaRPr lang="en-US" dirty="0"/>
          </a:p>
          <a:p>
            <a:endParaRPr lang="en-US" dirty="0"/>
          </a:p>
        </p:txBody>
      </p:sp>
    </p:spTree>
    <p:extLst>
      <p:ext uri="{BB962C8B-B14F-4D97-AF65-F5344CB8AC3E}">
        <p14:creationId xmlns:p14="http://schemas.microsoft.com/office/powerpoint/2010/main" val="269928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marL="0" indent="0">
              <a:buNone/>
            </a:pPr>
            <a:r>
              <a:rPr lang="vi-VN" b="1" dirty="0"/>
              <a:t>* </a:t>
            </a:r>
            <a:r>
              <a:rPr lang="vi-VN" b="1" dirty="0">
                <a:solidFill>
                  <a:srgbClr val="0070C0"/>
                </a:solidFill>
              </a:rPr>
              <a:t>Cải cách giáo dục lần thứ nhất</a:t>
            </a:r>
            <a:endParaRPr lang="en-US" b="1" dirty="0">
              <a:solidFill>
                <a:srgbClr val="0070C0"/>
              </a:solidFill>
            </a:endParaRPr>
          </a:p>
          <a:p>
            <a:r>
              <a:rPr lang="vi-VN" b="1" dirty="0" smtClean="0"/>
              <a:t>Cơ cấu hệ thống quốc dân gồm: </a:t>
            </a:r>
            <a:endParaRPr lang="en-US" b="1" dirty="0" smtClean="0"/>
          </a:p>
          <a:p>
            <a:r>
              <a:rPr lang="vi-VN" b="1" dirty="0" smtClean="0"/>
              <a:t>Giáo dục mẫu giáo, </a:t>
            </a:r>
            <a:endParaRPr lang="en-US" b="1" dirty="0" smtClean="0"/>
          </a:p>
          <a:p>
            <a:r>
              <a:rPr lang="vi-VN" b="1" dirty="0" smtClean="0"/>
              <a:t>Giáo dục phổ thông với cấu trúc 9 năm (4 + 3 + 2), </a:t>
            </a:r>
            <a:endParaRPr lang="en-US" b="1" dirty="0" smtClean="0"/>
          </a:p>
          <a:p>
            <a:r>
              <a:rPr lang="vi-VN" b="1" dirty="0" smtClean="0"/>
              <a:t>Giáo dục bình dân, </a:t>
            </a:r>
            <a:endParaRPr lang="en-US" b="1" dirty="0" smtClean="0"/>
          </a:p>
          <a:p>
            <a:r>
              <a:rPr lang="vi-VN" b="1" dirty="0" smtClean="0"/>
              <a:t>Giáo dục chuyên nghiệp, </a:t>
            </a:r>
            <a:endParaRPr lang="en-US" b="1" dirty="0" smtClean="0"/>
          </a:p>
          <a:p>
            <a:r>
              <a:rPr lang="vi-VN" b="1" dirty="0" smtClean="0"/>
              <a:t>Giáo dục cao đẳng và đại học. </a:t>
            </a:r>
            <a:endParaRPr lang="en-US" b="1" dirty="0"/>
          </a:p>
        </p:txBody>
      </p:sp>
    </p:spTree>
    <p:extLst>
      <p:ext uri="{BB962C8B-B14F-4D97-AF65-F5344CB8AC3E}">
        <p14:creationId xmlns:p14="http://schemas.microsoft.com/office/powerpoint/2010/main" val="408061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vi-VN" b="1" dirty="0"/>
              <a:t>* </a:t>
            </a:r>
            <a:r>
              <a:rPr lang="vi-VN" b="1" dirty="0">
                <a:solidFill>
                  <a:srgbClr val="0070C0"/>
                </a:solidFill>
              </a:rPr>
              <a:t>Cải cách giáo dục lần thứ hai:</a:t>
            </a:r>
            <a:r>
              <a:rPr lang="vi-VN" dirty="0">
                <a:solidFill>
                  <a:srgbClr val="0070C0"/>
                </a:solidFill>
              </a:rPr>
              <a:t> </a:t>
            </a:r>
            <a:endParaRPr lang="en-US" dirty="0">
              <a:solidFill>
                <a:srgbClr val="0070C0"/>
              </a:solidFill>
            </a:endParaRPr>
          </a:p>
          <a:p>
            <a:pPr marL="0" indent="0">
              <a:buNone/>
            </a:pPr>
            <a:r>
              <a:rPr lang="vi-VN" dirty="0"/>
              <a:t>Hệ thống giáo dục phổ thông thời kỳ này gồm:</a:t>
            </a:r>
            <a:endParaRPr lang="en-US" dirty="0"/>
          </a:p>
          <a:p>
            <a:pPr marL="0" indent="0">
              <a:buNone/>
            </a:pPr>
            <a:r>
              <a:rPr lang="vi-VN" dirty="0"/>
              <a:t>- Cấp I:   4 năm, gồm các lớp 1, 2, 3, 4 không kể lớp vỡ lòng.</a:t>
            </a:r>
            <a:endParaRPr lang="en-US" dirty="0"/>
          </a:p>
          <a:p>
            <a:pPr marL="0" indent="0">
              <a:buNone/>
            </a:pPr>
            <a:r>
              <a:rPr lang="vi-VN" dirty="0"/>
              <a:t>- Cấp II:  3 năm, gồm các lớp 5, 6, 7.</a:t>
            </a:r>
            <a:endParaRPr lang="en-US" dirty="0"/>
          </a:p>
          <a:p>
            <a:pPr marL="0" indent="0">
              <a:buNone/>
            </a:pPr>
            <a:r>
              <a:rPr lang="vi-VN" dirty="0"/>
              <a:t>- Cấp III: 3 năm, gồm các lớp 8, 9, 10</a:t>
            </a:r>
            <a:r>
              <a:rPr lang="vi-VN" dirty="0" smtClean="0"/>
              <a:t>.</a:t>
            </a:r>
            <a:endParaRPr lang="en-US" dirty="0"/>
          </a:p>
        </p:txBody>
      </p:sp>
    </p:spTree>
    <p:extLst>
      <p:ext uri="{BB962C8B-B14F-4D97-AF65-F5344CB8AC3E}">
        <p14:creationId xmlns:p14="http://schemas.microsoft.com/office/powerpoint/2010/main" val="354766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0" indent="0">
              <a:buNone/>
            </a:pPr>
            <a:r>
              <a:rPr lang="vi-VN" b="1" dirty="0" smtClean="0">
                <a:solidFill>
                  <a:srgbClr val="0070C0"/>
                </a:solidFill>
              </a:rPr>
              <a:t>*</a:t>
            </a:r>
            <a:r>
              <a:rPr lang="en-US" b="1" dirty="0" smtClean="0">
                <a:solidFill>
                  <a:srgbClr val="0070C0"/>
                </a:solidFill>
              </a:rPr>
              <a:t> </a:t>
            </a:r>
            <a:r>
              <a:rPr lang="vi-VN" b="1" dirty="0" smtClean="0">
                <a:solidFill>
                  <a:srgbClr val="0070C0"/>
                </a:solidFill>
              </a:rPr>
              <a:t>Hệ thống giáo dục phổ thông thời kỳ cải cách giáo dục lần thứ ba </a:t>
            </a:r>
            <a:r>
              <a:rPr lang="en-US" b="1" dirty="0" smtClean="0">
                <a:solidFill>
                  <a:srgbClr val="0070C0"/>
                </a:solidFill>
              </a:rPr>
              <a:t>g</a:t>
            </a:r>
            <a:r>
              <a:rPr lang="vi-VN" b="1" dirty="0" smtClean="0">
                <a:solidFill>
                  <a:srgbClr val="0070C0"/>
                </a:solidFill>
              </a:rPr>
              <a:t>ồm:</a:t>
            </a:r>
            <a:endParaRPr lang="en-US" b="1" dirty="0">
              <a:solidFill>
                <a:srgbClr val="0070C0"/>
              </a:solidFill>
            </a:endParaRPr>
          </a:p>
          <a:p>
            <a:pPr marL="0" indent="0">
              <a:buNone/>
            </a:pPr>
            <a:r>
              <a:rPr lang="vi-VN" b="1" dirty="0" smtClean="0"/>
              <a:t>- </a:t>
            </a:r>
            <a:r>
              <a:rPr lang="vi-VN" b="1" dirty="0"/>
              <a:t>Cấp I:  5 năm, gồm các lớp từ 1 đến lớp 5.</a:t>
            </a:r>
            <a:endParaRPr lang="en-US" b="1" dirty="0"/>
          </a:p>
          <a:p>
            <a:pPr marL="0" indent="0">
              <a:buNone/>
            </a:pPr>
            <a:r>
              <a:rPr lang="vi-VN" b="1" dirty="0"/>
              <a:t>- Cấp II: 4 năm, gồm các lớp từ lớp 6 đến lớp 9.</a:t>
            </a:r>
            <a:endParaRPr lang="en-US" b="1" dirty="0"/>
          </a:p>
          <a:p>
            <a:pPr marL="0" indent="0">
              <a:buNone/>
            </a:pPr>
            <a:r>
              <a:rPr lang="en-US" b="1" dirty="0" smtClean="0"/>
              <a:t>- </a:t>
            </a:r>
            <a:r>
              <a:rPr lang="vi-VN" b="1" dirty="0" smtClean="0"/>
              <a:t>Cấp </a:t>
            </a:r>
            <a:r>
              <a:rPr lang="vi-VN" b="1" dirty="0"/>
              <a:t>I và cấp II thống nhất thành trường phổ thông cơ sở.</a:t>
            </a:r>
            <a:endParaRPr lang="en-US" b="1" dirty="0"/>
          </a:p>
          <a:p>
            <a:pPr marL="0" indent="0">
              <a:buNone/>
            </a:pPr>
            <a:r>
              <a:rPr lang="vi-VN" b="1" dirty="0"/>
              <a:t>- Cấp III: 3 năm, gồm các lớp từ lớp 10 đến lớp 12. Trường cấp III gọi là trường phổ thông trung học.</a:t>
            </a:r>
            <a:endParaRPr lang="en-US" b="1" dirty="0"/>
          </a:p>
          <a:p>
            <a:pPr marL="0" indent="0">
              <a:buNone/>
            </a:pPr>
            <a:endParaRPr lang="en-US" b="1" dirty="0"/>
          </a:p>
        </p:txBody>
      </p:sp>
    </p:spTree>
    <p:extLst>
      <p:ext uri="{BB962C8B-B14F-4D97-AF65-F5344CB8AC3E}">
        <p14:creationId xmlns:p14="http://schemas.microsoft.com/office/powerpoint/2010/main" val="309203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vi-VN" sz="2500" b="1" dirty="0">
                <a:solidFill>
                  <a:srgbClr val="FF0000"/>
                </a:solidFill>
              </a:rPr>
              <a:t>b. Cơ cấu hệ thống giáo dục quốc dân theo Luật Giáo dục 2005 và Luật Giáo dục 2009 sửa </a:t>
            </a:r>
            <a:r>
              <a:rPr lang="vi-VN" sz="2500" b="1" dirty="0" smtClean="0">
                <a:solidFill>
                  <a:srgbClr val="FF0000"/>
                </a:solidFill>
              </a:rPr>
              <a:t>đổi</a:t>
            </a:r>
            <a:endParaRPr lang="en-US" sz="2500" dirty="0">
              <a:solidFill>
                <a:srgbClr val="FF0000"/>
              </a:solidFill>
            </a:endParaRPr>
          </a:p>
        </p:txBody>
      </p:sp>
      <p:sp>
        <p:nvSpPr>
          <p:cNvPr id="3" name="Content Placeholder 2"/>
          <p:cNvSpPr>
            <a:spLocks noGrp="1"/>
          </p:cNvSpPr>
          <p:nvPr>
            <p:ph idx="1"/>
          </p:nvPr>
        </p:nvSpPr>
        <p:spPr>
          <a:xfrm>
            <a:off x="457200" y="1143000"/>
            <a:ext cx="8229600" cy="5486400"/>
          </a:xfrm>
        </p:spPr>
        <p:txBody>
          <a:bodyPr>
            <a:normAutofit/>
          </a:bodyPr>
          <a:lstStyle/>
          <a:p>
            <a:r>
              <a:rPr lang="vi-VN" b="1" dirty="0"/>
              <a:t>Hệ thống giáo dục quốc dân </a:t>
            </a:r>
            <a:r>
              <a:rPr lang="vi-VN" b="1" dirty="0" smtClean="0"/>
              <a:t>quy </a:t>
            </a:r>
            <a:r>
              <a:rPr lang="vi-VN" b="1" dirty="0"/>
              <a:t>định cụ thể đối với từng cấp học, bậc học. Cơ cấu khung của hệ thống giáo dục quốc dân bao gồm các bậc học như sau:</a:t>
            </a:r>
            <a:endParaRPr lang="en-US" b="1" dirty="0"/>
          </a:p>
          <a:p>
            <a:pPr marL="0" indent="0">
              <a:buNone/>
            </a:pPr>
            <a:r>
              <a:rPr lang="vi-VN" b="1" dirty="0">
                <a:solidFill>
                  <a:srgbClr val="0070C0"/>
                </a:solidFill>
              </a:rPr>
              <a:t>* Giáo dục mầm non: </a:t>
            </a:r>
            <a:endParaRPr lang="en-US" b="1" dirty="0">
              <a:solidFill>
                <a:srgbClr val="0070C0"/>
              </a:solidFill>
            </a:endParaRPr>
          </a:p>
          <a:p>
            <a:r>
              <a:rPr lang="vi-VN" b="1" dirty="0"/>
              <a:t>Giáo dục mầm non gồm có nhà trẻ và mẫu giáo, nhận trẻ em từ </a:t>
            </a:r>
            <a:r>
              <a:rPr lang="vi-VN" b="1" dirty="0">
                <a:solidFill>
                  <a:srgbClr val="0070C0"/>
                </a:solidFill>
              </a:rPr>
              <a:t>ba tháng tuổi đến sáu tuổi</a:t>
            </a:r>
            <a:r>
              <a:rPr lang="vi-VN" b="1" dirty="0" smtClean="0">
                <a:solidFill>
                  <a:srgbClr val="0070C0"/>
                </a:solidFill>
              </a:rPr>
              <a:t>.</a:t>
            </a:r>
            <a:endParaRPr lang="en-US" b="1" dirty="0">
              <a:solidFill>
                <a:srgbClr val="0070C0"/>
              </a:solidFill>
            </a:endParaRPr>
          </a:p>
        </p:txBody>
      </p:sp>
    </p:spTree>
    <p:extLst>
      <p:ext uri="{BB962C8B-B14F-4D97-AF65-F5344CB8AC3E}">
        <p14:creationId xmlns:p14="http://schemas.microsoft.com/office/powerpoint/2010/main" val="32690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10000"/>
          </a:bodyPr>
          <a:lstStyle/>
          <a:p>
            <a:pPr marL="0" indent="0">
              <a:buNone/>
            </a:pPr>
            <a:r>
              <a:rPr lang="vi-VN" b="1" dirty="0">
                <a:solidFill>
                  <a:srgbClr val="0070C0"/>
                </a:solidFill>
              </a:rPr>
              <a:t>* Giáo dục phổ thông: </a:t>
            </a:r>
            <a:endParaRPr lang="en-US" b="1" dirty="0">
              <a:solidFill>
                <a:srgbClr val="0070C0"/>
              </a:solidFill>
            </a:endParaRPr>
          </a:p>
          <a:p>
            <a:pPr marL="0" indent="0">
              <a:buNone/>
            </a:pPr>
            <a:r>
              <a:rPr lang="vi-VN" b="1" dirty="0"/>
              <a:t>Giáo dục phổ thông bao gồm:</a:t>
            </a:r>
            <a:endParaRPr lang="en-US" b="1" dirty="0"/>
          </a:p>
          <a:p>
            <a:pPr marL="0" indent="0">
              <a:buNone/>
            </a:pPr>
            <a:r>
              <a:rPr lang="vi-VN" b="1" dirty="0"/>
              <a:t>- Giáo dục tiểu học: Thực hiện trong 5 năm học, từ lớp 1 đến lớp 5. Tuổi của học sinh vào lớp 1 là 6 tuổi.</a:t>
            </a:r>
            <a:endParaRPr lang="en-US" b="1" dirty="0"/>
          </a:p>
          <a:p>
            <a:pPr marL="0" indent="0">
              <a:buNone/>
            </a:pPr>
            <a:r>
              <a:rPr lang="vi-VN" b="1" dirty="0"/>
              <a:t>- Giáo dục THCS: Thực hiện trong 4 năm học, từ lớp 6 đến lớp 9. Học sinh vào lớp 6 phải hoàn thành chương trình tiểu học, có tuổi là 11 tuổi.</a:t>
            </a:r>
            <a:endParaRPr lang="en-US" b="1" dirty="0"/>
          </a:p>
          <a:p>
            <a:pPr marL="0" indent="0">
              <a:buNone/>
            </a:pPr>
            <a:r>
              <a:rPr lang="vi-VN" b="1" dirty="0"/>
              <a:t>- Giáo dục THPT: Thực hiện trong 3 năm học, từ lớp 10 đến lớp 12. Học sinh vào lớp </a:t>
            </a:r>
            <a:r>
              <a:rPr lang="vi-VN" b="1" dirty="0" smtClean="0"/>
              <a:t>1</a:t>
            </a:r>
            <a:r>
              <a:rPr lang="en-US" b="1" dirty="0" smtClean="0"/>
              <a:t>0</a:t>
            </a:r>
            <a:r>
              <a:rPr lang="vi-VN" b="1" dirty="0" smtClean="0"/>
              <a:t> </a:t>
            </a:r>
            <a:r>
              <a:rPr lang="vi-VN" b="1" dirty="0"/>
              <a:t>phải có bằng tốt nghiệp THCS, có tuổi là 15 tuổi</a:t>
            </a:r>
            <a:r>
              <a:rPr lang="vi-VN" b="1" dirty="0" smtClean="0"/>
              <a:t>.</a:t>
            </a:r>
            <a:endParaRPr lang="en-US" b="1" dirty="0"/>
          </a:p>
        </p:txBody>
      </p:sp>
    </p:spTree>
    <p:extLst>
      <p:ext uri="{BB962C8B-B14F-4D97-AF65-F5344CB8AC3E}">
        <p14:creationId xmlns:p14="http://schemas.microsoft.com/office/powerpoint/2010/main" val="299719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marL="0" indent="0">
              <a:buNone/>
            </a:pPr>
            <a:r>
              <a:rPr lang="vi-VN" b="1" dirty="0">
                <a:solidFill>
                  <a:srgbClr val="FF0000"/>
                </a:solidFill>
              </a:rPr>
              <a:t>* Giáo dục nghề nghiệp:</a:t>
            </a:r>
            <a:endParaRPr lang="en-US" dirty="0">
              <a:solidFill>
                <a:srgbClr val="FF0000"/>
              </a:solidFill>
            </a:endParaRPr>
          </a:p>
          <a:p>
            <a:pPr marL="0" indent="0">
              <a:buNone/>
            </a:pPr>
            <a:r>
              <a:rPr lang="vi-VN" dirty="0">
                <a:solidFill>
                  <a:srgbClr val="0070C0"/>
                </a:solidFill>
              </a:rPr>
              <a:t>Giáo dục nghề nghiệp bao gồm:</a:t>
            </a:r>
            <a:endParaRPr lang="en-US" dirty="0">
              <a:solidFill>
                <a:srgbClr val="0070C0"/>
              </a:solidFill>
            </a:endParaRPr>
          </a:p>
          <a:p>
            <a:pPr marL="0" indent="0">
              <a:buNone/>
            </a:pPr>
            <a:r>
              <a:rPr lang="vi-VN" dirty="0">
                <a:solidFill>
                  <a:srgbClr val="0070C0"/>
                </a:solidFill>
              </a:rPr>
              <a:t>- Trung cấp chuyên nghiệp</a:t>
            </a:r>
            <a:r>
              <a:rPr lang="vi-VN" dirty="0"/>
              <a:t>: Thực hiện từ 3 đến 4 năm học đối với người có bằng tốt nghiệp THCS, từ 1 đến 2 năm học đối với người có bằng tốt nghiệp THPT.</a:t>
            </a:r>
            <a:endParaRPr lang="en-US" dirty="0"/>
          </a:p>
          <a:p>
            <a:pPr marL="0" indent="0">
              <a:buNone/>
            </a:pPr>
            <a:r>
              <a:rPr lang="vi-VN" dirty="0">
                <a:solidFill>
                  <a:srgbClr val="0070C0"/>
                </a:solidFill>
              </a:rPr>
              <a:t>- Dạy nghề: </a:t>
            </a:r>
            <a:r>
              <a:rPr lang="vi-VN" dirty="0"/>
              <a:t>Thực hiện dưới 1 năm đối với đào tạo nghề trình độ sơ cấp, từ 1 đến 3 năm đối với đào tạo nghề trình độ trung cấp, trình độ cao đẳng.</a:t>
            </a:r>
            <a:endParaRPr lang="en-US" dirty="0"/>
          </a:p>
          <a:p>
            <a:pPr marL="0" indent="0">
              <a:buNone/>
            </a:pPr>
            <a:r>
              <a:rPr lang="vi-VN" b="1" dirty="0">
                <a:solidFill>
                  <a:srgbClr val="0070C0"/>
                </a:solidFill>
              </a:rPr>
              <a:t>* Giáo dục đại </a:t>
            </a:r>
            <a:r>
              <a:rPr lang="vi-VN" b="1" dirty="0" smtClean="0">
                <a:solidFill>
                  <a:srgbClr val="0070C0"/>
                </a:solidFill>
              </a:rPr>
              <a:t>học</a:t>
            </a:r>
            <a:r>
              <a:rPr lang="en-US" b="1" dirty="0" smtClean="0">
                <a:solidFill>
                  <a:srgbClr val="0070C0"/>
                </a:solidFill>
              </a:rPr>
              <a:t> </a:t>
            </a:r>
            <a:r>
              <a:rPr lang="vi-VN" dirty="0" smtClean="0"/>
              <a:t>bao </a:t>
            </a:r>
            <a:r>
              <a:rPr lang="vi-VN" dirty="0"/>
              <a:t>gồm:</a:t>
            </a:r>
            <a:endParaRPr lang="en-US" dirty="0"/>
          </a:p>
          <a:p>
            <a:pPr marL="0" indent="0">
              <a:buNone/>
            </a:pPr>
            <a:r>
              <a:rPr lang="vi-VN" dirty="0"/>
              <a:t>- Đào tạo trình độ cao đẳng</a:t>
            </a:r>
            <a:r>
              <a:rPr lang="vi-VN" dirty="0" smtClean="0"/>
              <a:t>:</a:t>
            </a:r>
            <a:endParaRPr lang="en-US" dirty="0" smtClean="0"/>
          </a:p>
          <a:p>
            <a:pPr marL="0" indent="0">
              <a:buNone/>
            </a:pPr>
            <a:r>
              <a:rPr lang="vi-VN" dirty="0" smtClean="0"/>
              <a:t>- </a:t>
            </a:r>
            <a:r>
              <a:rPr lang="vi-VN" dirty="0"/>
              <a:t>Đào tạo trình độ đại học: </a:t>
            </a:r>
            <a:endParaRPr lang="en-US" dirty="0" smtClean="0"/>
          </a:p>
          <a:p>
            <a:endParaRPr lang="en-US" dirty="0"/>
          </a:p>
        </p:txBody>
      </p:sp>
    </p:spTree>
    <p:extLst>
      <p:ext uri="{BB962C8B-B14F-4D97-AF65-F5344CB8AC3E}">
        <p14:creationId xmlns:p14="http://schemas.microsoft.com/office/powerpoint/2010/main" val="355214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a:bodyPr>
          <a:lstStyle/>
          <a:p>
            <a:pPr marL="0" indent="0">
              <a:buNone/>
            </a:pPr>
            <a:r>
              <a:rPr lang="vi-VN" b="1" dirty="0">
                <a:solidFill>
                  <a:srgbClr val="0070C0"/>
                </a:solidFill>
              </a:rPr>
              <a:t>- Đào tạo trình độ thạc sĩ: </a:t>
            </a:r>
            <a:r>
              <a:rPr lang="vi-VN" b="1" dirty="0"/>
              <a:t>Thực hiện từ 1 đến 2 năm học đối với người có bằng tốt nghiệp đại học.</a:t>
            </a:r>
            <a:endParaRPr lang="en-US" b="1" dirty="0"/>
          </a:p>
          <a:p>
            <a:pPr marL="0" indent="0">
              <a:buNone/>
            </a:pPr>
            <a:r>
              <a:rPr lang="vi-VN" b="1" dirty="0">
                <a:solidFill>
                  <a:srgbClr val="0070C0"/>
                </a:solidFill>
              </a:rPr>
              <a:t>- Đào tạo trình độ tiến sĩ: </a:t>
            </a:r>
            <a:r>
              <a:rPr lang="vi-VN" b="1" dirty="0"/>
              <a:t>Thực hiện trong 4 năm học đối với người có bằng tốt nghiệp đại học, từ 2 đến 3 năm học đối với người có bằng thạc sĩ. Trong trường hợp đặc biệt, thời gian đào tạo trình độ tiến sĩ có thể được kéo dài hoặc rút ngắn theo quy định của Bộ trưởng Bộ Giáo dục và Đào tạo</a:t>
            </a:r>
            <a:r>
              <a:rPr lang="vi-VN" b="1" dirty="0" smtClean="0"/>
              <a:t>.</a:t>
            </a:r>
            <a:endParaRPr lang="en-US" b="1" dirty="0"/>
          </a:p>
        </p:txBody>
      </p:sp>
    </p:spTree>
    <p:extLst>
      <p:ext uri="{BB962C8B-B14F-4D97-AF65-F5344CB8AC3E}">
        <p14:creationId xmlns:p14="http://schemas.microsoft.com/office/powerpoint/2010/main" val="381804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vi-VN" sz="3000" b="1" dirty="0">
                <a:solidFill>
                  <a:srgbClr val="FF0000"/>
                </a:solidFill>
              </a:rPr>
              <a:t>3.1</a:t>
            </a:r>
            <a:r>
              <a:rPr lang="vi-VN" sz="3000" dirty="0">
                <a:solidFill>
                  <a:srgbClr val="FF0000"/>
                </a:solidFill>
              </a:rPr>
              <a:t>.</a:t>
            </a:r>
            <a:r>
              <a:rPr lang="vi-VN" sz="3000" b="1" dirty="0">
                <a:solidFill>
                  <a:srgbClr val="FF0000"/>
                </a:solidFill>
              </a:rPr>
              <a:t> SỰ CẦN THIẾT BAN HÀNH LUẬT GIÁO DỤC </a:t>
            </a:r>
            <a:r>
              <a:rPr lang="vi-VN" sz="3000" b="1" dirty="0" smtClean="0">
                <a:solidFill>
                  <a:srgbClr val="FF0000"/>
                </a:solidFill>
              </a:rPr>
              <a:t>2005</a:t>
            </a:r>
            <a:endParaRPr lang="en-US" sz="3000" dirty="0">
              <a:solidFill>
                <a:srgbClr val="FF0000"/>
              </a:solidFill>
            </a:endParaRPr>
          </a:p>
        </p:txBody>
      </p:sp>
      <p:sp>
        <p:nvSpPr>
          <p:cNvPr id="3" name="Content Placeholder 2"/>
          <p:cNvSpPr>
            <a:spLocks noGrp="1"/>
          </p:cNvSpPr>
          <p:nvPr>
            <p:ph idx="1"/>
          </p:nvPr>
        </p:nvSpPr>
        <p:spPr>
          <a:xfrm>
            <a:off x="304800" y="1143000"/>
            <a:ext cx="8686800" cy="5410200"/>
          </a:xfrm>
        </p:spPr>
        <p:txBody>
          <a:bodyPr>
            <a:normAutofit fontScale="85000" lnSpcReduction="20000"/>
          </a:bodyPr>
          <a:lstStyle/>
          <a:p>
            <a:r>
              <a:rPr lang="vi-VN" b="1" dirty="0">
                <a:latin typeface="+mj-lt"/>
              </a:rPr>
              <a:t>Luật Giáo dục được Quốc hội nước Cộng hòa xã hội chủ nghĩa Việt Nam thông qua ngày 02 tháng 12 năm </a:t>
            </a:r>
            <a:r>
              <a:rPr lang="vi-VN" b="1" dirty="0" smtClean="0">
                <a:latin typeface="+mj-lt"/>
              </a:rPr>
              <a:t>1998</a:t>
            </a:r>
            <a:r>
              <a:rPr lang="en-US" b="1" dirty="0" smtClean="0">
                <a:latin typeface="+mj-lt"/>
              </a:rPr>
              <a:t>.</a:t>
            </a:r>
            <a:r>
              <a:rPr lang="vi-VN" b="1" dirty="0" smtClean="0">
                <a:latin typeface="+mj-lt"/>
              </a:rPr>
              <a:t> </a:t>
            </a:r>
            <a:r>
              <a:rPr lang="vi-VN" b="1" dirty="0">
                <a:latin typeface="+mj-lt"/>
              </a:rPr>
              <a:t>Qua 7 năm thực </a:t>
            </a:r>
            <a:r>
              <a:rPr lang="vi-VN" b="1" dirty="0" smtClean="0">
                <a:latin typeface="+mj-lt"/>
              </a:rPr>
              <a:t>hiện</a:t>
            </a:r>
            <a:r>
              <a:rPr lang="en-US" b="1" dirty="0">
                <a:latin typeface="+mj-lt"/>
              </a:rPr>
              <a:t> </a:t>
            </a:r>
            <a:r>
              <a:rPr lang="vi-VN" b="1" dirty="0" smtClean="0">
                <a:latin typeface="+mj-lt"/>
              </a:rPr>
              <a:t>Luật </a:t>
            </a:r>
            <a:r>
              <a:rPr lang="vi-VN" b="1" dirty="0">
                <a:latin typeface="+mj-lt"/>
              </a:rPr>
              <a:t>Giáo dục năm 1998 </a:t>
            </a:r>
            <a:r>
              <a:rPr lang="en-US" b="1" dirty="0" err="1" smtClean="0">
                <a:latin typeface="+mj-lt"/>
              </a:rPr>
              <a:t>được</a:t>
            </a:r>
            <a:r>
              <a:rPr lang="en-US" b="1" dirty="0" smtClean="0">
                <a:latin typeface="+mj-lt"/>
              </a:rPr>
              <a:t> </a:t>
            </a:r>
            <a:r>
              <a:rPr lang="en-US" b="1" dirty="0">
                <a:latin typeface="+mj-lt"/>
              </a:rPr>
              <a:t>s</a:t>
            </a:r>
            <a:r>
              <a:rPr lang="vi-VN" b="1" dirty="0" smtClean="0">
                <a:latin typeface="+mj-lt"/>
              </a:rPr>
              <a:t>ửa </a:t>
            </a:r>
            <a:r>
              <a:rPr lang="vi-VN" b="1" dirty="0">
                <a:latin typeface="+mj-lt"/>
              </a:rPr>
              <a:t>đổi </a:t>
            </a:r>
            <a:r>
              <a:rPr lang="en-US" b="1" dirty="0" err="1" smtClean="0">
                <a:latin typeface="+mj-lt"/>
              </a:rPr>
              <a:t>bổ</a:t>
            </a:r>
            <a:r>
              <a:rPr lang="en-US" b="1" dirty="0" smtClean="0">
                <a:latin typeface="+mj-lt"/>
              </a:rPr>
              <a:t> sung 2005.</a:t>
            </a:r>
          </a:p>
          <a:p>
            <a:r>
              <a:rPr lang="vi-VN" b="1" dirty="0">
                <a:latin typeface="+mj-lt"/>
              </a:rPr>
              <a:t>Trong bối cảnh toàn cầu hóa và hội nhập kinh tế quốc tế, cuộc cách mạng khoa học công nghệ có những bước phát triển nhảy vọt trong thế kỷ XXI, vấn đề đổi mới giáo dục đang diễn ra trên quy mô toàn cầu. Luật Giáo dục </a:t>
            </a:r>
            <a:r>
              <a:rPr lang="en-US" b="1" dirty="0" smtClean="0">
                <a:latin typeface="+mj-lt"/>
              </a:rPr>
              <a:t>1998</a:t>
            </a:r>
            <a:r>
              <a:rPr lang="vi-VN" b="1" dirty="0" smtClean="0">
                <a:latin typeface="+mj-lt"/>
              </a:rPr>
              <a:t> </a:t>
            </a:r>
            <a:r>
              <a:rPr lang="en-US" b="1" dirty="0" err="1" smtClean="0">
                <a:latin typeface="+mj-lt"/>
              </a:rPr>
              <a:t>chưa</a:t>
            </a:r>
            <a:r>
              <a:rPr lang="vi-VN" b="1" dirty="0" smtClean="0">
                <a:latin typeface="+mj-lt"/>
              </a:rPr>
              <a:t> </a:t>
            </a:r>
            <a:r>
              <a:rPr lang="vi-VN" b="1" dirty="0">
                <a:latin typeface="+mj-lt"/>
              </a:rPr>
              <a:t>đáp ứng yêu cầu của sự nghiệp đổi mới đất nước trong thời kỳ hội nhập và phát triển những thập niên đầu của thế kỷ XXI</a:t>
            </a:r>
            <a:r>
              <a:rPr lang="vi-VN" b="1" dirty="0" smtClean="0">
                <a:latin typeface="+mj-lt"/>
              </a:rPr>
              <a:t>.</a:t>
            </a:r>
            <a:endParaRPr lang="en-US" b="1" dirty="0" smtClean="0">
              <a:latin typeface="+mj-lt"/>
            </a:endParaRPr>
          </a:p>
          <a:p>
            <a:r>
              <a:rPr lang="vi-VN" b="1" dirty="0">
                <a:latin typeface="+mj-lt"/>
              </a:rPr>
              <a:t>Việc ban hành Luật Giáo dục </a:t>
            </a:r>
            <a:r>
              <a:rPr lang="en-US" b="1" dirty="0" err="1" smtClean="0">
                <a:latin typeface="+mj-lt"/>
              </a:rPr>
              <a:t>mới</a:t>
            </a:r>
            <a:r>
              <a:rPr lang="en-US" b="1" dirty="0" smtClean="0">
                <a:latin typeface="+mj-lt"/>
              </a:rPr>
              <a:t> </a:t>
            </a:r>
            <a:r>
              <a:rPr lang="vi-VN" b="1" dirty="0" smtClean="0">
                <a:latin typeface="+mj-lt"/>
              </a:rPr>
              <a:t>là </a:t>
            </a:r>
            <a:r>
              <a:rPr lang="vi-VN" b="1" dirty="0">
                <a:latin typeface="+mj-lt"/>
              </a:rPr>
              <a:t>cần thiết, </a:t>
            </a:r>
            <a:r>
              <a:rPr lang="en-US" b="1" dirty="0" err="1" smtClean="0">
                <a:latin typeface="+mj-lt"/>
              </a:rPr>
              <a:t>để</a:t>
            </a:r>
            <a:r>
              <a:rPr lang="en-US" b="1" dirty="0" smtClean="0">
                <a:latin typeface="+mj-lt"/>
              </a:rPr>
              <a:t> </a:t>
            </a:r>
            <a:r>
              <a:rPr lang="vi-VN" b="1" dirty="0" smtClean="0">
                <a:latin typeface="+mj-lt"/>
              </a:rPr>
              <a:t>tạo </a:t>
            </a:r>
            <a:r>
              <a:rPr lang="vi-VN" b="1" dirty="0">
                <a:latin typeface="+mj-lt"/>
              </a:rPr>
              <a:t>cơ sở pháp lý khắc phục những khó khăn, yếu kém và đáp ứng những nhu cầu mới phát sinh trong lĩnh vực giáo dục.</a:t>
            </a:r>
            <a:endParaRPr lang="en-US" b="1" dirty="0">
              <a:latin typeface="+mj-lt"/>
            </a:endParaRPr>
          </a:p>
        </p:txBody>
      </p:sp>
    </p:spTree>
    <p:extLst>
      <p:ext uri="{BB962C8B-B14F-4D97-AF65-F5344CB8AC3E}">
        <p14:creationId xmlns:p14="http://schemas.microsoft.com/office/powerpoint/2010/main" val="428411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vi-VN" sz="3400" b="1" dirty="0">
                <a:solidFill>
                  <a:srgbClr val="FF0000"/>
                </a:solidFill>
              </a:rPr>
              <a:t>c. Cơ sở giáo dục và văn bằng chứng chỉ </a:t>
            </a:r>
            <a:endParaRPr lang="en-US" sz="3400"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marL="0" indent="0">
              <a:buNone/>
            </a:pPr>
            <a:r>
              <a:rPr lang="vi-VN" b="1" dirty="0">
                <a:solidFill>
                  <a:srgbClr val="0070C0"/>
                </a:solidFill>
              </a:rPr>
              <a:t>* Giáo dục mầm non: </a:t>
            </a:r>
            <a:endParaRPr lang="en-US" b="1" dirty="0">
              <a:solidFill>
                <a:srgbClr val="0070C0"/>
              </a:solidFill>
            </a:endParaRPr>
          </a:p>
          <a:p>
            <a:pPr marL="0" indent="0">
              <a:buNone/>
            </a:pPr>
            <a:r>
              <a:rPr lang="vi-VN" b="1" dirty="0"/>
              <a:t>Theo Luật Giáo dục 2005 và Luật Giáo dục 2009 sửa </a:t>
            </a:r>
            <a:r>
              <a:rPr lang="vi-VN" b="1" dirty="0" smtClean="0"/>
              <a:t>đổi</a:t>
            </a:r>
            <a:r>
              <a:rPr lang="en-US" b="1" dirty="0" smtClean="0"/>
              <a:t>,</a:t>
            </a:r>
            <a:r>
              <a:rPr lang="vi-VN" b="1" dirty="0" smtClean="0"/>
              <a:t> Cơ sở giáo dục mầm non bao gồm: </a:t>
            </a:r>
            <a:endParaRPr lang="en-US" b="1" dirty="0" smtClean="0"/>
          </a:p>
          <a:p>
            <a:pPr marL="0" indent="0">
              <a:buNone/>
            </a:pPr>
            <a:r>
              <a:rPr lang="vi-VN" b="1" dirty="0" smtClean="0"/>
              <a:t>- </a:t>
            </a:r>
            <a:r>
              <a:rPr lang="vi-VN" b="1" dirty="0"/>
              <a:t>Nhà trẻ, nhóm trẻ nhận trẻ em từ ba tháng tuổi đến ba tuổi; </a:t>
            </a:r>
            <a:endParaRPr lang="en-US" b="1" dirty="0"/>
          </a:p>
          <a:p>
            <a:pPr marL="0" indent="0">
              <a:buNone/>
            </a:pPr>
            <a:r>
              <a:rPr lang="vi-VN" b="1" dirty="0"/>
              <a:t>- Trường, lớp mẫu giáo nhận trẻ em từ ba tuổi đến sáu tuổi; </a:t>
            </a:r>
            <a:endParaRPr lang="en-US" b="1" dirty="0"/>
          </a:p>
          <a:p>
            <a:pPr marL="0" indent="0">
              <a:buNone/>
            </a:pPr>
            <a:r>
              <a:rPr lang="vi-VN" b="1" dirty="0"/>
              <a:t>- Trường mầm non là cơ sở giáo dục kết hợp nhà trẻ và mẫu giáo, nhận trẻ em từ ba tháng tuổi đến sáu tuổi. </a:t>
            </a:r>
            <a:endParaRPr lang="en-US" b="1" dirty="0"/>
          </a:p>
        </p:txBody>
      </p:sp>
    </p:spTree>
    <p:extLst>
      <p:ext uri="{BB962C8B-B14F-4D97-AF65-F5344CB8AC3E}">
        <p14:creationId xmlns:p14="http://schemas.microsoft.com/office/powerpoint/2010/main" val="105157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0" indent="0">
              <a:buNone/>
            </a:pPr>
            <a:r>
              <a:rPr lang="vi-VN" b="1" dirty="0" smtClean="0"/>
              <a:t>Theo </a:t>
            </a:r>
            <a:r>
              <a:rPr lang="vi-VN" b="1" dirty="0"/>
              <a:t>Luật Giáo dục 2005 và Luật Giáo dục 2009 sửa </a:t>
            </a:r>
            <a:r>
              <a:rPr lang="vi-VN" b="1" dirty="0" smtClean="0"/>
              <a:t>đổi</a:t>
            </a:r>
            <a:r>
              <a:rPr lang="en-US" b="1" dirty="0" smtClean="0"/>
              <a:t>, </a:t>
            </a:r>
            <a:r>
              <a:rPr lang="vi-VN" b="1" dirty="0" smtClean="0">
                <a:solidFill>
                  <a:srgbClr val="0070C0"/>
                </a:solidFill>
              </a:rPr>
              <a:t>Cơ sở giáo dục phổ thông </a:t>
            </a:r>
            <a:r>
              <a:rPr lang="vi-VN" b="1" dirty="0" smtClean="0"/>
              <a:t>bao </a:t>
            </a:r>
            <a:r>
              <a:rPr lang="vi-VN" b="1" dirty="0"/>
              <a:t>gồm: </a:t>
            </a:r>
            <a:endParaRPr lang="en-US" b="1" dirty="0"/>
          </a:p>
          <a:p>
            <a:pPr marL="0" indent="0">
              <a:buNone/>
            </a:pPr>
            <a:r>
              <a:rPr lang="vi-VN" b="1" dirty="0"/>
              <a:t>- Trường tiểu học;</a:t>
            </a:r>
            <a:endParaRPr lang="en-US" b="1" dirty="0"/>
          </a:p>
          <a:p>
            <a:pPr marL="0" indent="0">
              <a:buNone/>
            </a:pPr>
            <a:r>
              <a:rPr lang="vi-VN" b="1" dirty="0"/>
              <a:t>- Trường trung học cơ sở;</a:t>
            </a:r>
            <a:endParaRPr lang="en-US" b="1" dirty="0"/>
          </a:p>
          <a:p>
            <a:pPr marL="0" indent="0">
              <a:buNone/>
            </a:pPr>
            <a:r>
              <a:rPr lang="vi-VN" b="1" dirty="0"/>
              <a:t>- Trường trung học phổ thông; </a:t>
            </a:r>
            <a:endParaRPr lang="en-US" b="1" dirty="0"/>
          </a:p>
          <a:p>
            <a:pPr marL="0" indent="0">
              <a:buNone/>
            </a:pPr>
            <a:r>
              <a:rPr lang="vi-VN" b="1" dirty="0"/>
              <a:t>- Trường phổ thông có nhiều cấp học; </a:t>
            </a:r>
            <a:endParaRPr lang="en-US" b="1" dirty="0"/>
          </a:p>
          <a:p>
            <a:pPr marL="0" indent="0">
              <a:buNone/>
            </a:pPr>
            <a:r>
              <a:rPr lang="vi-VN" b="1" dirty="0"/>
              <a:t>- Trung tâm kỹ thuật tổng hợp hướng nghiệp. </a:t>
            </a:r>
            <a:endParaRPr lang="en-US" b="1" dirty="0"/>
          </a:p>
        </p:txBody>
      </p:sp>
    </p:spTree>
    <p:extLst>
      <p:ext uri="{BB962C8B-B14F-4D97-AF65-F5344CB8AC3E}">
        <p14:creationId xmlns:p14="http://schemas.microsoft.com/office/powerpoint/2010/main" val="276337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vi-VN" b="1" dirty="0">
                <a:solidFill>
                  <a:srgbClr val="0070C0"/>
                </a:solidFill>
              </a:rPr>
              <a:t>* Giáo dục nghề nghiệp: </a:t>
            </a:r>
            <a:endParaRPr lang="en-US" b="1" dirty="0">
              <a:solidFill>
                <a:srgbClr val="0070C0"/>
              </a:solidFill>
            </a:endParaRPr>
          </a:p>
          <a:p>
            <a:pPr marL="0" indent="0">
              <a:buNone/>
            </a:pPr>
            <a:r>
              <a:rPr lang="vi-VN" b="1" dirty="0"/>
              <a:t>Theo Luật Giáo dục 2005 và Luật Giáo dục 2009 sửa </a:t>
            </a:r>
            <a:r>
              <a:rPr lang="vi-VN" b="1" dirty="0" smtClean="0"/>
              <a:t>đổi</a:t>
            </a:r>
            <a:r>
              <a:rPr lang="en-US" b="1" dirty="0" smtClean="0"/>
              <a:t>, </a:t>
            </a:r>
            <a:r>
              <a:rPr lang="vi-VN" b="1" dirty="0" smtClean="0"/>
              <a:t>Cơ </a:t>
            </a:r>
            <a:r>
              <a:rPr lang="vi-VN" b="1" dirty="0"/>
              <a:t>sở giáo dục nghề nghiệp bao gồm: </a:t>
            </a:r>
            <a:endParaRPr lang="en-US" b="1" dirty="0"/>
          </a:p>
          <a:p>
            <a:pPr marL="0" indent="0">
              <a:buNone/>
            </a:pPr>
            <a:r>
              <a:rPr lang="vi-VN" b="1" dirty="0"/>
              <a:t>- Trường trung cấp chuyên nghiệp; </a:t>
            </a:r>
            <a:endParaRPr lang="en-US" b="1" dirty="0"/>
          </a:p>
          <a:p>
            <a:pPr marL="0" indent="0">
              <a:buNone/>
            </a:pPr>
            <a:r>
              <a:rPr lang="vi-VN" b="1" dirty="0"/>
              <a:t>- Trường cao đẳng nghề, trường trung cấp nghề, trung tâm dạy nghề, lớp dạy nghề (sau đây gọi chung là cơ sở dạy nghề). </a:t>
            </a:r>
            <a:endParaRPr lang="en-US" b="1" dirty="0"/>
          </a:p>
        </p:txBody>
      </p:sp>
    </p:spTree>
    <p:extLst>
      <p:ext uri="{BB962C8B-B14F-4D97-AF65-F5344CB8AC3E}">
        <p14:creationId xmlns:p14="http://schemas.microsoft.com/office/powerpoint/2010/main" val="376417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8229600" cy="5638800"/>
          </a:xfrm>
        </p:spPr>
        <p:txBody>
          <a:bodyPr>
            <a:normAutofit fontScale="92500" lnSpcReduction="20000"/>
          </a:bodyPr>
          <a:lstStyle/>
          <a:p>
            <a:pPr marL="0" indent="0">
              <a:buNone/>
            </a:pPr>
            <a:r>
              <a:rPr lang="vi-VN" b="1" dirty="0">
                <a:solidFill>
                  <a:srgbClr val="0070C0"/>
                </a:solidFill>
              </a:rPr>
              <a:t>* Giáo dục đại học: </a:t>
            </a:r>
            <a:endParaRPr lang="en-US" b="1" dirty="0">
              <a:solidFill>
                <a:srgbClr val="0070C0"/>
              </a:solidFill>
            </a:endParaRPr>
          </a:p>
          <a:p>
            <a:pPr marL="0" indent="0">
              <a:buNone/>
            </a:pPr>
            <a:r>
              <a:rPr lang="vi-VN" b="1" dirty="0"/>
              <a:t>Theo Luật Giáo dục 2005 và Luật Giáo dục 2009 sửa </a:t>
            </a:r>
            <a:r>
              <a:rPr lang="vi-VN" b="1" dirty="0" smtClean="0"/>
              <a:t>đổi</a:t>
            </a:r>
            <a:r>
              <a:rPr lang="en-US" b="1" dirty="0" smtClean="0"/>
              <a:t>, </a:t>
            </a:r>
            <a:r>
              <a:rPr lang="vi-VN" b="1" dirty="0" smtClean="0"/>
              <a:t>Cơ </a:t>
            </a:r>
            <a:r>
              <a:rPr lang="vi-VN" b="1" dirty="0"/>
              <a:t>sở giáo dục đại học bao gồm: </a:t>
            </a:r>
            <a:endParaRPr lang="en-US" b="1" dirty="0"/>
          </a:p>
          <a:p>
            <a:pPr marL="0" indent="0">
              <a:buNone/>
            </a:pPr>
            <a:r>
              <a:rPr lang="vi-VN" b="1" dirty="0"/>
              <a:t>- Trường cao đẳng đào tạo trình độ cao đẳng. </a:t>
            </a:r>
            <a:endParaRPr lang="en-US" b="1" dirty="0"/>
          </a:p>
          <a:p>
            <a:pPr marL="0" indent="0">
              <a:buNone/>
            </a:pPr>
            <a:r>
              <a:rPr lang="vi-VN" b="1" dirty="0"/>
              <a:t>- Đại học, trường đại học, học viện đào tạo trình độ cao đẳng, trình độ đại học; đào tạo trình độ thạc sĩ, trình độ tiến sĩ khi được Bộ trưởng Bộ Giáo dục và Đào tạo cho phép. </a:t>
            </a:r>
            <a:endParaRPr lang="en-US" b="1" dirty="0"/>
          </a:p>
          <a:p>
            <a:pPr marL="0" indent="0">
              <a:buNone/>
            </a:pPr>
            <a:r>
              <a:rPr lang="vi-VN" b="1" dirty="0"/>
              <a:t>- Viện nghiên cứu khoa học đào tạo trình độ tiến sĩ, phối hợp với trường đại học đào tạo trình độ thạc sĩ khi được Bộ trưởng Bộ Giáo dục và Đào tạo cho phép. </a:t>
            </a:r>
            <a:endParaRPr lang="en-US" b="1" dirty="0"/>
          </a:p>
        </p:txBody>
      </p:sp>
    </p:spTree>
    <p:extLst>
      <p:ext uri="{BB962C8B-B14F-4D97-AF65-F5344CB8AC3E}">
        <p14:creationId xmlns:p14="http://schemas.microsoft.com/office/powerpoint/2010/main" val="264165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77500" lnSpcReduction="20000"/>
          </a:bodyPr>
          <a:lstStyle/>
          <a:p>
            <a:r>
              <a:rPr lang="vi-VN" b="1" dirty="0">
                <a:solidFill>
                  <a:srgbClr val="0070C0"/>
                </a:solidFill>
              </a:rPr>
              <a:t>Bằng tốt nghiệp đại học </a:t>
            </a:r>
            <a:r>
              <a:rPr lang="vi-VN" b="1" dirty="0"/>
              <a:t>của ngành kỹ thuật được gọi là bằng kỹ sư; của ngành kiến trúc là bằng kiến trúc sư; của ngành y, dược là bằng bác sĩ, bằng dược sĩ, bằng cử nhân; của các ngành khoa học cơ bản, sư phạm, luật, kinh tế là bằng cử nhân; đối với các ngành còn lại là bằng tốt nghiệp đại học. </a:t>
            </a:r>
            <a:endParaRPr lang="en-US" b="1" dirty="0"/>
          </a:p>
          <a:p>
            <a:r>
              <a:rPr lang="vi-VN" b="1" dirty="0"/>
              <a:t>+ Học viên hoàn thành chương trình đào tạo thạc sĩ, có đủ điều kiện thì được bảo vệ luận văn và nếu đạt yêu cầu theo quy định của Bộ trưởng Bộ Giáo dục và Đào tạo thì được Hiệu trưởng trường đại học cấp </a:t>
            </a:r>
            <a:r>
              <a:rPr lang="vi-VN" b="1" dirty="0">
                <a:solidFill>
                  <a:srgbClr val="0070C0"/>
                </a:solidFill>
              </a:rPr>
              <a:t>bằng thạc sĩ. </a:t>
            </a:r>
            <a:endParaRPr lang="en-US" b="1" dirty="0">
              <a:solidFill>
                <a:srgbClr val="0070C0"/>
              </a:solidFill>
            </a:endParaRPr>
          </a:p>
          <a:p>
            <a:r>
              <a:rPr lang="vi-VN" b="1" dirty="0"/>
              <a:t>     + Nghiên cứu sinh hoàn thành chương trình đào tạo tiến sĩ, có đủ điều kiện thì được bảo vệ luận án và nếu đạt yêu cầu theo quy định của Bộ trưởng Bộ Giáo dục và Đào tạo thì được Hiệu trưởng trường đại học, Viện trưởng viện nghiên cứu khoa học cấp </a:t>
            </a:r>
            <a:r>
              <a:rPr lang="vi-VN" b="1" dirty="0">
                <a:solidFill>
                  <a:srgbClr val="0070C0"/>
                </a:solidFill>
              </a:rPr>
              <a:t>bằng tiến sĩ. </a:t>
            </a:r>
            <a:endParaRPr lang="en-US" b="1" dirty="0">
              <a:solidFill>
                <a:srgbClr val="0070C0"/>
              </a:solidFill>
            </a:endParaRPr>
          </a:p>
        </p:txBody>
      </p:sp>
    </p:spTree>
    <p:extLst>
      <p:ext uri="{BB962C8B-B14F-4D97-AF65-F5344CB8AC3E}">
        <p14:creationId xmlns:p14="http://schemas.microsoft.com/office/powerpoint/2010/main" val="383834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marL="0" indent="0">
              <a:buNone/>
            </a:pPr>
            <a:r>
              <a:rPr lang="vi-VN" b="1" dirty="0">
                <a:solidFill>
                  <a:srgbClr val="0070C0"/>
                </a:solidFill>
              </a:rPr>
              <a:t>* Giáo dục thường xuyên:</a:t>
            </a:r>
            <a:r>
              <a:rPr lang="vi-VN" dirty="0">
                <a:solidFill>
                  <a:srgbClr val="0070C0"/>
                </a:solidFill>
              </a:rPr>
              <a:t> </a:t>
            </a:r>
            <a:endParaRPr lang="en-US" dirty="0">
              <a:solidFill>
                <a:srgbClr val="0070C0"/>
              </a:solidFill>
            </a:endParaRPr>
          </a:p>
          <a:p>
            <a:pPr marL="0" indent="0">
              <a:buNone/>
            </a:pPr>
            <a:r>
              <a:rPr lang="vi-VN" dirty="0"/>
              <a:t>Theo Luật Giáo dục 2005 và Luật Giáo dục 2009 sửa </a:t>
            </a:r>
            <a:r>
              <a:rPr lang="vi-VN" dirty="0" smtClean="0"/>
              <a:t>đổi</a:t>
            </a:r>
            <a:r>
              <a:rPr lang="en-US" dirty="0" smtClean="0"/>
              <a:t>, </a:t>
            </a:r>
            <a:r>
              <a:rPr lang="vi-VN" dirty="0" smtClean="0"/>
              <a:t>Cơ </a:t>
            </a:r>
            <a:r>
              <a:rPr lang="vi-VN" dirty="0"/>
              <a:t>sở giáo </a:t>
            </a:r>
            <a:r>
              <a:rPr lang="vi-VN" dirty="0" smtClean="0"/>
              <a:t>dục- </a:t>
            </a:r>
            <a:r>
              <a:rPr lang="vi-VN" dirty="0"/>
              <a:t>Trung tâm giáo dục thường xuyên được tổ chức tại cấp tỉnh và cấp huyện; </a:t>
            </a:r>
            <a:endParaRPr lang="en-US" dirty="0"/>
          </a:p>
          <a:p>
            <a:pPr marL="0" indent="0">
              <a:buNone/>
            </a:pPr>
            <a:r>
              <a:rPr lang="vi-VN" dirty="0"/>
              <a:t>- Trung tâm học tập cộng đồng được tổ chức tại xã, phường, thị </a:t>
            </a:r>
            <a:r>
              <a:rPr lang="vi-VN" dirty="0" smtClean="0"/>
              <a:t>trấn</a:t>
            </a:r>
            <a:r>
              <a:rPr lang="en-US" dirty="0" smtClean="0"/>
              <a:t> (</a:t>
            </a:r>
            <a:r>
              <a:rPr lang="en-US" dirty="0" err="1" smtClean="0"/>
              <a:t>cấp</a:t>
            </a:r>
            <a:r>
              <a:rPr lang="en-US" dirty="0" smtClean="0"/>
              <a:t> </a:t>
            </a:r>
            <a:r>
              <a:rPr lang="en-US" dirty="0" err="1" smtClean="0"/>
              <a:t>xã</a:t>
            </a:r>
            <a:r>
              <a:rPr lang="en-US" dirty="0" smtClean="0"/>
              <a:t>)</a:t>
            </a:r>
            <a:r>
              <a:rPr lang="vi-VN" dirty="0" smtClean="0"/>
              <a:t>.</a:t>
            </a:r>
            <a:endParaRPr lang="en-US" dirty="0" smtClean="0"/>
          </a:p>
          <a:p>
            <a:pPr marL="0" indent="0">
              <a:buNone/>
            </a:pPr>
            <a:r>
              <a:rPr lang="en-US" dirty="0" smtClean="0"/>
              <a:t>- </a:t>
            </a:r>
            <a:r>
              <a:rPr lang="vi-VN" dirty="0" smtClean="0"/>
              <a:t>Chương </a:t>
            </a:r>
            <a:r>
              <a:rPr lang="vi-VN" dirty="0"/>
              <a:t>trình giáo dục để lấy văn bằng của hệ thống giáo dục quốc dân, nếu có đủ điều kiện theo quy định của Bộ trưởng Bộ Giáo dục và Đào tạo thì được dự kiểm tra, nếu đạt yêu cầu thì được cấp chứng chỉ giáo dục thường xuyên. Giám đốc trung tâm giáo dục thường xuyên cấp chứng chỉ giáo dục thường xuyên. </a:t>
            </a:r>
            <a:r>
              <a:rPr lang="vi-VN" dirty="0" smtClean="0"/>
              <a:t> </a:t>
            </a:r>
            <a:endParaRPr lang="en-US" dirty="0"/>
          </a:p>
        </p:txBody>
      </p:sp>
    </p:spTree>
    <p:extLst>
      <p:ext uri="{BB962C8B-B14F-4D97-AF65-F5344CB8AC3E}">
        <p14:creationId xmlns:p14="http://schemas.microsoft.com/office/powerpoint/2010/main" val="103924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fontScale="92500" lnSpcReduction="20000"/>
          </a:bodyPr>
          <a:lstStyle/>
          <a:p>
            <a:pPr marL="0" indent="0">
              <a:buNone/>
            </a:pPr>
            <a:r>
              <a:rPr lang="vi-VN" dirty="0"/>
              <a:t>Câu </a:t>
            </a:r>
            <a:r>
              <a:rPr lang="en-US" dirty="0" err="1" smtClean="0"/>
              <a:t>hỏi</a:t>
            </a:r>
            <a:r>
              <a:rPr lang="vi-VN" dirty="0" smtClean="0"/>
              <a:t>. </a:t>
            </a:r>
            <a:r>
              <a:rPr lang="vi-VN" dirty="0"/>
              <a:t>Theo Luật Giáo dục 2005 và Luật Giáo dục 2009 sửa đổi, các cơ sở được phép đào tạo Trung học cơ sở là: </a:t>
            </a:r>
            <a:endParaRPr lang="en-US" dirty="0"/>
          </a:p>
          <a:p>
            <a:pPr marL="0" indent="0">
              <a:buNone/>
            </a:pPr>
            <a:r>
              <a:rPr lang="en-US" dirty="0" smtClean="0"/>
              <a:t>-</a:t>
            </a:r>
            <a:r>
              <a:rPr lang="vi-VN" dirty="0" smtClean="0"/>
              <a:t> </a:t>
            </a:r>
            <a:r>
              <a:rPr lang="vi-VN" dirty="0"/>
              <a:t>Trường trung học cơ sở; Trường phổ thông trung học; Trung tâm kỹ thuật tổng hợp hướng nghiệp. </a:t>
            </a:r>
            <a:endParaRPr lang="en-US" dirty="0"/>
          </a:p>
          <a:p>
            <a:pPr marL="0" indent="0">
              <a:buNone/>
            </a:pPr>
            <a:r>
              <a:rPr lang="en-US" dirty="0" smtClean="0"/>
              <a:t>-</a:t>
            </a:r>
            <a:r>
              <a:rPr lang="vi-VN" dirty="0" smtClean="0"/>
              <a:t> </a:t>
            </a:r>
            <a:r>
              <a:rPr lang="vi-VN" dirty="0"/>
              <a:t>Trường trung học cơ sở; Trường trung cấp nghề; Trường phổ thông có nhiều cấp học. </a:t>
            </a:r>
            <a:endParaRPr lang="en-US" dirty="0"/>
          </a:p>
          <a:p>
            <a:pPr marL="0" indent="0">
              <a:buNone/>
            </a:pPr>
            <a:r>
              <a:rPr lang="en-US" dirty="0" smtClean="0"/>
              <a:t>-</a:t>
            </a:r>
            <a:r>
              <a:rPr lang="vi-VN" dirty="0" smtClean="0"/>
              <a:t> </a:t>
            </a:r>
            <a:r>
              <a:rPr lang="vi-VN" dirty="0"/>
              <a:t>Trường trung học cơ sở; Trường sư phạm thực hành; Trường phổ thông có nhiều cấp học. </a:t>
            </a:r>
            <a:endParaRPr lang="en-US" dirty="0"/>
          </a:p>
          <a:p>
            <a:pPr marL="0" indent="0">
              <a:buNone/>
            </a:pPr>
            <a:r>
              <a:rPr lang="en-US" dirty="0" smtClean="0"/>
              <a:t>-</a:t>
            </a:r>
            <a:r>
              <a:rPr lang="vi-VN" dirty="0" smtClean="0"/>
              <a:t> </a:t>
            </a:r>
            <a:r>
              <a:rPr lang="vi-VN" dirty="0"/>
              <a:t>Trường trung học cơ sở; Trường phổ thông có nhiều cấp học; Trung tâm kỹ thuật tổng hợp hướng nghiệp. </a:t>
            </a:r>
            <a:endParaRPr lang="en-US" dirty="0"/>
          </a:p>
          <a:p>
            <a:endParaRPr lang="en-US" dirty="0"/>
          </a:p>
        </p:txBody>
      </p:sp>
    </p:spTree>
    <p:extLst>
      <p:ext uri="{BB962C8B-B14F-4D97-AF65-F5344CB8AC3E}">
        <p14:creationId xmlns:p14="http://schemas.microsoft.com/office/powerpoint/2010/main" val="124434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39762"/>
          </a:xfrm>
        </p:spPr>
        <p:txBody>
          <a:bodyPr>
            <a:noAutofit/>
          </a:bodyPr>
          <a:lstStyle/>
          <a:p>
            <a:r>
              <a:rPr lang="vi-VN" sz="2800" b="1" dirty="0">
                <a:solidFill>
                  <a:srgbClr val="FF0000"/>
                </a:solidFill>
              </a:rPr>
              <a:t>3.2</a:t>
            </a:r>
            <a:r>
              <a:rPr lang="vi-VN" sz="2800" dirty="0">
                <a:solidFill>
                  <a:srgbClr val="FF0000"/>
                </a:solidFill>
              </a:rPr>
              <a:t>.</a:t>
            </a:r>
            <a:r>
              <a:rPr lang="vi-VN" sz="2800" b="1" dirty="0">
                <a:solidFill>
                  <a:srgbClr val="FF0000"/>
                </a:solidFill>
              </a:rPr>
              <a:t> NỘI DUNG CƠ BẢN CỦA LUẬT GIÁO DỤC 2005 </a:t>
            </a:r>
            <a:endParaRPr lang="en-US" sz="2800" dirty="0">
              <a:solidFill>
                <a:srgbClr val="FF0000"/>
              </a:solidFill>
            </a:endParaRPr>
          </a:p>
        </p:txBody>
      </p:sp>
      <p:sp>
        <p:nvSpPr>
          <p:cNvPr id="3" name="Content Placeholder 2"/>
          <p:cNvSpPr>
            <a:spLocks noGrp="1"/>
          </p:cNvSpPr>
          <p:nvPr>
            <p:ph idx="1"/>
          </p:nvPr>
        </p:nvSpPr>
        <p:spPr>
          <a:xfrm>
            <a:off x="228600" y="914400"/>
            <a:ext cx="8763000" cy="5715000"/>
          </a:xfrm>
        </p:spPr>
        <p:txBody>
          <a:bodyPr>
            <a:noAutofit/>
          </a:bodyPr>
          <a:lstStyle/>
          <a:p>
            <a:pPr marL="0" indent="0">
              <a:buNone/>
            </a:pPr>
            <a:r>
              <a:rPr lang="vi-VN" sz="2500" b="1" dirty="0">
                <a:solidFill>
                  <a:srgbClr val="FF0000"/>
                </a:solidFill>
                <a:latin typeface="+mj-lt"/>
              </a:rPr>
              <a:t>3.2.1. Những vấn đề chung </a:t>
            </a:r>
            <a:endParaRPr lang="en-US" sz="2500" b="1" dirty="0" smtClean="0">
              <a:solidFill>
                <a:srgbClr val="FF0000"/>
              </a:solidFill>
              <a:latin typeface="+mj-lt"/>
            </a:endParaRPr>
          </a:p>
          <a:p>
            <a:r>
              <a:rPr lang="vi-VN" sz="2500" b="1" dirty="0" smtClean="0">
                <a:latin typeface="+mj-lt"/>
              </a:rPr>
              <a:t>Luật </a:t>
            </a:r>
            <a:r>
              <a:rPr lang="vi-VN" sz="2500" b="1" dirty="0">
                <a:latin typeface="+mj-lt"/>
              </a:rPr>
              <a:t>Giáo dục 2005 được Quốc hội thông </a:t>
            </a:r>
            <a:r>
              <a:rPr lang="vi-VN" sz="2500" b="1" dirty="0" smtClean="0">
                <a:latin typeface="+mj-lt"/>
              </a:rPr>
              <a:t>qua</a:t>
            </a:r>
            <a:r>
              <a:rPr lang="en-US" sz="2500" b="1" dirty="0" smtClean="0">
                <a:latin typeface="+mj-lt"/>
              </a:rPr>
              <a:t> </a:t>
            </a:r>
            <a:r>
              <a:rPr lang="vi-VN" sz="2500" b="1" dirty="0" smtClean="0">
                <a:latin typeface="+mj-lt"/>
              </a:rPr>
              <a:t>ngày </a:t>
            </a:r>
            <a:r>
              <a:rPr lang="vi-VN" sz="2500" b="1" dirty="0">
                <a:latin typeface="+mj-lt"/>
              </a:rPr>
              <a:t>20/5/2005, có hiệu lực từ </a:t>
            </a:r>
            <a:r>
              <a:rPr lang="vi-VN" sz="2500" b="1" dirty="0" smtClean="0">
                <a:latin typeface="+mj-lt"/>
              </a:rPr>
              <a:t>01/01/2006</a:t>
            </a:r>
            <a:endParaRPr lang="en-US" sz="2500" b="1" dirty="0" smtClean="0">
              <a:latin typeface="+mj-lt"/>
            </a:endParaRPr>
          </a:p>
          <a:p>
            <a:r>
              <a:rPr lang="vi-VN" sz="2500" b="1" dirty="0">
                <a:latin typeface="+mj-lt"/>
              </a:rPr>
              <a:t>Luật Giáo dục bao gồm những quy định chủ yếu sau:</a:t>
            </a:r>
            <a:endParaRPr lang="en-US" sz="2500" b="1" dirty="0">
              <a:latin typeface="+mj-lt"/>
            </a:endParaRPr>
          </a:p>
          <a:p>
            <a:pPr marL="0" indent="0">
              <a:buNone/>
            </a:pPr>
            <a:r>
              <a:rPr lang="vi-VN" sz="2500" b="1" dirty="0">
                <a:latin typeface="+mj-lt"/>
              </a:rPr>
              <a:t>- Mục đích, nhiệm vụ tính chất và nguyên tắc cơ bản của nền giáo dục.</a:t>
            </a:r>
            <a:endParaRPr lang="en-US" sz="2500" b="1" dirty="0">
              <a:latin typeface="+mj-lt"/>
            </a:endParaRPr>
          </a:p>
          <a:p>
            <a:pPr marL="0" indent="0">
              <a:buNone/>
            </a:pPr>
            <a:r>
              <a:rPr lang="vi-VN" sz="2500" b="1" dirty="0">
                <a:latin typeface="+mj-lt"/>
              </a:rPr>
              <a:t>- Tổ chức hệ thống giáo dục quốc dân gồm có: Mầm non, giáo dục phổ thông, hệ thống dạy nghề và các trường kỹ thuật, cao đẳng và đại học.</a:t>
            </a:r>
            <a:endParaRPr lang="en-US" sz="2500" b="1" dirty="0">
              <a:latin typeface="+mj-lt"/>
            </a:endParaRPr>
          </a:p>
          <a:p>
            <a:pPr marL="0" indent="0">
              <a:buNone/>
            </a:pPr>
            <a:r>
              <a:rPr lang="vi-VN" sz="2500" b="1" dirty="0">
                <a:latin typeface="+mj-lt"/>
              </a:rPr>
              <a:t>- Nhà giáo, cán bộ giáo dục.</a:t>
            </a:r>
            <a:endParaRPr lang="en-US" sz="2500" b="1" dirty="0">
              <a:latin typeface="+mj-lt"/>
            </a:endParaRPr>
          </a:p>
          <a:p>
            <a:pPr marL="0" indent="0">
              <a:buNone/>
            </a:pPr>
            <a:r>
              <a:rPr lang="vi-VN" sz="2500" b="1" dirty="0">
                <a:latin typeface="+mj-lt"/>
              </a:rPr>
              <a:t>- Trách nhiệm của xã hội đối với nhiệm vụ giáo dục thế hệ trẻ.</a:t>
            </a:r>
            <a:endParaRPr lang="en-US" sz="2500" b="1" dirty="0">
              <a:latin typeface="+mj-lt"/>
            </a:endParaRPr>
          </a:p>
          <a:p>
            <a:pPr marL="0" indent="0">
              <a:buNone/>
            </a:pPr>
            <a:r>
              <a:rPr lang="vi-VN" sz="2500" b="1" dirty="0">
                <a:latin typeface="+mj-lt"/>
              </a:rPr>
              <a:t>- Cơ sở vật chất thiết bị.</a:t>
            </a:r>
            <a:endParaRPr lang="en-US" sz="2500" b="1" dirty="0">
              <a:latin typeface="+mj-lt"/>
            </a:endParaRPr>
          </a:p>
          <a:p>
            <a:pPr marL="0" indent="0">
              <a:buNone/>
            </a:pPr>
            <a:r>
              <a:rPr lang="vi-VN" sz="2500" b="1" dirty="0">
                <a:latin typeface="+mj-lt"/>
              </a:rPr>
              <a:t>- Quản lý hệ thống giáo dục quốc dân</a:t>
            </a:r>
            <a:r>
              <a:rPr lang="vi-VN" sz="2500" b="1" dirty="0" smtClean="0">
                <a:latin typeface="+mj-lt"/>
              </a:rPr>
              <a:t>.</a:t>
            </a:r>
            <a:endParaRPr lang="en-US" sz="2500" b="1" dirty="0">
              <a:latin typeface="+mj-lt"/>
            </a:endParaRPr>
          </a:p>
        </p:txBody>
      </p:sp>
    </p:spTree>
    <p:extLst>
      <p:ext uri="{BB962C8B-B14F-4D97-AF65-F5344CB8AC3E}">
        <p14:creationId xmlns:p14="http://schemas.microsoft.com/office/powerpoint/2010/main" val="83095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vi-VN" sz="2800" b="1" dirty="0" smtClean="0">
                <a:solidFill>
                  <a:srgbClr val="FF0000"/>
                </a:solidFill>
              </a:rPr>
              <a:t>Các văn </a:t>
            </a:r>
            <a:r>
              <a:rPr lang="vi-VN" sz="2800" b="1" dirty="0">
                <a:solidFill>
                  <a:srgbClr val="FF0000"/>
                </a:solidFill>
              </a:rPr>
              <a:t>bản quy phạm pháp luật về </a:t>
            </a:r>
            <a:r>
              <a:rPr lang="en-US" sz="2800" b="1" dirty="0" smtClean="0">
                <a:solidFill>
                  <a:srgbClr val="FF0000"/>
                </a:solidFill>
              </a:rPr>
              <a:t> </a:t>
            </a:r>
            <a:r>
              <a:rPr lang="vi-VN" sz="2800" b="1" dirty="0" smtClean="0">
                <a:solidFill>
                  <a:srgbClr val="FF0000"/>
                </a:solidFill>
              </a:rPr>
              <a:t>giáo dục</a:t>
            </a:r>
            <a:r>
              <a:rPr lang="en-US" sz="2800" b="1" dirty="0" smtClean="0">
                <a:solidFill>
                  <a:srgbClr val="FF0000"/>
                </a:solidFill>
              </a:rPr>
              <a:t> </a:t>
            </a:r>
            <a:r>
              <a:rPr lang="en-US" sz="2800" b="1" dirty="0" err="1" smtClean="0">
                <a:solidFill>
                  <a:srgbClr val="FF0000"/>
                </a:solidFill>
              </a:rPr>
              <a:t>gồm</a:t>
            </a:r>
            <a:r>
              <a:rPr lang="en-US" sz="2800" b="1" dirty="0" smtClean="0">
                <a:solidFill>
                  <a:srgbClr val="FF0000"/>
                </a:solidFill>
              </a:rPr>
              <a:t>:</a:t>
            </a:r>
            <a:endParaRPr lang="en-US" sz="2800" b="1" dirty="0">
              <a:solidFill>
                <a:srgbClr val="FF0000"/>
              </a:solidFill>
            </a:endParaRPr>
          </a:p>
        </p:txBody>
      </p:sp>
      <p:sp>
        <p:nvSpPr>
          <p:cNvPr id="3" name="Content Placeholder 2"/>
          <p:cNvSpPr>
            <a:spLocks noGrp="1"/>
          </p:cNvSpPr>
          <p:nvPr>
            <p:ph idx="1"/>
          </p:nvPr>
        </p:nvSpPr>
        <p:spPr>
          <a:xfrm>
            <a:off x="457200" y="990600"/>
            <a:ext cx="8229600" cy="5410200"/>
          </a:xfrm>
        </p:spPr>
        <p:txBody>
          <a:bodyPr>
            <a:normAutofit fontScale="70000" lnSpcReduction="20000"/>
          </a:bodyPr>
          <a:lstStyle/>
          <a:p>
            <a:pPr marL="0" indent="0">
              <a:buNone/>
            </a:pPr>
            <a:r>
              <a:rPr lang="vi-VN" b="1" dirty="0" smtClean="0"/>
              <a:t>+ </a:t>
            </a:r>
            <a:r>
              <a:rPr lang="vi-VN" b="1" dirty="0"/>
              <a:t>Sắc lệnh đầu tiên về giáo dục (Sắc lệnh 20 ngày 08/9/1945) về thành lập Nha Bình dân học vụ và cưỡng bách học quốc ngữ.</a:t>
            </a:r>
            <a:endParaRPr lang="en-US" b="1" dirty="0"/>
          </a:p>
          <a:p>
            <a:pPr marL="0" indent="0">
              <a:buNone/>
            </a:pPr>
            <a:r>
              <a:rPr lang="vi-VN" b="1" dirty="0" smtClean="0"/>
              <a:t>+ </a:t>
            </a:r>
            <a:r>
              <a:rPr lang="vi-VN" b="1" dirty="0"/>
              <a:t>Sắc </a:t>
            </a:r>
            <a:r>
              <a:rPr lang="vi-VN" b="1" dirty="0" smtClean="0"/>
              <a:t>lệnh</a:t>
            </a:r>
            <a:r>
              <a:rPr lang="en-US" b="1" dirty="0" smtClean="0"/>
              <a:t> </a:t>
            </a:r>
            <a:r>
              <a:rPr lang="vi-VN" b="1" dirty="0" smtClean="0"/>
              <a:t>146 </a:t>
            </a:r>
            <a:r>
              <a:rPr lang="vi-VN" b="1" dirty="0"/>
              <a:t>(20/6/1946) và Sắc lệnh 147 (10/8/1946) về các nguyên tắc cơ bản cho một nền giáo dục mới và tổ chức bậc học cơ bản.</a:t>
            </a:r>
            <a:endParaRPr lang="en-US" b="1" dirty="0"/>
          </a:p>
          <a:p>
            <a:pPr marL="0" indent="0">
              <a:buNone/>
            </a:pPr>
            <a:r>
              <a:rPr lang="vi-VN" b="1" dirty="0" smtClean="0"/>
              <a:t>+ </a:t>
            </a:r>
            <a:r>
              <a:rPr lang="vi-VN" b="1" dirty="0"/>
              <a:t>Thông tư 56 ngày 31/7/1950 của Bộ Giáo dục chỉ đạo cải cách giáo dục lần 1.</a:t>
            </a:r>
            <a:endParaRPr lang="en-US" b="1" dirty="0"/>
          </a:p>
          <a:p>
            <a:pPr marL="0" indent="0">
              <a:buNone/>
            </a:pPr>
            <a:r>
              <a:rPr lang="vi-VN" b="1" dirty="0" smtClean="0"/>
              <a:t>+ </a:t>
            </a:r>
            <a:r>
              <a:rPr lang="vi-VN" b="1" dirty="0"/>
              <a:t>Nghị định số 1027 ngày 27/8/1956 của Chính phủ chỉ đạo cải cách giáo dục lần 2.</a:t>
            </a:r>
            <a:endParaRPr lang="en-US" b="1" dirty="0"/>
          </a:p>
          <a:p>
            <a:pPr marL="0" indent="0">
              <a:buNone/>
            </a:pPr>
            <a:r>
              <a:rPr lang="vi-VN" b="1" dirty="0" smtClean="0"/>
              <a:t>+ </a:t>
            </a:r>
            <a:r>
              <a:rPr lang="vi-VN" b="1" dirty="0"/>
              <a:t>Nghị quyết 14 ngày 12/1978 và các quyết định số 243/CP ngày 28/6/1979, 126/CP ngày 19/3/1991 của Chính phủ chỉ đạo cải cách giáo dục lần 3.</a:t>
            </a:r>
            <a:endParaRPr lang="en-US" b="1" dirty="0"/>
          </a:p>
          <a:p>
            <a:pPr marL="0" indent="0">
              <a:buNone/>
            </a:pPr>
            <a:r>
              <a:rPr lang="vi-VN" b="1" dirty="0" smtClean="0"/>
              <a:t>+ </a:t>
            </a:r>
            <a:r>
              <a:rPr lang="vi-VN" b="1" dirty="0"/>
              <a:t>Luật Phổ cập giáo dục tiểu học của Quốc hội số 56-LCT/HĐNN8 ngày 12/8/1991.</a:t>
            </a:r>
            <a:endParaRPr lang="en-US" b="1" dirty="0"/>
          </a:p>
          <a:p>
            <a:pPr marL="0" indent="0">
              <a:buNone/>
            </a:pPr>
            <a:r>
              <a:rPr lang="vi-VN" b="1" dirty="0" smtClean="0"/>
              <a:t>+ </a:t>
            </a:r>
            <a:r>
              <a:rPr lang="vi-VN" b="1" dirty="0"/>
              <a:t>Nghị định số 90-CP ngày 24/11/1993 của Chính phủ quy định cơ cấu khung của hệ thống giáo dục quốc dân</a:t>
            </a:r>
            <a:r>
              <a:rPr lang="vi-VN" b="1" dirty="0" smtClean="0"/>
              <a:t>.</a:t>
            </a:r>
            <a:endParaRPr lang="en-US" b="1" dirty="0"/>
          </a:p>
        </p:txBody>
      </p:sp>
    </p:spTree>
    <p:extLst>
      <p:ext uri="{BB962C8B-B14F-4D97-AF65-F5344CB8AC3E}">
        <p14:creationId xmlns:p14="http://schemas.microsoft.com/office/powerpoint/2010/main" val="202696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vi-VN" sz="2500" b="1" dirty="0">
                <a:solidFill>
                  <a:srgbClr val="FF0000"/>
                </a:solidFill>
              </a:rPr>
              <a:t>3.2.2. Bố cục của Luật Giáo dục 2005</a:t>
            </a:r>
            <a:endParaRPr lang="en-US" sz="2500" dirty="0">
              <a:solidFill>
                <a:srgbClr val="FF0000"/>
              </a:solidFill>
            </a:endParaRPr>
          </a:p>
        </p:txBody>
      </p:sp>
      <p:sp>
        <p:nvSpPr>
          <p:cNvPr id="3" name="Content Placeholder 2"/>
          <p:cNvSpPr>
            <a:spLocks noGrp="1"/>
          </p:cNvSpPr>
          <p:nvPr>
            <p:ph idx="1"/>
          </p:nvPr>
        </p:nvSpPr>
        <p:spPr>
          <a:xfrm>
            <a:off x="457200" y="838200"/>
            <a:ext cx="8229600" cy="5638800"/>
          </a:xfrm>
        </p:spPr>
        <p:txBody>
          <a:bodyPr>
            <a:normAutofit fontScale="85000" lnSpcReduction="20000"/>
          </a:bodyPr>
          <a:lstStyle/>
          <a:p>
            <a:r>
              <a:rPr lang="vi-VN" dirty="0"/>
              <a:t>Luật Giáo dục 2005 gồm 9 chương, 120 điều. So với Luật Giáo dục năm 1998 thì Luật Giáo dục 2005 bỏ bớt 3 điều, bổ sung 13 điều mới, sửa đổi 83 điều (Luật Giáo dục 1998 có 9 chương, 110 điều).</a:t>
            </a:r>
            <a:endParaRPr lang="en-US" dirty="0"/>
          </a:p>
          <a:p>
            <a:r>
              <a:rPr lang="vi-VN" i="1" dirty="0"/>
              <a:t>Chương I. Những quy định chung </a:t>
            </a:r>
            <a:endParaRPr lang="en-US" dirty="0"/>
          </a:p>
          <a:p>
            <a:r>
              <a:rPr lang="vi-VN" i="1" dirty="0"/>
              <a:t>Chương II. Hệ thống giáo dục quốc dân </a:t>
            </a:r>
            <a:endParaRPr lang="en-US" dirty="0"/>
          </a:p>
          <a:p>
            <a:r>
              <a:rPr lang="vi-VN" i="1" dirty="0"/>
              <a:t>Chương III. Nhà trường và cơ sở giáo dục khác</a:t>
            </a:r>
            <a:r>
              <a:rPr lang="vi-VN" dirty="0"/>
              <a:t> </a:t>
            </a:r>
            <a:endParaRPr lang="en-US" dirty="0"/>
          </a:p>
          <a:p>
            <a:r>
              <a:rPr lang="vi-VN" i="1" dirty="0"/>
              <a:t>Chương IV. Nhà giáo</a:t>
            </a:r>
            <a:r>
              <a:rPr lang="vi-VN" dirty="0"/>
              <a:t> </a:t>
            </a:r>
            <a:endParaRPr lang="en-US" dirty="0"/>
          </a:p>
          <a:p>
            <a:r>
              <a:rPr lang="vi-VN" i="1" dirty="0"/>
              <a:t>Chương V. Người học</a:t>
            </a:r>
            <a:r>
              <a:rPr lang="vi-VN" dirty="0"/>
              <a:t> </a:t>
            </a:r>
            <a:endParaRPr lang="en-US" dirty="0"/>
          </a:p>
          <a:p>
            <a:r>
              <a:rPr lang="vi-VN" i="1" dirty="0"/>
              <a:t>Chương VI. Nhà trường, gia đình và xã hội</a:t>
            </a:r>
            <a:r>
              <a:rPr lang="vi-VN" dirty="0"/>
              <a:t> </a:t>
            </a:r>
            <a:endParaRPr lang="en-US" dirty="0"/>
          </a:p>
          <a:p>
            <a:r>
              <a:rPr lang="vi-VN" i="1" dirty="0"/>
              <a:t>Chương VII. Quản lý nhà nước về giáo dục</a:t>
            </a:r>
            <a:r>
              <a:rPr lang="vi-VN" dirty="0"/>
              <a:t> </a:t>
            </a:r>
            <a:endParaRPr lang="en-US" dirty="0"/>
          </a:p>
          <a:p>
            <a:r>
              <a:rPr lang="vi-VN" i="1" dirty="0"/>
              <a:t>Chương VIII. Khen thưởng và xử lý vi phạm</a:t>
            </a:r>
            <a:endParaRPr lang="en-US" dirty="0"/>
          </a:p>
          <a:p>
            <a:r>
              <a:rPr lang="vi-VN" i="1" dirty="0"/>
              <a:t>Chương IX. Điều khoản thi </a:t>
            </a:r>
            <a:r>
              <a:rPr lang="vi-VN" i="1" dirty="0" smtClean="0"/>
              <a:t>hành</a:t>
            </a:r>
            <a:endParaRPr lang="en-US" dirty="0"/>
          </a:p>
        </p:txBody>
      </p:sp>
    </p:spTree>
    <p:extLst>
      <p:ext uri="{BB962C8B-B14F-4D97-AF65-F5344CB8AC3E}">
        <p14:creationId xmlns:p14="http://schemas.microsoft.com/office/powerpoint/2010/main" val="247049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vi-VN" sz="2500" b="1" dirty="0">
                <a:solidFill>
                  <a:srgbClr val="FF0000"/>
                </a:solidFill>
              </a:rPr>
              <a:t>3.2.3. Những nội dung chủ yếu của Luật Giáo dục 2005 </a:t>
            </a:r>
            <a:endParaRPr lang="en-US" sz="2500" dirty="0">
              <a:solidFill>
                <a:srgbClr val="FF0000"/>
              </a:solidFill>
            </a:endParaRPr>
          </a:p>
        </p:txBody>
      </p:sp>
      <p:sp>
        <p:nvSpPr>
          <p:cNvPr id="3" name="Content Placeholder 2"/>
          <p:cNvSpPr>
            <a:spLocks noGrp="1"/>
          </p:cNvSpPr>
          <p:nvPr>
            <p:ph idx="1"/>
          </p:nvPr>
        </p:nvSpPr>
        <p:spPr>
          <a:xfrm>
            <a:off x="457200" y="914400"/>
            <a:ext cx="8229600" cy="5486400"/>
          </a:xfrm>
        </p:spPr>
        <p:txBody>
          <a:bodyPr>
            <a:normAutofit fontScale="85000" lnSpcReduction="20000"/>
          </a:bodyPr>
          <a:lstStyle/>
          <a:p>
            <a:pPr algn="just"/>
            <a:r>
              <a:rPr lang="vi-VN" b="1" dirty="0">
                <a:solidFill>
                  <a:srgbClr val="0070C0"/>
                </a:solidFill>
              </a:rPr>
              <a:t>Một là</a:t>
            </a:r>
            <a:r>
              <a:rPr lang="vi-VN" b="1" dirty="0"/>
              <a:t>, hoàn thiện một bước về hệ thống giáo dục quốc dân, khẳng định vị trí của giáo dục thường xuyên, phát triển giáo dục nghề nghiệp theo ba cấp đào tạo, tăng khả năng liên thông, phân luồng giữa các bộ phận của hệ thống.</a:t>
            </a:r>
            <a:endParaRPr lang="en-US" b="1" dirty="0"/>
          </a:p>
          <a:p>
            <a:pPr algn="just"/>
            <a:r>
              <a:rPr lang="vi-VN" b="1" dirty="0">
                <a:solidFill>
                  <a:srgbClr val="0070C0"/>
                </a:solidFill>
              </a:rPr>
              <a:t>Hai là</a:t>
            </a:r>
            <a:r>
              <a:rPr lang="vi-VN" b="1" dirty="0"/>
              <a:t>, nâng cao chất lượng và hiệu quả giáo dục, xác định rõ yêu cầu về chương trình giáo dục, về điều kiện thành lập nhà trường, xác định những tiêu chí cơ bản để một trường đại học hoặc viện nghiên cứu được phép đào tạo trình độ tiến sĩ, định hướng về công tác kiểm định chất lượng giáo dục, tạo điều kiện chuyển đổi từ đào tạo theo năm học sang đào tạo theo tích lũy tín chỉ, tăng tính cạnh tranh giữa các cơ sở giáo dục</a:t>
            </a:r>
            <a:r>
              <a:rPr lang="vi-VN" b="1" dirty="0" smtClean="0"/>
              <a:t>.</a:t>
            </a:r>
            <a:endParaRPr lang="en-US" b="1" dirty="0"/>
          </a:p>
        </p:txBody>
      </p:sp>
    </p:spTree>
    <p:extLst>
      <p:ext uri="{BB962C8B-B14F-4D97-AF65-F5344CB8AC3E}">
        <p14:creationId xmlns:p14="http://schemas.microsoft.com/office/powerpoint/2010/main" val="378598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85000" lnSpcReduction="20000"/>
          </a:bodyPr>
          <a:lstStyle/>
          <a:p>
            <a:pPr algn="just"/>
            <a:r>
              <a:rPr lang="vi-VN" b="1" dirty="0">
                <a:solidFill>
                  <a:srgbClr val="0070C0"/>
                </a:solidFill>
              </a:rPr>
              <a:t>Ba là</a:t>
            </a:r>
            <a:r>
              <a:rPr lang="vi-VN" b="1" dirty="0"/>
              <a:t>, nâng cao tính công bằng xã hội trong giáo dục và tăng thêm cơ hội học tập cho nhân dân, đặc biệt là cơ hội học tập cho con em đồng bào dân tộc thiểu số, các đối tượng được hưởng chính sách xã hội, con em gia đình nghèo.</a:t>
            </a:r>
            <a:endParaRPr lang="en-US" b="1" dirty="0"/>
          </a:p>
          <a:p>
            <a:pPr algn="just"/>
            <a:r>
              <a:rPr lang="vi-VN" b="1" dirty="0">
                <a:solidFill>
                  <a:srgbClr val="0070C0"/>
                </a:solidFill>
              </a:rPr>
              <a:t>Bốn là</a:t>
            </a:r>
            <a:r>
              <a:rPr lang="vi-VN" b="1" dirty="0"/>
              <a:t>, tăng cường quản lý nhà nước về giáo dục, xác định những quy phạm nhằm ngăn ngừa, hạn chế các hành vi tiêu cực, xác định rõ trách nhiệm của HĐND, UBND cấp tỉnh, nâng cao tính tự chủ, tự chịu trách nhiệm của nhà trường, đặc biệt là các trường dạy nghề, các trường trung cấp, cao đẳng và đại học.</a:t>
            </a:r>
            <a:endParaRPr lang="en-US" b="1" dirty="0"/>
          </a:p>
          <a:p>
            <a:pPr algn="just"/>
            <a:r>
              <a:rPr lang="vi-VN" b="1" dirty="0">
                <a:solidFill>
                  <a:srgbClr val="0070C0"/>
                </a:solidFill>
              </a:rPr>
              <a:t>Năm là</a:t>
            </a:r>
            <a:r>
              <a:rPr lang="vi-VN" b="1" dirty="0"/>
              <a:t>, khuyến khích đầu tư mở trường ngoài công lập đồng thời tạo cơ sở pháp lý để nâng cao chất lượng hoạt động của các trường dân lập, tư thục.</a:t>
            </a:r>
            <a:endParaRPr lang="en-US" b="1" dirty="0"/>
          </a:p>
        </p:txBody>
      </p:sp>
    </p:spTree>
    <p:extLst>
      <p:ext uri="{BB962C8B-B14F-4D97-AF65-F5344CB8AC3E}">
        <p14:creationId xmlns:p14="http://schemas.microsoft.com/office/powerpoint/2010/main" val="234880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vi-VN" sz="3200" b="1" dirty="0">
                <a:solidFill>
                  <a:srgbClr val="FF0000"/>
                </a:solidFill>
              </a:rPr>
              <a:t>3.3</a:t>
            </a:r>
            <a:r>
              <a:rPr lang="vi-VN" sz="3200" dirty="0">
                <a:solidFill>
                  <a:srgbClr val="FF0000"/>
                </a:solidFill>
              </a:rPr>
              <a:t>.</a:t>
            </a:r>
            <a:r>
              <a:rPr lang="vi-VN" sz="3200" b="1" dirty="0">
                <a:solidFill>
                  <a:srgbClr val="FF0000"/>
                </a:solidFill>
              </a:rPr>
              <a:t> HỆ THỐNG GIÁO DỤC QUỐC DÂN </a:t>
            </a:r>
            <a:endParaRPr lang="en-US" sz="3200" dirty="0">
              <a:solidFill>
                <a:srgbClr val="FF0000"/>
              </a:solidFill>
            </a:endParaRPr>
          </a:p>
        </p:txBody>
      </p:sp>
      <p:sp>
        <p:nvSpPr>
          <p:cNvPr id="3" name="Content Placeholder 2"/>
          <p:cNvSpPr>
            <a:spLocks noGrp="1"/>
          </p:cNvSpPr>
          <p:nvPr>
            <p:ph idx="1"/>
          </p:nvPr>
        </p:nvSpPr>
        <p:spPr>
          <a:xfrm>
            <a:off x="457200" y="914400"/>
            <a:ext cx="8229600" cy="5211763"/>
          </a:xfrm>
        </p:spPr>
        <p:txBody>
          <a:bodyPr/>
          <a:lstStyle/>
          <a:p>
            <a:pPr marL="0" indent="0">
              <a:buNone/>
            </a:pPr>
            <a:r>
              <a:rPr lang="vi-VN" b="1" dirty="0">
                <a:solidFill>
                  <a:srgbClr val="0070C0"/>
                </a:solidFill>
              </a:rPr>
              <a:t>3.3.1. Khái niệm hệ thống giáo dục quốc dân </a:t>
            </a:r>
            <a:endParaRPr lang="en-US" b="1" dirty="0" smtClean="0">
              <a:solidFill>
                <a:srgbClr val="0070C0"/>
              </a:solidFill>
            </a:endParaRPr>
          </a:p>
          <a:p>
            <a:pPr marL="0" indent="0">
              <a:buNone/>
            </a:pPr>
            <a:r>
              <a:rPr lang="vi-VN" b="1" dirty="0">
                <a:solidFill>
                  <a:srgbClr val="0070C0"/>
                </a:solidFill>
              </a:rPr>
              <a:t>3.3.2. Những nguyên tắc cơ bản chỉ đạo việc xây dựng hệ thống giáo dục quốc dân ở nước </a:t>
            </a:r>
            <a:r>
              <a:rPr lang="vi-VN" b="1" dirty="0" smtClean="0">
                <a:solidFill>
                  <a:srgbClr val="0070C0"/>
                </a:solidFill>
              </a:rPr>
              <a:t>ta</a:t>
            </a:r>
            <a:endParaRPr lang="en-US" b="1" dirty="0" smtClean="0">
              <a:solidFill>
                <a:srgbClr val="0070C0"/>
              </a:solidFill>
            </a:endParaRPr>
          </a:p>
          <a:p>
            <a:pPr marL="0" indent="0">
              <a:buNone/>
            </a:pPr>
            <a:r>
              <a:rPr lang="vi-VN" b="1" dirty="0" smtClean="0">
                <a:solidFill>
                  <a:srgbClr val="0070C0"/>
                </a:solidFill>
              </a:rPr>
              <a:t>3.3.3</a:t>
            </a:r>
            <a:r>
              <a:rPr lang="vi-VN" b="1" dirty="0">
                <a:solidFill>
                  <a:srgbClr val="0070C0"/>
                </a:solidFill>
              </a:rPr>
              <a:t>. Cơ cấu hệ thống giáo dục quốc dân </a:t>
            </a:r>
            <a:r>
              <a:rPr lang="vi-VN" b="1" dirty="0" smtClean="0">
                <a:solidFill>
                  <a:srgbClr val="0070C0"/>
                </a:solidFill>
              </a:rPr>
              <a:t> </a:t>
            </a:r>
            <a:endParaRPr lang="en-US" dirty="0">
              <a:solidFill>
                <a:srgbClr val="0070C0"/>
              </a:solidFill>
            </a:endParaRPr>
          </a:p>
        </p:txBody>
      </p:sp>
    </p:spTree>
    <p:extLst>
      <p:ext uri="{BB962C8B-B14F-4D97-AF65-F5344CB8AC3E}">
        <p14:creationId xmlns:p14="http://schemas.microsoft.com/office/powerpoint/2010/main" val="315509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vi-VN" sz="3200" b="1" dirty="0">
                <a:solidFill>
                  <a:srgbClr val="FF0000"/>
                </a:solidFill>
              </a:rPr>
              <a:t>3.3.1. Khái niệm hệ thống giáo dục quốc dân </a:t>
            </a:r>
            <a:endParaRPr lang="en-US" sz="3200" dirty="0">
              <a:solidFill>
                <a:srgbClr val="FF0000"/>
              </a:solidFill>
            </a:endParaRPr>
          </a:p>
        </p:txBody>
      </p:sp>
      <p:sp>
        <p:nvSpPr>
          <p:cNvPr id="3" name="Content Placeholder 2"/>
          <p:cNvSpPr>
            <a:spLocks noGrp="1"/>
          </p:cNvSpPr>
          <p:nvPr>
            <p:ph idx="1"/>
          </p:nvPr>
        </p:nvSpPr>
        <p:spPr>
          <a:xfrm>
            <a:off x="457200" y="990600"/>
            <a:ext cx="8229600" cy="5486400"/>
          </a:xfrm>
        </p:spPr>
        <p:txBody>
          <a:bodyPr/>
          <a:lstStyle/>
          <a:p>
            <a:r>
              <a:rPr lang="vi-VN" b="1" dirty="0"/>
              <a:t>Hệ thống giáo dục quốc dân của một nước là toàn bộ các cơ quan chuyên trách việc giáo dục và đào tạo thanh thiếu niên và công dân của nước đó</a:t>
            </a:r>
            <a:r>
              <a:rPr lang="vi-VN" b="1" dirty="0" smtClean="0"/>
              <a:t>.</a:t>
            </a:r>
            <a:endParaRPr lang="en-US" b="1" dirty="0" smtClean="0"/>
          </a:p>
          <a:p>
            <a:r>
              <a:rPr lang="vi-VN" b="1" dirty="0" smtClean="0"/>
              <a:t>Hệ thống </a:t>
            </a:r>
            <a:r>
              <a:rPr lang="vi-VN" b="1" dirty="0"/>
              <a:t>giáo dục quốc dân gồm hai hệ thống lớn: Hệ thống nhà trường và hệ thống các cơ quan giáo dục ngoài nhà trường</a:t>
            </a:r>
            <a:r>
              <a:rPr lang="vi-VN" b="1" dirty="0" smtClean="0"/>
              <a:t>.</a:t>
            </a:r>
            <a:endParaRPr lang="en-US" b="1" dirty="0"/>
          </a:p>
        </p:txBody>
      </p:sp>
    </p:spTree>
    <p:extLst>
      <p:ext uri="{BB962C8B-B14F-4D97-AF65-F5344CB8AC3E}">
        <p14:creationId xmlns:p14="http://schemas.microsoft.com/office/powerpoint/2010/main" val="61857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2838</Words>
  <Application>Microsoft Office PowerPoint</Application>
  <PresentationFormat>On-screen Show (4:3)</PresentationFormat>
  <Paragraphs>135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CHƯƠNG 3. LUẬT GIÁO DỤC VÀ LUẬT GIÁO DỤC ĐẠI HỌC</vt:lpstr>
      <vt:lpstr>3.1. SỰ CẦN THIẾT BAN HÀNH LUẬT GIÁO DỤC 2005</vt:lpstr>
      <vt:lpstr>3.2. NỘI DUNG CƠ BẢN CỦA LUẬT GIÁO DỤC 2005 </vt:lpstr>
      <vt:lpstr>Các văn bản quy phạm pháp luật về  giáo dục gồm:</vt:lpstr>
      <vt:lpstr>3.2.2. Bố cục của Luật Giáo dục 2005</vt:lpstr>
      <vt:lpstr>3.2.3. Những nội dung chủ yếu của Luật Giáo dục 2005 </vt:lpstr>
      <vt:lpstr>PowerPoint Presentation</vt:lpstr>
      <vt:lpstr>3.3. HỆ THỐNG GIÁO DỤC QUỐC DÂN </vt:lpstr>
      <vt:lpstr>3.3.1. Khái niệm hệ thống giáo dục quốc dân </vt:lpstr>
      <vt:lpstr>3.3.2. Những nguyên tắc cơ bản chỉ đạo việc xây dựng hệ thống giáo dục quốc dân ở nước ta </vt:lpstr>
      <vt:lpstr>3.3.3. Cơ cấu hệ thống giáo dục quốc dân </vt:lpstr>
      <vt:lpstr>a. Quá trình cải cách và điều chỉnh cơ cấu hệ thống giáo dục quốc dân ở nước ta</vt:lpstr>
      <vt:lpstr>PowerPoint Presentation</vt:lpstr>
      <vt:lpstr>PowerPoint Presentation</vt:lpstr>
      <vt:lpstr>PowerPoint Presentation</vt:lpstr>
      <vt:lpstr>b. Cơ cấu hệ thống giáo dục quốc dân theo Luật Giáo dục 2005 và Luật Giáo dục 2009 sửa đổi</vt:lpstr>
      <vt:lpstr>PowerPoint Presentation</vt:lpstr>
      <vt:lpstr>PowerPoint Presentation</vt:lpstr>
      <vt:lpstr>PowerPoint Presentation</vt:lpstr>
      <vt:lpstr>c. Cơ sở giáo dục và văn bằng chứng chỉ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LUẬT GIÁO DỤC VÀ LUẬT GIÁO DỤC ĐẠI HỌC</dc:title>
  <dc:creator>TOTUANAN</dc:creator>
  <cp:lastModifiedBy>TOTUANAN</cp:lastModifiedBy>
  <cp:revision>95</cp:revision>
  <dcterms:created xsi:type="dcterms:W3CDTF">2006-08-16T00:00:00Z</dcterms:created>
  <dcterms:modified xsi:type="dcterms:W3CDTF">2019-05-18T04:09:08Z</dcterms:modified>
</cp:coreProperties>
</file>