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Leelawadee UI Semilight" panose="020B0402040204020203" pitchFamily="34" charset="-34"/>
      <p:regular r:id="rId6"/>
    </p:embeddedFont>
    <p:embeddedFont>
      <p:font typeface="Oswald" panose="02000503000000000000" pitchFamily="2" charset="0"/>
      <p:regular r:id="rId7"/>
      <p:bold r:id="rId8"/>
    </p:embeddedFont>
    <p:embeddedFont>
      <p:font typeface="Source Sans Pro" panose="020B0503030403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4341A-4EE2-4885-B17D-4086B769AF5B}">
  <a:tblStyle styleId="{9064341A-4EE2-4885-B17D-4086B769AF5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0051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189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44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659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899" cy="2665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4672562" y="1552950"/>
            <a:ext cx="3339899" cy="2665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8" name="Shape 20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0999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ctrTitle"/>
          </p:nvPr>
        </p:nvSpPr>
        <p:spPr>
          <a:xfrm>
            <a:off x="1766850" y="357951"/>
            <a:ext cx="56103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vi-VN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GÔN NGỮ LẬP TRÌNH</a:t>
            </a:r>
            <a:endParaRPr lang="en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hape 453">
            <a:extLst>
              <a:ext uri="{FF2B5EF4-FFF2-40B4-BE49-F238E27FC236}">
                <a16:creationId xmlns:a16="http://schemas.microsoft.com/office/drawing/2014/main" id="{A6941C73-E450-46C3-A2F3-1FBE6855FC82}"/>
              </a:ext>
            </a:extLst>
          </p:cNvPr>
          <p:cNvSpPr txBox="1">
            <a:spLocks/>
          </p:cNvSpPr>
          <p:nvPr/>
        </p:nvSpPr>
        <p:spPr>
          <a:xfrm>
            <a:off x="5671933" y="2805984"/>
            <a:ext cx="3472068" cy="1719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  <a:rtl val="0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en-US" sz="280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 viên:</a:t>
            </a:r>
          </a:p>
          <a:p>
            <a:pPr algn="l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Lê Nguyễn Chí Trung - 17004209</a:t>
            </a:r>
          </a:p>
          <a:p>
            <a:pPr algn="l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Võ Chí Trung - 17004211</a:t>
            </a:r>
            <a:endParaRPr lang="e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2262214" y="11982"/>
            <a:ext cx="4496395" cy="63610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 UI Semilight" panose="020B0402040204020203" pitchFamily="34" charset="-34"/>
                <a:ea typeface="Kozuka Gothic Pro M" panose="020B0700000000000000" pitchFamily="34" charset="-128"/>
                <a:cs typeface="Leelawadee UI Semilight" panose="020B0402040204020203" pitchFamily="34" charset="-34"/>
              </a:rPr>
              <a:t>B</a:t>
            </a:r>
            <a:r>
              <a:rPr lang="vi-V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 UI Semilight" panose="020B0402040204020203" pitchFamily="34" charset="-34"/>
                <a:ea typeface="Kozuka Gothic Pro M" panose="020B0700000000000000" pitchFamily="34" charset="-128"/>
                <a:cs typeface="Leelawadee UI Semilight" panose="020B0402040204020203" pitchFamily="34" charset="-34"/>
              </a:rPr>
              <a:t>IỂU THỨC TRUNG TỐ</a:t>
            </a: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 UI Semilight" panose="020B0402040204020203" pitchFamily="34" charset="-34"/>
                <a:ea typeface="Kozuka Gothic Pro M" panose="020B0700000000000000" pitchFamily="34" charset="-128"/>
                <a:cs typeface="Leelawadee UI Semilight" panose="020B0402040204020203" pitchFamily="34" charset="-34"/>
              </a:rPr>
              <a:t>  </a:t>
            </a:r>
            <a:endParaRPr lang="en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 Semilight" panose="020B0402040204020203" pitchFamily="34" charset="-34"/>
              <a:ea typeface="Kozuka Gothic Pro M" panose="020B0700000000000000" pitchFamily="34" charset="-128"/>
              <a:cs typeface="Leelawadee UI Semilight" panose="020B0402040204020203" pitchFamily="34" charset="-34"/>
            </a:endParaRPr>
          </a:p>
        </p:txBody>
      </p:sp>
      <p:sp>
        <p:nvSpPr>
          <p:cNvPr id="459" name="Shape 459"/>
          <p:cNvSpPr txBox="1"/>
          <p:nvPr/>
        </p:nvSpPr>
        <p:spPr>
          <a:xfrm>
            <a:off x="2651702" y="1051429"/>
            <a:ext cx="2813545" cy="5027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vi-VN" sz="2800" b="1" dirty="0">
                <a:solidFill>
                  <a:srgbClr val="283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/>
                <a:ea typeface="Source Sans Pro"/>
                <a:cs typeface="Source Sans Pro"/>
                <a:sym typeface="Source Sans Pro"/>
              </a:rPr>
              <a:t>(x</a:t>
            </a:r>
            <a:r>
              <a:rPr lang="en-US" sz="2800" b="1" dirty="0">
                <a:solidFill>
                  <a:srgbClr val="283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vi-VN" sz="2800" b="1" dirty="0">
                <a:solidFill>
                  <a:srgbClr val="283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/>
                <a:ea typeface="Source Sans Pro"/>
                <a:cs typeface="Source Sans Pro"/>
                <a:sym typeface="Source Sans Pro"/>
              </a:rPr>
              <a:t>+</a:t>
            </a:r>
            <a:r>
              <a:rPr lang="en-US" sz="2800" b="1" dirty="0">
                <a:solidFill>
                  <a:srgbClr val="283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vi-VN" sz="2800" b="1" dirty="0">
                <a:solidFill>
                  <a:srgbClr val="283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-US" sz="2800" b="1" dirty="0">
                <a:solidFill>
                  <a:srgbClr val="283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vi-VN" sz="2800" b="1" dirty="0">
                <a:solidFill>
                  <a:srgbClr val="283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/>
                <a:ea typeface="Source Sans Pro"/>
                <a:cs typeface="Source Sans Pro"/>
                <a:sym typeface="Source Sans Pro"/>
              </a:rPr>
              <a:t>-</a:t>
            </a:r>
            <a:r>
              <a:rPr lang="en-US" sz="2800" b="1" dirty="0">
                <a:solidFill>
                  <a:srgbClr val="283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vi-VN" sz="2800" b="1" dirty="0">
                <a:solidFill>
                  <a:srgbClr val="283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/>
                <a:ea typeface="Source Sans Pro"/>
                <a:cs typeface="Source Sans Pro"/>
                <a:sym typeface="Source Sans Pro"/>
              </a:rPr>
              <a:t>z) – m</a:t>
            </a:r>
            <a:r>
              <a:rPr lang="en-US" sz="2800" b="1" dirty="0">
                <a:solidFill>
                  <a:srgbClr val="283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vi-VN" sz="2800" b="1" dirty="0">
                <a:solidFill>
                  <a:srgbClr val="283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/>
                <a:ea typeface="Source Sans Pro"/>
                <a:cs typeface="Source Sans Pro"/>
                <a:sym typeface="Source Sans Pro"/>
              </a:rPr>
              <a:t>*</a:t>
            </a:r>
            <a:r>
              <a:rPr lang="en-US" sz="2800" b="1" dirty="0">
                <a:solidFill>
                  <a:srgbClr val="283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vi-VN" sz="2800" b="1" dirty="0">
                <a:solidFill>
                  <a:srgbClr val="283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endParaRPr lang="en" sz="2800" b="1" dirty="0">
              <a:solidFill>
                <a:srgbClr val="2832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Shape 458">
            <a:extLst>
              <a:ext uri="{FF2B5EF4-FFF2-40B4-BE49-F238E27FC236}">
                <a16:creationId xmlns:a16="http://schemas.microsoft.com/office/drawing/2014/main" id="{4F9A5C1C-C685-4E1D-B4FE-E0E8D77734C4}"/>
              </a:ext>
            </a:extLst>
          </p:cNvPr>
          <p:cNvSpPr txBox="1">
            <a:spLocks/>
          </p:cNvSpPr>
          <p:nvPr/>
        </p:nvSpPr>
        <p:spPr>
          <a:xfrm>
            <a:off x="16561" y="618763"/>
            <a:ext cx="3518452" cy="5027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100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  <a:rtl val="0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A. T</a:t>
            </a:r>
            <a:r>
              <a:rPr lang="vi-V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rung tố sang </a:t>
            </a:r>
            <a:r>
              <a:rPr lang="en-US" sz="24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Tiền tố.</a:t>
            </a:r>
            <a:endParaRPr lang="en" sz="240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74B676B-5D0F-4FFA-AE91-330BE68F6450}"/>
              </a:ext>
            </a:extLst>
          </p:cNvPr>
          <p:cNvSpPr/>
          <p:nvPr/>
        </p:nvSpPr>
        <p:spPr>
          <a:xfrm>
            <a:off x="2633598" y="1769429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  <a:endParaRPr lang="vi-VN" sz="2800" dirty="0"/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DF806A1A-2F3B-44D0-950B-3BBFA5465777}"/>
              </a:ext>
            </a:extLst>
          </p:cNvPr>
          <p:cNvSpPr/>
          <p:nvPr/>
        </p:nvSpPr>
        <p:spPr>
          <a:xfrm>
            <a:off x="1798710" y="1770257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</a:t>
            </a:r>
            <a:endParaRPr lang="vi-VN" sz="2800" dirty="0"/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E6E10ED9-20C3-49E0-8A40-93DA08915174}"/>
              </a:ext>
            </a:extLst>
          </p:cNvPr>
          <p:cNvSpPr/>
          <p:nvPr/>
        </p:nvSpPr>
        <p:spPr>
          <a:xfrm>
            <a:off x="3051042" y="1769429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y</a:t>
            </a:r>
            <a:endParaRPr lang="vi-VN" sz="2800"/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27342458-C57D-430F-B105-E2F9B3BDCD2D}"/>
              </a:ext>
            </a:extLst>
          </p:cNvPr>
          <p:cNvSpPr/>
          <p:nvPr/>
        </p:nvSpPr>
        <p:spPr>
          <a:xfrm>
            <a:off x="3465172" y="1770257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z</a:t>
            </a:r>
            <a:endParaRPr lang="vi-VN" sz="2800"/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0B40D392-137C-446D-B2C7-636DBD71E0CB}"/>
              </a:ext>
            </a:extLst>
          </p:cNvPr>
          <p:cNvSpPr/>
          <p:nvPr/>
        </p:nvSpPr>
        <p:spPr>
          <a:xfrm>
            <a:off x="2216154" y="1770257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+</a:t>
            </a:r>
            <a:endParaRPr lang="vi-VN" sz="2800"/>
          </a:p>
        </p:txBody>
      </p: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F6E993B6-6CE6-4A53-89F4-8406804B73E3}"/>
              </a:ext>
            </a:extLst>
          </p:cNvPr>
          <p:cNvSpPr/>
          <p:nvPr/>
        </p:nvSpPr>
        <p:spPr>
          <a:xfrm>
            <a:off x="3975183" y="1769429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</a:t>
            </a:r>
            <a:endParaRPr lang="vi-VN" sz="2800" dirty="0"/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65351A72-240F-4976-B013-1F7B95CFDFF9}"/>
              </a:ext>
            </a:extLst>
          </p:cNvPr>
          <p:cNvSpPr/>
          <p:nvPr/>
        </p:nvSpPr>
        <p:spPr>
          <a:xfrm>
            <a:off x="4926231" y="1769429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*</a:t>
            </a:r>
            <a:endParaRPr lang="vi-VN" sz="2800"/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AF866A73-B1D6-478C-8B0A-CBA4EC8D4968}"/>
              </a:ext>
            </a:extLst>
          </p:cNvPr>
          <p:cNvSpPr/>
          <p:nvPr/>
        </p:nvSpPr>
        <p:spPr>
          <a:xfrm>
            <a:off x="4508787" y="1769429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m</a:t>
            </a:r>
            <a:endParaRPr lang="vi-VN" sz="2800"/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7173DD44-5BBF-4D7C-996F-D279114160E0}"/>
              </a:ext>
            </a:extLst>
          </p:cNvPr>
          <p:cNvSpPr/>
          <p:nvPr/>
        </p:nvSpPr>
        <p:spPr>
          <a:xfrm>
            <a:off x="5340361" y="1769429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n</a:t>
            </a:r>
            <a:endParaRPr lang="vi-VN" sz="2800"/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662CBA7E-309B-4893-9C99-D40012E673E8}"/>
              </a:ext>
            </a:extLst>
          </p:cNvPr>
          <p:cNvSpPr/>
          <p:nvPr/>
        </p:nvSpPr>
        <p:spPr>
          <a:xfrm>
            <a:off x="2633598" y="2551048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  <a:endParaRPr lang="vi-VN" sz="2800" dirty="0"/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9A209EF2-98DB-4057-A09E-46AC111E4B57}"/>
              </a:ext>
            </a:extLst>
          </p:cNvPr>
          <p:cNvSpPr/>
          <p:nvPr/>
        </p:nvSpPr>
        <p:spPr>
          <a:xfrm>
            <a:off x="1798710" y="2551876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-</a:t>
            </a:r>
            <a:endParaRPr lang="vi-VN" sz="2800"/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0462D82F-1C21-4366-BB2B-4B9755B4EDD0}"/>
              </a:ext>
            </a:extLst>
          </p:cNvPr>
          <p:cNvSpPr/>
          <p:nvPr/>
        </p:nvSpPr>
        <p:spPr>
          <a:xfrm>
            <a:off x="3051042" y="2551048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</a:t>
            </a:r>
            <a:endParaRPr lang="vi-VN" sz="2800" dirty="0"/>
          </a:p>
        </p:txBody>
      </p:sp>
      <p:sp>
        <p:nvSpPr>
          <p:cNvPr id="50" name="Hình chữ nhật 49">
            <a:extLst>
              <a:ext uri="{FF2B5EF4-FFF2-40B4-BE49-F238E27FC236}">
                <a16:creationId xmlns:a16="http://schemas.microsoft.com/office/drawing/2014/main" id="{90347F99-0C21-40C0-9796-D60D08E371AA}"/>
              </a:ext>
            </a:extLst>
          </p:cNvPr>
          <p:cNvSpPr/>
          <p:nvPr/>
        </p:nvSpPr>
        <p:spPr>
          <a:xfrm>
            <a:off x="3465172" y="2551876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z</a:t>
            </a:r>
            <a:endParaRPr lang="vi-VN" sz="2800"/>
          </a:p>
        </p:txBody>
      </p:sp>
      <p:sp>
        <p:nvSpPr>
          <p:cNvPr id="51" name="Hình chữ nhật 50">
            <a:extLst>
              <a:ext uri="{FF2B5EF4-FFF2-40B4-BE49-F238E27FC236}">
                <a16:creationId xmlns:a16="http://schemas.microsoft.com/office/drawing/2014/main" id="{E5881B86-003F-4C4F-9177-E89F098079E3}"/>
              </a:ext>
            </a:extLst>
          </p:cNvPr>
          <p:cNvSpPr/>
          <p:nvPr/>
        </p:nvSpPr>
        <p:spPr>
          <a:xfrm>
            <a:off x="2216154" y="2551876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+</a:t>
            </a:r>
            <a:endParaRPr lang="vi-VN" sz="2800"/>
          </a:p>
        </p:txBody>
      </p:sp>
      <p:sp>
        <p:nvSpPr>
          <p:cNvPr id="52" name="Hình chữ nhật 51">
            <a:extLst>
              <a:ext uri="{FF2B5EF4-FFF2-40B4-BE49-F238E27FC236}">
                <a16:creationId xmlns:a16="http://schemas.microsoft.com/office/drawing/2014/main" id="{6F8D0280-9E90-49E7-984E-A5A2F9EBB838}"/>
              </a:ext>
            </a:extLst>
          </p:cNvPr>
          <p:cNvSpPr/>
          <p:nvPr/>
        </p:nvSpPr>
        <p:spPr>
          <a:xfrm>
            <a:off x="3981505" y="2551048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</a:t>
            </a:r>
            <a:endParaRPr lang="vi-VN" sz="2800" dirty="0"/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B28F9F23-855B-4F73-BF8F-E6B9A6DDE84C}"/>
              </a:ext>
            </a:extLst>
          </p:cNvPr>
          <p:cNvSpPr/>
          <p:nvPr/>
        </p:nvSpPr>
        <p:spPr>
          <a:xfrm>
            <a:off x="4510092" y="2555190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*</a:t>
            </a:r>
            <a:endParaRPr lang="vi-VN" sz="2800"/>
          </a:p>
        </p:txBody>
      </p:sp>
      <p:sp>
        <p:nvSpPr>
          <p:cNvPr id="54" name="Hình chữ nhật 53">
            <a:extLst>
              <a:ext uri="{FF2B5EF4-FFF2-40B4-BE49-F238E27FC236}">
                <a16:creationId xmlns:a16="http://schemas.microsoft.com/office/drawing/2014/main" id="{5FB77CBC-BCC4-4C9B-99E5-ED4563608952}"/>
              </a:ext>
            </a:extLst>
          </p:cNvPr>
          <p:cNvSpPr/>
          <p:nvPr/>
        </p:nvSpPr>
        <p:spPr>
          <a:xfrm>
            <a:off x="4915283" y="2551048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  <a:endParaRPr lang="vi-VN" sz="2800" dirty="0"/>
          </a:p>
        </p:txBody>
      </p: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E0802829-CFB8-48A0-B2D8-2FDF69680226}"/>
              </a:ext>
            </a:extLst>
          </p:cNvPr>
          <p:cNvSpPr/>
          <p:nvPr/>
        </p:nvSpPr>
        <p:spPr>
          <a:xfrm>
            <a:off x="5332727" y="2553532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n</a:t>
            </a:r>
            <a:endParaRPr lang="vi-VN" sz="2800"/>
          </a:p>
        </p:txBody>
      </p:sp>
      <p:sp>
        <p:nvSpPr>
          <p:cNvPr id="14" name="Mũi tên: Phải 13">
            <a:extLst>
              <a:ext uri="{FF2B5EF4-FFF2-40B4-BE49-F238E27FC236}">
                <a16:creationId xmlns:a16="http://schemas.microsoft.com/office/drawing/2014/main" id="{1111B22D-0FAE-4BCE-986D-CFD536CB933A}"/>
              </a:ext>
            </a:extLst>
          </p:cNvPr>
          <p:cNvSpPr/>
          <p:nvPr/>
        </p:nvSpPr>
        <p:spPr>
          <a:xfrm>
            <a:off x="337796" y="1713838"/>
            <a:ext cx="1166326" cy="5027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Bước 1</a:t>
            </a:r>
            <a:endParaRPr lang="vi-V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79F177F4-AB12-4813-A08B-FDB2CBBD184B}"/>
              </a:ext>
            </a:extLst>
          </p:cNvPr>
          <p:cNvSpPr/>
          <p:nvPr/>
        </p:nvSpPr>
        <p:spPr>
          <a:xfrm>
            <a:off x="3185869" y="3309184"/>
            <a:ext cx="417444" cy="417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x</a:t>
            </a:r>
            <a:endParaRPr lang="vi-VN" sz="2800"/>
          </a:p>
        </p:txBody>
      </p:sp>
      <p:sp>
        <p:nvSpPr>
          <p:cNvPr id="58" name="Hình chữ nhật 57">
            <a:extLst>
              <a:ext uri="{FF2B5EF4-FFF2-40B4-BE49-F238E27FC236}">
                <a16:creationId xmlns:a16="http://schemas.microsoft.com/office/drawing/2014/main" id="{58E150B3-5A87-4C46-8183-631B9EFACD72}"/>
              </a:ext>
            </a:extLst>
          </p:cNvPr>
          <p:cNvSpPr/>
          <p:nvPr/>
        </p:nvSpPr>
        <p:spPr>
          <a:xfrm>
            <a:off x="2350981" y="3310012"/>
            <a:ext cx="417444" cy="417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-</a:t>
            </a:r>
            <a:endParaRPr lang="vi-VN" sz="2800"/>
          </a:p>
        </p:txBody>
      </p:sp>
      <p:sp>
        <p:nvSpPr>
          <p:cNvPr id="59" name="Hình chữ nhật 58">
            <a:extLst>
              <a:ext uri="{FF2B5EF4-FFF2-40B4-BE49-F238E27FC236}">
                <a16:creationId xmlns:a16="http://schemas.microsoft.com/office/drawing/2014/main" id="{3AF102E4-51C1-4717-8F75-6AC511BF1502}"/>
              </a:ext>
            </a:extLst>
          </p:cNvPr>
          <p:cNvSpPr/>
          <p:nvPr/>
        </p:nvSpPr>
        <p:spPr>
          <a:xfrm>
            <a:off x="3603313" y="3309184"/>
            <a:ext cx="417444" cy="417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</a:t>
            </a:r>
            <a:endParaRPr lang="vi-VN" sz="2800" dirty="0"/>
          </a:p>
        </p:txBody>
      </p:sp>
      <p:sp>
        <p:nvSpPr>
          <p:cNvPr id="60" name="Hình chữ nhật 59">
            <a:extLst>
              <a:ext uri="{FF2B5EF4-FFF2-40B4-BE49-F238E27FC236}">
                <a16:creationId xmlns:a16="http://schemas.microsoft.com/office/drawing/2014/main" id="{A62E4FC7-7BD2-4312-9D09-182DA5223642}"/>
              </a:ext>
            </a:extLst>
          </p:cNvPr>
          <p:cNvSpPr/>
          <p:nvPr/>
        </p:nvSpPr>
        <p:spPr>
          <a:xfrm>
            <a:off x="4017443" y="3310012"/>
            <a:ext cx="417444" cy="417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z</a:t>
            </a:r>
            <a:endParaRPr lang="vi-VN" sz="2800"/>
          </a:p>
        </p:txBody>
      </p: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6E5DA9CD-4C92-4A03-B95D-9564F1B49E8E}"/>
              </a:ext>
            </a:extLst>
          </p:cNvPr>
          <p:cNvSpPr/>
          <p:nvPr/>
        </p:nvSpPr>
        <p:spPr>
          <a:xfrm>
            <a:off x="2768425" y="3310012"/>
            <a:ext cx="417444" cy="417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+</a:t>
            </a:r>
            <a:endParaRPr lang="vi-VN" sz="2800"/>
          </a:p>
        </p:txBody>
      </p:sp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74B48654-7A8D-4AD8-B0B4-94EF4787483E}"/>
              </a:ext>
            </a:extLst>
          </p:cNvPr>
          <p:cNvSpPr/>
          <p:nvPr/>
        </p:nvSpPr>
        <p:spPr>
          <a:xfrm>
            <a:off x="1926909" y="3309184"/>
            <a:ext cx="417444" cy="417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-</a:t>
            </a:r>
            <a:endParaRPr lang="vi-VN" sz="2800"/>
          </a:p>
        </p:txBody>
      </p:sp>
      <p:sp>
        <p:nvSpPr>
          <p:cNvPr id="63" name="Hình chữ nhật 62">
            <a:extLst>
              <a:ext uri="{FF2B5EF4-FFF2-40B4-BE49-F238E27FC236}">
                <a16:creationId xmlns:a16="http://schemas.microsoft.com/office/drawing/2014/main" id="{5D6A5B95-9980-4C50-AEC8-FA69F74D5EFC}"/>
              </a:ext>
            </a:extLst>
          </p:cNvPr>
          <p:cNvSpPr/>
          <p:nvPr/>
        </p:nvSpPr>
        <p:spPr>
          <a:xfrm>
            <a:off x="4440517" y="3313326"/>
            <a:ext cx="417444" cy="417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*</a:t>
            </a:r>
            <a:endParaRPr lang="vi-VN" sz="2800"/>
          </a:p>
        </p:txBody>
      </p:sp>
      <p:sp>
        <p:nvSpPr>
          <p:cNvPr id="64" name="Hình chữ nhật 63">
            <a:extLst>
              <a:ext uri="{FF2B5EF4-FFF2-40B4-BE49-F238E27FC236}">
                <a16:creationId xmlns:a16="http://schemas.microsoft.com/office/drawing/2014/main" id="{944C0F74-39C1-4284-99CA-C57E16159C36}"/>
              </a:ext>
            </a:extLst>
          </p:cNvPr>
          <p:cNvSpPr/>
          <p:nvPr/>
        </p:nvSpPr>
        <p:spPr>
          <a:xfrm>
            <a:off x="4845708" y="3309184"/>
            <a:ext cx="417444" cy="42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  <a:endParaRPr lang="vi-VN" sz="2800" dirty="0"/>
          </a:p>
        </p:txBody>
      </p:sp>
      <p:sp>
        <p:nvSpPr>
          <p:cNvPr id="65" name="Hình chữ nhật 64">
            <a:extLst>
              <a:ext uri="{FF2B5EF4-FFF2-40B4-BE49-F238E27FC236}">
                <a16:creationId xmlns:a16="http://schemas.microsoft.com/office/drawing/2014/main" id="{0AAEAF42-33CF-4BD7-9C14-B9C602B1678D}"/>
              </a:ext>
            </a:extLst>
          </p:cNvPr>
          <p:cNvSpPr/>
          <p:nvPr/>
        </p:nvSpPr>
        <p:spPr>
          <a:xfrm>
            <a:off x="5263152" y="3311668"/>
            <a:ext cx="417444" cy="417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n</a:t>
            </a:r>
            <a:endParaRPr lang="vi-VN" sz="2800"/>
          </a:p>
        </p:txBody>
      </p:sp>
      <p:sp>
        <p:nvSpPr>
          <p:cNvPr id="66" name="Mũi tên: Phải 65">
            <a:extLst>
              <a:ext uri="{FF2B5EF4-FFF2-40B4-BE49-F238E27FC236}">
                <a16:creationId xmlns:a16="http://schemas.microsoft.com/office/drawing/2014/main" id="{04B64A3B-08E7-4910-8B47-E62E38E832AA}"/>
              </a:ext>
            </a:extLst>
          </p:cNvPr>
          <p:cNvSpPr/>
          <p:nvPr/>
        </p:nvSpPr>
        <p:spPr>
          <a:xfrm>
            <a:off x="337796" y="3311668"/>
            <a:ext cx="1165041" cy="5027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Bước 3</a:t>
            </a:r>
            <a:endParaRPr lang="vi-V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Mũi tên: Phải 66">
            <a:extLst>
              <a:ext uri="{FF2B5EF4-FFF2-40B4-BE49-F238E27FC236}">
                <a16:creationId xmlns:a16="http://schemas.microsoft.com/office/drawing/2014/main" id="{75FE74B1-E92D-496C-8F17-3C8C71FA140E}"/>
              </a:ext>
            </a:extLst>
          </p:cNvPr>
          <p:cNvSpPr/>
          <p:nvPr/>
        </p:nvSpPr>
        <p:spPr>
          <a:xfrm>
            <a:off x="343430" y="2525368"/>
            <a:ext cx="1166325" cy="5027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Bước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2</a:t>
            </a:r>
            <a:endParaRPr lang="vi-V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111005C0-0B42-4491-AF87-9C10741DADEB}"/>
              </a:ext>
            </a:extLst>
          </p:cNvPr>
          <p:cNvSpPr/>
          <p:nvPr/>
        </p:nvSpPr>
        <p:spPr>
          <a:xfrm>
            <a:off x="472431" y="4156455"/>
            <a:ext cx="1225827" cy="417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Kết quả:</a:t>
            </a:r>
            <a:endParaRPr lang="vi-VN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Hình chữ nhật: Góc Tròn 29">
            <a:extLst>
              <a:ext uri="{FF2B5EF4-FFF2-40B4-BE49-F238E27FC236}">
                <a16:creationId xmlns:a16="http://schemas.microsoft.com/office/drawing/2014/main" id="{2686425D-D0F2-472C-AE69-D8FA0A6F3EE6}"/>
              </a:ext>
            </a:extLst>
          </p:cNvPr>
          <p:cNvSpPr/>
          <p:nvPr/>
        </p:nvSpPr>
        <p:spPr>
          <a:xfrm>
            <a:off x="2418838" y="4113801"/>
            <a:ext cx="2286000" cy="5027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--+xyz*mn</a:t>
            </a:r>
            <a:endParaRPr lang="vi-V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vi-VN"/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5125AB5C-0C24-44A5-A1D4-D480C651E736}"/>
              </a:ext>
            </a:extLst>
          </p:cNvPr>
          <p:cNvSpPr/>
          <p:nvPr/>
        </p:nvSpPr>
        <p:spPr>
          <a:xfrm>
            <a:off x="7062767" y="704073"/>
            <a:ext cx="1330281" cy="417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Quá trình:</a:t>
            </a:r>
            <a:endParaRPr lang="vi-V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3F6F8CEF-F68B-4F07-8614-170FDD9028BB}"/>
              </a:ext>
            </a:extLst>
          </p:cNvPr>
          <p:cNvSpPr/>
          <p:nvPr/>
        </p:nvSpPr>
        <p:spPr>
          <a:xfrm>
            <a:off x="6269121" y="1218855"/>
            <a:ext cx="2813544" cy="119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BƯỚC 1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300">
                <a:solidFill>
                  <a:schemeClr val="accent1">
                    <a:lumMod val="75000"/>
                  </a:schemeClr>
                </a:solidFill>
              </a:rPr>
              <a:t>Vì có độ ưu tiên cao nhất nên ta tính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biểu thức trong </a:t>
            </a:r>
            <a:r>
              <a:rPr lang="en-US" sz="1300">
                <a:solidFill>
                  <a:schemeClr val="accent1">
                    <a:lumMod val="75000"/>
                  </a:schemeClr>
                </a:solidFill>
              </a:rPr>
              <a:t>ngoặc trước:</a:t>
            </a:r>
            <a:endParaRPr lang="en-US" sz="13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(x+y-z)</a:t>
            </a:r>
          </a:p>
        </p:txBody>
      </p:sp>
      <p:sp>
        <p:nvSpPr>
          <p:cNvPr id="56" name="Rectangle 74">
            <a:extLst>
              <a:ext uri="{FF2B5EF4-FFF2-40B4-BE49-F238E27FC236}">
                <a16:creationId xmlns:a16="http://schemas.microsoft.com/office/drawing/2014/main" id="{7145A0FF-9E97-4718-B7AE-66AA404E4A1C}"/>
              </a:ext>
            </a:extLst>
          </p:cNvPr>
          <p:cNvSpPr/>
          <p:nvPr/>
        </p:nvSpPr>
        <p:spPr>
          <a:xfrm>
            <a:off x="6269120" y="2515860"/>
            <a:ext cx="2813545" cy="1255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BƯỚC 2</a:t>
            </a:r>
          </a:p>
          <a:p>
            <a:pPr algn="ctr"/>
            <a:r>
              <a:rPr lang="en-US" sz="1300">
                <a:solidFill>
                  <a:schemeClr val="accent1">
                    <a:lumMod val="75000"/>
                  </a:schemeClr>
                </a:solidFill>
              </a:rPr>
              <a:t>Ta thấy phép toán * có độ ưu tiên cao tiếp theo nên ta tính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biểu </a:t>
            </a:r>
            <a:r>
              <a:rPr lang="en-US" sz="1300">
                <a:solidFill>
                  <a:schemeClr val="accent1">
                    <a:lumMod val="75000"/>
                  </a:schemeClr>
                </a:solidFill>
              </a:rPr>
              <a:t>thức nhân, các giá trị khác giữ nguyên:</a:t>
            </a:r>
            <a:endParaRPr lang="en-US" sz="13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m*n</a:t>
            </a:r>
          </a:p>
        </p:txBody>
      </p:sp>
      <p:sp>
        <p:nvSpPr>
          <p:cNvPr id="68" name="Rectangle 75">
            <a:extLst>
              <a:ext uri="{FF2B5EF4-FFF2-40B4-BE49-F238E27FC236}">
                <a16:creationId xmlns:a16="http://schemas.microsoft.com/office/drawing/2014/main" id="{CCE9493D-9B9B-468C-89C3-7348BBCF68E6}"/>
              </a:ext>
            </a:extLst>
          </p:cNvPr>
          <p:cNvSpPr/>
          <p:nvPr/>
        </p:nvSpPr>
        <p:spPr>
          <a:xfrm>
            <a:off x="6269120" y="3865310"/>
            <a:ext cx="2807221" cy="872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BƯỚC 3</a:t>
            </a:r>
          </a:p>
          <a:p>
            <a:pPr algn="ctr"/>
            <a:r>
              <a:rPr lang="en-US" sz="1300">
                <a:solidFill>
                  <a:schemeClr val="accent1">
                    <a:lumMod val="75000"/>
                  </a:schemeClr>
                </a:solidFill>
              </a:rPr>
              <a:t>Thực hiện phép toán trừ còn lại đối với kết quả 2 bước trên và cho ra kết quả cuối cùng</a:t>
            </a:r>
            <a:endParaRPr lang="en-US" sz="13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" grpId="0"/>
      <p:bldP spid="7" grpId="0"/>
      <p:bldP spid="13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14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23" grpId="0" animBg="1"/>
      <p:bldP spid="30" grpId="0" animBg="1"/>
      <p:bldP spid="37" grpId="0" animBg="1"/>
      <p:bldP spid="38" grpId="0" animBg="1"/>
      <p:bldP spid="56" grpId="0" animBg="1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2409498" y="13236"/>
            <a:ext cx="4176832" cy="61078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 UI Semilight" panose="020B0402040204020203" pitchFamily="34" charset="-34"/>
                <a:ea typeface="Kozuka Gothic Pro M" panose="020B0700000000000000" pitchFamily="34" charset="-128"/>
                <a:cs typeface="Leelawadee UI Semilight" panose="020B0402040204020203" pitchFamily="34" charset="-34"/>
              </a:rPr>
              <a:t>B</a:t>
            </a:r>
            <a:r>
              <a:rPr lang="vi-V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 UI Semilight" panose="020B0402040204020203" pitchFamily="34" charset="-34"/>
                <a:ea typeface="Kozuka Gothic Pro M" panose="020B0700000000000000" pitchFamily="34" charset="-128"/>
                <a:cs typeface="Leelawadee UI Semilight" panose="020B0402040204020203" pitchFamily="34" charset="-34"/>
              </a:rPr>
              <a:t>IỂU THỨC TRUNG TỐ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 UI Semilight" panose="020B0402040204020203" pitchFamily="34" charset="-34"/>
                <a:ea typeface="Kozuka Gothic Pro M" panose="020B0700000000000000" pitchFamily="34" charset="-128"/>
                <a:cs typeface="Leelawadee UI Semilight" panose="020B0402040204020203" pitchFamily="34" charset="-34"/>
              </a:rPr>
              <a:t>  </a:t>
            </a:r>
            <a:endParaRPr lang="e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 Semilight" panose="020B0402040204020203" pitchFamily="34" charset="-34"/>
              <a:ea typeface="Kozuka Gothic Pro M" panose="020B0700000000000000" pitchFamily="34" charset="-128"/>
              <a:cs typeface="Leelawadee UI Semilight" panose="020B0402040204020203" pitchFamily="34" charset="-34"/>
            </a:endParaRPr>
          </a:p>
        </p:txBody>
      </p:sp>
      <p:sp>
        <p:nvSpPr>
          <p:cNvPr id="459" name="Shape 459"/>
          <p:cNvSpPr txBox="1"/>
          <p:nvPr/>
        </p:nvSpPr>
        <p:spPr>
          <a:xfrm>
            <a:off x="2714109" y="1015660"/>
            <a:ext cx="2813545" cy="5027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vi-VN" sz="2800" b="1" dirty="0">
                <a:solidFill>
                  <a:srgbClr val="283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/>
                <a:ea typeface="Source Sans Pro"/>
                <a:cs typeface="Source Sans Pro"/>
                <a:sym typeface="Source Sans Pro"/>
              </a:rPr>
              <a:t>(x</a:t>
            </a:r>
            <a:r>
              <a:rPr lang="en-US" sz="2800" b="1" dirty="0">
                <a:solidFill>
                  <a:srgbClr val="283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vi-VN" sz="2800" b="1" dirty="0">
                <a:solidFill>
                  <a:srgbClr val="283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/>
                <a:ea typeface="Source Sans Pro"/>
                <a:cs typeface="Source Sans Pro"/>
                <a:sym typeface="Source Sans Pro"/>
              </a:rPr>
              <a:t>+</a:t>
            </a:r>
            <a:r>
              <a:rPr lang="en-US" sz="2800" b="1" dirty="0">
                <a:solidFill>
                  <a:srgbClr val="283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vi-VN" sz="2800" b="1" dirty="0">
                <a:solidFill>
                  <a:srgbClr val="283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-US" sz="2800" b="1" dirty="0">
                <a:solidFill>
                  <a:srgbClr val="283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vi-VN" sz="2800" b="1" dirty="0">
                <a:solidFill>
                  <a:srgbClr val="283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/>
                <a:ea typeface="Source Sans Pro"/>
                <a:cs typeface="Source Sans Pro"/>
                <a:sym typeface="Source Sans Pro"/>
              </a:rPr>
              <a:t>-</a:t>
            </a:r>
            <a:r>
              <a:rPr lang="en-US" sz="2800" b="1" dirty="0">
                <a:solidFill>
                  <a:srgbClr val="283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vi-VN" sz="2800" b="1" dirty="0">
                <a:solidFill>
                  <a:srgbClr val="283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/>
                <a:ea typeface="Source Sans Pro"/>
                <a:cs typeface="Source Sans Pro"/>
                <a:sym typeface="Source Sans Pro"/>
              </a:rPr>
              <a:t>z) – m</a:t>
            </a:r>
            <a:r>
              <a:rPr lang="en-US" sz="2800" b="1" dirty="0">
                <a:solidFill>
                  <a:srgbClr val="283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vi-VN" sz="2800" b="1" dirty="0">
                <a:solidFill>
                  <a:srgbClr val="283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/>
                <a:ea typeface="Source Sans Pro"/>
                <a:cs typeface="Source Sans Pro"/>
                <a:sym typeface="Source Sans Pro"/>
              </a:rPr>
              <a:t>*</a:t>
            </a:r>
            <a:r>
              <a:rPr lang="en-US" sz="2800" b="1" dirty="0">
                <a:solidFill>
                  <a:srgbClr val="283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vi-VN" sz="2800" b="1" dirty="0">
                <a:solidFill>
                  <a:srgbClr val="283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endParaRPr lang="en" sz="2800" b="1" dirty="0">
              <a:solidFill>
                <a:srgbClr val="2832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Shape 458">
            <a:extLst>
              <a:ext uri="{FF2B5EF4-FFF2-40B4-BE49-F238E27FC236}">
                <a16:creationId xmlns:a16="http://schemas.microsoft.com/office/drawing/2014/main" id="{4F9A5C1C-C685-4E1D-B4FE-E0E8D77734C4}"/>
              </a:ext>
            </a:extLst>
          </p:cNvPr>
          <p:cNvSpPr txBox="1">
            <a:spLocks/>
          </p:cNvSpPr>
          <p:nvPr/>
        </p:nvSpPr>
        <p:spPr>
          <a:xfrm>
            <a:off x="18305" y="582687"/>
            <a:ext cx="3518452" cy="5027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100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  <a:rtl val="0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B. T</a:t>
            </a:r>
            <a:r>
              <a:rPr lang="vi-V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rung </a:t>
            </a:r>
            <a:r>
              <a:rPr lang="vi-V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tố sang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Hậu tố.</a:t>
            </a:r>
            <a:endParaRPr lang="en" sz="24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74B676B-5D0F-4FFA-AE91-330BE68F6450}"/>
              </a:ext>
            </a:extLst>
          </p:cNvPr>
          <p:cNvSpPr/>
          <p:nvPr/>
        </p:nvSpPr>
        <p:spPr>
          <a:xfrm>
            <a:off x="1768731" y="1687279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  <a:endParaRPr lang="vi-VN" sz="2800" dirty="0"/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DF806A1A-2F3B-44D0-950B-3BBFA5465777}"/>
              </a:ext>
            </a:extLst>
          </p:cNvPr>
          <p:cNvSpPr/>
          <p:nvPr/>
        </p:nvSpPr>
        <p:spPr>
          <a:xfrm>
            <a:off x="3438341" y="1685096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</a:t>
            </a:r>
            <a:endParaRPr lang="vi-VN" sz="2800" dirty="0"/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E6E10ED9-20C3-49E0-8A40-93DA08915174}"/>
              </a:ext>
            </a:extLst>
          </p:cNvPr>
          <p:cNvSpPr/>
          <p:nvPr/>
        </p:nvSpPr>
        <p:spPr>
          <a:xfrm>
            <a:off x="2187009" y="1682914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</a:t>
            </a:r>
            <a:endParaRPr lang="vi-VN" sz="2800" dirty="0"/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27342458-C57D-430F-B105-E2F9B3BDCD2D}"/>
              </a:ext>
            </a:extLst>
          </p:cNvPr>
          <p:cNvSpPr/>
          <p:nvPr/>
        </p:nvSpPr>
        <p:spPr>
          <a:xfrm>
            <a:off x="3022111" y="1687278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z</a:t>
            </a:r>
            <a:endParaRPr lang="vi-VN" sz="2800" dirty="0"/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65351A72-240F-4976-B013-1F7B95CFDFF9}"/>
              </a:ext>
            </a:extLst>
          </p:cNvPr>
          <p:cNvSpPr/>
          <p:nvPr/>
        </p:nvSpPr>
        <p:spPr>
          <a:xfrm>
            <a:off x="5049115" y="1682802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*</a:t>
            </a:r>
            <a:endParaRPr lang="vi-VN" sz="2800" dirty="0"/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AF866A73-B1D6-478C-8B0A-CBA4EC8D4968}"/>
              </a:ext>
            </a:extLst>
          </p:cNvPr>
          <p:cNvSpPr/>
          <p:nvPr/>
        </p:nvSpPr>
        <p:spPr>
          <a:xfrm>
            <a:off x="4621262" y="1687165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  <a:endParaRPr lang="vi-VN" sz="2800" dirty="0"/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7173DD44-5BBF-4D7C-996F-D279114160E0}"/>
              </a:ext>
            </a:extLst>
          </p:cNvPr>
          <p:cNvSpPr/>
          <p:nvPr/>
        </p:nvSpPr>
        <p:spPr>
          <a:xfrm>
            <a:off x="5476969" y="1687165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</a:t>
            </a:r>
            <a:endParaRPr lang="vi-VN" sz="2800" dirty="0"/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662CBA7E-309B-4893-9C99-D40012E673E8}"/>
              </a:ext>
            </a:extLst>
          </p:cNvPr>
          <p:cNvSpPr/>
          <p:nvPr/>
        </p:nvSpPr>
        <p:spPr>
          <a:xfrm>
            <a:off x="1762939" y="2445602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  <a:endParaRPr lang="vi-VN" sz="2800" dirty="0"/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9A209EF2-98DB-4057-A09E-46AC111E4B57}"/>
              </a:ext>
            </a:extLst>
          </p:cNvPr>
          <p:cNvSpPr/>
          <p:nvPr/>
        </p:nvSpPr>
        <p:spPr>
          <a:xfrm>
            <a:off x="3436929" y="2445602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-</a:t>
            </a:r>
            <a:endParaRPr lang="vi-VN" sz="2800"/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0462D82F-1C21-4366-BB2B-4B9755B4EDD0}"/>
              </a:ext>
            </a:extLst>
          </p:cNvPr>
          <p:cNvSpPr/>
          <p:nvPr/>
        </p:nvSpPr>
        <p:spPr>
          <a:xfrm>
            <a:off x="2187009" y="2445602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</a:t>
            </a:r>
            <a:endParaRPr lang="vi-VN" sz="2800" dirty="0"/>
          </a:p>
        </p:txBody>
      </p:sp>
      <p:sp>
        <p:nvSpPr>
          <p:cNvPr id="50" name="Hình chữ nhật 49">
            <a:extLst>
              <a:ext uri="{FF2B5EF4-FFF2-40B4-BE49-F238E27FC236}">
                <a16:creationId xmlns:a16="http://schemas.microsoft.com/office/drawing/2014/main" id="{90347F99-0C21-40C0-9796-D60D08E371AA}"/>
              </a:ext>
            </a:extLst>
          </p:cNvPr>
          <p:cNvSpPr/>
          <p:nvPr/>
        </p:nvSpPr>
        <p:spPr>
          <a:xfrm>
            <a:off x="3012859" y="2443420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z</a:t>
            </a:r>
            <a:endParaRPr lang="vi-VN" sz="2800" dirty="0"/>
          </a:p>
        </p:txBody>
      </p:sp>
      <p:sp>
        <p:nvSpPr>
          <p:cNvPr id="51" name="Hình chữ nhật 50">
            <a:extLst>
              <a:ext uri="{FF2B5EF4-FFF2-40B4-BE49-F238E27FC236}">
                <a16:creationId xmlns:a16="http://schemas.microsoft.com/office/drawing/2014/main" id="{E5881B86-003F-4C4F-9177-E89F098079E3}"/>
              </a:ext>
            </a:extLst>
          </p:cNvPr>
          <p:cNvSpPr/>
          <p:nvPr/>
        </p:nvSpPr>
        <p:spPr>
          <a:xfrm>
            <a:off x="2596621" y="2445602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  <a:endParaRPr lang="vi-VN" sz="2800" dirty="0"/>
          </a:p>
        </p:txBody>
      </p:sp>
      <p:sp>
        <p:nvSpPr>
          <p:cNvPr id="52" name="Hình chữ nhật 51">
            <a:extLst>
              <a:ext uri="{FF2B5EF4-FFF2-40B4-BE49-F238E27FC236}">
                <a16:creationId xmlns:a16="http://schemas.microsoft.com/office/drawing/2014/main" id="{6F8D0280-9E90-49E7-984E-A5A2F9EBB838}"/>
              </a:ext>
            </a:extLst>
          </p:cNvPr>
          <p:cNvSpPr/>
          <p:nvPr/>
        </p:nvSpPr>
        <p:spPr>
          <a:xfrm>
            <a:off x="4040372" y="2443146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-</a:t>
            </a:r>
            <a:endParaRPr lang="vi-VN" sz="2800"/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B28F9F23-855B-4F73-BF8F-E6B9A6DDE84C}"/>
              </a:ext>
            </a:extLst>
          </p:cNvPr>
          <p:cNvSpPr/>
          <p:nvPr/>
        </p:nvSpPr>
        <p:spPr>
          <a:xfrm>
            <a:off x="5478704" y="2443146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*</a:t>
            </a:r>
            <a:endParaRPr lang="vi-VN" sz="2800" dirty="0"/>
          </a:p>
        </p:txBody>
      </p:sp>
      <p:sp>
        <p:nvSpPr>
          <p:cNvPr id="54" name="Hình chữ nhật 53">
            <a:extLst>
              <a:ext uri="{FF2B5EF4-FFF2-40B4-BE49-F238E27FC236}">
                <a16:creationId xmlns:a16="http://schemas.microsoft.com/office/drawing/2014/main" id="{5FB77CBC-BCC4-4C9B-99E5-ED4563608952}"/>
              </a:ext>
            </a:extLst>
          </p:cNvPr>
          <p:cNvSpPr/>
          <p:nvPr/>
        </p:nvSpPr>
        <p:spPr>
          <a:xfrm>
            <a:off x="4631671" y="2443146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  <a:endParaRPr lang="vi-VN" sz="2800" dirty="0"/>
          </a:p>
        </p:txBody>
      </p: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E0802829-CFB8-48A0-B2D8-2FDF69680226}"/>
              </a:ext>
            </a:extLst>
          </p:cNvPr>
          <p:cNvSpPr/>
          <p:nvPr/>
        </p:nvSpPr>
        <p:spPr>
          <a:xfrm>
            <a:off x="5049115" y="2445630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</a:t>
            </a:r>
            <a:endParaRPr lang="vi-VN" sz="2800" dirty="0"/>
          </a:p>
        </p:txBody>
      </p: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79F177F4-AB12-4813-A08B-FDB2CBBD184B}"/>
              </a:ext>
            </a:extLst>
          </p:cNvPr>
          <p:cNvSpPr/>
          <p:nvPr/>
        </p:nvSpPr>
        <p:spPr>
          <a:xfrm>
            <a:off x="1978004" y="3167528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x</a:t>
            </a:r>
            <a:endParaRPr lang="vi-VN" sz="2800"/>
          </a:p>
        </p:txBody>
      </p:sp>
      <p:sp>
        <p:nvSpPr>
          <p:cNvPr id="58" name="Hình chữ nhật 57">
            <a:extLst>
              <a:ext uri="{FF2B5EF4-FFF2-40B4-BE49-F238E27FC236}">
                <a16:creationId xmlns:a16="http://schemas.microsoft.com/office/drawing/2014/main" id="{58E150B3-5A87-4C46-8183-631B9EFACD72}"/>
              </a:ext>
            </a:extLst>
          </p:cNvPr>
          <p:cNvSpPr/>
          <p:nvPr/>
        </p:nvSpPr>
        <p:spPr>
          <a:xfrm>
            <a:off x="3654745" y="3167790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-</a:t>
            </a:r>
            <a:endParaRPr lang="vi-VN" sz="2800"/>
          </a:p>
        </p:txBody>
      </p:sp>
      <p:sp>
        <p:nvSpPr>
          <p:cNvPr id="59" name="Hình chữ nhật 58">
            <a:extLst>
              <a:ext uri="{FF2B5EF4-FFF2-40B4-BE49-F238E27FC236}">
                <a16:creationId xmlns:a16="http://schemas.microsoft.com/office/drawing/2014/main" id="{3AF102E4-51C1-4717-8F75-6AC511BF1502}"/>
              </a:ext>
            </a:extLst>
          </p:cNvPr>
          <p:cNvSpPr/>
          <p:nvPr/>
        </p:nvSpPr>
        <p:spPr>
          <a:xfrm>
            <a:off x="2395448" y="3167528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</a:t>
            </a:r>
            <a:endParaRPr lang="vi-VN" sz="2800" dirty="0"/>
          </a:p>
        </p:txBody>
      </p:sp>
      <p:sp>
        <p:nvSpPr>
          <p:cNvPr id="60" name="Hình chữ nhật 59">
            <a:extLst>
              <a:ext uri="{FF2B5EF4-FFF2-40B4-BE49-F238E27FC236}">
                <a16:creationId xmlns:a16="http://schemas.microsoft.com/office/drawing/2014/main" id="{A62E4FC7-7BD2-4312-9D09-182DA5223642}"/>
              </a:ext>
            </a:extLst>
          </p:cNvPr>
          <p:cNvSpPr/>
          <p:nvPr/>
        </p:nvSpPr>
        <p:spPr>
          <a:xfrm>
            <a:off x="3234384" y="3167528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z</a:t>
            </a:r>
            <a:endParaRPr lang="vi-VN" sz="2800"/>
          </a:p>
        </p:txBody>
      </p: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6E5DA9CD-4C92-4A03-B95D-9564F1B49E8E}"/>
              </a:ext>
            </a:extLst>
          </p:cNvPr>
          <p:cNvSpPr/>
          <p:nvPr/>
        </p:nvSpPr>
        <p:spPr>
          <a:xfrm>
            <a:off x="2816940" y="3167528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+</a:t>
            </a:r>
            <a:endParaRPr lang="vi-VN" sz="2800"/>
          </a:p>
        </p:txBody>
      </p:sp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74B48654-7A8D-4AD8-B0B4-94EF4787483E}"/>
              </a:ext>
            </a:extLst>
          </p:cNvPr>
          <p:cNvSpPr/>
          <p:nvPr/>
        </p:nvSpPr>
        <p:spPr>
          <a:xfrm>
            <a:off x="5344354" y="3169072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-</a:t>
            </a:r>
            <a:endParaRPr lang="vi-VN" sz="2800"/>
          </a:p>
        </p:txBody>
      </p:sp>
      <p:sp>
        <p:nvSpPr>
          <p:cNvPr id="63" name="Hình chữ nhật 62">
            <a:extLst>
              <a:ext uri="{FF2B5EF4-FFF2-40B4-BE49-F238E27FC236}">
                <a16:creationId xmlns:a16="http://schemas.microsoft.com/office/drawing/2014/main" id="{5D6A5B95-9980-4C50-AEC8-FA69F74D5EFC}"/>
              </a:ext>
            </a:extLst>
          </p:cNvPr>
          <p:cNvSpPr/>
          <p:nvPr/>
        </p:nvSpPr>
        <p:spPr>
          <a:xfrm>
            <a:off x="4928090" y="3164388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*</a:t>
            </a:r>
            <a:endParaRPr lang="vi-VN" sz="2800"/>
          </a:p>
        </p:txBody>
      </p:sp>
      <p:sp>
        <p:nvSpPr>
          <p:cNvPr id="64" name="Hình chữ nhật 63">
            <a:extLst>
              <a:ext uri="{FF2B5EF4-FFF2-40B4-BE49-F238E27FC236}">
                <a16:creationId xmlns:a16="http://schemas.microsoft.com/office/drawing/2014/main" id="{944C0F74-39C1-4284-99CA-C57E16159C36}"/>
              </a:ext>
            </a:extLst>
          </p:cNvPr>
          <p:cNvSpPr/>
          <p:nvPr/>
        </p:nvSpPr>
        <p:spPr>
          <a:xfrm>
            <a:off x="4082170" y="3164388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m</a:t>
            </a:r>
            <a:endParaRPr lang="vi-VN" sz="2800"/>
          </a:p>
        </p:txBody>
      </p:sp>
      <p:sp>
        <p:nvSpPr>
          <p:cNvPr id="65" name="Hình chữ nhật 64">
            <a:extLst>
              <a:ext uri="{FF2B5EF4-FFF2-40B4-BE49-F238E27FC236}">
                <a16:creationId xmlns:a16="http://schemas.microsoft.com/office/drawing/2014/main" id="{0AAEAF42-33CF-4BD7-9C14-B9C602B1678D}"/>
              </a:ext>
            </a:extLst>
          </p:cNvPr>
          <p:cNvSpPr/>
          <p:nvPr/>
        </p:nvSpPr>
        <p:spPr>
          <a:xfrm>
            <a:off x="4499614" y="3167503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n</a:t>
            </a:r>
            <a:endParaRPr lang="vi-VN" sz="2800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111005C0-0B42-4491-AF87-9C10741DADEB}"/>
              </a:ext>
            </a:extLst>
          </p:cNvPr>
          <p:cNvSpPr/>
          <p:nvPr/>
        </p:nvSpPr>
        <p:spPr>
          <a:xfrm>
            <a:off x="7129028" y="667997"/>
            <a:ext cx="1330281" cy="417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Quá trình:</a:t>
            </a:r>
            <a:endParaRPr lang="vi-V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Hình chữ nhật: Góc Tròn 29">
            <a:extLst>
              <a:ext uri="{FF2B5EF4-FFF2-40B4-BE49-F238E27FC236}">
                <a16:creationId xmlns:a16="http://schemas.microsoft.com/office/drawing/2014/main" id="{2686425D-D0F2-472C-AE69-D8FA0A6F3EE6}"/>
              </a:ext>
            </a:extLst>
          </p:cNvPr>
          <p:cNvSpPr/>
          <p:nvPr/>
        </p:nvSpPr>
        <p:spPr>
          <a:xfrm>
            <a:off x="2571655" y="4052889"/>
            <a:ext cx="2248988" cy="5079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3"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xy+z-mn*-</a:t>
            </a:r>
            <a:endParaRPr lang="vi-V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vi-VN" dirty="0"/>
          </a:p>
        </p:txBody>
      </p:sp>
      <p:sp>
        <p:nvSpPr>
          <p:cNvPr id="69" name="Hình chữ nhật 41">
            <a:extLst>
              <a:ext uri="{FF2B5EF4-FFF2-40B4-BE49-F238E27FC236}">
                <a16:creationId xmlns:a16="http://schemas.microsoft.com/office/drawing/2014/main" id="{0B40D392-137C-446D-B2C7-636DBD71E0CB}"/>
              </a:ext>
            </a:extLst>
          </p:cNvPr>
          <p:cNvSpPr/>
          <p:nvPr/>
        </p:nvSpPr>
        <p:spPr>
          <a:xfrm>
            <a:off x="2599962" y="1685096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  <a:endParaRPr lang="vi-VN" sz="2800" dirty="0"/>
          </a:p>
        </p:txBody>
      </p:sp>
      <p:sp>
        <p:nvSpPr>
          <p:cNvPr id="70" name="Hình chữ nhật 42">
            <a:extLst>
              <a:ext uri="{FF2B5EF4-FFF2-40B4-BE49-F238E27FC236}">
                <a16:creationId xmlns:a16="http://schemas.microsoft.com/office/drawing/2014/main" id="{F6E993B6-6CE6-4A53-89F4-8406804B73E3}"/>
              </a:ext>
            </a:extLst>
          </p:cNvPr>
          <p:cNvSpPr/>
          <p:nvPr/>
        </p:nvSpPr>
        <p:spPr>
          <a:xfrm>
            <a:off x="4028744" y="1685096"/>
            <a:ext cx="417444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</a:t>
            </a:r>
            <a:endParaRPr lang="vi-VN" sz="2800" dirty="0"/>
          </a:p>
        </p:txBody>
      </p:sp>
      <p:sp>
        <p:nvSpPr>
          <p:cNvPr id="56" name="Hình chữ nhật 22">
            <a:extLst>
              <a:ext uri="{FF2B5EF4-FFF2-40B4-BE49-F238E27FC236}">
                <a16:creationId xmlns:a16="http://schemas.microsoft.com/office/drawing/2014/main" id="{111005C0-0B42-4491-AF87-9C10741DADEB}"/>
              </a:ext>
            </a:extLst>
          </p:cNvPr>
          <p:cNvSpPr/>
          <p:nvPr/>
        </p:nvSpPr>
        <p:spPr>
          <a:xfrm>
            <a:off x="458416" y="4095471"/>
            <a:ext cx="1225827" cy="417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Kết quả:</a:t>
            </a:r>
            <a:endParaRPr lang="vi-VN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06177" y="1204397"/>
            <a:ext cx="2791440" cy="1133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BƯỚC 1</a:t>
            </a:r>
          </a:p>
          <a:p>
            <a:pPr algn="ctr"/>
            <a:r>
              <a:rPr lang="en-US" sz="1300">
                <a:solidFill>
                  <a:schemeClr val="accent1">
                    <a:lumMod val="75000"/>
                  </a:schemeClr>
                </a:solidFill>
              </a:rPr>
              <a:t>Vì có độ ưu tiên cao nhất nên ta tính biểu thức trong ngoặc trước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algn="ctr"/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(x+y-z)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303787" y="2410636"/>
            <a:ext cx="2791440" cy="1286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BƯỚC 2</a:t>
            </a:r>
          </a:p>
          <a:p>
            <a:pPr algn="ctr"/>
            <a:r>
              <a:rPr lang="en-US" sz="1300">
                <a:solidFill>
                  <a:schemeClr val="accent1">
                    <a:lumMod val="75000"/>
                  </a:schemeClr>
                </a:solidFill>
              </a:rPr>
              <a:t>Ta thấy phép toán * có độ ưu tiên cao tiếp theo nên ta tính biểu thức nhân, các giá trị khác giữ nguyên:</a:t>
            </a:r>
          </a:p>
          <a:p>
            <a:pPr algn="ctr"/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m*n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303787" y="3769875"/>
            <a:ext cx="2791440" cy="848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BƯỚC 3</a:t>
            </a:r>
          </a:p>
          <a:p>
            <a:pPr algn="ctr"/>
            <a:r>
              <a:rPr lang="en-US" sz="1300">
                <a:solidFill>
                  <a:schemeClr val="accent1">
                    <a:lumMod val="75000"/>
                  </a:schemeClr>
                </a:solidFill>
              </a:rPr>
              <a:t>Thực hiện phép toán trừ còn lại đối với kết quả 2 bước trên và cho ra kết quả cuối cùng</a:t>
            </a:r>
            <a:endParaRPr lang="en-US" sz="1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Mũi tên: Phải 41">
            <a:extLst>
              <a:ext uri="{FF2B5EF4-FFF2-40B4-BE49-F238E27FC236}">
                <a16:creationId xmlns:a16="http://schemas.microsoft.com/office/drawing/2014/main" id="{2F6ED0B3-7EE4-41B6-9EF3-C47464ADACE0}"/>
              </a:ext>
            </a:extLst>
          </p:cNvPr>
          <p:cNvSpPr/>
          <p:nvPr/>
        </p:nvSpPr>
        <p:spPr>
          <a:xfrm>
            <a:off x="337796" y="1713838"/>
            <a:ext cx="1166326" cy="5027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Bước 1</a:t>
            </a:r>
            <a:endParaRPr lang="vi-V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Mũi tên: Phải 42">
            <a:extLst>
              <a:ext uri="{FF2B5EF4-FFF2-40B4-BE49-F238E27FC236}">
                <a16:creationId xmlns:a16="http://schemas.microsoft.com/office/drawing/2014/main" id="{6B938068-0055-4F0C-B7F4-580C33209ADA}"/>
              </a:ext>
            </a:extLst>
          </p:cNvPr>
          <p:cNvSpPr/>
          <p:nvPr/>
        </p:nvSpPr>
        <p:spPr>
          <a:xfrm>
            <a:off x="337796" y="3311668"/>
            <a:ext cx="1165041" cy="5027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Bước 3</a:t>
            </a:r>
            <a:endParaRPr lang="vi-V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Mũi tên: Phải 67">
            <a:extLst>
              <a:ext uri="{FF2B5EF4-FFF2-40B4-BE49-F238E27FC236}">
                <a16:creationId xmlns:a16="http://schemas.microsoft.com/office/drawing/2014/main" id="{F1A20695-9442-40AE-A62A-3100CF2A99F8}"/>
              </a:ext>
            </a:extLst>
          </p:cNvPr>
          <p:cNvSpPr/>
          <p:nvPr/>
        </p:nvSpPr>
        <p:spPr>
          <a:xfrm>
            <a:off x="343430" y="2525368"/>
            <a:ext cx="1166325" cy="5027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Bước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2</a:t>
            </a:r>
            <a:endParaRPr lang="vi-V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4669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" grpId="0"/>
      <p:bldP spid="7" grpId="0"/>
      <p:bldP spid="13" grpId="0" animBg="1"/>
      <p:bldP spid="39" grpId="0" animBg="1"/>
      <p:bldP spid="40" grpId="0" animBg="1"/>
      <p:bldP spid="4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23" grpId="0" animBg="1"/>
      <p:bldP spid="30" grpId="0" animBg="1"/>
      <p:bldP spid="69" grpId="0" animBg="1"/>
      <p:bldP spid="70" grpId="0" animBg="1"/>
      <p:bldP spid="56" grpId="0" animBg="1"/>
      <p:bldP spid="4" grpId="0" animBg="1"/>
      <p:bldP spid="75" grpId="0" animBg="1"/>
      <p:bldP spid="76" grpId="0" animBg="1"/>
      <p:bldP spid="42" grpId="0" animBg="1"/>
      <p:bldP spid="43" grpId="0" animBg="1"/>
      <p:bldP spid="68" grpId="0" animBg="1"/>
    </p:bld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309</Words>
  <Application>Microsoft Office PowerPoint</Application>
  <PresentationFormat>Trình chiếu Trên màn hình (16:9)</PresentationFormat>
  <Paragraphs>92</Paragraphs>
  <Slides>3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10" baseType="lpstr">
      <vt:lpstr>Courier New</vt:lpstr>
      <vt:lpstr>Leelawadee UI Semilight</vt:lpstr>
      <vt:lpstr>Times New Roman</vt:lpstr>
      <vt:lpstr>Source Sans Pro</vt:lpstr>
      <vt:lpstr>Oswald</vt:lpstr>
      <vt:lpstr>Arial</vt:lpstr>
      <vt:lpstr>Quince template</vt:lpstr>
      <vt:lpstr>NGÔN NGỮ LẬP TRÌNH</vt:lpstr>
      <vt:lpstr>BIỂU THỨC TRUNG TỐ  </vt:lpstr>
      <vt:lpstr>BIỂU THỨC TRUNG TỐ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dc:creator>Trung Võ</dc:creator>
  <cp:lastModifiedBy>Trung Võ</cp:lastModifiedBy>
  <cp:revision>25</cp:revision>
  <dcterms:modified xsi:type="dcterms:W3CDTF">2020-06-11T12:47:27Z</dcterms:modified>
</cp:coreProperties>
</file>