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69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81" r:id="rId7"/>
    <p:sldId id="283" r:id="rId8"/>
    <p:sldId id="284" r:id="rId9"/>
    <p:sldId id="282" r:id="rId10"/>
    <p:sldId id="286" r:id="rId11"/>
    <p:sldId id="287" r:id="rId12"/>
    <p:sldId id="263" r:id="rId13"/>
    <p:sldId id="268" r:id="rId14"/>
    <p:sldId id="288" r:id="rId15"/>
    <p:sldId id="28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07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28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0295A-D548-463D-A0FB-7869A4CA0027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F0AFC-48CF-49C0-954B-6A141C32A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0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37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B6578-AAF6-4D63-A545-F6C311EB50A4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CA8F1-65B7-4168-9E5A-D348FEC2C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2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42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46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03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9894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1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53110" y="4128703"/>
            <a:ext cx="7724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18076014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陈郁欣</a:t>
            </a:r>
          </a:p>
        </p:txBody>
      </p:sp>
      <p:sp>
        <p:nvSpPr>
          <p:cNvPr id="6" name="文本框 8"/>
          <p:cNvSpPr txBox="1"/>
          <p:nvPr/>
        </p:nvSpPr>
        <p:spPr>
          <a:xfrm>
            <a:off x="3676650" y="2984265"/>
            <a:ext cx="4838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房价预测</a:t>
            </a:r>
          </a:p>
        </p:txBody>
      </p:sp>
      <p:sp>
        <p:nvSpPr>
          <p:cNvPr id="8" name="椭圆 7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10" name="椭圆 9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自由: 形状 34"/>
          <p:cNvSpPr/>
          <p:nvPr/>
        </p:nvSpPr>
        <p:spPr>
          <a:xfrm rot="2700000">
            <a:off x="6145376" y="5876946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03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10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10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爬取数据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B0CB3F-361C-4D85-9281-68587549E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312" y="1563900"/>
            <a:ext cx="9449800" cy="416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04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87486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数据处理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2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32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87486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预测数据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3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807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13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13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预测数据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7309EB-941A-4155-B7F8-972FCB30636C}"/>
              </a:ext>
            </a:extLst>
          </p:cNvPr>
          <p:cNvSpPr txBox="1"/>
          <p:nvPr/>
        </p:nvSpPr>
        <p:spPr>
          <a:xfrm>
            <a:off x="689571" y="1213008"/>
            <a:ext cx="72060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4F4F4F"/>
                </a:solidFill>
                <a:latin typeface="PingFang SC"/>
              </a:rPr>
              <a:t>岭回归</a:t>
            </a:r>
            <a:endParaRPr lang="en-US" altLang="zh-CN" sz="4800" b="1" dirty="0">
              <a:solidFill>
                <a:srgbClr val="4F4F4F"/>
              </a:solidFill>
              <a:latin typeface="PingFang SC"/>
            </a:endParaRPr>
          </a:p>
          <a:p>
            <a:pPr algn="l"/>
            <a:endParaRPr lang="en-US" altLang="zh-CN" sz="4800" b="1" i="0" dirty="0">
              <a:solidFill>
                <a:srgbClr val="4F4F4F"/>
              </a:solidFill>
              <a:effectLst/>
              <a:latin typeface="PingFang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B4B4B"/>
                </a:solidFill>
                <a:effectLst/>
                <a:latin typeface="Arial" panose="020B0604020202020204" pitchFamily="34" charset="0"/>
                <a:ea typeface="PingFang SC"/>
              </a:rPr>
              <a:t>Ridge 回归通过对系数的大小施加惩罚来解决普通最小二乘法 的一些问题。 岭系数最小化的是带罚项的残差平方和，其中，α≥0 是控制系数收缩量的复杂性参数： α 的值越大，收缩量越大，这样系数对共线性的鲁棒性也更强。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600" b="0" i="0" u="none" strike="noStrike" cap="none" normalizeH="0" baseline="0" dirty="0">
                <a:ln>
                  <a:noFill/>
                </a:ln>
                <a:solidFill>
                  <a:srgbClr val="4B4B4B"/>
                </a:solidFill>
                <a:effectLst/>
                <a:latin typeface="Arial" panose="020B0604020202020204" pitchFamily="34" charset="0"/>
                <a:ea typeface="PingFang SC"/>
              </a:rPr>
              <a:t>    </a:t>
            </a:r>
            <a:endParaRPr lang="zh-CN" altLang="en-US" sz="4800" b="0" i="0" dirty="0">
              <a:effectLst/>
              <a:latin typeface="-apple-system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06714D9-778E-4E68-B9D5-2C93594FB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1482"/>
            <a:ext cx="1822935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300" b="0" i="0" u="none" strike="noStrike" cap="none" normalizeH="0" baseline="0" dirty="0">
                <a:ln>
                  <a:noFill/>
                </a:ln>
                <a:solidFill>
                  <a:srgbClr val="4B4B4B"/>
                </a:solidFill>
                <a:effectLst/>
                <a:latin typeface="Arial" panose="020B0604020202020204" pitchFamily="34" charset="0"/>
                <a:ea typeface="PingFang SC"/>
              </a:rPr>
              <a:t>             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806733-5F45-46A4-9F43-034D553AD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71" y="4452472"/>
            <a:ext cx="5728355" cy="119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25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5" name="椭圆 4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自由: 形状 27"/>
          <p:cNvSpPr/>
          <p:nvPr/>
        </p:nvSpPr>
        <p:spPr>
          <a:xfrm rot="13500000">
            <a:off x="6068577" y="783410"/>
            <a:ext cx="293901" cy="293901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空心弧 2"/>
          <p:cNvSpPr/>
          <p:nvPr/>
        </p:nvSpPr>
        <p:spPr>
          <a:xfrm rot="7086271">
            <a:off x="6496050" y="2687637"/>
            <a:ext cx="1482725" cy="1482725"/>
          </a:xfrm>
          <a:custGeom>
            <a:avLst/>
            <a:gdLst/>
            <a:ahLst/>
            <a:cxnLst>
              <a:cxn ang="0">
                <a:pos x="719254" y="1482395"/>
              </a:cxn>
              <a:cxn ang="0">
                <a:pos x="18905" y="907716"/>
              </a:cxn>
              <a:cxn ang="0">
                <a:pos x="397400" y="84620"/>
              </a:cxn>
              <a:cxn ang="0">
                <a:pos x="1289534" y="242235"/>
              </a:cxn>
              <a:cxn ang="0">
                <a:pos x="1363085" y="1145194"/>
              </a:cxn>
              <a:cxn ang="0">
                <a:pos x="1349991" y="1136690"/>
              </a:cxn>
              <a:cxn ang="0">
                <a:pos x="1277989" y="252748"/>
              </a:cxn>
              <a:cxn ang="0">
                <a:pos x="404645" y="98453"/>
              </a:cxn>
              <a:cxn ang="0">
                <a:pos x="34121" y="904213"/>
              </a:cxn>
              <a:cxn ang="0">
                <a:pos x="719720" y="1466788"/>
              </a:cxn>
              <a:cxn ang="0">
                <a:pos x="719254" y="1482395"/>
              </a:cxn>
            </a:cxnLst>
            <a:rect l="0" t="0" r="0" b="0"/>
            <a:pathLst>
              <a:path w="1482725" h="1482725">
                <a:moveTo>
                  <a:pt x="719254" y="1482395"/>
                </a:moveTo>
                <a:cubicBezTo>
                  <a:pt x="382299" y="1472342"/>
                  <a:pt x="94548" y="1236225"/>
                  <a:pt x="18905" y="907716"/>
                </a:cubicBezTo>
                <a:cubicBezTo>
                  <a:pt x="-56738" y="579208"/>
                  <a:pt x="98774" y="241023"/>
                  <a:pt x="397400" y="84620"/>
                </a:cubicBezTo>
                <a:cubicBezTo>
                  <a:pt x="696026" y="-71783"/>
                  <a:pt x="1062576" y="-7024"/>
                  <a:pt x="1289534" y="242235"/>
                </a:cubicBezTo>
                <a:cubicBezTo>
                  <a:pt x="1516492" y="491494"/>
                  <a:pt x="1546711" y="862491"/>
                  <a:pt x="1363085" y="1145194"/>
                </a:cubicBezTo>
                <a:lnTo>
                  <a:pt x="1349991" y="1136690"/>
                </a:lnTo>
                <a:cubicBezTo>
                  <a:pt x="1529750" y="859941"/>
                  <a:pt x="1500167" y="496757"/>
                  <a:pt x="1277989" y="252748"/>
                </a:cubicBezTo>
                <a:cubicBezTo>
                  <a:pt x="1055811" y="8739"/>
                  <a:pt x="696982" y="-54656"/>
                  <a:pt x="404645" y="98453"/>
                </a:cubicBezTo>
                <a:cubicBezTo>
                  <a:pt x="112308" y="251562"/>
                  <a:pt x="-39929" y="582624"/>
                  <a:pt x="34121" y="904213"/>
                </a:cubicBezTo>
                <a:cubicBezTo>
                  <a:pt x="108171" y="1225803"/>
                  <a:pt x="389862" y="1456947"/>
                  <a:pt x="719720" y="1466788"/>
                </a:cubicBezTo>
                <a:cubicBezTo>
                  <a:pt x="719565" y="1471990"/>
                  <a:pt x="719409" y="1477193"/>
                  <a:pt x="719254" y="1482395"/>
                </a:cubicBezTo>
                <a:close/>
              </a:path>
            </a:pathLst>
          </a:custGeom>
          <a:solidFill>
            <a:schemeClr val="bg1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60863" y="3773487"/>
            <a:ext cx="2192337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谢谢聆听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532480" y="3726731"/>
            <a:ext cx="5127040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en-US" altLang="zh-CN" sz="2400" dirty="0">
                <a:solidFill>
                  <a:schemeClr val="accent2"/>
                </a:solidFill>
                <a:cs typeface="+mn-ea"/>
                <a:sym typeface="+mn-lt"/>
              </a:rPr>
              <a:t>THANKS FOR YOUR WATCHING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464510" y="2669605"/>
            <a:ext cx="5262980" cy="110799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r>
              <a:rPr lang="zh-CN" altLang="en-US" sz="6600" dirty="0">
                <a:solidFill>
                  <a:srgbClr val="F23B48"/>
                </a:solidFill>
                <a:cs typeface="+mn-ea"/>
                <a:sym typeface="+mn-lt"/>
              </a:rPr>
              <a:t>谢谢您的观看</a:t>
            </a:r>
            <a:endParaRPr lang="en-US" altLang="zh-CN" sz="6600" dirty="0">
              <a:solidFill>
                <a:srgbClr val="F23B48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596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89715" y="1970158"/>
            <a:ext cx="3061160" cy="751139"/>
            <a:chOff x="4123410" y="1826618"/>
            <a:chExt cx="3061160" cy="751139"/>
          </a:xfrm>
        </p:grpSpPr>
        <p:grpSp>
          <p:nvGrpSpPr>
            <p:cNvPr id="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8"/>
            <p:cNvSpPr txBox="1"/>
            <p:nvPr/>
          </p:nvSpPr>
          <p:spPr>
            <a:xfrm>
              <a:off x="4927755" y="2044062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爬取数据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4789715" y="3386655"/>
            <a:ext cx="3069593" cy="751139"/>
            <a:chOff x="4123410" y="1826618"/>
            <a:chExt cx="3069593" cy="751139"/>
          </a:xfrm>
        </p:grpSpPr>
        <p:grpSp>
          <p:nvGrpSpPr>
            <p:cNvPr id="12" name="组合 11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3" name="文本框 8"/>
            <p:cNvSpPr txBox="1"/>
            <p:nvPr/>
          </p:nvSpPr>
          <p:spPr>
            <a:xfrm>
              <a:off x="4936188" y="2013185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数据处理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4789713" y="4859678"/>
            <a:ext cx="3061162" cy="751139"/>
            <a:chOff x="4123410" y="1826618"/>
            <a:chExt cx="3061162" cy="751139"/>
          </a:xfrm>
        </p:grpSpPr>
        <p:grpSp>
          <p:nvGrpSpPr>
            <p:cNvPr id="21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2" name="文本框 8"/>
            <p:cNvSpPr txBox="1"/>
            <p:nvPr/>
          </p:nvSpPr>
          <p:spPr>
            <a:xfrm>
              <a:off x="4927757" y="2006085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预测数据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>
            <a:off x="4789715" y="208096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</a:rPr>
              <a:t>CONTENT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39" name="自由: 形状 85"/>
          <p:cNvSpPr/>
          <p:nvPr/>
        </p:nvSpPr>
        <p:spPr>
          <a:xfrm rot="2700000">
            <a:off x="6025850" y="813191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71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937285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爬取数据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1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19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4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4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爬取数据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2940727E-181A-4E1C-96E4-7B0207FFE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522" y="1606257"/>
            <a:ext cx="8425821" cy="426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4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5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5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爬取数据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E9AA51-4823-4EF1-A4A8-ABDD45647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436" y="1447270"/>
            <a:ext cx="9163521" cy="33593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06F3B7B-818E-4471-BB85-F05ED0929F21}"/>
              </a:ext>
            </a:extLst>
          </p:cNvPr>
          <p:cNvSpPr txBox="1"/>
          <p:nvPr/>
        </p:nvSpPr>
        <p:spPr>
          <a:xfrm>
            <a:off x="2698369" y="5331408"/>
            <a:ext cx="7206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Elements--------</a:t>
            </a:r>
            <a:r>
              <a:rPr lang="zh-CN" altLang="en-US" dirty="0"/>
              <a:t>左上角小鼠标</a:t>
            </a:r>
            <a:r>
              <a:rPr lang="en-US" altLang="zh-CN" dirty="0"/>
              <a:t>-----------</a:t>
            </a:r>
            <a:r>
              <a:rPr lang="zh-CN" altLang="en-US" dirty="0"/>
              <a:t>就可以找到网页上对应模块的源代码部分</a:t>
            </a:r>
          </a:p>
        </p:txBody>
      </p:sp>
    </p:spTree>
    <p:extLst>
      <p:ext uri="{BB962C8B-B14F-4D97-AF65-F5344CB8AC3E}">
        <p14:creationId xmlns:p14="http://schemas.microsoft.com/office/powerpoint/2010/main" val="409074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6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6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爬取数据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E9AA51-4823-4EF1-A4A8-ABDD45647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436" y="1447270"/>
            <a:ext cx="9163521" cy="33593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06F3B7B-818E-4471-BB85-F05ED0929F21}"/>
              </a:ext>
            </a:extLst>
          </p:cNvPr>
          <p:cNvSpPr txBox="1"/>
          <p:nvPr/>
        </p:nvSpPr>
        <p:spPr>
          <a:xfrm>
            <a:off x="2698369" y="5331408"/>
            <a:ext cx="7206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Elements--------</a:t>
            </a:r>
            <a:r>
              <a:rPr lang="zh-CN" altLang="en-US" dirty="0"/>
              <a:t>左上角小鼠标</a:t>
            </a:r>
            <a:r>
              <a:rPr lang="en-US" altLang="zh-CN" dirty="0"/>
              <a:t>-----------</a:t>
            </a:r>
            <a:r>
              <a:rPr lang="zh-CN" altLang="en-US" dirty="0"/>
              <a:t>就可以找到网页上对应模块的源代码部分</a:t>
            </a:r>
          </a:p>
        </p:txBody>
      </p:sp>
    </p:spTree>
    <p:extLst>
      <p:ext uri="{BB962C8B-B14F-4D97-AF65-F5344CB8AC3E}">
        <p14:creationId xmlns:p14="http://schemas.microsoft.com/office/powerpoint/2010/main" val="4120129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7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7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爬取数据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70926F-4A46-4986-A64F-89C9D73B4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929" y="1040638"/>
            <a:ext cx="8135738" cy="518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9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8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8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爬取数据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6F3B7B-818E-4471-BB85-F05ED0929F21}"/>
              </a:ext>
            </a:extLst>
          </p:cNvPr>
          <p:cNvSpPr txBox="1"/>
          <p:nvPr/>
        </p:nvSpPr>
        <p:spPr>
          <a:xfrm>
            <a:off x="2492991" y="4438977"/>
            <a:ext cx="7206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//*[@id="content"]/div[1]/ul</a:t>
            </a:r>
            <a:r>
              <a:rPr lang="en-US" altLang="zh-CN" dirty="0">
                <a:solidFill>
                  <a:srgbClr val="FF0000"/>
                </a:solidFill>
              </a:rPr>
              <a:t>/li[1]/</a:t>
            </a:r>
            <a:r>
              <a:rPr lang="en-US" altLang="zh-CN" dirty="0"/>
              <a:t>div[1]/div[2]/div/a[1]  </a:t>
            </a:r>
            <a:r>
              <a:rPr lang="zh-CN" altLang="en-US" dirty="0"/>
              <a:t>地址</a:t>
            </a:r>
            <a:r>
              <a:rPr lang="en-US" altLang="zh-CN" dirty="0"/>
              <a:t>1</a:t>
            </a:r>
            <a:r>
              <a:rPr lang="zh-CN" altLang="en-US" dirty="0"/>
              <a:t>（小区名）</a:t>
            </a:r>
          </a:p>
          <a:p>
            <a:r>
              <a:rPr lang="en-US" altLang="zh-CN" dirty="0"/>
              <a:t>//*[@id="content"]/div[1]/ul</a:t>
            </a:r>
            <a:r>
              <a:rPr lang="en-US" altLang="zh-CN" dirty="0">
                <a:solidFill>
                  <a:srgbClr val="FF0000"/>
                </a:solidFill>
              </a:rPr>
              <a:t>/li[1]/</a:t>
            </a:r>
            <a:r>
              <a:rPr lang="en-US" altLang="zh-CN" dirty="0"/>
              <a:t>div[1]/div[2]/div/a[2]  </a:t>
            </a:r>
            <a:r>
              <a:rPr lang="zh-CN" altLang="en-US" dirty="0"/>
              <a:t>地址</a:t>
            </a:r>
            <a:r>
              <a:rPr lang="en-US" altLang="zh-CN" dirty="0"/>
              <a:t>2 </a:t>
            </a:r>
            <a:r>
              <a:rPr lang="zh-CN" altLang="en-US" dirty="0"/>
              <a:t>（地点）</a:t>
            </a:r>
          </a:p>
          <a:p>
            <a:r>
              <a:rPr lang="en-US" altLang="zh-CN" dirty="0"/>
              <a:t>//*[@id="content"]/div[1]/ul</a:t>
            </a:r>
            <a:r>
              <a:rPr lang="en-US" altLang="zh-CN" dirty="0">
                <a:solidFill>
                  <a:srgbClr val="FF0000"/>
                </a:solidFill>
              </a:rPr>
              <a:t>/li[1]/</a:t>
            </a:r>
            <a:r>
              <a:rPr lang="en-US" altLang="zh-CN" dirty="0"/>
              <a:t>div[1]/div[3]/div/text() </a:t>
            </a:r>
            <a:r>
              <a:rPr lang="zh-CN" altLang="en-US" dirty="0"/>
              <a:t>几室几厅 面积 朝向 装修 楼层 哪年建造 什么楼</a:t>
            </a:r>
          </a:p>
          <a:p>
            <a:r>
              <a:rPr lang="en-US" altLang="zh-CN" dirty="0"/>
              <a:t>//*[@id="content"]/div[1]/ul</a:t>
            </a:r>
            <a:r>
              <a:rPr lang="en-US" altLang="zh-CN" dirty="0">
                <a:solidFill>
                  <a:srgbClr val="FF0000"/>
                </a:solidFill>
              </a:rPr>
              <a:t>/li[1]/</a:t>
            </a:r>
            <a:r>
              <a:rPr lang="en-US" altLang="zh-CN" dirty="0"/>
              <a:t>div[1]/div[6]/div[1]/span </a:t>
            </a:r>
            <a:r>
              <a:rPr lang="zh-CN" altLang="en-US" dirty="0"/>
              <a:t>价格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7309EB-941A-4155-B7F8-972FCB30636C}"/>
              </a:ext>
            </a:extLst>
          </p:cNvPr>
          <p:cNvSpPr txBox="1"/>
          <p:nvPr/>
        </p:nvSpPr>
        <p:spPr>
          <a:xfrm>
            <a:off x="2492991" y="1287961"/>
            <a:ext cx="7206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err="1">
                <a:solidFill>
                  <a:srgbClr val="4F4F4F"/>
                </a:solidFill>
                <a:latin typeface="PingFang SC"/>
              </a:rPr>
              <a:t>X</a:t>
            </a:r>
            <a:r>
              <a:rPr lang="en-US" altLang="zh-CN" b="1" i="0" dirty="0" err="1">
                <a:solidFill>
                  <a:srgbClr val="4F4F4F"/>
                </a:solidFill>
                <a:effectLst/>
                <a:latin typeface="PingFang SC"/>
              </a:rPr>
              <a:t>path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？</a:t>
            </a:r>
          </a:p>
          <a:p>
            <a:pPr algn="l"/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xpath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指的是使用路径表达式在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XML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文档中查找信息的语言。</a:t>
            </a:r>
          </a:p>
          <a:p>
            <a:pPr algn="l"/>
            <a:endParaRPr lang="en-US" altLang="zh-CN" b="0" i="0" dirty="0"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effectLst/>
                <a:latin typeface="-apple-system"/>
              </a:rPr>
              <a:t>每个元素以及属性都有一个父节点。元素节点可有零个、一个或多个子节点。就好像每一片树叶都只能在一根树枝上，但每一根树枝却有很多树叶。以此类推，树干是所有树枝的先辈节点，同一根树枝下的两片不同树叶是同胞节点，大树枝上的小树枝上的树叶就是大树枝的后代节点。</a:t>
            </a:r>
          </a:p>
        </p:txBody>
      </p:sp>
    </p:spTree>
    <p:extLst>
      <p:ext uri="{BB962C8B-B14F-4D97-AF65-F5344CB8AC3E}">
        <p14:creationId xmlns:p14="http://schemas.microsoft.com/office/powerpoint/2010/main" val="2022469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9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9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爬取数据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207866F-DEA5-4FC3-AA9A-EA4DCC1A2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968" y="1712610"/>
            <a:ext cx="9686064" cy="377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01016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137</TotalTime>
  <Words>432</Words>
  <Application>Microsoft Office PowerPoint</Application>
  <PresentationFormat>宽屏</PresentationFormat>
  <Paragraphs>57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-apple-system</vt:lpstr>
      <vt:lpstr>Lato</vt:lpstr>
      <vt:lpstr>PingFang SC</vt:lpstr>
      <vt:lpstr>Raleway</vt:lpstr>
      <vt:lpstr>微软雅黑</vt:lpstr>
      <vt:lpstr>Arial</vt:lpstr>
      <vt:lpstr>Calibri</vt:lpstr>
      <vt:lpstr>第一PPT，www.1ppt.com</vt:lpstr>
      <vt:lpstr>11_Office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红黑极简</dc:title>
  <dc:creator>第一PPT</dc:creator>
  <cp:keywords>www.1ppt.com</cp:keywords>
  <dc:description>www.1ppt.com</dc:description>
  <cp:lastModifiedBy>陈 郁欣</cp:lastModifiedBy>
  <cp:revision>21</cp:revision>
  <dcterms:created xsi:type="dcterms:W3CDTF">2017-02-13T15:17:59Z</dcterms:created>
  <dcterms:modified xsi:type="dcterms:W3CDTF">2020-11-19T04:43:35Z</dcterms:modified>
</cp:coreProperties>
</file>