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Deep Learning for Pneumonia Detection: Problem &amp; Data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/>
              <a:t>The Challenge:</a:t>
            </a:r>
            <a:r>
              <a:rPr lang="en-US" dirty="0" smtClean="0"/>
              <a:t> Critical need for rapid, accurate pneumonia diagnosis from chest X-rays. Manual methods are subjective &amp; time-consuming.</a:t>
            </a:r>
          </a:p>
          <a:p>
            <a:pPr algn="just"/>
            <a:r>
              <a:rPr lang="en-US" b="1" dirty="0" smtClean="0"/>
              <a:t>Our Goal:</a:t>
            </a:r>
            <a:r>
              <a:rPr lang="en-US" dirty="0" smtClean="0"/>
              <a:t> Develop an automated, robust AI system to enhance diagnostic precision.</a:t>
            </a:r>
          </a:p>
          <a:p>
            <a:pPr algn="just">
              <a:buNone/>
            </a:pPr>
            <a:r>
              <a:rPr lang="en-US" b="1" dirty="0" smtClean="0"/>
              <a:t>Data &amp; Preprocessing:</a:t>
            </a:r>
            <a:endParaRPr lang="en-US" dirty="0" smtClean="0"/>
          </a:p>
          <a:p>
            <a:pPr algn="just"/>
            <a:r>
              <a:rPr lang="en-US" b="1" dirty="0" smtClean="0"/>
              <a:t>Dataset:</a:t>
            </a:r>
            <a:r>
              <a:rPr lang="en-US" dirty="0" smtClean="0"/>
              <a:t> Chest X-ray images (e.g., </a:t>
            </a:r>
            <a:r>
              <a:rPr lang="en-US" dirty="0" err="1" smtClean="0"/>
              <a:t>PneumoniaMNIST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/>
              <a:t>Standardization:</a:t>
            </a:r>
            <a:r>
              <a:rPr lang="en-US" dirty="0" smtClean="0"/>
              <a:t> Images resized to (128×128) RGB (3-channel), normalized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b="1" dirty="0" smtClean="0"/>
              <a:t>Enhanced </a:t>
            </a:r>
            <a:r>
              <a:rPr lang="en-US" b="1" dirty="0" smtClean="0"/>
              <a:t>Augmentation:</a:t>
            </a:r>
            <a:r>
              <a:rPr lang="en-US" dirty="0" smtClean="0"/>
              <a:t> Diverse transformations (random flips, brightness/contrast, rotations, zooming) on training data for improved generalization.</a:t>
            </a:r>
          </a:p>
          <a:p>
            <a:pPr algn="just"/>
            <a:r>
              <a:rPr lang="en-US" b="1" dirty="0" smtClean="0"/>
              <a:t>Imbalance Handling:</a:t>
            </a:r>
            <a:r>
              <a:rPr lang="en-US" dirty="0" smtClean="0"/>
              <a:t> </a:t>
            </a:r>
            <a:r>
              <a:rPr lang="en-US" b="1" dirty="0" smtClean="0"/>
              <a:t>SMOTE</a:t>
            </a:r>
            <a:r>
              <a:rPr lang="en-US" dirty="0" smtClean="0"/>
              <a:t> used on training set to balance minority 'Pneumonia' class, preventing bias.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ResNet50 Architecture &amp; Robust Training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Model Architecture:</a:t>
            </a:r>
            <a:endParaRPr lang="en-US" dirty="0" smtClean="0"/>
          </a:p>
          <a:p>
            <a:pPr algn="just"/>
            <a:r>
              <a:rPr lang="en-US" b="1" dirty="0" smtClean="0"/>
              <a:t>Base Model:</a:t>
            </a:r>
            <a:r>
              <a:rPr lang="en-US" dirty="0" smtClean="0"/>
              <a:t> Pre-trained </a:t>
            </a:r>
            <a:r>
              <a:rPr lang="en-US" b="1" dirty="0" smtClean="0"/>
              <a:t>ResNet50</a:t>
            </a:r>
            <a:r>
              <a:rPr lang="en-US" dirty="0" smtClean="0"/>
              <a:t> (</a:t>
            </a:r>
            <a:r>
              <a:rPr lang="en-US" dirty="0" err="1" smtClean="0"/>
              <a:t>ImageNet</a:t>
            </a:r>
            <a:r>
              <a:rPr lang="en-US" dirty="0" smtClean="0"/>
              <a:t> weights) as a frozen feature extractor.</a:t>
            </a:r>
          </a:p>
          <a:p>
            <a:pPr algn="just"/>
            <a:r>
              <a:rPr lang="en-US" b="1" dirty="0" smtClean="0"/>
              <a:t>Custom Head:</a:t>
            </a:r>
            <a:r>
              <a:rPr lang="en-US" dirty="0" smtClean="0"/>
              <a:t> GlobalAveragePooling2D → </a:t>
            </a:r>
            <a:r>
              <a:rPr lang="en-US" dirty="0" err="1" smtClean="0"/>
              <a:t>BatchNormalization</a:t>
            </a:r>
            <a:r>
              <a:rPr lang="en-US" dirty="0" smtClean="0"/>
              <a:t> → Dropout(0.5) → Dense(128, </a:t>
            </a:r>
            <a:r>
              <a:rPr lang="en-US" dirty="0" err="1" smtClean="0"/>
              <a:t>ReLU</a:t>
            </a:r>
            <a:r>
              <a:rPr lang="en-US" dirty="0" smtClean="0"/>
              <a:t>) → </a:t>
            </a:r>
            <a:r>
              <a:rPr lang="en-US" dirty="0" err="1" smtClean="0"/>
              <a:t>BatchNormalization</a:t>
            </a:r>
            <a:r>
              <a:rPr lang="en-US" dirty="0" smtClean="0"/>
              <a:t> → Dropout(0.5) → Dense(1, Sigmoid).</a:t>
            </a:r>
          </a:p>
          <a:p>
            <a:pPr algn="just">
              <a:buNone/>
            </a:pPr>
            <a:r>
              <a:rPr lang="en-US" b="1" dirty="0" smtClean="0"/>
              <a:t>Training Workflow:</a:t>
            </a:r>
            <a:endParaRPr lang="en-US" dirty="0" smtClean="0"/>
          </a:p>
          <a:p>
            <a:pPr algn="just"/>
            <a:r>
              <a:rPr lang="en-US" b="1" dirty="0" smtClean="0"/>
              <a:t>Optimizer:</a:t>
            </a:r>
            <a:r>
              <a:rPr lang="en-US" dirty="0" smtClean="0"/>
              <a:t> Adam with </a:t>
            </a:r>
            <a:r>
              <a:rPr lang="en-US" dirty="0" err="1" smtClean="0"/>
              <a:t>config.LEARNING_RATE</a:t>
            </a:r>
            <a:r>
              <a:rPr lang="en-US" dirty="0" smtClean="0"/>
              <a:t> and </a:t>
            </a:r>
            <a:r>
              <a:rPr lang="en-US" b="1" dirty="0" smtClean="0"/>
              <a:t>Loss</a:t>
            </a:r>
            <a:r>
              <a:rPr lang="en-US" b="1" dirty="0" smtClean="0"/>
              <a:t>:</a:t>
            </a:r>
            <a:r>
              <a:rPr lang="en-US" dirty="0" smtClean="0"/>
              <a:t> Binary Cross-Entropy.</a:t>
            </a:r>
          </a:p>
          <a:p>
            <a:pPr algn="just"/>
            <a:r>
              <a:rPr lang="en-US" b="1" dirty="0" smtClean="0"/>
              <a:t>Metrics:</a:t>
            </a:r>
            <a:r>
              <a:rPr lang="en-US" dirty="0" smtClean="0"/>
              <a:t> Accuracy, </a:t>
            </a:r>
            <a:r>
              <a:rPr lang="en-US" b="1" dirty="0" smtClean="0"/>
              <a:t>AUC</a:t>
            </a:r>
            <a:r>
              <a:rPr lang="en-US" dirty="0" smtClean="0"/>
              <a:t>, Precision, Recall, custom </a:t>
            </a:r>
            <a:r>
              <a:rPr lang="en-US" b="1" dirty="0" smtClean="0"/>
              <a:t>F1-Score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Learning Rate Scheduling:</a:t>
            </a:r>
            <a:r>
              <a:rPr lang="en-US" dirty="0" smtClean="0"/>
              <a:t> </a:t>
            </a:r>
            <a:r>
              <a:rPr lang="en-US" dirty="0" err="1" smtClean="0"/>
              <a:t>ReduceLROnPlateau</a:t>
            </a:r>
            <a:r>
              <a:rPr lang="en-US" dirty="0" smtClean="0"/>
              <a:t> dynamically adjusts LR based on </a:t>
            </a:r>
            <a:r>
              <a:rPr lang="en-US" dirty="0" err="1" smtClean="0"/>
              <a:t>val_auc</a:t>
            </a:r>
            <a:r>
              <a:rPr lang="en-US" dirty="0" smtClean="0"/>
              <a:t> plateaus.</a:t>
            </a:r>
          </a:p>
          <a:p>
            <a:pPr algn="just"/>
            <a:r>
              <a:rPr lang="en-US" b="1" dirty="0" smtClean="0"/>
              <a:t>Early Stopping:</a:t>
            </a:r>
            <a:r>
              <a:rPr lang="en-US" dirty="0" smtClean="0"/>
              <a:t> Monitors </a:t>
            </a:r>
            <a:r>
              <a:rPr lang="en-US" dirty="0" err="1" smtClean="0"/>
              <a:t>val_auc</a:t>
            </a:r>
            <a:r>
              <a:rPr lang="en-US" dirty="0" smtClean="0"/>
              <a:t> (patience=5, mode='max', </a:t>
            </a:r>
            <a:r>
              <a:rPr lang="en-US" dirty="0" err="1" smtClean="0"/>
              <a:t>restore_best_weights</a:t>
            </a:r>
            <a:r>
              <a:rPr lang="en-US" dirty="0" smtClean="0"/>
              <a:t>=True) to prevent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Model </a:t>
            </a:r>
            <a:r>
              <a:rPr lang="en-US" b="1" dirty="0" err="1" smtClean="0"/>
              <a:t>Checkpointing</a:t>
            </a:r>
            <a:r>
              <a:rPr lang="en-US" b="1" dirty="0" smtClean="0"/>
              <a:t>:</a:t>
            </a:r>
            <a:r>
              <a:rPr lang="en-US" dirty="0" smtClean="0"/>
              <a:t> Saves the best model (</a:t>
            </a:r>
            <a:r>
              <a:rPr lang="en-US" dirty="0" err="1" smtClean="0"/>
              <a:t>best_model_smote.keras</a:t>
            </a:r>
            <a:r>
              <a:rPr lang="en-US" dirty="0" smtClean="0"/>
              <a:t>) based on highest </a:t>
            </a:r>
            <a:r>
              <a:rPr lang="en-US" dirty="0" err="1" smtClean="0"/>
              <a:t>val_auc</a:t>
            </a:r>
            <a:r>
              <a:rPr lang="en-US" dirty="0" smtClean="0"/>
              <a:t> during training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Evaluation Results &amp; Project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/>
              <a:t>Key Performance Metrics (Test Set):</a:t>
            </a:r>
            <a:endParaRPr lang="en-US" dirty="0" smtClean="0"/>
          </a:p>
          <a:p>
            <a:pPr algn="just"/>
            <a:r>
              <a:rPr lang="en-US" b="1" dirty="0" smtClean="0"/>
              <a:t>Accuracy:</a:t>
            </a:r>
            <a:r>
              <a:rPr lang="en-US" dirty="0" smtClean="0"/>
              <a:t> [Insert Test Accuracy, e.g., 87.0%]</a:t>
            </a:r>
          </a:p>
          <a:p>
            <a:pPr algn="just"/>
            <a:r>
              <a:rPr lang="en-US" b="1" dirty="0" smtClean="0"/>
              <a:t>AUC:</a:t>
            </a:r>
            <a:r>
              <a:rPr lang="en-US" dirty="0" smtClean="0"/>
              <a:t> [Insert Test AUC, e.g., 0.975]</a:t>
            </a:r>
          </a:p>
          <a:p>
            <a:pPr lvl="1" algn="just"/>
            <a:r>
              <a:rPr lang="en-US" dirty="0" smtClean="0"/>
              <a:t>Insight: Excellent discrimination between classes.</a:t>
            </a:r>
          </a:p>
          <a:p>
            <a:pPr algn="just"/>
            <a:r>
              <a:rPr lang="en-US" b="1" dirty="0" smtClean="0"/>
              <a:t>F1-Score (Pneumonia):</a:t>
            </a:r>
            <a:r>
              <a:rPr lang="en-US" dirty="0" smtClean="0"/>
              <a:t> [Insert Test F1-Score for class 1, e.g., 0.90]</a:t>
            </a:r>
          </a:p>
          <a:p>
            <a:pPr lvl="1" algn="just"/>
            <a:r>
              <a:rPr lang="en-US" dirty="0" smtClean="0"/>
              <a:t>Insight: Strong balance of precision and recall for the positive class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Visualizations </a:t>
            </a:r>
            <a:r>
              <a:rPr lang="en-US" b="1" dirty="0" smtClean="0"/>
              <a:t>-</a:t>
            </a:r>
            <a:r>
              <a:rPr lang="en-US" dirty="0" smtClean="0"/>
              <a:t> Confusion </a:t>
            </a:r>
            <a:r>
              <a:rPr lang="en-US" dirty="0" smtClean="0"/>
              <a:t>Matrix, ROC </a:t>
            </a:r>
            <a:r>
              <a:rPr lang="en-US" dirty="0" smtClean="0"/>
              <a:t>Curve.</a:t>
            </a: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Conclusion </a:t>
            </a:r>
            <a:r>
              <a:rPr lang="en-US" b="1" dirty="0" smtClean="0"/>
              <a:t>&amp; Impact:</a:t>
            </a:r>
            <a:endParaRPr lang="en-US" dirty="0" smtClean="0"/>
          </a:p>
          <a:p>
            <a:pPr algn="just"/>
            <a:r>
              <a:rPr lang="en-US" dirty="0" smtClean="0"/>
              <a:t>ResNet50 model, enhanced by augmentation &amp; SMOTE, achieves high performance in automated pneumonia detection.</a:t>
            </a:r>
          </a:p>
          <a:p>
            <a:pPr algn="just"/>
            <a:r>
              <a:rPr lang="en-US" dirty="0" smtClean="0"/>
              <a:t>High </a:t>
            </a:r>
            <a:r>
              <a:rPr lang="en-US" b="1" dirty="0" smtClean="0"/>
              <a:t>AUC</a:t>
            </a:r>
            <a:r>
              <a:rPr lang="en-US" dirty="0" smtClean="0"/>
              <a:t> and </a:t>
            </a:r>
            <a:r>
              <a:rPr lang="en-US" b="1" dirty="0" smtClean="0"/>
              <a:t>F1-score</a:t>
            </a:r>
            <a:r>
              <a:rPr lang="en-US" dirty="0" smtClean="0"/>
              <a:t> validate strong generalization.</a:t>
            </a:r>
          </a:p>
          <a:p>
            <a:pPr algn="just"/>
            <a:r>
              <a:rPr lang="en-US" dirty="0" smtClean="0"/>
              <a:t>This AI system offers significant potential to assist medical professionals in rapid and accurate diagnosis.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</TotalTime>
  <Words>361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Deep Learning for Pneumonia Detection: Problem &amp; Data Strategy</vt:lpstr>
      <vt:lpstr>ResNet50 Architecture &amp; Robust Training Workflow</vt:lpstr>
      <vt:lpstr>Evaluation Results &amp; Project Impact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Pneumonia Detection: Problem &amp; Data Strategy</dc:title>
  <dc:creator>GM kaviarasu</dc:creator>
  <cp:lastModifiedBy>Windows User</cp:lastModifiedBy>
  <cp:revision>5</cp:revision>
  <dcterms:created xsi:type="dcterms:W3CDTF">2006-08-16T00:00:00Z</dcterms:created>
  <dcterms:modified xsi:type="dcterms:W3CDTF">2025-05-30T12:17:56Z</dcterms:modified>
</cp:coreProperties>
</file>