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modernComment_104_3FC7D616.xml" ContentType="application/vnd.ms-powerpoint.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8"/>
  </p:notesMasterIdLst>
  <p:sldIdLst>
    <p:sldId id="256" r:id="rId2"/>
    <p:sldId id="257" r:id="rId3"/>
    <p:sldId id="260" r:id="rId4"/>
    <p:sldId id="262" r:id="rId5"/>
    <p:sldId id="264"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9F5A10F-84F0-0B1F-AB9B-49DCE121D884}" name="Angel Antwi-Mensah" initials="AA" userId="64acb509f29783b7"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BB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485596-7138-486B-8AC4-3B898244DC72}" v="1" dt="2024-12-02T00:35:54.1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50" autoAdjust="0"/>
    <p:restoredTop sz="94660"/>
  </p:normalViewPr>
  <p:slideViewPr>
    <p:cSldViewPr snapToGrid="0">
      <p:cViewPr varScale="1">
        <p:scale>
          <a:sx n="59" d="100"/>
          <a:sy n="59" d="100"/>
        </p:scale>
        <p:origin x="76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vour Umejesi" userId="4631ee767035c45d" providerId="LiveId" clId="{17485596-7138-486B-8AC4-3B898244DC72}"/>
    <pc:docChg chg="modSld">
      <pc:chgData name="Favour Umejesi" userId="4631ee767035c45d" providerId="LiveId" clId="{17485596-7138-486B-8AC4-3B898244DC72}" dt="2024-12-02T00:45:24.214" v="70" actId="1076"/>
      <pc:docMkLst>
        <pc:docMk/>
      </pc:docMkLst>
      <pc:sldChg chg="modSp mod">
        <pc:chgData name="Favour Umejesi" userId="4631ee767035c45d" providerId="LiveId" clId="{17485596-7138-486B-8AC4-3B898244DC72}" dt="2024-12-02T00:45:24.214" v="70" actId="1076"/>
        <pc:sldMkLst>
          <pc:docMk/>
          <pc:sldMk cId="3190186456" sldId="262"/>
        </pc:sldMkLst>
        <pc:spChg chg="mod">
          <ac:chgData name="Favour Umejesi" userId="4631ee767035c45d" providerId="LiveId" clId="{17485596-7138-486B-8AC4-3B898244DC72}" dt="2024-12-02T00:44:43.691" v="66" actId="1076"/>
          <ac:spMkLst>
            <pc:docMk/>
            <pc:sldMk cId="3190186456" sldId="262"/>
            <ac:spMk id="2" creationId="{EC383DA0-E986-934B-C0AF-78BE961F9A42}"/>
          </ac:spMkLst>
        </pc:spChg>
        <pc:picChg chg="mod">
          <ac:chgData name="Favour Umejesi" userId="4631ee767035c45d" providerId="LiveId" clId="{17485596-7138-486B-8AC4-3B898244DC72}" dt="2024-12-02T00:45:24.214" v="70" actId="1076"/>
          <ac:picMkLst>
            <pc:docMk/>
            <pc:sldMk cId="3190186456" sldId="262"/>
            <ac:picMk id="5" creationId="{7549800C-5FED-9E10-80AF-3E1A83C7B0AA}"/>
          </ac:picMkLst>
        </pc:picChg>
        <pc:picChg chg="mod">
          <ac:chgData name="Favour Umejesi" userId="4631ee767035c45d" providerId="LiveId" clId="{17485596-7138-486B-8AC4-3B898244DC72}" dt="2024-12-02T00:44:37.914" v="65" actId="1076"/>
          <ac:picMkLst>
            <pc:docMk/>
            <pc:sldMk cId="3190186456" sldId="262"/>
            <ac:picMk id="7" creationId="{7CE6DE8D-FFE1-449C-7BD2-259D4636FA35}"/>
          </ac:picMkLst>
        </pc:picChg>
      </pc:sldChg>
      <pc:sldChg chg="addSp modSp mod">
        <pc:chgData name="Favour Umejesi" userId="4631ee767035c45d" providerId="LiveId" clId="{17485596-7138-486B-8AC4-3B898244DC72}" dt="2024-12-02T00:37:33.832" v="64" actId="20577"/>
        <pc:sldMkLst>
          <pc:docMk/>
          <pc:sldMk cId="2781889197" sldId="263"/>
        </pc:sldMkLst>
        <pc:spChg chg="add mod">
          <ac:chgData name="Favour Umejesi" userId="4631ee767035c45d" providerId="LiveId" clId="{17485596-7138-486B-8AC4-3B898244DC72}" dt="2024-12-02T00:37:33.832" v="64" actId="20577"/>
          <ac:spMkLst>
            <pc:docMk/>
            <pc:sldMk cId="2781889197" sldId="263"/>
            <ac:spMk id="3" creationId="{DA7F50E8-4FDF-D390-7B1C-54EC72C26163}"/>
          </ac:spMkLst>
        </pc:spChg>
      </pc:sldChg>
    </pc:docChg>
  </pc:docChgLst>
</pc:chgInfo>
</file>

<file path=ppt/comments/modernComment_104_3FC7D616.xml><?xml version="1.0" encoding="utf-8"?>
<p188:cmLst xmlns:a="http://schemas.openxmlformats.org/drawingml/2006/main" xmlns:r="http://schemas.openxmlformats.org/officeDocument/2006/relationships" xmlns:p188="http://schemas.microsoft.com/office/powerpoint/2018/8/main">
  <p188:cm id="{A42C5ED9-FFC8-4F73-870A-B63C370DD81C}" authorId="{19F5A10F-84F0-0B1F-AB9B-49DCE121D884}" created="2024-11-30T20:24:39.856">
    <ac:deMkLst xmlns:ac="http://schemas.microsoft.com/office/drawing/2013/main/command">
      <pc:docMk xmlns:pc="http://schemas.microsoft.com/office/powerpoint/2013/main/command"/>
      <pc:sldMk xmlns:pc="http://schemas.microsoft.com/office/powerpoint/2013/main/command" cId="1070061078" sldId="260"/>
      <ac:spMk id="7" creationId="{0BD01908-319C-D5DA-2D22-93D0B85BB3CC}"/>
    </ac:deMkLst>
    <p188:txBody>
      <a:bodyPr/>
      <a:lstStyle/>
      <a:p>
        <a:r>
          <a:rPr lang="en-US"/>
          <a:t>For the first point, We will talk about the min and max values of the trend and cycle column, we will also touch on the skewness of the column depending on the fact that Skewness is when median is not equal to mean.</a:t>
        </a:r>
      </a:p>
    </p188:txBody>
  </p188:cm>
</p188:cmLst>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8A665D-9BCB-4990-AA12-AF75960B24C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6FA12886-6612-44B9-AE58-25079DAA5893}">
      <dgm:prSet/>
      <dgm:spPr/>
      <dgm:t>
        <a:bodyPr/>
        <a:lstStyle/>
        <a:p>
          <a:r>
            <a:rPr lang="en-US" b="0" i="0">
              <a:latin typeface="Times New Roman" panose="02020603050405020304" pitchFamily="18" charset="0"/>
              <a:cs typeface="Times New Roman" panose="02020603050405020304" pitchFamily="18" charset="0"/>
            </a:rPr>
            <a:t>This project utilizes a dataset from Kaggle, containing daily atmospheric carbon dioxide (CO₂) concentration measurements spanning October 11, 2014, to November 26, 2024. The data was acquired through the Daily Atmospheric Carbon Dioxide Concentration API from Rapid API (global-warming.org).</a:t>
          </a:r>
          <a:endParaRPr lang="en-US">
            <a:latin typeface="Times New Roman" panose="02020603050405020304" pitchFamily="18" charset="0"/>
            <a:cs typeface="Times New Roman" panose="02020603050405020304" pitchFamily="18" charset="0"/>
          </a:endParaRPr>
        </a:p>
      </dgm:t>
    </dgm:pt>
    <dgm:pt modelId="{90F157CF-CCD3-4636-87E1-E30FA595D034}" type="parTrans" cxnId="{095561D8-2D19-4DFA-865E-7D354CE3B650}">
      <dgm:prSet/>
      <dgm:spPr/>
      <dgm:t>
        <a:bodyPr/>
        <a:lstStyle/>
        <a:p>
          <a:endParaRPr lang="en-US"/>
        </a:p>
      </dgm:t>
    </dgm:pt>
    <dgm:pt modelId="{B74C136F-A997-44DA-A52D-6D97E7606B8D}" type="sibTrans" cxnId="{095561D8-2D19-4DFA-865E-7D354CE3B650}">
      <dgm:prSet/>
      <dgm:spPr/>
      <dgm:t>
        <a:bodyPr/>
        <a:lstStyle/>
        <a:p>
          <a:endParaRPr lang="en-US"/>
        </a:p>
      </dgm:t>
    </dgm:pt>
    <dgm:pt modelId="{2E0174B9-5794-478C-9C88-42DD109688DD}">
      <dgm:prSet/>
      <dgm:spPr/>
      <dgm:t>
        <a:bodyPr/>
        <a:lstStyle/>
        <a:p>
          <a:r>
            <a:rPr lang="en-US" b="0" i="0"/>
            <a:t>By analyzing this dataset, we aim to monitor long-term trends in atmospheric CO₂ levels and seasonal variations. This analysis will provide insights into the relationship between CO₂ trends and global climate patterns, highlighting the influence of human activities on the Earth's atmospheric composition and their broader implications for climate change.</a:t>
          </a:r>
          <a:endParaRPr lang="en-US"/>
        </a:p>
      </dgm:t>
    </dgm:pt>
    <dgm:pt modelId="{438EA5DF-2B3F-4B79-82C8-98FE05CA8922}" type="parTrans" cxnId="{F8AADF03-36C9-4E63-B834-F6F165155D09}">
      <dgm:prSet/>
      <dgm:spPr/>
      <dgm:t>
        <a:bodyPr/>
        <a:lstStyle/>
        <a:p>
          <a:endParaRPr lang="en-US"/>
        </a:p>
      </dgm:t>
    </dgm:pt>
    <dgm:pt modelId="{F40076E1-91FE-4DC4-B351-F34202458326}" type="sibTrans" cxnId="{F8AADF03-36C9-4E63-B834-F6F165155D09}">
      <dgm:prSet/>
      <dgm:spPr/>
      <dgm:t>
        <a:bodyPr/>
        <a:lstStyle/>
        <a:p>
          <a:endParaRPr lang="en-US"/>
        </a:p>
      </dgm:t>
    </dgm:pt>
    <dgm:pt modelId="{710EC3FA-619A-41C9-8F3F-7A59CB4EC384}" type="pres">
      <dgm:prSet presAssocID="{6C8A665D-9BCB-4990-AA12-AF75960B24C8}" presName="hierChild1" presStyleCnt="0">
        <dgm:presLayoutVars>
          <dgm:chPref val="1"/>
          <dgm:dir/>
          <dgm:animOne val="branch"/>
          <dgm:animLvl val="lvl"/>
          <dgm:resizeHandles/>
        </dgm:presLayoutVars>
      </dgm:prSet>
      <dgm:spPr/>
    </dgm:pt>
    <dgm:pt modelId="{230C2616-4367-432E-A758-0676CCE7A4B5}" type="pres">
      <dgm:prSet presAssocID="{6FA12886-6612-44B9-AE58-25079DAA5893}" presName="hierRoot1" presStyleCnt="0"/>
      <dgm:spPr/>
    </dgm:pt>
    <dgm:pt modelId="{913DA736-4D4B-4425-9832-5707B825D441}" type="pres">
      <dgm:prSet presAssocID="{6FA12886-6612-44B9-AE58-25079DAA5893}" presName="composite" presStyleCnt="0"/>
      <dgm:spPr/>
    </dgm:pt>
    <dgm:pt modelId="{B415AC97-F3DD-490E-9F4F-308CB5464859}" type="pres">
      <dgm:prSet presAssocID="{6FA12886-6612-44B9-AE58-25079DAA5893}" presName="background" presStyleLbl="node0" presStyleIdx="0" presStyleCnt="2"/>
      <dgm:spPr/>
    </dgm:pt>
    <dgm:pt modelId="{463ACF08-7EC0-4D7C-A748-82008585B270}" type="pres">
      <dgm:prSet presAssocID="{6FA12886-6612-44B9-AE58-25079DAA5893}" presName="text" presStyleLbl="fgAcc0" presStyleIdx="0" presStyleCnt="2">
        <dgm:presLayoutVars>
          <dgm:chPref val="3"/>
        </dgm:presLayoutVars>
      </dgm:prSet>
      <dgm:spPr/>
    </dgm:pt>
    <dgm:pt modelId="{EF6BA14F-7EC8-4AA6-BA76-800B3E90CB26}" type="pres">
      <dgm:prSet presAssocID="{6FA12886-6612-44B9-AE58-25079DAA5893}" presName="hierChild2" presStyleCnt="0"/>
      <dgm:spPr/>
    </dgm:pt>
    <dgm:pt modelId="{7F7BD142-D83E-4F1B-A378-BC7EFC74AC3B}" type="pres">
      <dgm:prSet presAssocID="{2E0174B9-5794-478C-9C88-42DD109688DD}" presName="hierRoot1" presStyleCnt="0"/>
      <dgm:spPr/>
    </dgm:pt>
    <dgm:pt modelId="{DBE6949E-3B86-4279-9FD6-664F06D94228}" type="pres">
      <dgm:prSet presAssocID="{2E0174B9-5794-478C-9C88-42DD109688DD}" presName="composite" presStyleCnt="0"/>
      <dgm:spPr/>
    </dgm:pt>
    <dgm:pt modelId="{BCE21958-EDD1-4954-9247-0839B3B56A1D}" type="pres">
      <dgm:prSet presAssocID="{2E0174B9-5794-478C-9C88-42DD109688DD}" presName="background" presStyleLbl="node0" presStyleIdx="1" presStyleCnt="2"/>
      <dgm:spPr/>
    </dgm:pt>
    <dgm:pt modelId="{E784AC78-84F9-4943-B023-93B809E1006E}" type="pres">
      <dgm:prSet presAssocID="{2E0174B9-5794-478C-9C88-42DD109688DD}" presName="text" presStyleLbl="fgAcc0" presStyleIdx="1" presStyleCnt="2">
        <dgm:presLayoutVars>
          <dgm:chPref val="3"/>
        </dgm:presLayoutVars>
      </dgm:prSet>
      <dgm:spPr/>
    </dgm:pt>
    <dgm:pt modelId="{FF3B77AD-B0D1-407E-9968-2A4C711046CD}" type="pres">
      <dgm:prSet presAssocID="{2E0174B9-5794-478C-9C88-42DD109688DD}" presName="hierChild2" presStyleCnt="0"/>
      <dgm:spPr/>
    </dgm:pt>
  </dgm:ptLst>
  <dgm:cxnLst>
    <dgm:cxn modelId="{F8AADF03-36C9-4E63-B834-F6F165155D09}" srcId="{6C8A665D-9BCB-4990-AA12-AF75960B24C8}" destId="{2E0174B9-5794-478C-9C88-42DD109688DD}" srcOrd="1" destOrd="0" parTransId="{438EA5DF-2B3F-4B79-82C8-98FE05CA8922}" sibTransId="{F40076E1-91FE-4DC4-B351-F34202458326}"/>
    <dgm:cxn modelId="{33EB9E15-0063-4485-9D23-4F1D9ADECF78}" type="presOf" srcId="{6C8A665D-9BCB-4990-AA12-AF75960B24C8}" destId="{710EC3FA-619A-41C9-8F3F-7A59CB4EC384}" srcOrd="0" destOrd="0" presId="urn:microsoft.com/office/officeart/2005/8/layout/hierarchy1"/>
    <dgm:cxn modelId="{9144302D-6A13-4351-8F15-8FBD98FD95F8}" type="presOf" srcId="{6FA12886-6612-44B9-AE58-25079DAA5893}" destId="{463ACF08-7EC0-4D7C-A748-82008585B270}" srcOrd="0" destOrd="0" presId="urn:microsoft.com/office/officeart/2005/8/layout/hierarchy1"/>
    <dgm:cxn modelId="{EC063574-2615-4B05-A23C-D103C92C3D1C}" type="presOf" srcId="{2E0174B9-5794-478C-9C88-42DD109688DD}" destId="{E784AC78-84F9-4943-B023-93B809E1006E}" srcOrd="0" destOrd="0" presId="urn:microsoft.com/office/officeart/2005/8/layout/hierarchy1"/>
    <dgm:cxn modelId="{095561D8-2D19-4DFA-865E-7D354CE3B650}" srcId="{6C8A665D-9BCB-4990-AA12-AF75960B24C8}" destId="{6FA12886-6612-44B9-AE58-25079DAA5893}" srcOrd="0" destOrd="0" parTransId="{90F157CF-CCD3-4636-87E1-E30FA595D034}" sibTransId="{B74C136F-A997-44DA-A52D-6D97E7606B8D}"/>
    <dgm:cxn modelId="{2254BB7B-7522-4018-82B4-EE3B1FC0FA5B}" type="presParOf" srcId="{710EC3FA-619A-41C9-8F3F-7A59CB4EC384}" destId="{230C2616-4367-432E-A758-0676CCE7A4B5}" srcOrd="0" destOrd="0" presId="urn:microsoft.com/office/officeart/2005/8/layout/hierarchy1"/>
    <dgm:cxn modelId="{D151B5C8-0797-4CA7-9A9D-9042F802EDFD}" type="presParOf" srcId="{230C2616-4367-432E-A758-0676CCE7A4B5}" destId="{913DA736-4D4B-4425-9832-5707B825D441}" srcOrd="0" destOrd="0" presId="urn:microsoft.com/office/officeart/2005/8/layout/hierarchy1"/>
    <dgm:cxn modelId="{FC3523D1-7418-44F2-AB42-A97B548C8905}" type="presParOf" srcId="{913DA736-4D4B-4425-9832-5707B825D441}" destId="{B415AC97-F3DD-490E-9F4F-308CB5464859}" srcOrd="0" destOrd="0" presId="urn:microsoft.com/office/officeart/2005/8/layout/hierarchy1"/>
    <dgm:cxn modelId="{C6870010-9BAA-4D94-89F3-648CE07BF7E7}" type="presParOf" srcId="{913DA736-4D4B-4425-9832-5707B825D441}" destId="{463ACF08-7EC0-4D7C-A748-82008585B270}" srcOrd="1" destOrd="0" presId="urn:microsoft.com/office/officeart/2005/8/layout/hierarchy1"/>
    <dgm:cxn modelId="{A7E8BF77-0597-4319-AE94-2A120D6E725C}" type="presParOf" srcId="{230C2616-4367-432E-A758-0676CCE7A4B5}" destId="{EF6BA14F-7EC8-4AA6-BA76-800B3E90CB26}" srcOrd="1" destOrd="0" presId="urn:microsoft.com/office/officeart/2005/8/layout/hierarchy1"/>
    <dgm:cxn modelId="{D1857E93-CB6C-42DA-94B9-65E5819732B7}" type="presParOf" srcId="{710EC3FA-619A-41C9-8F3F-7A59CB4EC384}" destId="{7F7BD142-D83E-4F1B-A378-BC7EFC74AC3B}" srcOrd="1" destOrd="0" presId="urn:microsoft.com/office/officeart/2005/8/layout/hierarchy1"/>
    <dgm:cxn modelId="{9C87C604-A550-4D49-A850-BDB29BCC39A4}" type="presParOf" srcId="{7F7BD142-D83E-4F1B-A378-BC7EFC74AC3B}" destId="{DBE6949E-3B86-4279-9FD6-664F06D94228}" srcOrd="0" destOrd="0" presId="urn:microsoft.com/office/officeart/2005/8/layout/hierarchy1"/>
    <dgm:cxn modelId="{2BD396AE-06C9-4F09-9668-7BADDF8E8462}" type="presParOf" srcId="{DBE6949E-3B86-4279-9FD6-664F06D94228}" destId="{BCE21958-EDD1-4954-9247-0839B3B56A1D}" srcOrd="0" destOrd="0" presId="urn:microsoft.com/office/officeart/2005/8/layout/hierarchy1"/>
    <dgm:cxn modelId="{24AE423A-3A8E-4F4E-ACC5-0720791E27D5}" type="presParOf" srcId="{DBE6949E-3B86-4279-9FD6-664F06D94228}" destId="{E784AC78-84F9-4943-B023-93B809E1006E}" srcOrd="1" destOrd="0" presId="urn:microsoft.com/office/officeart/2005/8/layout/hierarchy1"/>
    <dgm:cxn modelId="{A404688B-41F6-44AF-96E9-78C4B12523B9}" type="presParOf" srcId="{7F7BD142-D83E-4F1B-A378-BC7EFC74AC3B}" destId="{FF3B77AD-B0D1-407E-9968-2A4C711046C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8A6145-0243-4735-A0BF-0B94AF0E7A49}" type="doc">
      <dgm:prSet loTypeId="urn:microsoft.com/office/officeart/2005/8/layout/bProcess2" loCatId="process" qsTypeId="urn:microsoft.com/office/officeart/2005/8/quickstyle/simple1" qsCatId="simple" csTypeId="urn:microsoft.com/office/officeart/2005/8/colors/accent1_2" csCatId="accent1"/>
      <dgm:spPr/>
      <dgm:t>
        <a:bodyPr/>
        <a:lstStyle/>
        <a:p>
          <a:endParaRPr lang="en-US"/>
        </a:p>
      </dgm:t>
    </dgm:pt>
    <dgm:pt modelId="{ED45B22E-4C1C-4EA4-8989-29CD1A2AFD79}">
      <dgm:prSet/>
      <dgm:spPr/>
      <dgm:t>
        <a:bodyPr/>
        <a:lstStyle/>
        <a:p>
          <a:r>
            <a:rPr lang="en-US" dirty="0"/>
            <a:t>THANK  YOU ALL!</a:t>
          </a:r>
        </a:p>
      </dgm:t>
    </dgm:pt>
    <dgm:pt modelId="{AFA002AD-39CE-4165-90F4-D4F3E0C10FB8}" type="parTrans" cxnId="{7B4EC897-9EB5-4713-862A-EA49221B2AD9}">
      <dgm:prSet/>
      <dgm:spPr/>
      <dgm:t>
        <a:bodyPr/>
        <a:lstStyle/>
        <a:p>
          <a:endParaRPr lang="en-US"/>
        </a:p>
      </dgm:t>
    </dgm:pt>
    <dgm:pt modelId="{EB8FFCF8-8AB1-4B01-826C-17D7BEDC0C70}" type="sibTrans" cxnId="{7B4EC897-9EB5-4713-862A-EA49221B2AD9}">
      <dgm:prSet/>
      <dgm:spPr/>
      <dgm:t>
        <a:bodyPr/>
        <a:lstStyle/>
        <a:p>
          <a:endParaRPr lang="en-US"/>
        </a:p>
      </dgm:t>
    </dgm:pt>
    <dgm:pt modelId="{1A2BD625-B2B8-4BD0-94B0-D9474A2B7E2B}" type="pres">
      <dgm:prSet presAssocID="{E28A6145-0243-4735-A0BF-0B94AF0E7A49}" presName="diagram" presStyleCnt="0">
        <dgm:presLayoutVars>
          <dgm:dir/>
          <dgm:resizeHandles/>
        </dgm:presLayoutVars>
      </dgm:prSet>
      <dgm:spPr/>
    </dgm:pt>
    <dgm:pt modelId="{72F65A67-4ED1-4A7B-82CA-EE7C084CA137}" type="pres">
      <dgm:prSet presAssocID="{ED45B22E-4C1C-4EA4-8989-29CD1A2AFD79}" presName="firstNode" presStyleLbl="node1" presStyleIdx="0" presStyleCnt="1">
        <dgm:presLayoutVars>
          <dgm:bulletEnabled val="1"/>
        </dgm:presLayoutVars>
      </dgm:prSet>
      <dgm:spPr/>
    </dgm:pt>
  </dgm:ptLst>
  <dgm:cxnLst>
    <dgm:cxn modelId="{8E61834D-23B5-4E25-A333-A18BDB87E6E8}" type="presOf" srcId="{E28A6145-0243-4735-A0BF-0B94AF0E7A49}" destId="{1A2BD625-B2B8-4BD0-94B0-D9474A2B7E2B}" srcOrd="0" destOrd="0" presId="urn:microsoft.com/office/officeart/2005/8/layout/bProcess2"/>
    <dgm:cxn modelId="{5E7AE17A-0663-4FB4-9B6B-176C3E62745A}" type="presOf" srcId="{ED45B22E-4C1C-4EA4-8989-29CD1A2AFD79}" destId="{72F65A67-4ED1-4A7B-82CA-EE7C084CA137}" srcOrd="0" destOrd="0" presId="urn:microsoft.com/office/officeart/2005/8/layout/bProcess2"/>
    <dgm:cxn modelId="{7B4EC897-9EB5-4713-862A-EA49221B2AD9}" srcId="{E28A6145-0243-4735-A0BF-0B94AF0E7A49}" destId="{ED45B22E-4C1C-4EA4-8989-29CD1A2AFD79}" srcOrd="0" destOrd="0" parTransId="{AFA002AD-39CE-4165-90F4-D4F3E0C10FB8}" sibTransId="{EB8FFCF8-8AB1-4B01-826C-17D7BEDC0C70}"/>
    <dgm:cxn modelId="{08820A9F-6FF3-4219-B13F-E92E7F26268B}" type="presParOf" srcId="{1A2BD625-B2B8-4BD0-94B0-D9474A2B7E2B}" destId="{72F65A67-4ED1-4A7B-82CA-EE7C084CA137}" srcOrd="0"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3503BF-530B-46F3-92D4-42890E4DF8A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697AD77-4718-4098-8ACF-FA9446781C67}">
      <dgm:prSet/>
      <dgm:spPr/>
      <dgm:t>
        <a:bodyPr/>
        <a:lstStyle/>
        <a:p>
          <a:pPr>
            <a:lnSpc>
              <a:spcPct val="100000"/>
            </a:lnSpc>
          </a:pPr>
          <a:r>
            <a:rPr lang="en-US" dirty="0"/>
            <a:t>CO₂ concentrations have steadily increased over the last decade without significant acceleration or anomalies, reflecting the impact of human activities, and are projected to continue rising, reaching an average of 424.84 ppm in 2025.</a:t>
          </a:r>
        </a:p>
      </dgm:t>
    </dgm:pt>
    <dgm:pt modelId="{1AED9EA6-D906-42D7-8724-36FD33A6AFE8}" type="parTrans" cxnId="{1CA2AF02-A871-4960-8B5B-798253891253}">
      <dgm:prSet/>
      <dgm:spPr/>
      <dgm:t>
        <a:bodyPr/>
        <a:lstStyle/>
        <a:p>
          <a:endParaRPr lang="en-US"/>
        </a:p>
      </dgm:t>
    </dgm:pt>
    <dgm:pt modelId="{BD7064C1-4017-4274-91E5-642C889DAAB5}" type="sibTrans" cxnId="{1CA2AF02-A871-4960-8B5B-798253891253}">
      <dgm:prSet/>
      <dgm:spPr/>
      <dgm:t>
        <a:bodyPr/>
        <a:lstStyle/>
        <a:p>
          <a:endParaRPr lang="en-US"/>
        </a:p>
      </dgm:t>
    </dgm:pt>
    <dgm:pt modelId="{DBDC10BD-01A2-4275-B8FA-383517283C0B}">
      <dgm:prSet/>
      <dgm:spPr/>
      <dgm:t>
        <a:bodyPr/>
        <a:lstStyle/>
        <a:p>
          <a:pPr>
            <a:lnSpc>
              <a:spcPct val="100000"/>
            </a:lnSpc>
          </a:pPr>
          <a:r>
            <a:rPr lang="en-US"/>
            <a:t>This consistent upward trend highlights the ongoing challenge of addressing climate change.</a:t>
          </a:r>
        </a:p>
      </dgm:t>
    </dgm:pt>
    <dgm:pt modelId="{9CC0C797-2C75-4F77-8C15-94E515073BA8}" type="parTrans" cxnId="{67872178-11B8-46FD-8F72-F780236D5679}">
      <dgm:prSet/>
      <dgm:spPr/>
      <dgm:t>
        <a:bodyPr/>
        <a:lstStyle/>
        <a:p>
          <a:endParaRPr lang="en-US"/>
        </a:p>
      </dgm:t>
    </dgm:pt>
    <dgm:pt modelId="{5E09E485-2152-47D5-B330-0EF6AC3A48B9}" type="sibTrans" cxnId="{67872178-11B8-46FD-8F72-F780236D5679}">
      <dgm:prSet/>
      <dgm:spPr/>
      <dgm:t>
        <a:bodyPr/>
        <a:lstStyle/>
        <a:p>
          <a:endParaRPr lang="en-US"/>
        </a:p>
      </dgm:t>
    </dgm:pt>
    <dgm:pt modelId="{97F22FD0-AEF6-4B79-B03D-E0EA12B73D34}">
      <dgm:prSet/>
      <dgm:spPr/>
      <dgm:t>
        <a:bodyPr/>
        <a:lstStyle/>
        <a:p>
          <a:pPr>
            <a:lnSpc>
              <a:spcPct val="100000"/>
            </a:lnSpc>
          </a:pPr>
          <a:r>
            <a:rPr lang="en-US"/>
            <a:t>To help reduce this trend, it is crucial to implement and support sustainable practices, such as reducing fossil fuel consumption and increasing reforestation efforts.</a:t>
          </a:r>
        </a:p>
      </dgm:t>
    </dgm:pt>
    <dgm:pt modelId="{B08A4704-060E-4126-A787-5EFFE0B47EAF}" type="parTrans" cxnId="{838FE01D-C125-4040-A70E-61AE4046EB8C}">
      <dgm:prSet/>
      <dgm:spPr/>
      <dgm:t>
        <a:bodyPr/>
        <a:lstStyle/>
        <a:p>
          <a:endParaRPr lang="en-US"/>
        </a:p>
      </dgm:t>
    </dgm:pt>
    <dgm:pt modelId="{72322543-3D56-491D-8924-99E46F2E95A7}" type="sibTrans" cxnId="{838FE01D-C125-4040-A70E-61AE4046EB8C}">
      <dgm:prSet/>
      <dgm:spPr/>
      <dgm:t>
        <a:bodyPr/>
        <a:lstStyle/>
        <a:p>
          <a:endParaRPr lang="en-US"/>
        </a:p>
      </dgm:t>
    </dgm:pt>
    <dgm:pt modelId="{53A985E7-76FA-4349-9598-839873674B1A}" type="pres">
      <dgm:prSet presAssocID="{363503BF-530B-46F3-92D4-42890E4DF8A4}" presName="root" presStyleCnt="0">
        <dgm:presLayoutVars>
          <dgm:dir/>
          <dgm:resizeHandles val="exact"/>
        </dgm:presLayoutVars>
      </dgm:prSet>
      <dgm:spPr/>
    </dgm:pt>
    <dgm:pt modelId="{DB9DAFE1-50E9-44E7-8BD3-D65CE7A22AEE}" type="pres">
      <dgm:prSet presAssocID="{0697AD77-4718-4098-8ACF-FA9446781C67}" presName="compNode" presStyleCnt="0"/>
      <dgm:spPr/>
    </dgm:pt>
    <dgm:pt modelId="{63A5A330-EF10-4577-9E88-946F2287B8A5}" type="pres">
      <dgm:prSet presAssocID="{0697AD77-4718-4098-8ACF-FA9446781C6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ungs"/>
        </a:ext>
      </dgm:extLst>
    </dgm:pt>
    <dgm:pt modelId="{A50FF5A2-C808-4CCC-A922-038BF76F3142}" type="pres">
      <dgm:prSet presAssocID="{0697AD77-4718-4098-8ACF-FA9446781C67}" presName="spaceRect" presStyleCnt="0"/>
      <dgm:spPr/>
    </dgm:pt>
    <dgm:pt modelId="{91121B1E-68AA-4A00-9B24-352982DDFFAD}" type="pres">
      <dgm:prSet presAssocID="{0697AD77-4718-4098-8ACF-FA9446781C67}" presName="textRect" presStyleLbl="revTx" presStyleIdx="0" presStyleCnt="3">
        <dgm:presLayoutVars>
          <dgm:chMax val="1"/>
          <dgm:chPref val="1"/>
        </dgm:presLayoutVars>
      </dgm:prSet>
      <dgm:spPr/>
    </dgm:pt>
    <dgm:pt modelId="{4872D4E2-6920-4917-91AC-3ED8DA657778}" type="pres">
      <dgm:prSet presAssocID="{BD7064C1-4017-4274-91E5-642C889DAAB5}" presName="sibTrans" presStyleCnt="0"/>
      <dgm:spPr/>
    </dgm:pt>
    <dgm:pt modelId="{7C916C3A-6BFE-40EB-B35B-A0EF67DB005C}" type="pres">
      <dgm:prSet presAssocID="{DBDC10BD-01A2-4275-B8FA-383517283C0B}" presName="compNode" presStyleCnt="0"/>
      <dgm:spPr/>
    </dgm:pt>
    <dgm:pt modelId="{E10BC997-52CB-4118-8854-41F364E9979C}" type="pres">
      <dgm:prSet presAssocID="{DBDC10BD-01A2-4275-B8FA-383517283C0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pward trend"/>
        </a:ext>
      </dgm:extLst>
    </dgm:pt>
    <dgm:pt modelId="{C723975B-6AE5-4D7B-9335-6300722A03BC}" type="pres">
      <dgm:prSet presAssocID="{DBDC10BD-01A2-4275-B8FA-383517283C0B}" presName="spaceRect" presStyleCnt="0"/>
      <dgm:spPr/>
    </dgm:pt>
    <dgm:pt modelId="{C4171F67-576E-4F0B-BAB9-365DD7C82F83}" type="pres">
      <dgm:prSet presAssocID="{DBDC10BD-01A2-4275-B8FA-383517283C0B}" presName="textRect" presStyleLbl="revTx" presStyleIdx="1" presStyleCnt="3">
        <dgm:presLayoutVars>
          <dgm:chMax val="1"/>
          <dgm:chPref val="1"/>
        </dgm:presLayoutVars>
      </dgm:prSet>
      <dgm:spPr/>
    </dgm:pt>
    <dgm:pt modelId="{DDDB2DAB-13BC-4FA2-9208-6101F06BB346}" type="pres">
      <dgm:prSet presAssocID="{5E09E485-2152-47D5-B330-0EF6AC3A48B9}" presName="sibTrans" presStyleCnt="0"/>
      <dgm:spPr/>
    </dgm:pt>
    <dgm:pt modelId="{CDD8FC98-8DDC-4DC2-B776-795BB38BAED0}" type="pres">
      <dgm:prSet presAssocID="{97F22FD0-AEF6-4B79-B03D-E0EA12B73D34}" presName="compNode" presStyleCnt="0"/>
      <dgm:spPr/>
    </dgm:pt>
    <dgm:pt modelId="{8CC4B015-FFDC-474C-9AF9-B60EE102FE9D}" type="pres">
      <dgm:prSet presAssocID="{97F22FD0-AEF6-4B79-B03D-E0EA12B73D3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ustainability"/>
        </a:ext>
      </dgm:extLst>
    </dgm:pt>
    <dgm:pt modelId="{82D41582-175E-4A0E-802B-91AC7200EF2C}" type="pres">
      <dgm:prSet presAssocID="{97F22FD0-AEF6-4B79-B03D-E0EA12B73D34}" presName="spaceRect" presStyleCnt="0"/>
      <dgm:spPr/>
    </dgm:pt>
    <dgm:pt modelId="{ABCFB7ED-4372-4D12-A9E4-53A9A8A3E070}" type="pres">
      <dgm:prSet presAssocID="{97F22FD0-AEF6-4B79-B03D-E0EA12B73D34}" presName="textRect" presStyleLbl="revTx" presStyleIdx="2" presStyleCnt="3">
        <dgm:presLayoutVars>
          <dgm:chMax val="1"/>
          <dgm:chPref val="1"/>
        </dgm:presLayoutVars>
      </dgm:prSet>
      <dgm:spPr/>
    </dgm:pt>
  </dgm:ptLst>
  <dgm:cxnLst>
    <dgm:cxn modelId="{1CA2AF02-A871-4960-8B5B-798253891253}" srcId="{363503BF-530B-46F3-92D4-42890E4DF8A4}" destId="{0697AD77-4718-4098-8ACF-FA9446781C67}" srcOrd="0" destOrd="0" parTransId="{1AED9EA6-D906-42D7-8724-36FD33A6AFE8}" sibTransId="{BD7064C1-4017-4274-91E5-642C889DAAB5}"/>
    <dgm:cxn modelId="{838FE01D-C125-4040-A70E-61AE4046EB8C}" srcId="{363503BF-530B-46F3-92D4-42890E4DF8A4}" destId="{97F22FD0-AEF6-4B79-B03D-E0EA12B73D34}" srcOrd="2" destOrd="0" parTransId="{B08A4704-060E-4126-A787-5EFFE0B47EAF}" sibTransId="{72322543-3D56-491D-8924-99E46F2E95A7}"/>
    <dgm:cxn modelId="{59AB4D3A-D386-4026-A15F-2B02A25F1F56}" type="presOf" srcId="{DBDC10BD-01A2-4275-B8FA-383517283C0B}" destId="{C4171F67-576E-4F0B-BAB9-365DD7C82F83}" srcOrd="0" destOrd="0" presId="urn:microsoft.com/office/officeart/2018/2/layout/IconLabelList"/>
    <dgm:cxn modelId="{3DF77C4A-FBCF-41D4-A641-08FC0D28CBE9}" type="presOf" srcId="{0697AD77-4718-4098-8ACF-FA9446781C67}" destId="{91121B1E-68AA-4A00-9B24-352982DDFFAD}" srcOrd="0" destOrd="0" presId="urn:microsoft.com/office/officeart/2018/2/layout/IconLabelList"/>
    <dgm:cxn modelId="{67872178-11B8-46FD-8F72-F780236D5679}" srcId="{363503BF-530B-46F3-92D4-42890E4DF8A4}" destId="{DBDC10BD-01A2-4275-B8FA-383517283C0B}" srcOrd="1" destOrd="0" parTransId="{9CC0C797-2C75-4F77-8C15-94E515073BA8}" sibTransId="{5E09E485-2152-47D5-B330-0EF6AC3A48B9}"/>
    <dgm:cxn modelId="{C09D3D85-0E85-493E-9400-CFB784D00718}" type="presOf" srcId="{97F22FD0-AEF6-4B79-B03D-E0EA12B73D34}" destId="{ABCFB7ED-4372-4D12-A9E4-53A9A8A3E070}" srcOrd="0" destOrd="0" presId="urn:microsoft.com/office/officeart/2018/2/layout/IconLabelList"/>
    <dgm:cxn modelId="{D698E0DA-3303-454B-821A-EE652323551D}" type="presOf" srcId="{363503BF-530B-46F3-92D4-42890E4DF8A4}" destId="{53A985E7-76FA-4349-9598-839873674B1A}" srcOrd="0" destOrd="0" presId="urn:microsoft.com/office/officeart/2018/2/layout/IconLabelList"/>
    <dgm:cxn modelId="{FD788E07-E9BC-4070-9089-4BD1DEC76233}" type="presParOf" srcId="{53A985E7-76FA-4349-9598-839873674B1A}" destId="{DB9DAFE1-50E9-44E7-8BD3-D65CE7A22AEE}" srcOrd="0" destOrd="0" presId="urn:microsoft.com/office/officeart/2018/2/layout/IconLabelList"/>
    <dgm:cxn modelId="{11D94E30-0D67-44AF-838A-CDD2138458E5}" type="presParOf" srcId="{DB9DAFE1-50E9-44E7-8BD3-D65CE7A22AEE}" destId="{63A5A330-EF10-4577-9E88-946F2287B8A5}" srcOrd="0" destOrd="0" presId="urn:microsoft.com/office/officeart/2018/2/layout/IconLabelList"/>
    <dgm:cxn modelId="{F783616F-A013-47BD-8436-4BD218AF2E17}" type="presParOf" srcId="{DB9DAFE1-50E9-44E7-8BD3-D65CE7A22AEE}" destId="{A50FF5A2-C808-4CCC-A922-038BF76F3142}" srcOrd="1" destOrd="0" presId="urn:microsoft.com/office/officeart/2018/2/layout/IconLabelList"/>
    <dgm:cxn modelId="{98858719-0494-4EAB-88DE-5C596A84EB34}" type="presParOf" srcId="{DB9DAFE1-50E9-44E7-8BD3-D65CE7A22AEE}" destId="{91121B1E-68AA-4A00-9B24-352982DDFFAD}" srcOrd="2" destOrd="0" presId="urn:microsoft.com/office/officeart/2018/2/layout/IconLabelList"/>
    <dgm:cxn modelId="{FBECAD82-2F4E-4B49-847B-C1460B32E735}" type="presParOf" srcId="{53A985E7-76FA-4349-9598-839873674B1A}" destId="{4872D4E2-6920-4917-91AC-3ED8DA657778}" srcOrd="1" destOrd="0" presId="urn:microsoft.com/office/officeart/2018/2/layout/IconLabelList"/>
    <dgm:cxn modelId="{AC0647EC-2DF8-4C4A-92DC-05C7B2C8ED45}" type="presParOf" srcId="{53A985E7-76FA-4349-9598-839873674B1A}" destId="{7C916C3A-6BFE-40EB-B35B-A0EF67DB005C}" srcOrd="2" destOrd="0" presId="urn:microsoft.com/office/officeart/2018/2/layout/IconLabelList"/>
    <dgm:cxn modelId="{022E5463-FA0C-4478-ABE6-60E33C53AEC6}" type="presParOf" srcId="{7C916C3A-6BFE-40EB-B35B-A0EF67DB005C}" destId="{E10BC997-52CB-4118-8854-41F364E9979C}" srcOrd="0" destOrd="0" presId="urn:microsoft.com/office/officeart/2018/2/layout/IconLabelList"/>
    <dgm:cxn modelId="{B61C88E6-12C1-4EFA-AE54-A1FFDC9E1922}" type="presParOf" srcId="{7C916C3A-6BFE-40EB-B35B-A0EF67DB005C}" destId="{C723975B-6AE5-4D7B-9335-6300722A03BC}" srcOrd="1" destOrd="0" presId="urn:microsoft.com/office/officeart/2018/2/layout/IconLabelList"/>
    <dgm:cxn modelId="{B40A7E60-8AD5-4819-8A8A-5D99C573AFAE}" type="presParOf" srcId="{7C916C3A-6BFE-40EB-B35B-A0EF67DB005C}" destId="{C4171F67-576E-4F0B-BAB9-365DD7C82F83}" srcOrd="2" destOrd="0" presId="urn:microsoft.com/office/officeart/2018/2/layout/IconLabelList"/>
    <dgm:cxn modelId="{7E8C3EAE-84A5-4D39-9DAB-210C2E32826E}" type="presParOf" srcId="{53A985E7-76FA-4349-9598-839873674B1A}" destId="{DDDB2DAB-13BC-4FA2-9208-6101F06BB346}" srcOrd="3" destOrd="0" presId="urn:microsoft.com/office/officeart/2018/2/layout/IconLabelList"/>
    <dgm:cxn modelId="{719EFEE2-9325-46CE-A1FF-17A91FAA166C}" type="presParOf" srcId="{53A985E7-76FA-4349-9598-839873674B1A}" destId="{CDD8FC98-8DDC-4DC2-B776-795BB38BAED0}" srcOrd="4" destOrd="0" presId="urn:microsoft.com/office/officeart/2018/2/layout/IconLabelList"/>
    <dgm:cxn modelId="{086B4981-3BFF-4BAB-98A9-66C4EAE3739B}" type="presParOf" srcId="{CDD8FC98-8DDC-4DC2-B776-795BB38BAED0}" destId="{8CC4B015-FFDC-474C-9AF9-B60EE102FE9D}" srcOrd="0" destOrd="0" presId="urn:microsoft.com/office/officeart/2018/2/layout/IconLabelList"/>
    <dgm:cxn modelId="{031138B3-654F-4053-8F29-6A89B2E0E453}" type="presParOf" srcId="{CDD8FC98-8DDC-4DC2-B776-795BB38BAED0}" destId="{82D41582-175E-4A0E-802B-91AC7200EF2C}" srcOrd="1" destOrd="0" presId="urn:microsoft.com/office/officeart/2018/2/layout/IconLabelList"/>
    <dgm:cxn modelId="{005C547E-2AA4-4EB9-AD93-4F236A639C5B}" type="presParOf" srcId="{CDD8FC98-8DDC-4DC2-B776-795BB38BAED0}" destId="{ABCFB7ED-4372-4D12-A9E4-53A9A8A3E070}" srcOrd="2" destOrd="0" presId="urn:microsoft.com/office/officeart/2018/2/layout/Icon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15AC97-F3DD-490E-9F4F-308CB5464859}">
      <dsp:nvSpPr>
        <dsp:cNvPr id="0" name=""/>
        <dsp:cNvSpPr/>
      </dsp:nvSpPr>
      <dsp:spPr>
        <a:xfrm>
          <a:off x="1237" y="61211"/>
          <a:ext cx="4342339" cy="27573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3ACF08-7EC0-4D7C-A748-82008585B270}">
      <dsp:nvSpPr>
        <dsp:cNvPr id="0" name=""/>
        <dsp:cNvSpPr/>
      </dsp:nvSpPr>
      <dsp:spPr>
        <a:xfrm>
          <a:off x="483719" y="519569"/>
          <a:ext cx="4342339" cy="27573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latin typeface="Times New Roman" panose="02020603050405020304" pitchFamily="18" charset="0"/>
              <a:cs typeface="Times New Roman" panose="02020603050405020304" pitchFamily="18" charset="0"/>
            </a:rPr>
            <a:t>This project utilizes a dataset from Kaggle, containing daily atmospheric carbon dioxide (CO₂) concentration measurements spanning October 11, 2014, to November 26, 2024. The data was acquired through the Daily Atmospheric Carbon Dioxide Concentration API from Rapid API (global-warming.org).</a:t>
          </a:r>
          <a:endParaRPr lang="en-US" sz="1800" kern="1200">
            <a:latin typeface="Times New Roman" panose="02020603050405020304" pitchFamily="18" charset="0"/>
            <a:cs typeface="Times New Roman" panose="02020603050405020304" pitchFamily="18" charset="0"/>
          </a:endParaRPr>
        </a:p>
      </dsp:txBody>
      <dsp:txXfrm>
        <a:off x="564480" y="600330"/>
        <a:ext cx="4180817" cy="2595863"/>
      </dsp:txXfrm>
    </dsp:sp>
    <dsp:sp modelId="{BCE21958-EDD1-4954-9247-0839B3B56A1D}">
      <dsp:nvSpPr>
        <dsp:cNvPr id="0" name=""/>
        <dsp:cNvSpPr/>
      </dsp:nvSpPr>
      <dsp:spPr>
        <a:xfrm>
          <a:off x="5308541" y="61211"/>
          <a:ext cx="4342339" cy="27573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84AC78-84F9-4943-B023-93B809E1006E}">
      <dsp:nvSpPr>
        <dsp:cNvPr id="0" name=""/>
        <dsp:cNvSpPr/>
      </dsp:nvSpPr>
      <dsp:spPr>
        <a:xfrm>
          <a:off x="5791023" y="519569"/>
          <a:ext cx="4342339" cy="27573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By analyzing this dataset, we aim to monitor long-term trends in atmospheric CO₂ levels and seasonal variations. This analysis will provide insights into the relationship between CO₂ trends and global climate patterns, highlighting the influence of human activities on the Earth's atmospheric composition and their broader implications for climate change.</a:t>
          </a:r>
          <a:endParaRPr lang="en-US" sz="1800" kern="1200"/>
        </a:p>
      </dsp:txBody>
      <dsp:txXfrm>
        <a:off x="5871784" y="600330"/>
        <a:ext cx="4180817" cy="25958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65A67-4ED1-4A7B-82CA-EE7C084CA137}">
      <dsp:nvSpPr>
        <dsp:cNvPr id="0" name=""/>
        <dsp:cNvSpPr/>
      </dsp:nvSpPr>
      <dsp:spPr>
        <a:xfrm>
          <a:off x="266179" y="773"/>
          <a:ext cx="1056955" cy="105695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THANK  YOU ALL!</a:t>
          </a:r>
        </a:p>
      </dsp:txBody>
      <dsp:txXfrm>
        <a:off x="420966" y="155560"/>
        <a:ext cx="747381" cy="7473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A5A330-EF10-4577-9E88-946F2287B8A5}">
      <dsp:nvSpPr>
        <dsp:cNvPr id="0" name=""/>
        <dsp:cNvSpPr/>
      </dsp:nvSpPr>
      <dsp:spPr>
        <a:xfrm>
          <a:off x="1170115" y="542732"/>
          <a:ext cx="1292904" cy="1292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121B1E-68AA-4A00-9B24-352982DDFFAD}">
      <dsp:nvSpPr>
        <dsp:cNvPr id="0" name=""/>
        <dsp:cNvSpPr/>
      </dsp:nvSpPr>
      <dsp:spPr>
        <a:xfrm>
          <a:off x="380007" y="2206895"/>
          <a:ext cx="2873121"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CO₂ concentrations have steadily increased over the last decade without significant acceleration or anomalies, reflecting the impact of human activities, and are projected to continue rising, reaching an average of 424.84 ppm in 2025.</a:t>
          </a:r>
        </a:p>
      </dsp:txBody>
      <dsp:txXfrm>
        <a:off x="380007" y="2206895"/>
        <a:ext cx="2873121" cy="810000"/>
      </dsp:txXfrm>
    </dsp:sp>
    <dsp:sp modelId="{E10BC997-52CB-4118-8854-41F364E9979C}">
      <dsp:nvSpPr>
        <dsp:cNvPr id="0" name=""/>
        <dsp:cNvSpPr/>
      </dsp:nvSpPr>
      <dsp:spPr>
        <a:xfrm>
          <a:off x="4546033" y="542732"/>
          <a:ext cx="1292904" cy="1292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171F67-576E-4F0B-BAB9-365DD7C82F83}">
      <dsp:nvSpPr>
        <dsp:cNvPr id="0" name=""/>
        <dsp:cNvSpPr/>
      </dsp:nvSpPr>
      <dsp:spPr>
        <a:xfrm>
          <a:off x="3755925" y="2206895"/>
          <a:ext cx="2873121"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This consistent upward trend highlights the ongoing challenge of addressing climate change.</a:t>
          </a:r>
        </a:p>
      </dsp:txBody>
      <dsp:txXfrm>
        <a:off x="3755925" y="2206895"/>
        <a:ext cx="2873121" cy="810000"/>
      </dsp:txXfrm>
    </dsp:sp>
    <dsp:sp modelId="{8CC4B015-FFDC-474C-9AF9-B60EE102FE9D}">
      <dsp:nvSpPr>
        <dsp:cNvPr id="0" name=""/>
        <dsp:cNvSpPr/>
      </dsp:nvSpPr>
      <dsp:spPr>
        <a:xfrm>
          <a:off x="7921951" y="542732"/>
          <a:ext cx="1292904" cy="1292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CFB7ED-4372-4D12-A9E4-53A9A8A3E070}">
      <dsp:nvSpPr>
        <dsp:cNvPr id="0" name=""/>
        <dsp:cNvSpPr/>
      </dsp:nvSpPr>
      <dsp:spPr>
        <a:xfrm>
          <a:off x="7131843" y="2206895"/>
          <a:ext cx="2873121"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To help reduce this trend, it is crucial to implement and support sustainable practices, such as reducing fossil fuel consumption and increasing reforestation efforts.</a:t>
          </a:r>
        </a:p>
      </dsp:txBody>
      <dsp:txXfrm>
        <a:off x="7131843" y="2206895"/>
        <a:ext cx="2873121" cy="8100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D62DB8-DDD7-4BC1-B73F-39F80C932FF2}" type="datetimeFigureOut">
              <a:rPr lang="en-US" smtClean="0"/>
              <a:t>12/1/2024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25C10D-8B50-4AB7-962D-F85CD807C270}" type="slidenum">
              <a:rPr lang="en-US" smtClean="0"/>
              <a:t>‹#›</a:t>
            </a:fld>
            <a:endParaRPr lang="en-US"/>
          </a:p>
        </p:txBody>
      </p:sp>
    </p:spTree>
    <p:extLst>
      <p:ext uri="{BB962C8B-B14F-4D97-AF65-F5344CB8AC3E}">
        <p14:creationId xmlns:p14="http://schemas.microsoft.com/office/powerpoint/2010/main" val="550242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25C10D-8B50-4AB7-962D-F85CD807C270}" type="slidenum">
              <a:rPr lang="en-US" smtClean="0"/>
              <a:t>2</a:t>
            </a:fld>
            <a:endParaRPr lang="en-US"/>
          </a:p>
        </p:txBody>
      </p:sp>
    </p:spTree>
    <p:extLst>
      <p:ext uri="{BB962C8B-B14F-4D97-AF65-F5344CB8AC3E}">
        <p14:creationId xmlns:p14="http://schemas.microsoft.com/office/powerpoint/2010/main" val="2874346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12/1/2024</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82788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12/1/2024</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192445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12/1/2024</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77904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12/1/2024</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19272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12/1/2024</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998779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12/1/2024</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251606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12/1/2024</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522761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12/1/2024</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6862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12/1/2024</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57666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12/1/2024</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25037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12/1/2024</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10512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12/1/2024</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050681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universetoday.com/tag/ghgs/"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4_3FC7D616.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72000"/>
          </a:schemeClr>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1AB7CFDD-E67B-4078-9BD0-D09D4200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lanet earth from space&#10;&#10;Description automatically generated">
            <a:extLst>
              <a:ext uri="{FF2B5EF4-FFF2-40B4-BE49-F238E27FC236}">
                <a16:creationId xmlns:a16="http://schemas.microsoft.com/office/drawing/2014/main" id="{766EB275-3462-F795-9156-B71CBDF2061C}"/>
              </a:ext>
            </a:extLst>
          </p:cNvPr>
          <p:cNvPicPr>
            <a:picLocks noChangeAspect="1"/>
          </p:cNvPicPr>
          <p:nvPr/>
        </p:nvPicPr>
        <p:blipFill>
          <a:blip r:embed="rId2">
            <a:alphaModFix/>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5136" b="17499"/>
          <a:stretch/>
        </p:blipFill>
        <p:spPr>
          <a:xfrm>
            <a:off x="-1" y="10"/>
            <a:ext cx="12192000" cy="6857989"/>
          </a:xfrm>
          <a:prstGeom prst="rect">
            <a:avLst/>
          </a:prstGeom>
          <a:solidFill>
            <a:schemeClr val="accent2">
              <a:alpha val="60000"/>
            </a:schemeClr>
          </a:solidFill>
          <a:ln>
            <a:solidFill>
              <a:schemeClr val="accent1"/>
            </a:solidFill>
          </a:ln>
        </p:spPr>
      </p:pic>
      <p:sp>
        <p:nvSpPr>
          <p:cNvPr id="68" name="Rectangle 67">
            <a:extLst>
              <a:ext uri="{FF2B5EF4-FFF2-40B4-BE49-F238E27FC236}">
                <a16:creationId xmlns:a16="http://schemas.microsoft.com/office/drawing/2014/main" id="{4DAEF25D-C97E-48E9-B20C-FEFC2EC6E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3200"/>
            <a:ext cx="12191999" cy="5384800"/>
          </a:xfrm>
          <a:prstGeom prst="rect">
            <a:avLst/>
          </a:prstGeom>
          <a:gradFill flip="none" rotWithShape="1">
            <a:gsLst>
              <a:gs pos="0">
                <a:srgbClr val="000000">
                  <a:alpha val="0"/>
                </a:srgbClr>
              </a:gs>
              <a:gs pos="42000">
                <a:srgbClr val="000000">
                  <a:alpha val="41000"/>
                </a:srgbClr>
              </a:gs>
              <a:gs pos="100000">
                <a:srgbClr val="000000">
                  <a:alpha val="6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AD8D17-DB98-BD16-F9B2-440BB40A9C80}"/>
              </a:ext>
            </a:extLst>
          </p:cNvPr>
          <p:cNvSpPr>
            <a:spLocks noGrp="1"/>
          </p:cNvSpPr>
          <p:nvPr>
            <p:ph type="ctrTitle"/>
          </p:nvPr>
        </p:nvSpPr>
        <p:spPr>
          <a:xfrm>
            <a:off x="2455401" y="1066800"/>
            <a:ext cx="7272408" cy="2646795"/>
          </a:xfrm>
        </p:spPr>
        <p:txBody>
          <a:bodyPr anchor="b">
            <a:normAutofit/>
          </a:bodyPr>
          <a:lstStyle/>
          <a:p>
            <a:r>
              <a:rPr lang="en-US" b="1" dirty="0">
                <a:solidFill>
                  <a:srgbClr val="FFFFFF"/>
                </a:solidFill>
                <a:latin typeface="Times New Roman" panose="02020603050405020304" pitchFamily="18" charset="0"/>
                <a:cs typeface="Times New Roman" panose="02020603050405020304" pitchFamily="18" charset="0"/>
              </a:rPr>
              <a:t>Data Analysis of CO₂ Concentrations (2014-2024)</a:t>
            </a:r>
          </a:p>
        </p:txBody>
      </p:sp>
      <p:sp>
        <p:nvSpPr>
          <p:cNvPr id="3" name="Subtitle 2">
            <a:extLst>
              <a:ext uri="{FF2B5EF4-FFF2-40B4-BE49-F238E27FC236}">
                <a16:creationId xmlns:a16="http://schemas.microsoft.com/office/drawing/2014/main" id="{C98FA735-E517-0FBF-5075-FCBF206DFDCC}"/>
              </a:ext>
            </a:extLst>
          </p:cNvPr>
          <p:cNvSpPr>
            <a:spLocks noGrp="1"/>
          </p:cNvSpPr>
          <p:nvPr>
            <p:ph type="subTitle" idx="1"/>
          </p:nvPr>
        </p:nvSpPr>
        <p:spPr>
          <a:xfrm>
            <a:off x="3558988" y="4876803"/>
            <a:ext cx="5074022" cy="1257295"/>
          </a:xfrm>
        </p:spPr>
        <p:txBody>
          <a:bodyPr anchor="t">
            <a:normAutofit/>
          </a:bodyPr>
          <a:lstStyle/>
          <a:p>
            <a:r>
              <a:rPr lang="en-US" b="1" dirty="0">
                <a:solidFill>
                  <a:srgbClr val="FFFFFF"/>
                </a:solidFill>
                <a:latin typeface="Times New Roman" panose="02020603050405020304" pitchFamily="18" charset="0"/>
                <a:cs typeface="Times New Roman" panose="02020603050405020304" pitchFamily="18" charset="0"/>
              </a:rPr>
              <a:t>Angel Antwi-Mensah and Favour Umejesi</a:t>
            </a:r>
          </a:p>
          <a:p>
            <a:r>
              <a:rPr lang="en-US" b="1" dirty="0">
                <a:solidFill>
                  <a:srgbClr val="FFFFFF"/>
                </a:solidFill>
                <a:latin typeface="Times New Roman" panose="02020603050405020304" pitchFamily="18" charset="0"/>
                <a:cs typeface="Times New Roman" panose="02020603050405020304" pitchFamily="18" charset="0"/>
              </a:rPr>
              <a:t>DA 101</a:t>
            </a:r>
          </a:p>
        </p:txBody>
      </p:sp>
      <p:grpSp>
        <p:nvGrpSpPr>
          <p:cNvPr id="70" name="Group 69">
            <a:extLst>
              <a:ext uri="{FF2B5EF4-FFF2-40B4-BE49-F238E27FC236}">
                <a16:creationId xmlns:a16="http://schemas.microsoft.com/office/drawing/2014/main" id="{91B7537E-7B93-4306-B9DF-4CD583E0AA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37480"/>
            <a:ext cx="867485" cy="115439"/>
            <a:chOff x="8910933" y="1861308"/>
            <a:chExt cx="867485" cy="115439"/>
          </a:xfrm>
        </p:grpSpPr>
        <p:sp>
          <p:nvSpPr>
            <p:cNvPr id="71" name="Rectangle 70">
              <a:extLst>
                <a:ext uri="{FF2B5EF4-FFF2-40B4-BE49-F238E27FC236}">
                  <a16:creationId xmlns:a16="http://schemas.microsoft.com/office/drawing/2014/main" id="{00AB796C-11E6-468E-9C0D-38940D8E2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72" name="Straight Connector 71">
              <a:extLst>
                <a:ext uri="{FF2B5EF4-FFF2-40B4-BE49-F238E27FC236}">
                  <a16:creationId xmlns:a16="http://schemas.microsoft.com/office/drawing/2014/main" id="{0FC9ACE4-DF02-4B56-B482-DDAD2EC090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99CC309-9401-4122-8206-A304650EFC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94813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2B1FA-FFCB-5321-17AF-C77DC250B709}"/>
              </a:ext>
            </a:extLst>
          </p:cNvPr>
          <p:cNvSpPr>
            <a:spLocks noGrp="1"/>
          </p:cNvSpPr>
          <p:nvPr>
            <p:ph type="title"/>
          </p:nvPr>
        </p:nvSpPr>
        <p:spPr>
          <a:xfrm>
            <a:off x="1028701" y="963919"/>
            <a:ext cx="10134600" cy="1036994"/>
          </a:xfrm>
        </p:spPr>
        <p:txBody>
          <a:bodyPr anchor="b">
            <a:normAutofit/>
          </a:bodyPr>
          <a:lstStyle/>
          <a:p>
            <a:pPr algn="ctr"/>
            <a:r>
              <a:rPr lang="en-US" b="1" dirty="0">
                <a:latin typeface="Times New Roman" panose="02020603050405020304" pitchFamily="18" charset="0"/>
                <a:cs typeface="Times New Roman" panose="02020603050405020304" pitchFamily="18" charset="0"/>
              </a:rPr>
              <a:t>Introduction and Data Description</a:t>
            </a:r>
          </a:p>
        </p:txBody>
      </p:sp>
      <p:grpSp>
        <p:nvGrpSpPr>
          <p:cNvPr id="56" name="Group 55">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57" name="Rectangle 56">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58" name="Straight Connector 57">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32" name="Content Placeholder 2">
            <a:extLst>
              <a:ext uri="{FF2B5EF4-FFF2-40B4-BE49-F238E27FC236}">
                <a16:creationId xmlns:a16="http://schemas.microsoft.com/office/drawing/2014/main" id="{E9FE3039-6751-DAA4-7B7C-CC72E05C805E}"/>
              </a:ext>
            </a:extLst>
          </p:cNvPr>
          <p:cNvGraphicFramePr>
            <a:graphicFrameLocks noGrp="1"/>
          </p:cNvGraphicFramePr>
          <p:nvPr>
            <p:ph idx="1"/>
            <p:extLst>
              <p:ext uri="{D42A27DB-BD31-4B8C-83A1-F6EECF244321}">
                <p14:modId xmlns:p14="http://schemas.microsoft.com/office/powerpoint/2010/main" val="948068080"/>
              </p:ext>
            </p:extLst>
          </p:nvPr>
        </p:nvGraphicFramePr>
        <p:xfrm>
          <a:off x="1028700" y="2749258"/>
          <a:ext cx="10134600" cy="33381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650253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1188651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C21DC5-7619-A3A1-BCA0-D00A9118DF33}"/>
              </a:ext>
            </a:extLst>
          </p:cNvPr>
          <p:cNvSpPr>
            <a:spLocks noGrp="1"/>
          </p:cNvSpPr>
          <p:nvPr>
            <p:ph type="title"/>
          </p:nvPr>
        </p:nvSpPr>
        <p:spPr>
          <a:xfrm>
            <a:off x="1028700" y="723901"/>
            <a:ext cx="5836920" cy="1288884"/>
          </a:xfrm>
        </p:spPr>
        <p:txBody>
          <a:bodyPr anchor="b">
            <a:normAutofit/>
          </a:bodyPr>
          <a:lstStyle/>
          <a:p>
            <a:pPr algn="ctr"/>
            <a:r>
              <a:rPr lang="en-US" b="1" dirty="0">
                <a:latin typeface="Times New Roman" panose="02020603050405020304" pitchFamily="18" charset="0"/>
                <a:cs typeface="Times New Roman" panose="02020603050405020304" pitchFamily="18" charset="0"/>
              </a:rPr>
              <a:t>              Descriptive Analysis </a:t>
            </a:r>
          </a:p>
        </p:txBody>
      </p:sp>
      <p:sp>
        <p:nvSpPr>
          <p:cNvPr id="7" name="Content Placeholder 6">
            <a:extLst>
              <a:ext uri="{FF2B5EF4-FFF2-40B4-BE49-F238E27FC236}">
                <a16:creationId xmlns:a16="http://schemas.microsoft.com/office/drawing/2014/main" id="{0BD01908-319C-D5DA-2D22-93D0B85BB3CC}"/>
              </a:ext>
            </a:extLst>
          </p:cNvPr>
          <p:cNvSpPr>
            <a:spLocks noGrp="1"/>
          </p:cNvSpPr>
          <p:nvPr>
            <p:ph idx="1"/>
          </p:nvPr>
        </p:nvSpPr>
        <p:spPr>
          <a:xfrm>
            <a:off x="1266529" y="2732545"/>
            <a:ext cx="5384169" cy="3232826"/>
          </a:xfrm>
          <a:ln>
            <a:solidFill>
              <a:schemeClr val="accent1"/>
            </a:solidFill>
          </a:ln>
        </p:spPr>
        <p:txBody>
          <a:bodyPr anchor="t">
            <a:normAutofit lnSpcReduction="10000"/>
          </a:bodyPr>
          <a:lstStyle/>
          <a:p>
            <a:pPr marL="342900" indent="-342900" algn="ctr">
              <a:lnSpc>
                <a:spcPct val="100000"/>
              </a:lnSpc>
              <a:buFont typeface="Arial" panose="020B0604020202020204" pitchFamily="34" charset="0"/>
              <a:buChar char="•"/>
            </a:pPr>
            <a:r>
              <a:rPr lang="en-US" sz="1700" dirty="0"/>
              <a:t>Used summary(co2_concentration) to spot trends that existed in the columns of the dataset. </a:t>
            </a:r>
          </a:p>
          <a:p>
            <a:pPr marL="617220" lvl="1" indent="-342900" algn="ctr">
              <a:lnSpc>
                <a:spcPct val="100000"/>
              </a:lnSpc>
            </a:pPr>
            <a:r>
              <a:rPr lang="en-US" sz="1700" dirty="0"/>
              <a:t>Mean </a:t>
            </a:r>
          </a:p>
          <a:p>
            <a:pPr marL="617220" lvl="1" indent="-342900" algn="ctr">
              <a:lnSpc>
                <a:spcPct val="100000"/>
              </a:lnSpc>
            </a:pPr>
            <a:r>
              <a:rPr lang="en-US" sz="1700" dirty="0"/>
              <a:t>Median</a:t>
            </a:r>
          </a:p>
          <a:p>
            <a:pPr marL="617220" lvl="1" indent="-342900" algn="ctr">
              <a:lnSpc>
                <a:spcPct val="100000"/>
              </a:lnSpc>
            </a:pPr>
            <a:r>
              <a:rPr lang="en-US" sz="1700" dirty="0"/>
              <a:t>Maximum value for  Carbon Dioxide levels (trend) was 420.0ppm (year 2024)</a:t>
            </a:r>
          </a:p>
          <a:p>
            <a:pPr marL="617220" lvl="1" indent="-342900" algn="ctr">
              <a:lnSpc>
                <a:spcPct val="100000"/>
              </a:lnSpc>
            </a:pPr>
            <a:r>
              <a:rPr lang="en-US" sz="1700" dirty="0"/>
              <a:t>Minimum value for  Carbon Dioxide levels (trend) was 396.6ppm (year 2014)</a:t>
            </a:r>
          </a:p>
          <a:p>
            <a:pPr marL="342900" indent="-342900" algn="ctr">
              <a:lnSpc>
                <a:spcPct val="100000"/>
              </a:lnSpc>
              <a:buFont typeface="Arial" panose="020B0604020202020204" pitchFamily="34" charset="0"/>
              <a:buChar char="•"/>
            </a:pPr>
            <a:r>
              <a:rPr lang="en-US" sz="1700" dirty="0"/>
              <a:t>Also used Z Score to help analyze the variability in the trend column of the dataset. .i.e. distance of data points from mean </a:t>
            </a:r>
          </a:p>
          <a:p>
            <a:pPr algn="ctr">
              <a:lnSpc>
                <a:spcPct val="100000"/>
              </a:lnSpc>
            </a:pPr>
            <a:endParaRPr lang="en-US" sz="1700" dirty="0"/>
          </a:p>
          <a:p>
            <a:pPr algn="ctr">
              <a:lnSpc>
                <a:spcPct val="100000"/>
              </a:lnSpc>
            </a:pPr>
            <a:endParaRPr lang="en-US" sz="1700" dirty="0"/>
          </a:p>
        </p:txBody>
      </p:sp>
      <p:pic>
        <p:nvPicPr>
          <p:cNvPr id="11" name="Graphic 10" descr="Bar chart">
            <a:extLst>
              <a:ext uri="{FF2B5EF4-FFF2-40B4-BE49-F238E27FC236}">
                <a16:creationId xmlns:a16="http://schemas.microsoft.com/office/drawing/2014/main" id="{5DBD2AB2-D803-FEDA-0B6D-544674B73057}"/>
              </a:ext>
            </a:extLst>
          </p:cNvPr>
          <p:cNvPicPr>
            <a:picLocks noChangeAspect="1"/>
          </p:cNvPicPr>
          <p:nvPr/>
        </p:nvPicPr>
        <p:blipFill>
          <a:blip r:embed="rId3">
            <a:alphaModFix/>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41239" y="1547707"/>
            <a:ext cx="3666392" cy="3666392"/>
          </a:xfrm>
          <a:prstGeom prst="rect">
            <a:avLst/>
          </a:prstGeom>
        </p:spPr>
      </p:pic>
      <p:grpSp>
        <p:nvGrpSpPr>
          <p:cNvPr id="20" name="Group 19">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513418" y="2320171"/>
            <a:ext cx="867485" cy="115439"/>
            <a:chOff x="8910933" y="1861308"/>
            <a:chExt cx="867485" cy="115439"/>
          </a:xfrm>
        </p:grpSpPr>
        <p:sp>
          <p:nvSpPr>
            <p:cNvPr id="21" name="Rectangle 20">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2" name="Straight Connector 21">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0061078"/>
      </p:ext>
    </p:extLst>
  </p:cSld>
  <p:clrMapOvr>
    <a:masterClrMapping/>
  </p:clrMapOvr>
  <p:transition spd="slow">
    <p:push dir="u"/>
  </p:transition>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383DA0-E986-934B-C0AF-78BE961F9A42}"/>
              </a:ext>
            </a:extLst>
          </p:cNvPr>
          <p:cNvSpPr>
            <a:spLocks noGrp="1"/>
          </p:cNvSpPr>
          <p:nvPr>
            <p:ph type="title"/>
          </p:nvPr>
        </p:nvSpPr>
        <p:spPr>
          <a:xfrm>
            <a:off x="1688123" y="176657"/>
            <a:ext cx="8815754" cy="1286648"/>
          </a:xfrm>
        </p:spPr>
        <p:txBody>
          <a:bodyPr anchor="b">
            <a:normAutofit/>
          </a:bodyPr>
          <a:lstStyle/>
          <a:p>
            <a:pPr algn="ctr"/>
            <a:r>
              <a:rPr lang="en-US" dirty="0"/>
              <a:t>   </a:t>
            </a:r>
            <a:r>
              <a:rPr lang="en-US" b="1" dirty="0">
                <a:latin typeface="Times New Roman" panose="02020603050405020304" pitchFamily="18" charset="0"/>
                <a:cs typeface="Times New Roman" panose="02020603050405020304" pitchFamily="18" charset="0"/>
              </a:rPr>
              <a:t>Visualizations</a:t>
            </a:r>
          </a:p>
        </p:txBody>
      </p:sp>
      <p:pic>
        <p:nvPicPr>
          <p:cNvPr id="5" name="Content Placeholder 4" descr="A diagram of a number of colored boxes&#10;&#10;Description automatically generated with medium confidence">
            <a:extLst>
              <a:ext uri="{FF2B5EF4-FFF2-40B4-BE49-F238E27FC236}">
                <a16:creationId xmlns:a16="http://schemas.microsoft.com/office/drawing/2014/main" id="{7549800C-5FED-9E10-80AF-3E1A83C7B0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4771" y="2479462"/>
            <a:ext cx="5123551" cy="3752033"/>
          </a:xfrm>
          <a:ln>
            <a:solidFill>
              <a:schemeClr val="accent1"/>
            </a:solidFill>
          </a:ln>
        </p:spPr>
      </p:pic>
      <p:grpSp>
        <p:nvGrpSpPr>
          <p:cNvPr id="14" name="Group 13">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2345189"/>
            <a:ext cx="867485" cy="115439"/>
            <a:chOff x="8910933" y="1861308"/>
            <a:chExt cx="867485" cy="115439"/>
          </a:xfrm>
        </p:grpSpPr>
        <p:sp>
          <p:nvSpPr>
            <p:cNvPr id="15" name="Rectangle 14">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7" name="Picture 6" descr="A graph of a graph showing the growth of a number of years&#10;&#10;Description automatically generated">
            <a:extLst>
              <a:ext uri="{FF2B5EF4-FFF2-40B4-BE49-F238E27FC236}">
                <a16:creationId xmlns:a16="http://schemas.microsoft.com/office/drawing/2014/main" id="{7CE6DE8D-FFE1-449C-7BD2-259D4636FA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8333" y="2479447"/>
            <a:ext cx="4786962" cy="3752048"/>
          </a:xfrm>
          <a:prstGeom prst="rect">
            <a:avLst/>
          </a:prstGeom>
          <a:ln>
            <a:solidFill>
              <a:schemeClr val="accent1"/>
            </a:solidFill>
          </a:ln>
        </p:spPr>
      </p:pic>
    </p:spTree>
    <p:extLst>
      <p:ext uri="{BB962C8B-B14F-4D97-AF65-F5344CB8AC3E}">
        <p14:creationId xmlns:p14="http://schemas.microsoft.com/office/powerpoint/2010/main" val="319018645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48D75D-5C33-BFFE-BF99-A617CBAAF6B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18F6E4-E276-FCA5-B124-3047289A6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AA470D3-8818-676E-A9A4-BBBD08DF4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3818A09-E9C8-0B2D-A544-EB553DCE3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B123DB-B2AB-8DC3-C987-8E64BD993A2F}"/>
              </a:ext>
            </a:extLst>
          </p:cNvPr>
          <p:cNvSpPr>
            <a:spLocks noGrp="1"/>
          </p:cNvSpPr>
          <p:nvPr>
            <p:ph type="title"/>
          </p:nvPr>
        </p:nvSpPr>
        <p:spPr>
          <a:xfrm>
            <a:off x="1688124" y="723901"/>
            <a:ext cx="8815754" cy="1286648"/>
          </a:xfrm>
        </p:spPr>
        <p:txBody>
          <a:bodyPr anchor="b">
            <a:normAutofit/>
          </a:bodyPr>
          <a:lstStyle/>
          <a:p>
            <a:pPr algn="ctr"/>
            <a:r>
              <a:rPr lang="en-US" dirty="0"/>
              <a:t>   </a:t>
            </a:r>
            <a:r>
              <a:rPr lang="en-US" b="1" dirty="0">
                <a:latin typeface="Times New Roman" panose="02020603050405020304" pitchFamily="18" charset="0"/>
                <a:cs typeface="Times New Roman" panose="02020603050405020304" pitchFamily="18" charset="0"/>
              </a:rPr>
              <a:t>Model Creation and Insights</a:t>
            </a:r>
          </a:p>
        </p:txBody>
      </p:sp>
      <p:grpSp>
        <p:nvGrpSpPr>
          <p:cNvPr id="14" name="Group 13">
            <a:extLst>
              <a:ext uri="{FF2B5EF4-FFF2-40B4-BE49-F238E27FC236}">
                <a16:creationId xmlns:a16="http://schemas.microsoft.com/office/drawing/2014/main" id="{F406618A-06B5-9B73-07EE-1525F95EEE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2345189"/>
            <a:ext cx="867485" cy="115439"/>
            <a:chOff x="8910933" y="1861308"/>
            <a:chExt cx="867485" cy="115439"/>
          </a:xfrm>
        </p:grpSpPr>
        <p:sp>
          <p:nvSpPr>
            <p:cNvPr id="15" name="Rectangle 14">
              <a:extLst>
                <a:ext uri="{FF2B5EF4-FFF2-40B4-BE49-F238E27FC236}">
                  <a16:creationId xmlns:a16="http://schemas.microsoft.com/office/drawing/2014/main" id="{F3C5F0D0-559F-DAA6-ED13-1359B44146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DED440BD-6F25-F53F-0642-63AC44B0BA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8A278CE-D524-2B2B-3179-AE96B24EE8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6" name="Content Placeholder 5">
            <a:extLst>
              <a:ext uri="{FF2B5EF4-FFF2-40B4-BE49-F238E27FC236}">
                <a16:creationId xmlns:a16="http://schemas.microsoft.com/office/drawing/2014/main" id="{1FE0A53D-7D52-6FDD-01AB-4A6727CDC91C}"/>
              </a:ext>
            </a:extLst>
          </p:cNvPr>
          <p:cNvSpPr>
            <a:spLocks noGrp="1"/>
          </p:cNvSpPr>
          <p:nvPr>
            <p:ph idx="1"/>
          </p:nvPr>
        </p:nvSpPr>
        <p:spPr>
          <a:xfrm>
            <a:off x="1028700" y="2484521"/>
            <a:ext cx="10134600" cy="3646723"/>
          </a:xfrm>
          <a:ln>
            <a:solidFill>
              <a:schemeClr val="accent1"/>
            </a:solidFill>
          </a:ln>
        </p:spPr>
        <p:txBody>
          <a:bodyPr/>
          <a:lstStyle/>
          <a:p>
            <a:pPr marL="342900" indent="-342900">
              <a:buFont typeface="Arial" panose="020B0604020202020204" pitchFamily="34" charset="0"/>
              <a:buChar char="•"/>
            </a:pPr>
            <a:r>
              <a:rPr lang="en-US" dirty="0"/>
              <a:t>Built a multiple linear regression model with </a:t>
            </a:r>
            <a:r>
              <a:rPr lang="en-US" b="1" dirty="0"/>
              <a:t>trend </a:t>
            </a:r>
            <a:r>
              <a:rPr lang="en-US" dirty="0"/>
              <a:t>as the </a:t>
            </a:r>
            <a:r>
              <a:rPr lang="en-US" b="1" dirty="0"/>
              <a:t>response variable </a:t>
            </a:r>
            <a:r>
              <a:rPr lang="en-US" dirty="0"/>
              <a:t>and </a:t>
            </a:r>
            <a:r>
              <a:rPr lang="en-US" b="1" dirty="0"/>
              <a:t>year, season </a:t>
            </a:r>
            <a:r>
              <a:rPr lang="en-US" dirty="0"/>
              <a:t>and </a:t>
            </a:r>
            <a:r>
              <a:rPr lang="en-US" b="1" dirty="0"/>
              <a:t>month </a:t>
            </a:r>
            <a:r>
              <a:rPr lang="en-US" dirty="0"/>
              <a:t>as </a:t>
            </a:r>
            <a:r>
              <a:rPr lang="en-US" b="1" dirty="0"/>
              <a:t>predictors, </a:t>
            </a:r>
            <a:r>
              <a:rPr lang="en-US" dirty="0"/>
              <a:t>avoiding multicollinearity.</a:t>
            </a:r>
          </a:p>
          <a:p>
            <a:pPr marL="342900" indent="-342900">
              <a:buFont typeface="Arial" panose="020B0604020202020204" pitchFamily="34" charset="0"/>
              <a:buChar char="•"/>
            </a:pPr>
            <a:r>
              <a:rPr lang="en-US" dirty="0"/>
              <a:t>During model evaluation; achieved an R-squared value of 0.9980, Residual Standard Error of 0.3423, and MSE of 0.117, all reflecting the high accuracy of the model that was built.</a:t>
            </a:r>
          </a:p>
          <a:p>
            <a:pPr marL="342900" indent="-342900">
              <a:buFont typeface="Arial" panose="020B0604020202020204" pitchFamily="34" charset="0"/>
              <a:buChar char="•"/>
            </a:pPr>
            <a:r>
              <a:rPr lang="en-US" dirty="0"/>
              <a:t>Used Season and month to be able to capture short-term variations in the creation of a comprehensive model. </a:t>
            </a:r>
          </a:p>
          <a:p>
            <a:pPr marL="342900" indent="-342900">
              <a:buFont typeface="Arial" panose="020B0604020202020204" pitchFamily="34" charset="0"/>
              <a:buChar char="•"/>
            </a:pPr>
            <a:r>
              <a:rPr lang="en-US" dirty="0"/>
              <a:t>Fun Fact: Used the model to predict the values of Carbon Dioxide Levels for next year!</a:t>
            </a:r>
          </a:p>
          <a:p>
            <a:r>
              <a:rPr lang="en-US" dirty="0"/>
              <a:t>(The model’s predictions are highly reliable, with an estimated accuracy of over 80%, providing reliability in these projections. )</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52265144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4C5A4-2264-1E7F-22AB-42FE10BE6056}"/>
              </a:ext>
            </a:extLst>
          </p:cNvPr>
          <p:cNvSpPr>
            <a:spLocks noGrp="1"/>
          </p:cNvSpPr>
          <p:nvPr>
            <p:ph type="title"/>
          </p:nvPr>
        </p:nvSpPr>
        <p:spPr>
          <a:xfrm>
            <a:off x="4398380" y="723900"/>
            <a:ext cx="3414531" cy="1288489"/>
          </a:xfrm>
        </p:spPr>
        <p:txBody>
          <a:bodyPr/>
          <a:lstStyle/>
          <a:p>
            <a:pPr algn="ctr"/>
            <a:r>
              <a:rPr lang="en-US" dirty="0"/>
              <a:t> </a:t>
            </a:r>
            <a:r>
              <a:rPr lang="en-US" b="1" dirty="0">
                <a:latin typeface="Times New Roman" panose="02020603050405020304" pitchFamily="18" charset="0"/>
                <a:cs typeface="Times New Roman" panose="02020603050405020304" pitchFamily="18" charset="0"/>
              </a:rPr>
              <a:t>Conclusion  </a:t>
            </a:r>
          </a:p>
        </p:txBody>
      </p:sp>
      <p:graphicFrame>
        <p:nvGraphicFramePr>
          <p:cNvPr id="5" name="Content Placeholder 2">
            <a:extLst>
              <a:ext uri="{FF2B5EF4-FFF2-40B4-BE49-F238E27FC236}">
                <a16:creationId xmlns:a16="http://schemas.microsoft.com/office/drawing/2014/main" id="{2C50AEC2-B175-C7F0-7F59-3136A749B939}"/>
              </a:ext>
            </a:extLst>
          </p:cNvPr>
          <p:cNvGraphicFramePr>
            <a:graphicFrameLocks noGrp="1"/>
          </p:cNvGraphicFramePr>
          <p:nvPr>
            <p:ph idx="1"/>
            <p:extLst>
              <p:ext uri="{D42A27DB-BD31-4B8C-83A1-F6EECF244321}">
                <p14:modId xmlns:p14="http://schemas.microsoft.com/office/powerpoint/2010/main" val="1652479573"/>
              </p:ext>
            </p:extLst>
          </p:nvPr>
        </p:nvGraphicFramePr>
        <p:xfrm>
          <a:off x="130629" y="5475514"/>
          <a:ext cx="1589314" cy="10585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TextBox 2">
            <a:extLst>
              <a:ext uri="{FF2B5EF4-FFF2-40B4-BE49-F238E27FC236}">
                <a16:creationId xmlns:a16="http://schemas.microsoft.com/office/drawing/2014/main" id="{068171D2-BBC0-863C-E587-FE7A04FAAA5E}"/>
              </a:ext>
            </a:extLst>
          </p:cNvPr>
          <p:cNvGraphicFramePr/>
          <p:nvPr>
            <p:extLst>
              <p:ext uri="{D42A27DB-BD31-4B8C-83A1-F6EECF244321}">
                <p14:modId xmlns:p14="http://schemas.microsoft.com/office/powerpoint/2010/main" val="125524730"/>
              </p:ext>
            </p:extLst>
          </p:nvPr>
        </p:nvGraphicFramePr>
        <p:xfrm>
          <a:off x="1012371" y="2111829"/>
          <a:ext cx="10384972" cy="35596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TextBox 2">
            <a:extLst>
              <a:ext uri="{FF2B5EF4-FFF2-40B4-BE49-F238E27FC236}">
                <a16:creationId xmlns:a16="http://schemas.microsoft.com/office/drawing/2014/main" id="{DA7F50E8-4FDF-D390-7B1C-54EC72C26163}"/>
              </a:ext>
            </a:extLst>
          </p:cNvPr>
          <p:cNvSpPr txBox="1"/>
          <p:nvPr/>
        </p:nvSpPr>
        <p:spPr>
          <a:xfrm>
            <a:off x="2373086" y="6074229"/>
            <a:ext cx="5887446"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Sources: Kaggle, Environmental Protection Agency (EPA)</a:t>
            </a:r>
          </a:p>
        </p:txBody>
      </p:sp>
    </p:spTree>
    <p:extLst>
      <p:ext uri="{BB962C8B-B14F-4D97-AF65-F5344CB8AC3E}">
        <p14:creationId xmlns:p14="http://schemas.microsoft.com/office/powerpoint/2010/main" val="2781889197"/>
      </p:ext>
    </p:extLst>
  </p:cSld>
  <p:clrMapOvr>
    <a:masterClrMapping/>
  </p:clrMapOvr>
  <p:transition spd="slow">
    <p:push dir="u"/>
  </p:transition>
</p:sld>
</file>

<file path=ppt/theme/theme1.xml><?xml version="1.0" encoding="utf-8"?>
<a:theme xmlns:a="http://schemas.openxmlformats.org/drawingml/2006/main" name="AdornVTI">
  <a:themeElements>
    <a:clrScheme name="AnalogousFromRegularSeedLeftStep">
      <a:dk1>
        <a:srgbClr val="000000"/>
      </a:dk1>
      <a:lt1>
        <a:srgbClr val="FFFFFF"/>
      </a:lt1>
      <a:dk2>
        <a:srgbClr val="1B3025"/>
      </a:dk2>
      <a:lt2>
        <a:srgbClr val="F3F0F1"/>
      </a:lt2>
      <a:accent1>
        <a:srgbClr val="20B786"/>
      </a:accent1>
      <a:accent2>
        <a:srgbClr val="14BB3F"/>
      </a:accent2>
      <a:accent3>
        <a:srgbClr val="39BA21"/>
      </a:accent3>
      <a:accent4>
        <a:srgbClr val="6FB213"/>
      </a:accent4>
      <a:accent5>
        <a:srgbClr val="A4A51D"/>
      </a:accent5>
      <a:accent6>
        <a:srgbClr val="D58817"/>
      </a:accent6>
      <a:hlink>
        <a:srgbClr val="C34C73"/>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3114</TotalTime>
  <Words>430</Words>
  <Application>Microsoft Office PowerPoint</Application>
  <PresentationFormat>Widescreen</PresentationFormat>
  <Paragraphs>27</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Arial</vt:lpstr>
      <vt:lpstr>Bembo</vt:lpstr>
      <vt:lpstr>Times New Roman</vt:lpstr>
      <vt:lpstr>AdornVTI</vt:lpstr>
      <vt:lpstr>Data Analysis of CO₂ Concentrations (2014-2024)</vt:lpstr>
      <vt:lpstr>Introduction and Data Description</vt:lpstr>
      <vt:lpstr>              Descriptive Analysis </vt:lpstr>
      <vt:lpstr>   Visualizations</vt:lpstr>
      <vt:lpstr>   Model Creation and Insights</vt:lpstr>
      <vt:lpstr>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Favour Umejesi</dc:creator>
  <cp:lastModifiedBy>Favour Umejesi</cp:lastModifiedBy>
  <cp:revision>10</cp:revision>
  <dcterms:created xsi:type="dcterms:W3CDTF">2024-11-27T22:05:31Z</dcterms:created>
  <dcterms:modified xsi:type="dcterms:W3CDTF">2024-12-03T00:14:46Z</dcterms:modified>
</cp:coreProperties>
</file>