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66" y="142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7917873" y="1"/>
            <a:ext cx="4274126" cy="841664"/>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chemeClr val="lt1"/>
              </a:buClr>
              <a:buSzPts val="6000"/>
              <a:buFont typeface="Century Gothic"/>
              <a:buNone/>
            </a:pPr>
            <a:r>
              <a:rPr lang="en-US" dirty="0">
                <a:latin typeface="Times New Roman" panose="02020603050405020304" pitchFamily="18" charset="0"/>
                <a:cs typeface="Times New Roman" panose="02020603050405020304" pitchFamily="18" charset="0"/>
              </a:rPr>
              <a:t>Green Pace</a:t>
            </a:r>
            <a:endParaRPr dirty="0">
              <a:latin typeface="Times New Roman" panose="02020603050405020304" pitchFamily="18" charset="0"/>
              <a:cs typeface="Times New Roman" panose="02020603050405020304" pitchFamily="18" charset="0"/>
            </a:endParaRPr>
          </a:p>
        </p:txBody>
      </p:sp>
      <p:sp>
        <p:nvSpPr>
          <p:cNvPr id="145" name="Google Shape;145;p1"/>
          <p:cNvSpPr txBox="1">
            <a:spLocks noGrp="1"/>
          </p:cNvSpPr>
          <p:nvPr>
            <p:ph type="subTitle" idx="1"/>
          </p:nvPr>
        </p:nvSpPr>
        <p:spPr>
          <a:xfrm>
            <a:off x="0" y="1018309"/>
            <a:ext cx="7658100" cy="4426527"/>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latin typeface="Times New Roman" panose="02020603050405020304" pitchFamily="18" charset="0"/>
                <a:cs typeface="Times New Roman" panose="02020603050405020304" pitchFamily="18" charset="0"/>
              </a:rPr>
              <a:t>Security Policy Presentation</a:t>
            </a:r>
            <a:endParaRPr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Clr>
                <a:schemeClr val="lt1"/>
              </a:buClr>
              <a:buSzPts val="1850"/>
              <a:buNone/>
            </a:pPr>
            <a:r>
              <a:rPr lang="en-US" sz="1850" dirty="0">
                <a:latin typeface="Times New Roman" panose="02020603050405020304" pitchFamily="18" charset="0"/>
                <a:cs typeface="Times New Roman" panose="02020603050405020304" pitchFamily="18" charset="0"/>
              </a:rPr>
              <a:t>Developer: </a:t>
            </a:r>
            <a:r>
              <a:rPr lang="en-US" sz="1850" i="1" dirty="0">
                <a:latin typeface="Times New Roman" panose="02020603050405020304" pitchFamily="18" charset="0"/>
                <a:cs typeface="Times New Roman" panose="02020603050405020304" pitchFamily="18" charset="0"/>
              </a:rPr>
              <a:t>Jamar Sampson</a:t>
            </a:r>
          </a:p>
          <a:p>
            <a:pPr marL="0" lvl="0" indent="0" algn="l" rtl="0">
              <a:lnSpc>
                <a:spcPct val="70000"/>
              </a:lnSpc>
              <a:spcBef>
                <a:spcPts val="1000"/>
              </a:spcBef>
              <a:spcAft>
                <a:spcPts val="0"/>
              </a:spcAft>
              <a:buClr>
                <a:schemeClr val="lt1"/>
              </a:buClr>
              <a:buSzPts val="1850"/>
              <a:buNone/>
            </a:pPr>
            <a:endParaRPr lang="en-US" sz="1850" i="1" dirty="0">
              <a:latin typeface="Times New Roman" panose="02020603050405020304" pitchFamily="18" charset="0"/>
              <a:cs typeface="Times New Roman" panose="02020603050405020304" pitchFamily="18" charset="0"/>
            </a:endParaRPr>
          </a:p>
          <a:p>
            <a:pPr marL="0" lvl="0" indent="0" algn="l" rtl="0">
              <a:lnSpc>
                <a:spcPct val="70000"/>
              </a:lnSpc>
              <a:spcBef>
                <a:spcPts val="1000"/>
              </a:spcBef>
              <a:spcAft>
                <a:spcPts val="0"/>
              </a:spcAft>
              <a:buClr>
                <a:schemeClr val="lt1"/>
              </a:buClr>
              <a:buSzPts val="1850"/>
              <a:buNone/>
            </a:pPr>
            <a:r>
              <a:rPr lang="en-US" sz="1850" dirty="0">
                <a:latin typeface="Times New Roman" panose="02020603050405020304" pitchFamily="18" charset="0"/>
                <a:cs typeface="Times New Roman" panose="02020603050405020304" pitchFamily="18" charset="0"/>
              </a:rPr>
              <a:t>Welcome to the Green Pace Security Policy Presentation. I am your presenter, Jamar Sampson, &amp; I will be leading you through our policies, designed to improve secure development practices across our organization.</a:t>
            </a:r>
            <a:endParaRPr sz="1850" dirty="0">
              <a:latin typeface="Times New Roman" panose="02020603050405020304" pitchFamily="18" charset="0"/>
              <a:cs typeface="Times New Roman" panose="02020603050405020304" pitchFamily="18" charset="0"/>
            </a:endParaRPr>
          </a:p>
        </p:txBody>
      </p:sp>
      <p:pic>
        <p:nvPicPr>
          <p:cNvPr id="146" name="Google Shape;146;p1" descr="Green Pace logo"/>
          <p:cNvPicPr preferRelativeResize="0"/>
          <p:nvPr/>
        </p:nvPicPr>
        <p:blipFill>
          <a:blip r:embed="rId4">
            <a:alphaModFix/>
          </a:blip>
          <a:stretch>
            <a:fillRect/>
          </a:stretch>
        </p:blipFill>
        <p:spPr>
          <a:xfrm>
            <a:off x="8126574" y="1018309"/>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FEA2-1C3D-8D08-6242-42FC9A69B43F}"/>
              </a:ext>
            </a:extLst>
          </p:cNvPr>
          <p:cNvSpPr>
            <a:spLocks noGrp="1"/>
          </p:cNvSpPr>
          <p:nvPr>
            <p:ph type="title"/>
          </p:nvPr>
        </p:nvSpPr>
        <p:spPr>
          <a:xfrm>
            <a:off x="4904508" y="0"/>
            <a:ext cx="7287491" cy="1149225"/>
          </a:xfrm>
        </p:spPr>
        <p:txBody>
          <a:bodyPr>
            <a:normAutofit fontScale="90000"/>
          </a:bodyPr>
          <a:lstStyle/>
          <a:p>
            <a:pPr algn="l"/>
            <a:r>
              <a:rPr lang="en-US" dirty="0">
                <a:latin typeface="Times New Roman" panose="02020603050405020304" pitchFamily="18" charset="0"/>
                <a:cs typeface="Times New Roman" panose="02020603050405020304" pitchFamily="18" charset="0"/>
              </a:rPr>
              <a:t>Robust Input Handling &amp; Sanitization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BFB800D-3DD0-DB66-F206-95164E77B2E2}"/>
              </a:ext>
            </a:extLst>
          </p:cNvPr>
          <p:cNvSpPr>
            <a:spLocks noGrp="1"/>
          </p:cNvSpPr>
          <p:nvPr>
            <p:ph type="body" idx="1"/>
          </p:nvPr>
        </p:nvSpPr>
        <p:spPr>
          <a:xfrm>
            <a:off x="-83127" y="831272"/>
            <a:ext cx="11388525" cy="6026727"/>
          </a:xfrm>
        </p:spPr>
        <p:txBody>
          <a:bodyPr>
            <a:normAutofit/>
          </a:bodyPr>
          <a:lstStyle/>
          <a:p>
            <a:pPr marL="114300" indent="0">
              <a:buNone/>
            </a:pPr>
            <a:r>
              <a:rPr lang="en-US" b="1" dirty="0">
                <a:latin typeface="Times New Roman" panose="02020603050405020304" pitchFamily="18" charset="0"/>
                <a:cs typeface="Times New Roman" panose="02020603050405020304" pitchFamily="18" charset="0"/>
              </a:rPr>
              <a:t>Handling Complex &amp; Edge Cases</a:t>
            </a:r>
          </a:p>
          <a:p>
            <a:pPr marL="114300" indent="0">
              <a:buNone/>
            </a:pPr>
            <a:r>
              <a:rPr lang="en-US" dirty="0">
                <a:latin typeface="Times New Roman" panose="02020603050405020304" pitchFamily="18" charset="0"/>
                <a:cs typeface="Times New Roman" panose="02020603050405020304" pitchFamily="18" charset="0"/>
              </a:rPr>
              <a:t>Special Character Escaping</a:t>
            </a:r>
          </a:p>
          <a:p>
            <a:r>
              <a:rPr lang="en-US" dirty="0">
                <a:latin typeface="Times New Roman" panose="02020603050405020304" pitchFamily="18" charset="0"/>
                <a:cs typeface="Times New Roman" panose="02020603050405020304" pitchFamily="18" charset="0"/>
              </a:rPr>
              <a:t>Input: test'@#$%^&amp;*()_+{}\":;'[]</a:t>
            </a:r>
          </a:p>
          <a:p>
            <a:r>
              <a:rPr lang="en-US" dirty="0">
                <a:latin typeface="Times New Roman" panose="02020603050405020304" pitchFamily="18" charset="0"/>
                <a:cs typeface="Times New Roman" panose="02020603050405020304" pitchFamily="18" charset="0"/>
              </a:rPr>
              <a:t>Result: PASS - All characters safely escaped, no errors.</a:t>
            </a:r>
          </a:p>
          <a:p>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Empty Input Handling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Input: "" (Empty string)</a:t>
            </a:r>
          </a:p>
          <a:p>
            <a:r>
              <a:rPr lang="en-US" dirty="0">
                <a:latin typeface="Times New Roman" panose="02020603050405020304" pitchFamily="18" charset="0"/>
                <a:cs typeface="Times New Roman" panose="02020603050405020304" pitchFamily="18" charset="0"/>
              </a:rPr>
              <a:t>Result: PASS - Safely processed, no results returned.</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Conclusion: Input sanitization is effective, ensuring chaotic or empty data cannot disrupt the system.</a:t>
            </a:r>
          </a:p>
        </p:txBody>
      </p:sp>
      <p:pic>
        <p:nvPicPr>
          <p:cNvPr id="4" name="Google Shape;190;p8" descr="Green Pace logo">
            <a:extLst>
              <a:ext uri="{FF2B5EF4-FFF2-40B4-BE49-F238E27FC236}">
                <a16:creationId xmlns:a16="http://schemas.microsoft.com/office/drawing/2014/main" id="{8F08FCD2-1B58-9C6E-1375-247D39FF1933}"/>
              </a:ext>
            </a:extLst>
          </p:cNvPr>
          <p:cNvPicPr preferRelativeResize="0"/>
          <p:nvPr/>
        </p:nvPicPr>
        <p:blipFill>
          <a:blip r:embed="rId2">
            <a:alphaModFix/>
          </a:blip>
          <a:stretch>
            <a:fillRect/>
          </a:stretch>
        </p:blipFill>
        <p:spPr>
          <a:xfrm>
            <a:off x="11305399" y="5708775"/>
            <a:ext cx="886601" cy="1149225"/>
          </a:xfrm>
          <a:prstGeom prst="rect">
            <a:avLst/>
          </a:prstGeom>
          <a:noFill/>
          <a:ln>
            <a:noFill/>
          </a:ln>
        </p:spPr>
      </p:pic>
    </p:spTree>
    <p:extLst>
      <p:ext uri="{BB962C8B-B14F-4D97-AF65-F5344CB8AC3E}">
        <p14:creationId xmlns:p14="http://schemas.microsoft.com/office/powerpoint/2010/main" val="379741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A9AB-62EA-65F5-8502-C61A290AF8BF}"/>
              </a:ext>
            </a:extLst>
          </p:cNvPr>
          <p:cNvSpPr>
            <a:spLocks noGrp="1"/>
          </p:cNvSpPr>
          <p:nvPr>
            <p:ph type="title"/>
          </p:nvPr>
        </p:nvSpPr>
        <p:spPr>
          <a:xfrm>
            <a:off x="6338454" y="0"/>
            <a:ext cx="5853545" cy="1149225"/>
          </a:xfrm>
        </p:spPr>
        <p:txBody>
          <a:bodyPr>
            <a:normAutofit fontScale="90000"/>
          </a:bodyPr>
          <a:lstStyle/>
          <a:p>
            <a:pPr algn="l"/>
            <a:r>
              <a:rPr lang="en-US" dirty="0">
                <a:latin typeface="Times New Roman" panose="02020603050405020304" pitchFamily="18" charset="0"/>
                <a:cs typeface="Times New Roman" panose="02020603050405020304" pitchFamily="18" charset="0"/>
              </a:rPr>
              <a:t>Advanced Attack Prevention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FE270A9-0BEE-9BD9-135F-89866A1FB258}"/>
              </a:ext>
            </a:extLst>
          </p:cNvPr>
          <p:cNvSpPr>
            <a:spLocks noGrp="1"/>
          </p:cNvSpPr>
          <p:nvPr>
            <p:ph type="body" idx="1"/>
          </p:nvPr>
        </p:nvSpPr>
        <p:spPr>
          <a:xfrm>
            <a:off x="-1" y="716972"/>
            <a:ext cx="11305399" cy="6141027"/>
          </a:xfrm>
        </p:spPr>
        <p:txBody>
          <a:bodyPr>
            <a:noAutofit/>
          </a:bodyPr>
          <a:lstStyle/>
          <a:p>
            <a:pPr marL="114300" indent="0">
              <a:buNone/>
            </a:pPr>
            <a:r>
              <a:rPr lang="en-US" sz="2400" b="1" dirty="0">
                <a:latin typeface="Times New Roman" panose="02020603050405020304" pitchFamily="18" charset="0"/>
                <a:cs typeface="Times New Roman" panose="02020603050405020304" pitchFamily="18" charset="0"/>
              </a:rPr>
              <a:t>Stopping Complex Injection Attacks</a:t>
            </a:r>
          </a:p>
          <a:p>
            <a:pPr marL="114300" indent="0">
              <a:buNone/>
            </a:pPr>
            <a:r>
              <a:rPr lang="en-US" sz="2400" dirty="0">
                <a:latin typeface="Times New Roman" panose="02020603050405020304" pitchFamily="18" charset="0"/>
                <a:cs typeface="Times New Roman" panose="02020603050405020304" pitchFamily="18" charset="0"/>
              </a:rPr>
              <a:t>Test: Multiple Parameter Binding</a:t>
            </a:r>
          </a:p>
          <a:p>
            <a:pPr marL="114300" indent="0">
              <a:buNone/>
            </a:pPr>
            <a:r>
              <a:rPr lang="en-US" sz="2400" dirty="0">
                <a:latin typeface="Times New Roman" panose="02020603050405020304" pitchFamily="18" charset="0"/>
                <a:cs typeface="Times New Roman" panose="02020603050405020304" pitchFamily="18" charset="0"/>
              </a:rPr>
              <a:t>Simulated Login Attack:</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Username: admin'; --</a:t>
            </a:r>
          </a:p>
          <a:p>
            <a:r>
              <a:rPr lang="en-US" sz="2400" dirty="0">
                <a:latin typeface="Times New Roman" panose="02020603050405020304" pitchFamily="18" charset="0"/>
                <a:cs typeface="Times New Roman" panose="02020603050405020304" pitchFamily="18" charset="0"/>
              </a:rPr>
              <a:t>Password: ' OR '1'=‘1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RESULT: PASS</a:t>
            </a:r>
          </a:p>
          <a:p>
            <a:r>
              <a:rPr lang="en-US" sz="2400" dirty="0">
                <a:latin typeface="Times New Roman" panose="02020603050405020304" pitchFamily="18" charset="0"/>
                <a:cs typeface="Times New Roman" panose="02020603050405020304" pitchFamily="18" charset="0"/>
              </a:rPr>
              <a:t>Both injection payloads were neutralized.</a:t>
            </a:r>
          </a:p>
          <a:p>
            <a:r>
              <a:rPr lang="en-US" sz="2400" dirty="0">
                <a:latin typeface="Times New Roman" panose="02020603050405020304" pitchFamily="18" charset="0"/>
                <a:cs typeface="Times New Roman" panose="02020603050405020304" pitchFamily="18" charset="0"/>
              </a:rPr>
              <a:t>Each parameter was independently and safely escaped.</a:t>
            </a:r>
          </a:p>
          <a:p>
            <a:r>
              <a:rPr lang="en-US" sz="2400" dirty="0">
                <a:latin typeface="Times New Roman" panose="02020603050405020304" pitchFamily="18" charset="0"/>
                <a:cs typeface="Times New Roman" panose="02020603050405020304" pitchFamily="18" charset="0"/>
              </a:rPr>
              <a:t>No unauthorized access was granted.</a:t>
            </a:r>
          </a:p>
          <a:p>
            <a:pPr marL="114300" indent="0">
              <a:buNone/>
            </a:pPr>
            <a:r>
              <a:rPr lang="en-US" sz="2400" dirty="0">
                <a:latin typeface="Times New Roman" panose="02020603050405020304" pitchFamily="18" charset="0"/>
                <a:cs typeface="Times New Roman" panose="02020603050405020304" pitchFamily="18" charset="0"/>
              </a:rPr>
              <a:t>Conclusion: Our use of parameterized queries securely handles simultaneous attacks.</a:t>
            </a:r>
          </a:p>
        </p:txBody>
      </p:sp>
      <p:pic>
        <p:nvPicPr>
          <p:cNvPr id="4" name="Google Shape;190;p8" descr="Green Pace logo">
            <a:extLst>
              <a:ext uri="{FF2B5EF4-FFF2-40B4-BE49-F238E27FC236}">
                <a16:creationId xmlns:a16="http://schemas.microsoft.com/office/drawing/2014/main" id="{3884F229-0D61-35BC-F1CD-9E7CD6771511}"/>
              </a:ext>
            </a:extLst>
          </p:cNvPr>
          <p:cNvPicPr preferRelativeResize="0"/>
          <p:nvPr/>
        </p:nvPicPr>
        <p:blipFill>
          <a:blip r:embed="rId2">
            <a:alphaModFix/>
          </a:blip>
          <a:stretch>
            <a:fillRect/>
          </a:stretch>
        </p:blipFill>
        <p:spPr>
          <a:xfrm>
            <a:off x="11305399" y="5708775"/>
            <a:ext cx="886601" cy="1149225"/>
          </a:xfrm>
          <a:prstGeom prst="rect">
            <a:avLst/>
          </a:prstGeom>
          <a:noFill/>
          <a:ln>
            <a:noFill/>
          </a:ln>
        </p:spPr>
      </p:pic>
    </p:spTree>
    <p:extLst>
      <p:ext uri="{BB962C8B-B14F-4D97-AF65-F5344CB8AC3E}">
        <p14:creationId xmlns:p14="http://schemas.microsoft.com/office/powerpoint/2010/main" val="179321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2CA8-A6AF-80B3-8DA4-5FE1D36397CF}"/>
              </a:ext>
            </a:extLst>
          </p:cNvPr>
          <p:cNvSpPr>
            <a:spLocks noGrp="1"/>
          </p:cNvSpPr>
          <p:nvPr>
            <p:ph type="title"/>
          </p:nvPr>
        </p:nvSpPr>
        <p:spPr>
          <a:xfrm>
            <a:off x="5559136" y="0"/>
            <a:ext cx="6632864" cy="976745"/>
          </a:xfrm>
        </p:spPr>
        <p:txBody>
          <a:bodyPr>
            <a:normAutofit/>
          </a:bodyPr>
          <a:lstStyle/>
          <a:p>
            <a:pPr algn="l"/>
            <a:r>
              <a:rPr lang="en-US" dirty="0">
                <a:latin typeface="Times New Roman" panose="02020603050405020304" pitchFamily="18" charset="0"/>
                <a:cs typeface="Times New Roman" panose="02020603050405020304" pitchFamily="18" charset="0"/>
              </a:rPr>
              <a:t>System Integrity &amp; Boundaries</a:t>
            </a:r>
          </a:p>
        </p:txBody>
      </p:sp>
      <p:sp>
        <p:nvSpPr>
          <p:cNvPr id="3" name="Text Placeholder 2">
            <a:extLst>
              <a:ext uri="{FF2B5EF4-FFF2-40B4-BE49-F238E27FC236}">
                <a16:creationId xmlns:a16="http://schemas.microsoft.com/office/drawing/2014/main" id="{B7E061C9-A5CE-9477-C2A7-66330C47CEDC}"/>
              </a:ext>
            </a:extLst>
          </p:cNvPr>
          <p:cNvSpPr>
            <a:spLocks noGrp="1"/>
          </p:cNvSpPr>
          <p:nvPr>
            <p:ph type="body" idx="1"/>
          </p:nvPr>
        </p:nvSpPr>
        <p:spPr>
          <a:xfrm>
            <a:off x="0" y="1070264"/>
            <a:ext cx="11305399" cy="5787736"/>
          </a:xfrm>
        </p:spPr>
        <p:txBody>
          <a:bodyPr>
            <a:normAutofit/>
          </a:bodyPr>
          <a:lstStyle/>
          <a:p>
            <a:pPr marL="114300" indent="0">
              <a:buNone/>
            </a:pPr>
            <a:r>
              <a:rPr lang="en-US" b="1" dirty="0">
                <a:latin typeface="Times New Roman" panose="02020603050405020304" pitchFamily="18" charset="0"/>
                <a:cs typeface="Times New Roman" panose="02020603050405020304" pitchFamily="18" charset="0"/>
              </a:rPr>
              <a:t>Ensuring System Stability</a:t>
            </a:r>
          </a:p>
          <a:p>
            <a:pPr marL="114300" indent="0">
              <a:buNone/>
            </a:pPr>
            <a:r>
              <a:rPr lang="en-US" dirty="0">
                <a:latin typeface="Times New Roman" panose="02020603050405020304" pitchFamily="18" charset="0"/>
                <a:cs typeface="Times New Roman" panose="02020603050405020304" pitchFamily="18" charset="0"/>
              </a:rPr>
              <a:t>Boundary Testing</a:t>
            </a:r>
          </a:p>
          <a:p>
            <a:pPr marL="114300" indent="0">
              <a:buNone/>
            </a:pPr>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String exceeding maximum allowed length.</a:t>
            </a:r>
          </a:p>
          <a:p>
            <a:pPr marL="11430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Result: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PASS</a:t>
            </a:r>
          </a:p>
          <a:p>
            <a:r>
              <a:rPr lang="en-US" dirty="0">
                <a:latin typeface="Times New Roman" panose="02020603050405020304" pitchFamily="18" charset="0"/>
                <a:cs typeface="Times New Roman" panose="02020603050405020304" pitchFamily="18" charset="0"/>
              </a:rPr>
              <a:t>Oversized input was </a:t>
            </a:r>
            <a:r>
              <a:rPr lang="en-US" b="1" dirty="0">
                <a:latin typeface="Times New Roman" panose="02020603050405020304" pitchFamily="18" charset="0"/>
                <a:cs typeface="Times New Roman" panose="02020603050405020304" pitchFamily="18" charset="0"/>
              </a:rPr>
              <a:t>rejected</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clear </a:t>
            </a:r>
            <a:r>
              <a:rPr lang="en-US" b="1" dirty="0">
                <a:latin typeface="Times New Roman" panose="02020603050405020304" pitchFamily="18" charset="0"/>
                <a:cs typeface="Times New Roman" panose="02020603050405020304" pitchFamily="18" charset="0"/>
              </a:rPr>
              <a:t>error message</a:t>
            </a:r>
            <a:r>
              <a:rPr lang="en-US" dirty="0">
                <a:latin typeface="Times New Roman" panose="02020603050405020304" pitchFamily="18" charset="0"/>
                <a:cs typeface="Times New Roman" panose="02020603050405020304" pitchFamily="18" charset="0"/>
              </a:rPr>
              <a:t> was shown.</a:t>
            </a:r>
          </a:p>
          <a:p>
            <a:r>
              <a:rPr lang="en-US" b="1" dirty="0">
                <a:latin typeface="Times New Roman" panose="02020603050405020304" pitchFamily="18" charset="0"/>
                <a:cs typeface="Times New Roman" panose="02020603050405020304" pitchFamily="18" charset="0"/>
              </a:rPr>
              <a:t>No buffer overflow</a:t>
            </a:r>
            <a:r>
              <a:rPr lang="en-US" dirty="0">
                <a:latin typeface="Times New Roman" panose="02020603050405020304" pitchFamily="18" charset="0"/>
                <a:cs typeface="Times New Roman" panose="02020603050405020304" pitchFamily="18" charset="0"/>
              </a:rPr>
              <a:t> vulnerability was triggered.</a:t>
            </a:r>
          </a:p>
          <a:p>
            <a:pPr marL="114300" indent="0">
              <a:buNone/>
            </a:pPr>
            <a:endParaRPr lang="en-US" b="1" dirty="0">
              <a:latin typeface="Times New Roman" panose="02020603050405020304" pitchFamily="18" charset="0"/>
              <a:cs typeface="Times New Roman" panose="02020603050405020304" pitchFamily="18" charset="0"/>
            </a:endParaRPr>
          </a:p>
          <a:p>
            <a:pPr marL="114300" indent="0">
              <a:buNone/>
            </a:pPr>
            <a:endParaRPr lang="en-US" b="1"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This prevents attackers from crashing the application or exploiting memory corruption.</a:t>
            </a:r>
          </a:p>
          <a:p>
            <a:endParaRPr lang="en-US" dirty="0">
              <a:latin typeface="Times New Roman" panose="02020603050405020304" pitchFamily="18" charset="0"/>
              <a:cs typeface="Times New Roman" panose="02020603050405020304" pitchFamily="18" charset="0"/>
            </a:endParaRPr>
          </a:p>
        </p:txBody>
      </p:sp>
      <p:pic>
        <p:nvPicPr>
          <p:cNvPr id="4" name="Google Shape;190;p8" descr="Green Pace logo">
            <a:extLst>
              <a:ext uri="{FF2B5EF4-FFF2-40B4-BE49-F238E27FC236}">
                <a16:creationId xmlns:a16="http://schemas.microsoft.com/office/drawing/2014/main" id="{EED2596B-F9F4-FACB-8BEF-24BDEE79CE42}"/>
              </a:ext>
            </a:extLst>
          </p:cNvPr>
          <p:cNvPicPr preferRelativeResize="0"/>
          <p:nvPr/>
        </p:nvPicPr>
        <p:blipFill>
          <a:blip r:embed="rId2">
            <a:alphaModFix/>
          </a:blip>
          <a:stretch>
            <a:fillRect/>
          </a:stretch>
        </p:blipFill>
        <p:spPr>
          <a:xfrm>
            <a:off x="11305399" y="5708775"/>
            <a:ext cx="886601" cy="1149225"/>
          </a:xfrm>
          <a:prstGeom prst="rect">
            <a:avLst/>
          </a:prstGeom>
          <a:noFill/>
          <a:ln>
            <a:noFill/>
          </a:ln>
        </p:spPr>
      </p:pic>
    </p:spTree>
    <p:extLst>
      <p:ext uri="{BB962C8B-B14F-4D97-AF65-F5344CB8AC3E}">
        <p14:creationId xmlns:p14="http://schemas.microsoft.com/office/powerpoint/2010/main" val="4226499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3B7B-0811-2116-F728-099F6333D20F}"/>
              </a:ext>
            </a:extLst>
          </p:cNvPr>
          <p:cNvSpPr>
            <a:spLocks noGrp="1"/>
          </p:cNvSpPr>
          <p:nvPr>
            <p:ph type="title"/>
          </p:nvPr>
        </p:nvSpPr>
        <p:spPr>
          <a:xfrm>
            <a:off x="5860473" y="1"/>
            <a:ext cx="6331526" cy="1070264"/>
          </a:xfrm>
        </p:spPr>
        <p:txBody>
          <a:bodyPr>
            <a:normAutofit fontScale="90000"/>
          </a:bodyPr>
          <a:lstStyle/>
          <a:p>
            <a:pPr algn="l"/>
            <a:r>
              <a:rPr lang="en-US" dirty="0">
                <a:latin typeface="Times New Roman" panose="02020603050405020304" pitchFamily="18" charset="0"/>
                <a:cs typeface="Times New Roman" panose="02020603050405020304" pitchFamily="18" charset="0"/>
              </a:rPr>
              <a:t>Summary &amp; Security Posture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2336D4E-AB77-0938-5F9E-5E5F30368703}"/>
              </a:ext>
            </a:extLst>
          </p:cNvPr>
          <p:cNvSpPr>
            <a:spLocks noGrp="1"/>
          </p:cNvSpPr>
          <p:nvPr>
            <p:ph type="body" idx="1"/>
          </p:nvPr>
        </p:nvSpPr>
        <p:spPr>
          <a:xfrm>
            <a:off x="0" y="1070265"/>
            <a:ext cx="11305399" cy="5787734"/>
          </a:xfrm>
        </p:spPr>
        <p:txBody>
          <a:bodyPr>
            <a:normAutofit lnSpcReduction="10000"/>
          </a:bodyPr>
          <a:lstStyle/>
          <a:p>
            <a:pPr marL="114300" indent="0">
              <a:buNone/>
            </a:pPr>
            <a:r>
              <a:rPr lang="en-US" dirty="0">
                <a:latin typeface="Times New Roman" panose="02020603050405020304" pitchFamily="18" charset="0"/>
                <a:cs typeface="Times New Roman" panose="02020603050405020304" pitchFamily="18" charset="0"/>
              </a:rPr>
              <a:t>All critical SQL injection prevention controls are functioning as designed.</a:t>
            </a:r>
          </a:p>
          <a:p>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Input Validation </a:t>
            </a:r>
            <a:r>
              <a:rPr lang="en-US" dirty="0">
                <a:latin typeface="Times New Roman" panose="02020603050405020304" pitchFamily="18" charset="0"/>
                <a:cs typeface="Times New Roman" panose="02020603050405020304" pitchFamily="18" charset="0"/>
              </a:rPr>
              <a:t>PASS	</a:t>
            </a:r>
          </a:p>
          <a:p>
            <a:pPr marL="114300" indent="0">
              <a:buNone/>
            </a:pPr>
            <a:r>
              <a:rPr lang="en-US" i="1" dirty="0">
                <a:latin typeface="Times New Roman" panose="02020603050405020304" pitchFamily="18" charset="0"/>
                <a:cs typeface="Times New Roman" panose="02020603050405020304" pitchFamily="18" charset="0"/>
              </a:rPr>
              <a:t>Handles valid, empty, and oversized data.</a:t>
            </a:r>
          </a:p>
          <a:p>
            <a:pPr marL="114300" indent="0">
              <a:buNone/>
            </a:pP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Parameter Binding </a:t>
            </a:r>
            <a:r>
              <a:rPr lang="en-US" dirty="0">
                <a:latin typeface="Times New Roman" panose="02020603050405020304" pitchFamily="18" charset="0"/>
                <a:cs typeface="Times New Roman" panose="02020603050405020304" pitchFamily="18" charset="0"/>
              </a:rPr>
              <a:t>PASS</a:t>
            </a:r>
          </a:p>
          <a:p>
            <a:pPr marL="114300" indent="0">
              <a:buNone/>
            </a:pPr>
            <a:r>
              <a:rPr lang="en-US" i="1" dirty="0">
                <a:latin typeface="Times New Roman" panose="02020603050405020304" pitchFamily="18" charset="0"/>
                <a:cs typeface="Times New Roman" panose="02020603050405020304" pitchFamily="18" charset="0"/>
              </a:rPr>
              <a:t>Neutralizes multi-vector injection.</a:t>
            </a:r>
          </a:p>
          <a:p>
            <a:pPr marL="114300" indent="0">
              <a:buNone/>
            </a:pP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Character Escaping </a:t>
            </a:r>
            <a:r>
              <a:rPr lang="en-US" dirty="0">
                <a:latin typeface="Times New Roman" panose="02020603050405020304" pitchFamily="18" charset="0"/>
                <a:cs typeface="Times New Roman" panose="02020603050405020304" pitchFamily="18" charset="0"/>
              </a:rPr>
              <a:t>PASS	</a:t>
            </a:r>
          </a:p>
          <a:p>
            <a:pPr marL="114300" indent="0">
              <a:buNone/>
            </a:pPr>
            <a:r>
              <a:rPr lang="en-US" i="1" dirty="0">
                <a:latin typeface="Times New Roman" panose="02020603050405020304" pitchFamily="18" charset="0"/>
                <a:cs typeface="Times New Roman" panose="02020603050405020304" pitchFamily="18" charset="0"/>
              </a:rPr>
              <a:t>Safely processes special characters.</a:t>
            </a:r>
          </a:p>
          <a:p>
            <a:pPr marL="114300" indent="0">
              <a:buNone/>
            </a:pP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Error Handling </a:t>
            </a:r>
            <a:r>
              <a:rPr lang="en-US" dirty="0">
                <a:latin typeface="Times New Roman" panose="02020603050405020304" pitchFamily="18" charset="0"/>
                <a:cs typeface="Times New Roman" panose="02020603050405020304" pitchFamily="18" charset="0"/>
              </a:rPr>
              <a:t>PASS	</a:t>
            </a:r>
          </a:p>
          <a:p>
            <a:pPr marL="114300" indent="0">
              <a:buNone/>
            </a:pPr>
            <a:r>
              <a:rPr lang="en-US" i="1" dirty="0">
                <a:latin typeface="Times New Roman" panose="02020603050405020304" pitchFamily="18" charset="0"/>
                <a:cs typeface="Times New Roman" panose="02020603050405020304" pitchFamily="18" charset="0"/>
              </a:rPr>
              <a:t>Fails securely without exposing data</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Overall Security Posture</a:t>
            </a:r>
            <a:r>
              <a:rPr lang="en-US" dirty="0">
                <a:latin typeface="Times New Roman" panose="02020603050405020304" pitchFamily="18" charset="0"/>
                <a:cs typeface="Times New Roman" panose="02020603050405020304" pitchFamily="18" charset="0"/>
              </a:rPr>
              <a:t>: ROBUST</a:t>
            </a:r>
          </a:p>
        </p:txBody>
      </p:sp>
      <p:pic>
        <p:nvPicPr>
          <p:cNvPr id="4" name="Google Shape;190;p8" descr="Green Pace logo">
            <a:extLst>
              <a:ext uri="{FF2B5EF4-FFF2-40B4-BE49-F238E27FC236}">
                <a16:creationId xmlns:a16="http://schemas.microsoft.com/office/drawing/2014/main" id="{1196A7DA-2822-2A13-FE20-4B09CF5FF8BF}"/>
              </a:ext>
            </a:extLst>
          </p:cNvPr>
          <p:cNvPicPr preferRelativeResize="0"/>
          <p:nvPr/>
        </p:nvPicPr>
        <p:blipFill>
          <a:blip r:embed="rId2">
            <a:alphaModFix/>
          </a:blip>
          <a:stretch>
            <a:fillRect/>
          </a:stretch>
        </p:blipFill>
        <p:spPr>
          <a:xfrm>
            <a:off x="11305399" y="5708775"/>
            <a:ext cx="886601" cy="1149225"/>
          </a:xfrm>
          <a:prstGeom prst="rect">
            <a:avLst/>
          </a:prstGeom>
          <a:noFill/>
          <a:ln>
            <a:noFill/>
          </a:ln>
        </p:spPr>
      </p:pic>
    </p:spTree>
    <p:extLst>
      <p:ext uri="{BB962C8B-B14F-4D97-AF65-F5344CB8AC3E}">
        <p14:creationId xmlns:p14="http://schemas.microsoft.com/office/powerpoint/2010/main" val="824139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5725390" y="0"/>
            <a:ext cx="6466609" cy="8832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AUTOMATION SUMMARY</a:t>
            </a:r>
            <a:endParaRPr dirty="0">
              <a:latin typeface="Times New Roman" panose="02020603050405020304" pitchFamily="18" charset="0"/>
              <a:cs typeface="Times New Roman" panose="02020603050405020304" pitchFamily="18" charset="0"/>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10494818" y="0"/>
            <a:ext cx="1697182" cy="63931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TOOLS</a:t>
            </a:r>
            <a:endParaRPr dirty="0">
              <a:latin typeface="Times New Roman" panose="02020603050405020304" pitchFamily="18" charset="0"/>
              <a:cs typeface="Times New Roman" panose="02020603050405020304" pitchFamily="18" charset="0"/>
            </a:endParaRPr>
          </a:p>
        </p:txBody>
      </p:sp>
      <p:sp>
        <p:nvSpPr>
          <p:cNvPr id="210" name="Google Shape;210;p10"/>
          <p:cNvSpPr txBox="1">
            <a:spLocks noGrp="1"/>
          </p:cNvSpPr>
          <p:nvPr>
            <p:ph type="body" idx="1"/>
          </p:nvPr>
        </p:nvSpPr>
        <p:spPr>
          <a:xfrm>
            <a:off x="0" y="768928"/>
            <a:ext cx="11388436" cy="6089072"/>
          </a:xfrm>
          <a:prstGeom prst="rect">
            <a:avLst/>
          </a:prstGeom>
          <a:noFill/>
          <a:ln>
            <a:noFill/>
          </a:ln>
        </p:spPr>
        <p:txBody>
          <a:bodyPr spcFirstLastPara="1" wrap="square" lIns="91425" tIns="45700" rIns="91425" bIns="45700" anchor="t" anchorCtr="0">
            <a:normAutofit/>
          </a:bodyPr>
          <a:lstStyle/>
          <a:p>
            <a:r>
              <a:rPr lang="en-US" dirty="0">
                <a:latin typeface="Times New Roman" panose="02020603050405020304" pitchFamily="18" charset="0"/>
                <a:cs typeface="Times New Roman" panose="02020603050405020304" pitchFamily="18" charset="0"/>
              </a:rPr>
              <a:t>Our </a:t>
            </a:r>
            <a:r>
              <a:rPr lang="en-US" dirty="0" err="1">
                <a:latin typeface="Times New Roman" panose="02020603050405020304" pitchFamily="18" charset="0"/>
                <a:cs typeface="Times New Roman" panose="02020603050405020304" pitchFamily="18" charset="0"/>
              </a:rPr>
              <a:t>DevSecOps</a:t>
            </a:r>
            <a:r>
              <a:rPr lang="en-US" dirty="0">
                <a:latin typeface="Times New Roman" panose="02020603050405020304" pitchFamily="18" charset="0"/>
                <a:cs typeface="Times New Roman" panose="02020603050405020304" pitchFamily="18" charset="0"/>
              </a:rPr>
              <a:t> pipeline integrates security at every phase of the software lifecycle. It begins during assessment &amp; planning</a:t>
            </a:r>
            <a:r>
              <a:rPr lang="en-US">
                <a:latin typeface="Times New Roman" panose="02020603050405020304" pitchFamily="18" charset="0"/>
                <a:cs typeface="Times New Roman" panose="02020603050405020304" pitchFamily="18" charset="0"/>
              </a:rPr>
              <a:t>, using </a:t>
            </a:r>
            <a:r>
              <a:rPr lang="en-US" dirty="0">
                <a:latin typeface="Times New Roman" panose="02020603050405020304" pitchFamily="18" charset="0"/>
                <a:cs typeface="Times New Roman" panose="02020603050405020304" pitchFamily="18" charset="0"/>
              </a:rPr>
              <a:t>tools like </a:t>
            </a:r>
            <a:r>
              <a:rPr lang="en-US" i="1" dirty="0">
                <a:latin typeface="Times New Roman" panose="02020603050405020304" pitchFamily="18" charset="0"/>
                <a:cs typeface="Times New Roman" panose="02020603050405020304" pitchFamily="18" charset="0"/>
              </a:rPr>
              <a:t>SonarQube</a:t>
            </a:r>
            <a:r>
              <a:rPr lang="en-US" dirty="0">
                <a:latin typeface="Times New Roman" panose="02020603050405020304" pitchFamily="18" charset="0"/>
                <a:cs typeface="Times New Roman" panose="02020603050405020304" pitchFamily="18" charset="0"/>
              </a:rPr>
              <a:t> and OWASP dependency check for code scanning and vulnerability assessment, alongside threat modeling and risk analysis.</a:t>
            </a:r>
          </a:p>
          <a:p>
            <a:r>
              <a:rPr lang="en-US" dirty="0">
                <a:latin typeface="Times New Roman" panose="02020603050405020304" pitchFamily="18" charset="0"/>
                <a:cs typeface="Times New Roman" panose="02020603050405020304" pitchFamily="18" charset="0"/>
              </a:rPr>
              <a:t>In the design phase, we establish a secure foundation by adhering to OWASP standards and designing protected API endpoints.</a:t>
            </a:r>
          </a:p>
          <a:p>
            <a:r>
              <a:rPr lang="en-US" dirty="0">
                <a:latin typeface="Times New Roman" panose="02020603050405020304" pitchFamily="18" charset="0"/>
                <a:cs typeface="Times New Roman" panose="02020603050405020304" pitchFamily="18" charset="0"/>
              </a:rPr>
              <a:t>During the build stage, security is enforced through static code analysis with </a:t>
            </a:r>
            <a:r>
              <a:rPr lang="en-US" i="1" dirty="0">
                <a:latin typeface="Times New Roman" panose="02020603050405020304" pitchFamily="18" charset="0"/>
                <a:cs typeface="Times New Roman" panose="02020603050405020304" pitchFamily="18" charset="0"/>
              </a:rPr>
              <a:t>Clang-Tidy</a:t>
            </a:r>
            <a:r>
              <a:rPr lang="en-US" dirty="0">
                <a:latin typeface="Times New Roman" panose="02020603050405020304" pitchFamily="18" charset="0"/>
                <a:cs typeface="Times New Roman" panose="02020603050405020304" pitchFamily="18" charset="0"/>
              </a:rPr>
              <a:t> and robust repository controls, including signed commits.</a:t>
            </a:r>
          </a:p>
          <a:p>
            <a:r>
              <a:rPr lang="en-US" dirty="0">
                <a:latin typeface="Times New Roman" panose="02020603050405020304" pitchFamily="18" charset="0"/>
                <a:cs typeface="Times New Roman" panose="02020603050405020304" pitchFamily="18" charset="0"/>
              </a:rPr>
              <a:t>Security validation intensifies in the verify &amp; test phase, where automated tools like </a:t>
            </a:r>
            <a:r>
              <a:rPr lang="en-US" i="1" dirty="0" err="1">
                <a:latin typeface="Times New Roman" panose="02020603050405020304" pitchFamily="18" charset="0"/>
                <a:cs typeface="Times New Roman" panose="02020603050405020304" pitchFamily="18" charset="0"/>
              </a:rPr>
              <a:t>Valgrind</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&amp;</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Coverity</a:t>
            </a:r>
            <a:r>
              <a:rPr lang="en-US" dirty="0">
                <a:latin typeface="Times New Roman" panose="02020603050405020304" pitchFamily="18" charset="0"/>
                <a:cs typeface="Times New Roman" panose="02020603050405020304" pitchFamily="18" charset="0"/>
              </a:rPr>
              <a:t> are employed alongside compliance testing. Before release, the pre-production environment undergoes hardening, penetration testing, and security audits. Once in production, continuous monitoring with </a:t>
            </a:r>
            <a:r>
              <a:rPr lang="en-US" i="1" dirty="0">
                <a:latin typeface="Times New Roman" panose="02020603050405020304" pitchFamily="18" charset="0"/>
                <a:cs typeface="Times New Roman" panose="02020603050405020304" pitchFamily="18" charset="0"/>
              </a:rPr>
              <a:t>Splunk</a:t>
            </a:r>
            <a:r>
              <a:rPr lang="en-US" dirty="0">
                <a:latin typeface="Times New Roman" panose="02020603050405020304" pitchFamily="18" charset="0"/>
                <a:cs typeface="Times New Roman" panose="02020603050405020304" pitchFamily="18" charset="0"/>
              </a:rPr>
              <a:t> and intrusion detection via </a:t>
            </a:r>
            <a:r>
              <a:rPr lang="en-US" i="1" dirty="0">
                <a:latin typeface="Times New Roman" panose="02020603050405020304" pitchFamily="18" charset="0"/>
                <a:cs typeface="Times New Roman" panose="02020603050405020304" pitchFamily="18" charset="0"/>
              </a:rPr>
              <a:t>Snort</a:t>
            </a:r>
            <a:r>
              <a:rPr lang="en-US" dirty="0">
                <a:latin typeface="Times New Roman" panose="02020603050405020304" pitchFamily="18" charset="0"/>
                <a:cs typeface="Times New Roman" panose="02020603050405020304" pitchFamily="18" charset="0"/>
              </a:rPr>
              <a:t> are active, backed by clear incident response procedures for threat blocking and rollbacks. </a:t>
            </a:r>
          </a:p>
          <a:p>
            <a:r>
              <a:rPr lang="en-US" dirty="0">
                <a:latin typeface="Times New Roman" panose="02020603050405020304" pitchFamily="18" charset="0"/>
                <a:cs typeface="Times New Roman" panose="02020603050405020304" pitchFamily="18" charset="0"/>
              </a:rPr>
              <a:t>Finally, the maintain &amp; stabilize phase ensures ongoing security through regular scans, patch management, and automated recovery protocols to preserve long-term system stability.</a:t>
            </a:r>
          </a:p>
        </p:txBody>
      </p:sp>
      <p:pic>
        <p:nvPicPr>
          <p:cNvPr id="211" name="Google Shape;211;p10" descr="Green Pace logo"/>
          <p:cNvPicPr preferRelativeResize="0"/>
          <p:nvPr/>
        </p:nvPicPr>
        <p:blipFill>
          <a:blip r:embed="rId4">
            <a:alphaModFix/>
          </a:blip>
          <a:stretch>
            <a:fillRect/>
          </a:stretch>
        </p:blipFill>
        <p:spPr>
          <a:xfrm>
            <a:off x="11305399" y="577368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6258560" y="0"/>
            <a:ext cx="5933440" cy="67056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RISKS AND BENEFITS</a:t>
            </a:r>
            <a:endParaRPr dirty="0">
              <a:latin typeface="Times New Roman" panose="02020603050405020304" pitchFamily="18" charset="0"/>
              <a:cs typeface="Times New Roman" panose="02020603050405020304" pitchFamily="18" charset="0"/>
            </a:endParaRPr>
          </a:p>
        </p:txBody>
      </p:sp>
      <p:sp>
        <p:nvSpPr>
          <p:cNvPr id="217" name="Google Shape;217;p11"/>
          <p:cNvSpPr txBox="1">
            <a:spLocks noGrp="1"/>
          </p:cNvSpPr>
          <p:nvPr>
            <p:ph type="body" idx="1"/>
          </p:nvPr>
        </p:nvSpPr>
        <p:spPr>
          <a:xfrm>
            <a:off x="0" y="904240"/>
            <a:ext cx="11389360" cy="5953760"/>
          </a:xfrm>
          <a:prstGeom prst="rect">
            <a:avLst/>
          </a:prstGeom>
          <a:noFill/>
          <a:ln>
            <a:noFill/>
          </a:ln>
        </p:spPr>
        <p:txBody>
          <a:bodyPr spcFirstLastPara="1" wrap="square" lIns="91425" tIns="45700" rIns="91425" bIns="45700" anchor="t" anchorCtr="0">
            <a:normAutofit/>
          </a:bodyPr>
          <a:lstStyle/>
          <a:p>
            <a:r>
              <a:rPr lang="en-US" sz="1800" dirty="0">
                <a:latin typeface="Times New Roman" panose="02020603050405020304" pitchFamily="18" charset="0"/>
                <a:cs typeface="Times New Roman" panose="02020603050405020304" pitchFamily="18" charset="0"/>
              </a:rPr>
              <a:t>Our current security posture is challenged by significant technical vulnerabilities and procedural gaps that require immediate attention. Critical weaknesses, including SQL injection flaws, data race conditions in multi-threaded environments, and memory management issues, create substantial exposure to potential exploitation. These technical risks are amplified by inconsistent security testing protocols, delayed patch cycles, and insufficient monitoring capabilities. </a:t>
            </a:r>
          </a:p>
          <a:p>
            <a:r>
              <a:rPr lang="en-US" sz="1800" dirty="0">
                <a:latin typeface="Times New Roman" panose="02020603050405020304" pitchFamily="18" charset="0"/>
                <a:cs typeface="Times New Roman" panose="02020603050405020304" pitchFamily="18" charset="0"/>
              </a:rPr>
              <a:t>To address these concerns comprehensively, we propose implementing technical solutions such as prepared statements, thread synchronization mechanisms, and RAII patterns, complemented by process improvements including automated testing pipelines, mandatory code review gates, and systematic patch management protocols.</a:t>
            </a:r>
          </a:p>
          <a:p>
            <a:r>
              <a:rPr lang="en-US" sz="1800" dirty="0">
                <a:latin typeface="Times New Roman" panose="02020603050405020304" pitchFamily="18" charset="0"/>
                <a:cs typeface="Times New Roman" panose="02020603050405020304" pitchFamily="18" charset="0"/>
              </a:rPr>
              <a:t>The benefits of prompt action extend across security, financial, and operational domains, offering reduced vulnerability exposure, strengthened compliance posture, and optimized resource allocation while minimizing remediation costs and technical debt accumulation. Conversely, delayed implementation escalates risks significantly, including heightened breach probability, regulatory penalties, and operational instability. </a:t>
            </a:r>
          </a:p>
          <a:p>
            <a:r>
              <a:rPr lang="en-US" sz="1800" dirty="0">
                <a:latin typeface="Times New Roman" panose="02020603050405020304" pitchFamily="18" charset="0"/>
                <a:cs typeface="Times New Roman" panose="02020603050405020304" pitchFamily="18" charset="0"/>
              </a:rPr>
              <a:t>To bridge existing strategy gaps in team training and tool integration, we recommend a structured three-phase approach: immediate deployment of critical patches and automated testing frameworks within three months, enhanced monitoring integration within six months, and advanced detection capabilities within one year. This roadmap incorporates essential risk mitigation strategies including pilot testing, resource prioritization, and robust change management protocols to ensure successful implementation and sustainable security improvements.</a:t>
            </a:r>
          </a:p>
          <a:p>
            <a:pPr marL="0" lvl="0" indent="0" algn="l" rtl="0">
              <a:lnSpc>
                <a:spcPct val="90000"/>
              </a:lnSpc>
              <a:spcBef>
                <a:spcPts val="0"/>
              </a:spcBef>
              <a:spcAft>
                <a:spcPts val="0"/>
              </a:spcAft>
              <a:buClr>
                <a:schemeClr val="lt1"/>
              </a:buClr>
              <a:buSzPts val="2000"/>
              <a:buNone/>
            </a:pPr>
            <a:endParaRPr sz="1800" dirty="0">
              <a:latin typeface="Times New Roman" panose="02020603050405020304" pitchFamily="18" charset="0"/>
              <a:cs typeface="Times New Roman" panose="02020603050405020304" pitchFamily="18" charset="0"/>
            </a:endParaRPr>
          </a:p>
        </p:txBody>
      </p:sp>
      <p:pic>
        <p:nvPicPr>
          <p:cNvPr id="218" name="Google Shape;218;p11" descr="Green Pace logo"/>
          <p:cNvPicPr preferRelativeResize="0"/>
          <p:nvPr/>
        </p:nvPicPr>
        <p:blipFill>
          <a:blip r:embed="rId4">
            <a:alphaModFix/>
          </a:blip>
          <a:stretch>
            <a:fillRect/>
          </a:stretch>
        </p:blipFill>
        <p:spPr>
          <a:xfrm>
            <a:off x="11305399" y="5708775"/>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6664960" y="1"/>
            <a:ext cx="5527040" cy="73152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RECOMMENDATIONS</a:t>
            </a:r>
            <a:endParaRPr dirty="0">
              <a:latin typeface="Times New Roman" panose="02020603050405020304" pitchFamily="18" charset="0"/>
              <a:cs typeface="Times New Roman" panose="02020603050405020304" pitchFamily="18" charset="0"/>
            </a:endParaRPr>
          </a:p>
        </p:txBody>
      </p:sp>
      <p:sp>
        <p:nvSpPr>
          <p:cNvPr id="224" name="Google Shape;224;p12"/>
          <p:cNvSpPr txBox="1">
            <a:spLocks noGrp="1"/>
          </p:cNvSpPr>
          <p:nvPr>
            <p:ph type="body" idx="1"/>
          </p:nvPr>
        </p:nvSpPr>
        <p:spPr>
          <a:xfrm>
            <a:off x="0" y="1442720"/>
            <a:ext cx="11379200" cy="5415280"/>
          </a:xfrm>
          <a:prstGeom prst="rect">
            <a:avLst/>
          </a:prstGeom>
          <a:noFill/>
          <a:ln>
            <a:noFill/>
          </a:ln>
        </p:spPr>
        <p:txBody>
          <a:bodyPr spcFirstLastPara="1" wrap="square" lIns="91425" tIns="45700" rIns="91425" bIns="45700" anchor="t" anchorCtr="0">
            <a:normAutofit/>
          </a:bodyPr>
          <a:lstStyle/>
          <a:p>
            <a:r>
              <a:rPr lang="en-US" sz="2000" b="1" dirty="0">
                <a:latin typeface="Times New Roman" panose="02020603050405020304" pitchFamily="18" charset="0"/>
                <a:cs typeface="Times New Roman" panose="02020603050405020304" pitchFamily="18" charset="0"/>
              </a:rPr>
              <a:t>Inadequate Training:</a:t>
            </a:r>
            <a:r>
              <a:rPr lang="en-US" sz="2000" dirty="0">
                <a:latin typeface="Times New Roman" panose="02020603050405020304" pitchFamily="18" charset="0"/>
                <a:cs typeface="Times New Roman" panose="02020603050405020304" pitchFamily="18" charset="0"/>
              </a:rPr>
              <a:t> Lack of structured security programs for developers and general awareness training.</a:t>
            </a:r>
          </a:p>
          <a:p>
            <a:r>
              <a:rPr lang="en-US" sz="2000" b="1" dirty="0">
                <a:latin typeface="Times New Roman" panose="02020603050405020304" pitchFamily="18" charset="0"/>
                <a:cs typeface="Times New Roman" panose="02020603050405020304" pitchFamily="18" charset="0"/>
              </a:rPr>
              <a:t>Unmanaged Third-Party Risk:</a:t>
            </a:r>
            <a:r>
              <a:rPr lang="en-US" sz="2000" dirty="0">
                <a:latin typeface="Times New Roman" panose="02020603050405020304" pitchFamily="18" charset="0"/>
                <a:cs typeface="Times New Roman" panose="02020603050405020304" pitchFamily="18" charset="0"/>
              </a:rPr>
              <a:t> Absence of vendor security assessments and software dependency scans.</a:t>
            </a:r>
          </a:p>
          <a:p>
            <a:r>
              <a:rPr lang="en-US" sz="2000" b="1" dirty="0">
                <a:latin typeface="Times New Roman" panose="02020603050405020304" pitchFamily="18" charset="0"/>
                <a:cs typeface="Times New Roman" panose="02020603050405020304" pitchFamily="18" charset="0"/>
              </a:rPr>
              <a:t>Incomplete Security Testing:</a:t>
            </a:r>
            <a:r>
              <a:rPr lang="en-US" sz="2000" dirty="0">
                <a:latin typeface="Times New Roman" panose="02020603050405020304" pitchFamily="18" charset="0"/>
                <a:cs typeface="Times New Roman" panose="02020603050405020304" pitchFamily="18" charset="0"/>
              </a:rPr>
              <a:t> Limited automated, penetration, and regression testing coverage.</a:t>
            </a:r>
          </a:p>
          <a:p>
            <a:r>
              <a:rPr lang="en-US" sz="2000" b="1" dirty="0">
                <a:latin typeface="Times New Roman" panose="02020603050405020304" pitchFamily="18" charset="0"/>
                <a:cs typeface="Times New Roman" panose="02020603050405020304" pitchFamily="18" charset="0"/>
              </a:rPr>
              <a:t>Weak Incident Response:</a:t>
            </a:r>
            <a:r>
              <a:rPr lang="en-US" sz="2000" dirty="0">
                <a:latin typeface="Times New Roman" panose="02020603050405020304" pitchFamily="18" charset="0"/>
                <a:cs typeface="Times New Roman" panose="02020603050405020304" pitchFamily="18" charset="0"/>
              </a:rPr>
              <a:t> Unclear escalation procedures and no formal post-incident review protocols.</a:t>
            </a:r>
          </a:p>
          <a:p>
            <a:r>
              <a:rPr lang="en-US" sz="2000" b="1" dirty="0">
                <a:latin typeface="Times New Roman" panose="02020603050405020304" pitchFamily="18" charset="0"/>
                <a:cs typeface="Times New Roman" panose="02020603050405020304" pitchFamily="18" charset="0"/>
              </a:rPr>
              <a:t>Insufficient Cloud &amp; API Controls:</a:t>
            </a:r>
            <a:r>
              <a:rPr lang="en-US" sz="2000" dirty="0">
                <a:latin typeface="Times New Roman" panose="02020603050405020304" pitchFamily="18" charset="0"/>
                <a:cs typeface="Times New Roman" panose="02020603050405020304" pitchFamily="18" charset="0"/>
              </a:rPr>
              <a:t> Missing cloud-specific security policies and robust API access management.</a:t>
            </a:r>
          </a:p>
          <a:p>
            <a:r>
              <a:rPr lang="en-US" sz="2000" b="1" dirty="0">
                <a:latin typeface="Times New Roman" panose="02020603050405020304" pitchFamily="18" charset="0"/>
                <a:cs typeface="Times New Roman" panose="02020603050405020304" pitchFamily="18" charset="0"/>
              </a:rPr>
              <a:t>Neglected Mobile Security:</a:t>
            </a:r>
            <a:r>
              <a:rPr lang="en-US" sz="2000" dirty="0">
                <a:latin typeface="Times New Roman" panose="02020603050405020304" pitchFamily="18" charset="0"/>
                <a:cs typeface="Times New Roman" panose="02020603050405020304" pitchFamily="18" charset="0"/>
              </a:rPr>
              <a:t> No specific requirements or data handling guidelines for mobile applications.</a:t>
            </a:r>
          </a:p>
          <a:p>
            <a:r>
              <a:rPr lang="en-US" sz="2000" b="1" dirty="0">
                <a:latin typeface="Times New Roman" panose="02020603050405020304" pitchFamily="18" charset="0"/>
                <a:cs typeface="Times New Roman" panose="02020603050405020304" pitchFamily="18" charset="0"/>
              </a:rPr>
              <a:t>Immature </a:t>
            </a:r>
            <a:r>
              <a:rPr lang="en-US" sz="2000" b="1" dirty="0" err="1">
                <a:latin typeface="Times New Roman" panose="02020603050405020304" pitchFamily="18" charset="0"/>
                <a:cs typeface="Times New Roman" panose="02020603050405020304" pitchFamily="18" charset="0"/>
              </a:rPr>
              <a:t>DevSecOps</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Lack of continuous security monitoring and feedback within the development lifecycle.</a:t>
            </a:r>
          </a:p>
          <a:p>
            <a:r>
              <a:rPr lang="en-US" sz="2000" b="1" dirty="0">
                <a:latin typeface="Times New Roman" panose="02020603050405020304" pitchFamily="18" charset="0"/>
                <a:cs typeface="Times New Roman" panose="02020603050405020304" pitchFamily="18" charset="0"/>
              </a:rPr>
              <a:t>Unaddressed Emerging Threats:</a:t>
            </a:r>
            <a:r>
              <a:rPr lang="en-US" sz="2000" dirty="0">
                <a:latin typeface="Times New Roman" panose="02020603050405020304" pitchFamily="18" charset="0"/>
                <a:cs typeface="Times New Roman" panose="02020603050405020304" pitchFamily="18" charset="0"/>
              </a:rPr>
              <a:t> No formal threat intelligence or response plans for new technology risks.</a:t>
            </a:r>
          </a:p>
        </p:txBody>
      </p:sp>
      <p:pic>
        <p:nvPicPr>
          <p:cNvPr id="225" name="Google Shape;225;p12" descr="Green Pace logo"/>
          <p:cNvPicPr preferRelativeResize="0"/>
          <p:nvPr/>
        </p:nvPicPr>
        <p:blipFill>
          <a:blip r:embed="rId4">
            <a:alphaModFix/>
          </a:blip>
          <a:stretch>
            <a:fillRect/>
          </a:stretch>
        </p:blipFill>
        <p:spPr>
          <a:xfrm>
            <a:off x="11305399" y="5781231"/>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8361680" y="0"/>
            <a:ext cx="3830320" cy="639315"/>
          </a:xfrm>
          <a:prstGeom prst="rect">
            <a:avLst/>
          </a:prstGeom>
          <a:noFill/>
          <a:ln>
            <a:noFill/>
          </a:ln>
        </p:spPr>
        <p:txBody>
          <a:bodyPr spcFirstLastPara="1" wrap="square" lIns="91425" tIns="45700" rIns="91425" bIns="45700" anchor="ctr" anchorCtr="0">
            <a:normAutofit fontScale="90000"/>
          </a:bodyPr>
          <a:lstStyle/>
          <a:p>
            <a:pPr marL="0" lvl="0" indent="0" algn="r"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CONCLUSIONS</a:t>
            </a:r>
            <a:endParaRPr dirty="0">
              <a:latin typeface="Times New Roman" panose="02020603050405020304" pitchFamily="18" charset="0"/>
              <a:cs typeface="Times New Roman" panose="02020603050405020304" pitchFamily="18" charset="0"/>
            </a:endParaRPr>
          </a:p>
        </p:txBody>
      </p:sp>
      <p:sp>
        <p:nvSpPr>
          <p:cNvPr id="231" name="Google Shape;231;p13"/>
          <p:cNvSpPr txBox="1">
            <a:spLocks noGrp="1"/>
          </p:cNvSpPr>
          <p:nvPr>
            <p:ph type="body" idx="1"/>
          </p:nvPr>
        </p:nvSpPr>
        <p:spPr>
          <a:xfrm>
            <a:off x="81280" y="904240"/>
            <a:ext cx="11409680" cy="6026216"/>
          </a:xfrm>
          <a:prstGeom prst="rect">
            <a:avLst/>
          </a:prstGeom>
          <a:noFill/>
          <a:ln>
            <a:noFill/>
          </a:ln>
        </p:spPr>
        <p:txBody>
          <a:bodyPr spcFirstLastPara="1" wrap="square" lIns="91425" tIns="45700" rIns="91425" bIns="45700" anchor="t" anchorCtr="0">
            <a:normAutofit lnSpcReduction="10000"/>
          </a:bodyPr>
          <a:lstStyle/>
          <a:p>
            <a:r>
              <a:rPr lang="en-US" dirty="0">
                <a:latin typeface="Times New Roman" panose="02020603050405020304" pitchFamily="18" charset="0"/>
                <a:cs typeface="Times New Roman" panose="02020603050405020304" pitchFamily="18" charset="0"/>
              </a:rPr>
              <a:t>To build a resilient and forward-looking security program, we must adopt a foundation of proactive development practices. This includes implementing OWASP Secure Coding Practices to mitigate common vulnerabilities, mandating secure code reviews, and integrating continuous security testing through automated scanning and regular penetration tests. These measures ensure that security is baked into the development lifecycle from the start.</a:t>
            </a:r>
          </a:p>
          <a:p>
            <a:r>
              <a:rPr lang="en-US" dirty="0">
                <a:latin typeface="Times New Roman" panose="02020603050405020304" pitchFamily="18" charset="0"/>
                <a:cs typeface="Times New Roman" panose="02020603050405020304" pitchFamily="18" charset="0"/>
              </a:rPr>
              <a:t>Our infrastructure must operate on the principle of "never trust, always verify." This means implementing a Zero-Trust Architecture with identity-based access controls, network segmentation, and strict least-privilege enforcement. For cloud environments, we will adhere to the CSA framework with strict configuration policies, comprehensive data encryption, and robust container security to protect our assets.</a:t>
            </a:r>
          </a:p>
          <a:p>
            <a:r>
              <a:rPr lang="en-US" dirty="0">
                <a:latin typeface="Times New Roman" panose="02020603050405020304" pitchFamily="18" charset="0"/>
                <a:cs typeface="Times New Roman" panose="02020603050405020304" pitchFamily="18" charset="0"/>
              </a:rPr>
              <a:t>Direct user and system access points require strengthened defenses. We will enforce mandatory multi-factor authentication and support modern biometric options, coupled with robust session management. To rapidly detect and respond to threats, we must enhance our monitoring with SIEM standards for real-time detection, automated incident alerts, and detailed audit trails for forensic analysis.</a:t>
            </a:r>
          </a:p>
          <a:p>
            <a:r>
              <a:rPr lang="en-US" dirty="0">
                <a:latin typeface="Times New Roman" panose="02020603050405020304" pitchFamily="18" charset="0"/>
                <a:cs typeface="Times New Roman" panose="02020603050405020304" pitchFamily="18" charset="0"/>
              </a:rPr>
              <a:t>Finally, technology alone is insufficient; a skilled and vigilant team is our most critical asset. We will institute mandatory security training programs, regular skill assessments, and support for relevant security certifications. In summary, the consistent enforcement of these standards will create a dynamic defense system capable of mitigating current risks and adapting to future threats.</a:t>
            </a:r>
          </a:p>
          <a:p>
            <a:pPr marL="228600" lvl="0" indent="-88900" algn="l" rtl="0">
              <a:lnSpc>
                <a:spcPct val="90000"/>
              </a:lnSpc>
              <a:spcBef>
                <a:spcPts val="1000"/>
              </a:spcBef>
              <a:spcAft>
                <a:spcPts val="0"/>
              </a:spcAft>
              <a:buClr>
                <a:schemeClr val="lt1"/>
              </a:buClr>
              <a:buSzPts val="2200"/>
              <a:buNone/>
            </a:pPr>
            <a:endParaRPr dirty="0">
              <a:latin typeface="Times New Roman" panose="02020603050405020304" pitchFamily="18" charset="0"/>
              <a:cs typeface="Times New Roman" panose="02020603050405020304" pitchFamily="18" charset="0"/>
            </a:endParaRPr>
          </a:p>
        </p:txBody>
      </p:sp>
      <p:pic>
        <p:nvPicPr>
          <p:cNvPr id="232" name="Google Shape;232;p13" descr="Green Pace logo"/>
          <p:cNvPicPr preferRelativeResize="0"/>
          <p:nvPr/>
        </p:nvPicPr>
        <p:blipFill>
          <a:blip r:embed="rId4">
            <a:alphaModFix/>
          </a:blip>
          <a:stretch>
            <a:fillRect/>
          </a:stretch>
        </p:blipFill>
        <p:spPr>
          <a:xfrm>
            <a:off x="11409194" y="5781231"/>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8798560" y="0"/>
            <a:ext cx="3393440" cy="99568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0" y="762000"/>
            <a:ext cx="11511280" cy="6096000"/>
          </a:xfrm>
          <a:prstGeom prst="rect">
            <a:avLst/>
          </a:prstGeom>
          <a:noFill/>
          <a:ln>
            <a:noFill/>
          </a:ln>
        </p:spPr>
        <p:txBody>
          <a:bodyPr spcFirstLastPara="1" wrap="square" lIns="91425" tIns="45700" rIns="91425" bIns="45700" anchor="t" anchorCtr="0">
            <a:normAutofit/>
          </a:bodyPr>
          <a:lstStyle/>
          <a:p>
            <a:pPr marL="0" indent="0">
              <a:spcBef>
                <a:spcPts val="0"/>
              </a:spcBef>
              <a:buSzPts val="2200"/>
              <a:buNone/>
            </a:pPr>
            <a:r>
              <a:rPr lang="en-US" i="1" dirty="0">
                <a:latin typeface="Times New Roman" panose="02020603050405020304" pitchFamily="18" charset="0"/>
                <a:cs typeface="Times New Roman" panose="02020603050405020304" pitchFamily="18" charset="0"/>
              </a:rPr>
              <a:t>Coding standards and best practices: Guide &amp; implementation tips. </a:t>
            </a:r>
            <a:r>
              <a:rPr lang="en-US" i="1" dirty="0" err="1">
                <a:latin typeface="Times New Roman" panose="02020603050405020304" pitchFamily="18" charset="0"/>
                <a:cs typeface="Times New Roman" panose="02020603050405020304" pitchFamily="18" charset="0"/>
              </a:rPr>
              <a:t>DevCom</a:t>
            </a:r>
            <a:r>
              <a:rPr lang="en-US" i="1" dirty="0">
                <a:latin typeface="Times New Roman" panose="02020603050405020304" pitchFamily="18" charset="0"/>
                <a:cs typeface="Times New Roman" panose="02020603050405020304" pitchFamily="18" charset="0"/>
              </a:rPr>
              <a:t>. (2024, December 30). https://devcom.com/tech-blog/coding-standards-and-best-practices-guide-implementation-tips/ </a:t>
            </a:r>
          </a:p>
          <a:p>
            <a:pPr marL="0" lvl="0" indent="0" algn="l" rtl="0">
              <a:lnSpc>
                <a:spcPct val="90000"/>
              </a:lnSpc>
              <a:spcBef>
                <a:spcPts val="0"/>
              </a:spcBef>
              <a:spcAft>
                <a:spcPts val="0"/>
              </a:spcAft>
              <a:buClr>
                <a:schemeClr val="lt1"/>
              </a:buClr>
              <a:buSzPts val="2200"/>
              <a:buNone/>
            </a:pPr>
            <a:endParaRPr lang="en-US" i="1" dirty="0">
              <a:latin typeface="Times New Roman" panose="02020603050405020304" pitchFamily="18" charset="0"/>
              <a:cs typeface="Times New Roman" panose="02020603050405020304" pitchFamily="18" charset="0"/>
            </a:endParaRPr>
          </a:p>
          <a:p>
            <a:pPr marL="0" indent="0">
              <a:spcBef>
                <a:spcPts val="0"/>
              </a:spcBef>
              <a:buSzPts val="2200"/>
              <a:buNone/>
            </a:pPr>
            <a:r>
              <a:rPr lang="en-US" i="1" dirty="0">
                <a:latin typeface="Times New Roman" panose="02020603050405020304" pitchFamily="18" charset="0"/>
                <a:cs typeface="Times New Roman" panose="02020603050405020304" pitchFamily="18" charset="0"/>
              </a:rPr>
              <a:t>Porter, C. (2025, March 24). Encryption best practices 2025: Guide to Data Protection. Training Camp - IT Training &amp; Certification Boot Camps. https://trainingcamp.com/articles/encryption-best-practices-2025-complete-guide-to-data-protection-standards-and-implementation/ </a:t>
            </a:r>
          </a:p>
          <a:p>
            <a:pPr marL="0" lvl="0" indent="0" algn="l" rtl="0">
              <a:lnSpc>
                <a:spcPct val="90000"/>
              </a:lnSpc>
              <a:spcBef>
                <a:spcPts val="0"/>
              </a:spcBef>
              <a:spcAft>
                <a:spcPts val="0"/>
              </a:spcAft>
              <a:buClr>
                <a:schemeClr val="lt1"/>
              </a:buClr>
              <a:buSzPts val="2200"/>
              <a:buNone/>
            </a:pPr>
            <a:endParaRPr lang="en-US" dirty="0"/>
          </a:p>
          <a:p>
            <a:pPr marL="0" lvl="0" indent="0" algn="l" rtl="0">
              <a:lnSpc>
                <a:spcPct val="90000"/>
              </a:lnSpc>
              <a:spcBef>
                <a:spcPts val="0"/>
              </a:spcBef>
              <a:spcAft>
                <a:spcPts val="0"/>
              </a:spcAft>
              <a:buClr>
                <a:schemeClr val="lt1"/>
              </a:buClr>
              <a:buSzPts val="2200"/>
              <a:buNone/>
            </a:pPr>
            <a:endParaRPr lang="en-US" dirty="0"/>
          </a:p>
        </p:txBody>
      </p:sp>
      <p:pic>
        <p:nvPicPr>
          <p:cNvPr id="239" name="Google Shape;239;p14" descr="Green Pace logo"/>
          <p:cNvPicPr preferRelativeResize="0"/>
          <p:nvPr/>
        </p:nvPicPr>
        <p:blipFill>
          <a:blip r:embed="rId4">
            <a:alphaModFix/>
          </a:blip>
          <a:stretch>
            <a:fillRect/>
          </a:stretch>
        </p:blipFill>
        <p:spPr>
          <a:xfrm>
            <a:off x="11419354" y="5790820"/>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4748645" y="1"/>
            <a:ext cx="7443354" cy="571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OVERVIEW: DEFENSE IN DEPTH</a:t>
            </a:r>
            <a:endParaRPr dirty="0">
              <a:latin typeface="Times New Roman" panose="02020603050405020304" pitchFamily="18" charset="0"/>
              <a:cs typeface="Times New Roman" panose="02020603050405020304" pitchFamily="18" charset="0"/>
            </a:endParaRPr>
          </a:p>
        </p:txBody>
      </p:sp>
      <p:sp>
        <p:nvSpPr>
          <p:cNvPr id="152" name="Google Shape;152;p3"/>
          <p:cNvSpPr txBox="1">
            <a:spLocks noGrp="1"/>
          </p:cNvSpPr>
          <p:nvPr>
            <p:ph type="body" idx="1"/>
          </p:nvPr>
        </p:nvSpPr>
        <p:spPr>
          <a:xfrm>
            <a:off x="0" y="852054"/>
            <a:ext cx="4281055" cy="5372101"/>
          </a:xfrm>
          <a:prstGeom prst="rect">
            <a:avLst/>
          </a:prstGeom>
          <a:noFill/>
          <a:ln>
            <a:noFill/>
          </a:ln>
        </p:spPr>
        <p:txBody>
          <a:bodyPr spcFirstLastPara="1" wrap="square" lIns="91425" tIns="45700" rIns="91425" bIns="45700" anchor="t" anchorCtr="0">
            <a:normAutofit fontScale="77500" lnSpcReduction="20000"/>
          </a:bodyPr>
          <a:lstStyle/>
          <a:p>
            <a:pPr marL="114300" indent="0">
              <a:buNone/>
            </a:pPr>
            <a:r>
              <a:rPr lang="en-US" dirty="0">
                <a:latin typeface="Times New Roman" panose="02020603050405020304" pitchFamily="18" charset="0"/>
                <a:cs typeface="Times New Roman" panose="02020603050405020304" pitchFamily="18" charset="0"/>
              </a:rPr>
              <a:t>The Green Pace Security Policy establishes a uniform framework for secure development practices throughout the organization.</a:t>
            </a:r>
          </a:p>
          <a:p>
            <a:endParaRPr lang="en-US" b="1"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Why It Was Needed:</a:t>
            </a:r>
          </a:p>
          <a:p>
            <a:pPr marL="11430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To minimize variations in security practices as the company expands.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To systematically identify and mitigate vulnerabilities using clear procedures.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To conform with established industry standards for strong security protocols.</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How It Supports Defense-in-Depth:</a:t>
            </a:r>
          </a:p>
          <a:p>
            <a:pPr marL="11430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Creates several defensive layers, guaranteeing that if one measure is compromised, others will still safeguard the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Encourages ongoing assessment and refinement of both code and infrastructure to lessen possible points of exploitation.</a:t>
            </a:r>
          </a:p>
          <a:p>
            <a:pPr marL="685800" lvl="0" indent="0" algn="l" rtl="0">
              <a:lnSpc>
                <a:spcPct val="90000"/>
              </a:lnSpc>
              <a:spcBef>
                <a:spcPts val="0"/>
              </a:spcBef>
              <a:spcAft>
                <a:spcPts val="0"/>
              </a:spcAft>
              <a:buSzPts val="1800"/>
              <a:buNone/>
            </a:pPr>
            <a:endParaRPr lang="en-US" dirty="0">
              <a:latin typeface="Times New Roman" panose="02020603050405020304" pitchFamily="18" charset="0"/>
              <a:cs typeface="Times New Roman" panose="02020603050405020304" pitchFamily="18" charset="0"/>
            </a:endParaRPr>
          </a:p>
          <a:p>
            <a:pPr marL="685800" lvl="0" indent="0" algn="l" rtl="0">
              <a:lnSpc>
                <a:spcPct val="90000"/>
              </a:lnSpc>
              <a:spcBef>
                <a:spcPts val="0"/>
              </a:spcBef>
              <a:spcAft>
                <a:spcPts val="0"/>
              </a:spcAft>
              <a:buSzPts val="1800"/>
              <a:buNone/>
            </a:pPr>
            <a:endParaRPr dirty="0">
              <a:latin typeface="Times New Roman" panose="02020603050405020304" pitchFamily="18" charset="0"/>
              <a:cs typeface="Times New Roman" panose="02020603050405020304" pitchFamily="18" charset="0"/>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353792" y="852055"/>
            <a:ext cx="7616884" cy="499802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367655" y="5850082"/>
            <a:ext cx="824344" cy="1007918"/>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7824355" y="1"/>
            <a:ext cx="4367645" cy="67540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THREATS MATRIX</a:t>
            </a:r>
            <a:endParaRPr dirty="0">
              <a:latin typeface="Times New Roman" panose="02020603050405020304" pitchFamily="18" charset="0"/>
              <a:cs typeface="Times New Roman" panose="02020603050405020304" pitchFamily="18" charset="0"/>
            </a:endParaRPr>
          </a:p>
        </p:txBody>
      </p:sp>
      <p:graphicFrame>
        <p:nvGraphicFramePr>
          <p:cNvPr id="161" name="Google Shape;161;p4" descr="Alt text required"/>
          <p:cNvGraphicFramePr/>
          <p:nvPr>
            <p:extLst>
              <p:ext uri="{D42A27DB-BD31-4B8C-83A1-F6EECF244321}">
                <p14:modId xmlns:p14="http://schemas.microsoft.com/office/powerpoint/2010/main" val="2398720636"/>
              </p:ext>
            </p:extLst>
          </p:nvPr>
        </p:nvGraphicFramePr>
        <p:xfrm>
          <a:off x="0" y="1278081"/>
          <a:ext cx="11118273" cy="5278584"/>
        </p:xfrm>
        <a:graphic>
          <a:graphicData uri="http://schemas.openxmlformats.org/drawingml/2006/table">
            <a:tbl>
              <a:tblPr firstRow="1" firstCol="1">
                <a:noFill/>
                <a:tableStyleId>{802198C4-3087-4945-87E3-76CBB3509B7E}</a:tableStyleId>
              </a:tblPr>
              <a:tblGrid>
                <a:gridCol w="5719218">
                  <a:extLst>
                    <a:ext uri="{9D8B030D-6E8A-4147-A177-3AD203B41FA5}">
                      <a16:colId xmlns:a16="http://schemas.microsoft.com/office/drawing/2014/main" val="20000"/>
                    </a:ext>
                  </a:extLst>
                </a:gridCol>
                <a:gridCol w="5399055">
                  <a:extLst>
                    <a:ext uri="{9D8B030D-6E8A-4147-A177-3AD203B41FA5}">
                      <a16:colId xmlns:a16="http://schemas.microsoft.com/office/drawing/2014/main" val="20001"/>
                    </a:ext>
                  </a:extLst>
                </a:gridCol>
              </a:tblGrid>
              <a:tr h="2639292">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0000"/>
                          </a:solidFill>
                          <a:latin typeface="Times New Roman" panose="02020603050405020304" pitchFamily="18" charset="0"/>
                          <a:cs typeface="Times New Roman" panose="02020603050405020304" pitchFamily="18" charset="0"/>
                        </a:rPr>
                        <a:t>Likely</a:t>
                      </a:r>
                      <a:endParaRPr sz="1400" u="none" strike="noStrike" cap="none" dirty="0">
                        <a:solidFill>
                          <a:srgbClr val="FF0000"/>
                        </a:solidFill>
                        <a:latin typeface="Times New Roman" panose="02020603050405020304" pitchFamily="18" charset="0"/>
                        <a:cs typeface="Times New Roman" panose="02020603050405020304" pitchFamily="18" charset="0"/>
                      </a:endParaRP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SQL Injection (STD-004) - Critical severity, low remediation cost</a:t>
                      </a: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Memory Leaks (STD-005) - High severity, moderate cost</a:t>
                      </a: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Data Races (STD-010) - Critical severity, affects system stability</a:t>
                      </a: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Exception Handling (STD-009) - High severity, low remediation cost</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0000"/>
                          </a:solidFill>
                          <a:latin typeface="Times New Roman" panose="02020603050405020304" pitchFamily="18" charset="0"/>
                          <a:cs typeface="Times New Roman" panose="02020603050405020304" pitchFamily="18" charset="0"/>
                        </a:rPr>
                        <a:t>Priority</a:t>
                      </a:r>
                      <a:endParaRPr sz="1400" u="none" strike="noStrike" cap="none" dirty="0">
                        <a:solidFill>
                          <a:srgbClr val="FF0000"/>
                        </a:solidFill>
                        <a:latin typeface="Times New Roman" panose="02020603050405020304" pitchFamily="18" charset="0"/>
                        <a:cs typeface="Times New Roman" panose="02020603050405020304" pitchFamily="18" charset="0"/>
                      </a:endParaRP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Resource Management (STD-008)</a:t>
                      </a: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String Handling (STD-003)</a:t>
                      </a: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Assertion Usage (STD-006)</a:t>
                      </a: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Type Safety (STD-001)</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639292">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0000"/>
                          </a:solidFill>
                          <a:latin typeface="Times New Roman" panose="02020603050405020304" pitchFamily="18" charset="0"/>
                          <a:cs typeface="Times New Roman" panose="02020603050405020304" pitchFamily="18" charset="0"/>
                        </a:rPr>
                        <a:t>Low priority</a:t>
                      </a:r>
                      <a:endParaRPr sz="1400" u="none" strike="noStrike" cap="none" dirty="0">
                        <a:solidFill>
                          <a:srgbClr val="FF0000"/>
                        </a:solidFill>
                        <a:latin typeface="Times New Roman" panose="02020603050405020304" pitchFamily="18" charset="0"/>
                        <a:cs typeface="Times New Roman" panose="02020603050405020304" pitchFamily="18" charset="0"/>
                      </a:endParaRP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Exception Reference Handling (STD-007)</a:t>
                      </a: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Documentation Standards</a:t>
                      </a: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Code Style Guidelines</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algn="ctr"/>
                      <a:r>
                        <a:rPr lang="en-US" sz="3600" u="none" strike="noStrike" cap="none" dirty="0">
                          <a:solidFill>
                            <a:srgbClr val="FF0000"/>
                          </a:solidFill>
                          <a:latin typeface="Times New Roman" panose="02020603050405020304" pitchFamily="18" charset="0"/>
                          <a:cs typeface="Times New Roman" panose="02020603050405020304" pitchFamily="18" charset="0"/>
                        </a:rPr>
                        <a:t>Unlikely</a:t>
                      </a: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Platform-specific issues</a:t>
                      </a: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Third-party library vulnerabilities</a:t>
                      </a:r>
                    </a:p>
                    <a:p>
                      <a:r>
                        <a:rPr lang="en-US" sz="16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Legacy system compatibility</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305399" y="5708775"/>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8510154" y="0"/>
            <a:ext cx="3681845" cy="81049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10 PRINCIPLES</a:t>
            </a:r>
            <a:endParaRPr dirty="0">
              <a:latin typeface="Times New Roman" panose="02020603050405020304" pitchFamily="18" charset="0"/>
              <a:cs typeface="Times New Roman" panose="02020603050405020304" pitchFamily="18" charset="0"/>
            </a:endParaRPr>
          </a:p>
        </p:txBody>
      </p:sp>
      <p:sp>
        <p:nvSpPr>
          <p:cNvPr id="168" name="Google Shape;168;p5"/>
          <p:cNvSpPr txBox="1">
            <a:spLocks noGrp="1"/>
          </p:cNvSpPr>
          <p:nvPr>
            <p:ph type="body" idx="1"/>
          </p:nvPr>
        </p:nvSpPr>
        <p:spPr>
          <a:xfrm>
            <a:off x="72736" y="966354"/>
            <a:ext cx="5947064" cy="58916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latin typeface="Times New Roman" panose="02020603050405020304" pitchFamily="18" charset="0"/>
                <a:cs typeface="Times New Roman" panose="02020603050405020304" pitchFamily="18" charset="0"/>
              </a:rPr>
              <a:t>1. Validate Input Data – </a:t>
            </a:r>
            <a:r>
              <a:rPr lang="en-US" i="1" dirty="0">
                <a:latin typeface="Times New Roman" panose="02020603050405020304" pitchFamily="18" charset="0"/>
                <a:cs typeface="Times New Roman" panose="02020603050405020304" pitchFamily="18" charset="0"/>
              </a:rPr>
              <a:t>Trust, but verify all data.</a:t>
            </a:r>
          </a:p>
          <a:p>
            <a:pPr marL="0" lvl="0" indent="0" algn="l" rtl="0">
              <a:lnSpc>
                <a:spcPct val="90000"/>
              </a:lnSpc>
              <a:spcBef>
                <a:spcPts val="0"/>
              </a:spcBef>
              <a:spcAft>
                <a:spcPts val="0"/>
              </a:spcAft>
              <a:buClr>
                <a:schemeClr val="lt1"/>
              </a:buClr>
              <a:buSzPts val="2200"/>
              <a:buNone/>
            </a:pPr>
            <a:r>
              <a:rPr lang="en-US" dirty="0">
                <a:latin typeface="Times New Roman" panose="02020603050405020304" pitchFamily="18" charset="0"/>
                <a:cs typeface="Times New Roman" panose="02020603050405020304" pitchFamily="18" charset="0"/>
              </a:rPr>
              <a:t>	• Applies to (STD-001 – 004)</a:t>
            </a:r>
          </a:p>
          <a:p>
            <a:pPr marL="0" lvl="0" indent="0" algn="l" rtl="0">
              <a:lnSpc>
                <a:spcPct val="90000"/>
              </a:lnSpc>
              <a:spcBef>
                <a:spcPts val="0"/>
              </a:spcBef>
              <a:spcAft>
                <a:spcPts val="0"/>
              </a:spcAft>
              <a:buClr>
                <a:schemeClr val="lt1"/>
              </a:buClr>
              <a:buSzPts val="2200"/>
              <a:buNone/>
            </a:pPr>
            <a:endParaRPr lang="en-US"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200"/>
              <a:buNone/>
            </a:pPr>
            <a:r>
              <a:rPr lang="en-US" dirty="0">
                <a:latin typeface="Times New Roman" panose="02020603050405020304" pitchFamily="18" charset="0"/>
                <a:cs typeface="Times New Roman" panose="02020603050405020304" pitchFamily="18" charset="0"/>
              </a:rPr>
              <a:t>2. Heed Compiler Warnings – </a:t>
            </a:r>
            <a:r>
              <a:rPr lang="en-US" i="1" dirty="0">
                <a:latin typeface="Times New Roman" panose="02020603050405020304" pitchFamily="18" charset="0"/>
                <a:cs typeface="Times New Roman" panose="02020603050405020304" pitchFamily="18" charset="0"/>
              </a:rPr>
              <a:t>Listen to your tools.</a:t>
            </a:r>
          </a:p>
          <a:p>
            <a:pPr marL="0" lvl="0" indent="0" algn="l" rtl="0">
              <a:lnSpc>
                <a:spcPct val="90000"/>
              </a:lnSpc>
              <a:spcBef>
                <a:spcPts val="0"/>
              </a:spcBef>
              <a:spcAft>
                <a:spcPts val="0"/>
              </a:spcAft>
              <a:buClr>
                <a:schemeClr val="lt1"/>
              </a:buClr>
              <a:buSzPts val="2200"/>
              <a:buNone/>
            </a:pPr>
            <a:r>
              <a:rPr lang="en-US" dirty="0">
                <a:latin typeface="Times New Roman" panose="02020603050405020304" pitchFamily="18" charset="0"/>
                <a:cs typeface="Times New Roman" panose="02020603050405020304" pitchFamily="18" charset="0"/>
              </a:rPr>
              <a:t>	• Applies to: (STD-001 &amp; STD-006)</a:t>
            </a:r>
          </a:p>
          <a:p>
            <a:pPr marL="0" lvl="0" indent="0" algn="l" rtl="0">
              <a:lnSpc>
                <a:spcPct val="90000"/>
              </a:lnSpc>
              <a:spcBef>
                <a:spcPts val="0"/>
              </a:spcBef>
              <a:spcAft>
                <a:spcPts val="0"/>
              </a:spcAft>
              <a:buClr>
                <a:schemeClr val="lt1"/>
              </a:buClr>
              <a:buSzPts val="2200"/>
              <a:buNone/>
            </a:pPr>
            <a:endParaRPr lang="en-US"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200"/>
              <a:buNone/>
            </a:pPr>
            <a:r>
              <a:rPr lang="en-US" dirty="0">
                <a:latin typeface="Times New Roman" panose="02020603050405020304" pitchFamily="18" charset="0"/>
                <a:cs typeface="Times New Roman" panose="02020603050405020304" pitchFamily="18" charset="0"/>
              </a:rPr>
              <a:t>3. Architect for Security – </a:t>
            </a:r>
            <a:r>
              <a:rPr lang="en-US" i="1" dirty="0">
                <a:latin typeface="Times New Roman" panose="02020603050405020304" pitchFamily="18" charset="0"/>
                <a:cs typeface="Times New Roman" panose="02020603050405020304" pitchFamily="18" charset="0"/>
              </a:rPr>
              <a:t>Build on it, don’t bolt it on.</a:t>
            </a:r>
          </a:p>
          <a:p>
            <a:pPr marL="0" lvl="0" indent="0" algn="l" rtl="0">
              <a:lnSpc>
                <a:spcPct val="90000"/>
              </a:lnSpc>
              <a:spcBef>
                <a:spcPts val="0"/>
              </a:spcBef>
              <a:spcAft>
                <a:spcPts val="0"/>
              </a:spcAft>
              <a:buClr>
                <a:schemeClr val="lt1"/>
              </a:buClr>
              <a:buSzPts val="2200"/>
              <a:buNone/>
            </a:pPr>
            <a:r>
              <a:rPr lang="en-US" dirty="0">
                <a:latin typeface="Times New Roman" panose="02020603050405020304" pitchFamily="18" charset="0"/>
                <a:cs typeface="Times New Roman" panose="02020603050405020304" pitchFamily="18" charset="0"/>
              </a:rPr>
              <a:t>	• Applies to: (All Standards)</a:t>
            </a:r>
          </a:p>
          <a:p>
            <a:pPr marL="0" lvl="0" indent="0" algn="l" rtl="0">
              <a:lnSpc>
                <a:spcPct val="90000"/>
              </a:lnSpc>
              <a:spcBef>
                <a:spcPts val="0"/>
              </a:spcBef>
              <a:spcAft>
                <a:spcPts val="0"/>
              </a:spcAft>
              <a:buClr>
                <a:schemeClr val="lt1"/>
              </a:buClr>
              <a:buSzPts val="2200"/>
              <a:buNone/>
            </a:pPr>
            <a:endParaRPr lang="en-US"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200"/>
              <a:buNone/>
            </a:pPr>
            <a:r>
              <a:rPr lang="en-US" dirty="0">
                <a:latin typeface="Times New Roman" panose="02020603050405020304" pitchFamily="18" charset="0"/>
                <a:cs typeface="Times New Roman" panose="02020603050405020304" pitchFamily="18" charset="0"/>
              </a:rPr>
              <a:t>4. Keep It Simple - </a:t>
            </a:r>
            <a:r>
              <a:rPr lang="en-US" i="1" dirty="0">
                <a:latin typeface="Times New Roman" panose="02020603050405020304" pitchFamily="18" charset="0"/>
                <a:cs typeface="Times New Roman" panose="02020603050405020304" pitchFamily="18" charset="0"/>
              </a:rPr>
              <a:t>Complexity is the enemy of security.</a:t>
            </a:r>
          </a:p>
          <a:p>
            <a:pPr marL="0" lvl="0" indent="0" algn="l" rtl="0">
              <a:lnSpc>
                <a:spcPct val="90000"/>
              </a:lnSpc>
              <a:spcBef>
                <a:spcPts val="0"/>
              </a:spcBef>
              <a:spcAft>
                <a:spcPts val="0"/>
              </a:spcAft>
              <a:buClr>
                <a:schemeClr val="lt1"/>
              </a:buClr>
              <a:buSzPts val="2200"/>
              <a:buNone/>
            </a:pPr>
            <a:r>
              <a:rPr lang="en-US" dirty="0">
                <a:latin typeface="Times New Roman" panose="02020603050405020304" pitchFamily="18" charset="0"/>
                <a:cs typeface="Times New Roman" panose="02020603050405020304" pitchFamily="18" charset="0"/>
              </a:rPr>
              <a:t>	• Applies to: (STD-006 – 008)</a:t>
            </a:r>
          </a:p>
          <a:p>
            <a:pPr marL="0" lvl="0" indent="0" algn="l" rtl="0">
              <a:lnSpc>
                <a:spcPct val="90000"/>
              </a:lnSpc>
              <a:spcBef>
                <a:spcPts val="0"/>
              </a:spcBef>
              <a:spcAft>
                <a:spcPts val="0"/>
              </a:spcAft>
              <a:buClr>
                <a:schemeClr val="lt1"/>
              </a:buClr>
              <a:buSzPts val="2200"/>
              <a:buNone/>
            </a:pPr>
            <a:endParaRPr lang="en-US"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200"/>
              <a:buNone/>
            </a:pPr>
            <a:r>
              <a:rPr lang="en-US" dirty="0">
                <a:latin typeface="Times New Roman" panose="02020603050405020304" pitchFamily="18" charset="0"/>
                <a:cs typeface="Times New Roman" panose="02020603050405020304" pitchFamily="18" charset="0"/>
              </a:rPr>
              <a:t>5. Default Deny – </a:t>
            </a:r>
            <a:r>
              <a:rPr lang="en-US" i="1" dirty="0">
                <a:latin typeface="Times New Roman" panose="02020603050405020304" pitchFamily="18" charset="0"/>
                <a:cs typeface="Times New Roman" panose="02020603050405020304" pitchFamily="18" charset="0"/>
              </a:rPr>
              <a:t>If it’s not explicitly allowed, it is denied.</a:t>
            </a:r>
          </a:p>
          <a:p>
            <a:pPr marL="0" lvl="0" indent="0" algn="l" rtl="0">
              <a:lnSpc>
                <a:spcPct val="90000"/>
              </a:lnSpc>
              <a:spcBef>
                <a:spcPts val="0"/>
              </a:spcBef>
              <a:spcAft>
                <a:spcPts val="0"/>
              </a:spcAft>
              <a:buClr>
                <a:schemeClr val="lt1"/>
              </a:buClr>
              <a:buSzPts val="2200"/>
              <a:buNone/>
            </a:pPr>
            <a:r>
              <a:rPr lang="en-US" dirty="0">
                <a:latin typeface="Times New Roman" panose="02020603050405020304" pitchFamily="18" charset="0"/>
                <a:cs typeface="Times New Roman" panose="02020603050405020304" pitchFamily="18" charset="0"/>
              </a:rPr>
              <a:t>	• Applies to: (STD-004)</a:t>
            </a:r>
          </a:p>
          <a:p>
            <a:pPr marL="0" lvl="0" indent="0" algn="l" rtl="0">
              <a:lnSpc>
                <a:spcPct val="90000"/>
              </a:lnSpc>
              <a:spcBef>
                <a:spcPts val="0"/>
              </a:spcBef>
              <a:spcAft>
                <a:spcPts val="0"/>
              </a:spcAft>
              <a:buClr>
                <a:schemeClr val="lt1"/>
              </a:buClr>
              <a:buSzPts val="2200"/>
              <a:buNone/>
            </a:pPr>
            <a:endParaRPr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60C3F55-5221-EE2D-ED3E-DB452B9D3931}"/>
              </a:ext>
            </a:extLst>
          </p:cNvPr>
          <p:cNvSpPr>
            <a:spLocks noGrp="1"/>
          </p:cNvSpPr>
          <p:nvPr>
            <p:ph type="body" idx="2"/>
          </p:nvPr>
        </p:nvSpPr>
        <p:spPr>
          <a:xfrm>
            <a:off x="6172200" y="966354"/>
            <a:ext cx="5334000" cy="5891645"/>
          </a:xfrm>
        </p:spPr>
        <p:txBody>
          <a:bodyPr>
            <a:normAutofit/>
          </a:bodyPr>
          <a:lstStyle/>
          <a:p>
            <a:pPr marL="0" lvl="0" indent="0">
              <a:spcBef>
                <a:spcPts val="0"/>
              </a:spcBef>
              <a:buSzPts val="2200"/>
              <a:buNone/>
            </a:pPr>
            <a:r>
              <a:rPr lang="en-US" dirty="0">
                <a:latin typeface="Times New Roman" panose="02020603050405020304" pitchFamily="18" charset="0"/>
                <a:cs typeface="Times New Roman" panose="02020603050405020304" pitchFamily="18" charset="0"/>
              </a:rPr>
              <a:t>6. Principle of Least Privilege – </a:t>
            </a:r>
            <a:r>
              <a:rPr lang="en-US" i="1" dirty="0">
                <a:latin typeface="Times New Roman" panose="02020603050405020304" pitchFamily="18" charset="0"/>
                <a:cs typeface="Times New Roman" panose="02020603050405020304" pitchFamily="18" charset="0"/>
              </a:rPr>
              <a:t>Give only the keys that are needed.</a:t>
            </a:r>
          </a:p>
          <a:p>
            <a:pPr marL="0" lvl="0" indent="0">
              <a:spcBef>
                <a:spcPts val="0"/>
              </a:spcBef>
              <a:buSzPts val="2200"/>
              <a:buNone/>
            </a:pPr>
            <a:r>
              <a:rPr lang="en-US" dirty="0">
                <a:latin typeface="Times New Roman" panose="02020603050405020304" pitchFamily="18" charset="0"/>
                <a:cs typeface="Times New Roman" panose="02020603050405020304" pitchFamily="18" charset="0"/>
              </a:rPr>
              <a:t>	• Applies to: (STD-004 &amp; STD-010)</a:t>
            </a:r>
          </a:p>
          <a:p>
            <a:pPr marL="0" lvl="0" indent="0">
              <a:spcBef>
                <a:spcPts val="0"/>
              </a:spcBef>
              <a:buSzPts val="2200"/>
              <a:buNone/>
            </a:pPr>
            <a:endParaRPr lang="en-US" dirty="0">
              <a:latin typeface="Times New Roman" panose="02020603050405020304" pitchFamily="18" charset="0"/>
              <a:cs typeface="Times New Roman" panose="02020603050405020304" pitchFamily="18" charset="0"/>
            </a:endParaRPr>
          </a:p>
          <a:p>
            <a:pPr marL="0" lvl="0" indent="0">
              <a:spcBef>
                <a:spcPts val="0"/>
              </a:spcBef>
              <a:buSzPts val="2200"/>
              <a:buNone/>
            </a:pPr>
            <a:r>
              <a:rPr lang="en-US" dirty="0">
                <a:latin typeface="Times New Roman" panose="02020603050405020304" pitchFamily="18" charset="0"/>
                <a:cs typeface="Times New Roman" panose="02020603050405020304" pitchFamily="18" charset="0"/>
              </a:rPr>
              <a:t>7. Sanitize Data – </a:t>
            </a:r>
            <a:r>
              <a:rPr lang="en-US" i="1" dirty="0">
                <a:latin typeface="Times New Roman" panose="02020603050405020304" pitchFamily="18" charset="0"/>
                <a:cs typeface="Times New Roman" panose="02020603050405020304" pitchFamily="18" charset="0"/>
              </a:rPr>
              <a:t>Clean what comes in &amp; goes out.</a:t>
            </a:r>
          </a:p>
          <a:p>
            <a:pPr marL="0" lvl="0" indent="0">
              <a:spcBef>
                <a:spcPts val="0"/>
              </a:spcBef>
              <a:buSzPts val="2200"/>
              <a:buNone/>
            </a:pPr>
            <a:r>
              <a:rPr lang="en-US" dirty="0">
                <a:latin typeface="Times New Roman" panose="02020603050405020304" pitchFamily="18" charset="0"/>
                <a:cs typeface="Times New Roman" panose="02020603050405020304" pitchFamily="18" charset="0"/>
              </a:rPr>
              <a:t>	• Applies to: (STD-003 &amp; STD-004)</a:t>
            </a:r>
          </a:p>
          <a:p>
            <a:pPr marL="0" lvl="0" indent="0">
              <a:spcBef>
                <a:spcPts val="0"/>
              </a:spcBef>
              <a:buSzPts val="2200"/>
              <a:buNone/>
            </a:pPr>
            <a:endParaRPr lang="en-US" dirty="0">
              <a:latin typeface="Times New Roman" panose="02020603050405020304" pitchFamily="18" charset="0"/>
              <a:cs typeface="Times New Roman" panose="02020603050405020304" pitchFamily="18" charset="0"/>
            </a:endParaRPr>
          </a:p>
          <a:p>
            <a:pPr marL="0" lvl="0" indent="0">
              <a:spcBef>
                <a:spcPts val="0"/>
              </a:spcBef>
              <a:buSzPts val="2200"/>
              <a:buNone/>
            </a:pPr>
            <a:r>
              <a:rPr lang="en-US" dirty="0">
                <a:latin typeface="Times New Roman" panose="02020603050405020304" pitchFamily="18" charset="0"/>
                <a:cs typeface="Times New Roman" panose="02020603050405020304" pitchFamily="18" charset="0"/>
              </a:rPr>
              <a:t>8. Practice Defense in Depth – </a:t>
            </a:r>
            <a:r>
              <a:rPr lang="en-US" i="1" dirty="0">
                <a:latin typeface="Times New Roman" panose="02020603050405020304" pitchFamily="18" charset="0"/>
                <a:cs typeface="Times New Roman" panose="02020603050405020304" pitchFamily="18" charset="0"/>
              </a:rPr>
              <a:t>No single point of failure. </a:t>
            </a:r>
          </a:p>
          <a:p>
            <a:pPr marL="0" lvl="0" indent="0">
              <a:spcBef>
                <a:spcPts val="0"/>
              </a:spcBef>
              <a:buSzPts val="2200"/>
              <a:buNone/>
            </a:pPr>
            <a:r>
              <a:rPr lang="en-US" dirty="0">
                <a:latin typeface="Times New Roman" panose="02020603050405020304" pitchFamily="18" charset="0"/>
                <a:cs typeface="Times New Roman" panose="02020603050405020304" pitchFamily="18" charset="0"/>
              </a:rPr>
              <a:t>	• Applies to: (STD-005, 008, 009)</a:t>
            </a:r>
          </a:p>
          <a:p>
            <a:pPr marL="0" lvl="0" indent="0">
              <a:spcBef>
                <a:spcPts val="0"/>
              </a:spcBef>
              <a:buSzPts val="2200"/>
              <a:buNone/>
            </a:pPr>
            <a:endParaRPr lang="en-US" dirty="0">
              <a:latin typeface="Times New Roman" panose="02020603050405020304" pitchFamily="18" charset="0"/>
              <a:cs typeface="Times New Roman" panose="02020603050405020304" pitchFamily="18" charset="0"/>
            </a:endParaRPr>
          </a:p>
          <a:p>
            <a:pPr marL="0" lvl="0" indent="0">
              <a:spcBef>
                <a:spcPts val="0"/>
              </a:spcBef>
              <a:buSzPts val="2200"/>
              <a:buNone/>
            </a:pPr>
            <a:r>
              <a:rPr lang="en-US" dirty="0">
                <a:latin typeface="Times New Roman" panose="02020603050405020304" pitchFamily="18" charset="0"/>
                <a:cs typeface="Times New Roman" panose="02020603050405020304" pitchFamily="18" charset="0"/>
              </a:rPr>
              <a:t>9. Quality Assurance – </a:t>
            </a:r>
            <a:r>
              <a:rPr lang="en-US" i="1" dirty="0">
                <a:latin typeface="Times New Roman" panose="02020603050405020304" pitchFamily="18" charset="0"/>
                <a:cs typeface="Times New Roman" panose="02020603050405020304" pitchFamily="18" charset="0"/>
              </a:rPr>
              <a:t>Test for security, not just function.</a:t>
            </a:r>
          </a:p>
          <a:p>
            <a:pPr marL="0" lvl="0" indent="0">
              <a:spcBef>
                <a:spcPts val="0"/>
              </a:spcBef>
              <a:buSzPts val="2200"/>
              <a:buNone/>
            </a:pPr>
            <a:r>
              <a:rPr lang="en-US" dirty="0">
                <a:latin typeface="Times New Roman" panose="02020603050405020304" pitchFamily="18" charset="0"/>
                <a:cs typeface="Times New Roman" panose="02020603050405020304" pitchFamily="18" charset="0"/>
              </a:rPr>
              <a:t>	• Applies to: (STD-007, STD-009)</a:t>
            </a:r>
          </a:p>
          <a:p>
            <a:pPr marL="0" lvl="0" indent="0">
              <a:spcBef>
                <a:spcPts val="0"/>
              </a:spcBef>
              <a:buSzPts val="2200"/>
              <a:buNone/>
            </a:pPr>
            <a:endParaRPr lang="en-US" dirty="0">
              <a:latin typeface="Times New Roman" panose="02020603050405020304" pitchFamily="18" charset="0"/>
              <a:cs typeface="Times New Roman" panose="02020603050405020304" pitchFamily="18" charset="0"/>
            </a:endParaRPr>
          </a:p>
          <a:p>
            <a:pPr marL="0" lvl="0" indent="0">
              <a:spcBef>
                <a:spcPts val="0"/>
              </a:spcBef>
              <a:buSzPts val="2200"/>
              <a:buNone/>
            </a:pPr>
            <a:r>
              <a:rPr lang="en-US" dirty="0">
                <a:latin typeface="Times New Roman" panose="02020603050405020304" pitchFamily="18" charset="0"/>
                <a:cs typeface="Times New Roman" panose="02020603050405020304" pitchFamily="18" charset="0"/>
              </a:rPr>
              <a:t>10. Secure Coding Standard – </a:t>
            </a:r>
            <a:r>
              <a:rPr lang="en-US" i="1" dirty="0">
                <a:latin typeface="Times New Roman" panose="02020603050405020304" pitchFamily="18" charset="0"/>
                <a:cs typeface="Times New Roman" panose="02020603050405020304" pitchFamily="18" charset="0"/>
              </a:rPr>
              <a:t>This is the way.</a:t>
            </a:r>
          </a:p>
          <a:p>
            <a:pPr marL="0" lvl="0" indent="0">
              <a:spcBef>
                <a:spcPts val="0"/>
              </a:spcBef>
              <a:buSzPts val="2200"/>
              <a:buNone/>
            </a:pPr>
            <a:r>
              <a:rPr lang="en-US" dirty="0">
                <a:latin typeface="Times New Roman" panose="02020603050405020304" pitchFamily="18" charset="0"/>
                <a:cs typeface="Times New Roman" panose="02020603050405020304" pitchFamily="18" charset="0"/>
              </a:rPr>
              <a:t>	• Applies to: (All standards)</a:t>
            </a:r>
          </a:p>
          <a:p>
            <a:endParaRPr lang="en-US" dirty="0"/>
          </a:p>
        </p:txBody>
      </p:sp>
      <p:pic>
        <p:nvPicPr>
          <p:cNvPr id="169" name="Google Shape;169;p5" descr="Green Pace logo"/>
          <p:cNvPicPr preferRelativeResize="0"/>
          <p:nvPr/>
        </p:nvPicPr>
        <p:blipFill>
          <a:blip r:embed="rId4">
            <a:alphaModFix/>
          </a:blip>
          <a:stretch>
            <a:fillRect/>
          </a:stretch>
        </p:blipFill>
        <p:spPr>
          <a:xfrm>
            <a:off x="11305399" y="5708775"/>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7325590" y="1"/>
            <a:ext cx="4866409" cy="41563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CODING STANDARDS</a:t>
            </a:r>
            <a:endParaRPr dirty="0">
              <a:latin typeface="Times New Roman" panose="02020603050405020304" pitchFamily="18" charset="0"/>
              <a:cs typeface="Times New Roman" panose="02020603050405020304" pitchFamily="18" charset="0"/>
            </a:endParaRPr>
          </a:p>
        </p:txBody>
      </p:sp>
      <p:sp>
        <p:nvSpPr>
          <p:cNvPr id="17" name="Text Placeholder 16">
            <a:extLst>
              <a:ext uri="{FF2B5EF4-FFF2-40B4-BE49-F238E27FC236}">
                <a16:creationId xmlns:a16="http://schemas.microsoft.com/office/drawing/2014/main" id="{90C133F7-47F1-EE5F-EC33-3612DA52AF2E}"/>
              </a:ext>
            </a:extLst>
          </p:cNvPr>
          <p:cNvSpPr>
            <a:spLocks noGrp="1"/>
          </p:cNvSpPr>
          <p:nvPr>
            <p:ph type="body" idx="1"/>
          </p:nvPr>
        </p:nvSpPr>
        <p:spPr>
          <a:xfrm>
            <a:off x="0" y="644236"/>
            <a:ext cx="10837718" cy="1548234"/>
          </a:xfrm>
        </p:spPr>
        <p:txBody>
          <a:bodyPr/>
          <a:lstStyle/>
          <a:p>
            <a:r>
              <a:rPr lang="en-US" sz="1200" dirty="0">
                <a:latin typeface="Times New Roman" panose="02020603050405020304" pitchFamily="18" charset="0"/>
                <a:cs typeface="Times New Roman" panose="02020603050405020304" pitchFamily="18" charset="0"/>
              </a:rPr>
              <a:t>Severity	 </a:t>
            </a:r>
          </a:p>
          <a:p>
            <a:r>
              <a:rPr lang="en-US" sz="1200" dirty="0">
                <a:latin typeface="Times New Roman" panose="02020603050405020304" pitchFamily="18" charset="0"/>
                <a:cs typeface="Times New Roman" panose="02020603050405020304" pitchFamily="18" charset="0"/>
              </a:rPr>
              <a:t>(Critical) - Could take down the system or lead to a major breach.</a:t>
            </a:r>
          </a:p>
          <a:p>
            <a:r>
              <a:rPr lang="en-US" sz="1200" dirty="0">
                <a:latin typeface="Times New Roman" panose="02020603050405020304" pitchFamily="18" charset="0"/>
                <a:cs typeface="Times New Roman" panose="02020603050405020304" pitchFamily="18" charset="0"/>
              </a:rPr>
              <a:t>(High) - Serious security or stability problem.</a:t>
            </a:r>
          </a:p>
          <a:p>
            <a:r>
              <a:rPr lang="en-US" sz="1200" dirty="0">
                <a:latin typeface="Times New Roman" panose="02020603050405020304" pitchFamily="18" charset="0"/>
                <a:cs typeface="Times New Roman" panose="02020603050405020304" pitchFamily="18" charset="0"/>
              </a:rPr>
              <a:t>(Medium) - A genuine issue with moderate impact.</a:t>
            </a:r>
          </a:p>
          <a:p>
            <a:r>
              <a:rPr lang="en-US" sz="1200" dirty="0">
                <a:latin typeface="Times New Roman" panose="02020603050405020304" pitchFamily="18" charset="0"/>
                <a:cs typeface="Times New Roman" panose="02020603050405020304" pitchFamily="18" charset="0"/>
              </a:rPr>
              <a:t>(Low) - Minor flaw or best-practice violation.</a:t>
            </a:r>
          </a:p>
          <a:p>
            <a:endParaRPr lang="en-US" sz="1200" dirty="0">
              <a:latin typeface="Times New Roman" panose="02020603050405020304" pitchFamily="18" charset="0"/>
              <a:cs typeface="Times New Roman" panose="02020603050405020304" pitchFamily="18" charset="0"/>
            </a:endParaRPr>
          </a:p>
        </p:txBody>
      </p:sp>
      <p:sp>
        <p:nvSpPr>
          <p:cNvPr id="18" name="Text Placeholder 17">
            <a:extLst>
              <a:ext uri="{FF2B5EF4-FFF2-40B4-BE49-F238E27FC236}">
                <a16:creationId xmlns:a16="http://schemas.microsoft.com/office/drawing/2014/main" id="{00F6F227-3809-4F2D-B0B7-89AA8E88D480}"/>
              </a:ext>
            </a:extLst>
          </p:cNvPr>
          <p:cNvSpPr>
            <a:spLocks noGrp="1"/>
          </p:cNvSpPr>
          <p:nvPr>
            <p:ph type="body" idx="2"/>
          </p:nvPr>
        </p:nvSpPr>
        <p:spPr>
          <a:xfrm>
            <a:off x="685799" y="2192482"/>
            <a:ext cx="3456432" cy="4665518"/>
          </a:xfrm>
        </p:spPr>
        <p:txBody>
          <a:bodyPr/>
          <a:lstStyle/>
          <a:p>
            <a:r>
              <a:rPr lang="en-US" dirty="0">
                <a:latin typeface="Times New Roman" panose="02020603050405020304" pitchFamily="18" charset="0"/>
                <a:cs typeface="Times New Roman" panose="02020603050405020304" pitchFamily="18" charset="0"/>
              </a:rPr>
              <a:t>P1 - Fix Now</a:t>
            </a:r>
          </a:p>
          <a:p>
            <a:r>
              <a:rPr lang="en-US" dirty="0">
                <a:latin typeface="Times New Roman" panose="02020603050405020304" pitchFamily="18" charset="0"/>
                <a:cs typeface="Times New Roman" panose="02020603050405020304" pitchFamily="18" charset="0"/>
              </a:rPr>
              <a:t>Critical severity, high likelihood. Fix immediately.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STD-004: Use Prepared Statements - Prevents SQL injection. (Low cost)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STD-010: Prevent Data Races - Avoids crashes in multi-threaded code. (Medium cost)</a:t>
            </a:r>
          </a:p>
        </p:txBody>
      </p:sp>
      <p:sp>
        <p:nvSpPr>
          <p:cNvPr id="20" name="Text Placeholder 19">
            <a:extLst>
              <a:ext uri="{FF2B5EF4-FFF2-40B4-BE49-F238E27FC236}">
                <a16:creationId xmlns:a16="http://schemas.microsoft.com/office/drawing/2014/main" id="{FF43A510-BB7E-4AA0-D304-825EF68138F9}"/>
              </a:ext>
            </a:extLst>
          </p:cNvPr>
          <p:cNvSpPr>
            <a:spLocks noGrp="1"/>
          </p:cNvSpPr>
          <p:nvPr>
            <p:ph type="body" idx="4"/>
          </p:nvPr>
        </p:nvSpPr>
        <p:spPr>
          <a:xfrm>
            <a:off x="4366858" y="2192470"/>
            <a:ext cx="3456432" cy="4665518"/>
          </a:xfrm>
        </p:spPr>
        <p:txBody>
          <a:bodyPr/>
          <a:lstStyle/>
          <a:p>
            <a:r>
              <a:rPr lang="en-US" dirty="0">
                <a:latin typeface="Times New Roman" panose="02020603050405020304" pitchFamily="18" charset="0"/>
                <a:cs typeface="Times New Roman" panose="02020603050405020304" pitchFamily="18" charset="0"/>
              </a:rPr>
              <a:t>P2 - Fix Soon</a:t>
            </a:r>
          </a:p>
          <a:p>
            <a:r>
              <a:rPr lang="en-US" dirty="0">
                <a:latin typeface="Times New Roman" panose="02020603050405020304" pitchFamily="18" charset="0"/>
                <a:cs typeface="Times New Roman" panose="02020603050405020304" pitchFamily="18" charset="0"/>
              </a:rPr>
              <a:t>High severity. Resolve quickly.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STD-002: Check Return Values - Prevents unexpected failures.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STD-001: Avoid Implicit Conversions - Stops subtle bugs.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STD-003: Null-Terminate Strings - Prevents buffer overflows.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STD-008: Release Resources - Prevents memory/resource leaks.</a:t>
            </a:r>
          </a:p>
        </p:txBody>
      </p:sp>
      <p:sp>
        <p:nvSpPr>
          <p:cNvPr id="22" name="Text Placeholder 21">
            <a:extLst>
              <a:ext uri="{FF2B5EF4-FFF2-40B4-BE49-F238E27FC236}">
                <a16:creationId xmlns:a16="http://schemas.microsoft.com/office/drawing/2014/main" id="{71F2E1EF-40DD-B14C-A9C7-8AA6A57D5F97}"/>
              </a:ext>
            </a:extLst>
          </p:cNvPr>
          <p:cNvSpPr>
            <a:spLocks noGrp="1"/>
          </p:cNvSpPr>
          <p:nvPr>
            <p:ph type="body" idx="6"/>
          </p:nvPr>
        </p:nvSpPr>
        <p:spPr>
          <a:xfrm>
            <a:off x="8051801" y="2192470"/>
            <a:ext cx="3456432" cy="4665530"/>
          </a:xfrm>
        </p:spPr>
        <p:txBody>
          <a:bodyPr/>
          <a:lstStyle/>
          <a:p>
            <a:r>
              <a:rPr lang="en-US" dirty="0">
                <a:latin typeface="Times New Roman" panose="02020603050405020304" pitchFamily="18" charset="0"/>
                <a:cs typeface="Times New Roman" panose="02020603050405020304" pitchFamily="18" charset="0"/>
              </a:rPr>
              <a:t>P3 - Plan a Fix</a:t>
            </a:r>
          </a:p>
          <a:p>
            <a:r>
              <a:rPr lang="en-US" dirty="0">
                <a:latin typeface="Times New Roman" panose="02020603050405020304" pitchFamily="18" charset="0"/>
                <a:cs typeface="Times New Roman" panose="02020603050405020304" pitchFamily="18" charset="0"/>
              </a:rPr>
              <a:t>Medium severity. Schedule for normal development.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STD-007: Catch Exceptions by Reference - Prevents object slicing.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STD-005 &amp; 006: Manage Memory &amp; Use Errors - Prevents leaks, ensures robust handling.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STD-009: Never Ignore Exceptions - Prevents silent failures.</a:t>
            </a:r>
          </a:p>
        </p:txBody>
      </p:sp>
      <p:pic>
        <p:nvPicPr>
          <p:cNvPr id="176" name="Google Shape;176;p6" descr="Green Pace logo"/>
          <p:cNvPicPr preferRelativeResize="0"/>
          <p:nvPr/>
        </p:nvPicPr>
        <p:blipFill>
          <a:blip r:embed="rId4">
            <a:alphaModFix/>
          </a:blip>
          <a:stretch>
            <a:fillRect/>
          </a:stretch>
        </p:blipFill>
        <p:spPr>
          <a:xfrm>
            <a:off x="11305399" y="5708775"/>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6348845" y="0"/>
            <a:ext cx="5836228" cy="81049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entury Gothic"/>
              <a:buNone/>
            </a:pPr>
            <a:r>
              <a:rPr lang="en-US" dirty="0">
                <a:latin typeface="Times New Roman" panose="02020603050405020304" pitchFamily="18" charset="0"/>
                <a:cs typeface="Times New Roman" panose="02020603050405020304" pitchFamily="18" charset="0"/>
              </a:rPr>
              <a:t>ENCRYPTION POLICIES</a:t>
            </a:r>
            <a:endParaRPr dirty="0">
              <a:latin typeface="Times New Roman" panose="02020603050405020304" pitchFamily="18" charset="0"/>
              <a:cs typeface="Times New Roman" panose="02020603050405020304" pitchFamily="18" charset="0"/>
            </a:endParaRPr>
          </a:p>
        </p:txBody>
      </p:sp>
      <p:sp>
        <p:nvSpPr>
          <p:cNvPr id="182" name="Google Shape;182;p7"/>
          <p:cNvSpPr txBox="1">
            <a:spLocks noGrp="1"/>
          </p:cNvSpPr>
          <p:nvPr>
            <p:ph type="body" idx="1"/>
          </p:nvPr>
        </p:nvSpPr>
        <p:spPr>
          <a:xfrm>
            <a:off x="685800" y="1018309"/>
            <a:ext cx="5334000" cy="520037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lt1"/>
              </a:buClr>
              <a:buSzPts val="2000"/>
              <a:buNone/>
            </a:pPr>
            <a:r>
              <a:rPr lang="en-US" sz="2000" dirty="0" err="1">
                <a:latin typeface="Times New Roman" panose="02020603050405020304" pitchFamily="18" charset="0"/>
                <a:cs typeface="Times New Roman" panose="02020603050405020304" pitchFamily="18" charset="0"/>
              </a:rPr>
              <a:t>Encyrption</a:t>
            </a:r>
            <a:r>
              <a:rPr lang="en-US" sz="2000" dirty="0">
                <a:latin typeface="Times New Roman" panose="02020603050405020304" pitchFamily="18" charset="0"/>
                <a:cs typeface="Times New Roman" panose="02020603050405020304" pitchFamily="18" charset="0"/>
              </a:rPr>
              <a:t> Policy &amp; States</a:t>
            </a:r>
          </a:p>
          <a:p>
            <a:pPr marL="0" lvl="0" indent="0" algn="l" rtl="0">
              <a:lnSpc>
                <a:spcPct val="90000"/>
              </a:lnSpc>
              <a:spcBef>
                <a:spcPts val="0"/>
              </a:spcBef>
              <a:spcAft>
                <a:spcPts val="0"/>
              </a:spcAft>
              <a:buClr>
                <a:schemeClr val="lt1"/>
              </a:buClr>
              <a:buSzPts val="2000"/>
              <a:buNone/>
            </a:pPr>
            <a:endParaRPr lang="en-US" sz="2000" b="1"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000"/>
              <a:buNone/>
            </a:pPr>
            <a:r>
              <a:rPr lang="en-US" sz="1900" b="1" dirty="0">
                <a:latin typeface="Times New Roman" panose="02020603050405020304" pitchFamily="18" charset="0"/>
                <a:cs typeface="Times New Roman" panose="02020603050405020304" pitchFamily="18" charset="0"/>
              </a:rPr>
              <a:t>At Rest</a:t>
            </a:r>
          </a:p>
          <a:p>
            <a:pPr marL="0" lvl="0" indent="0" algn="l" rtl="0">
              <a:lnSpc>
                <a:spcPct val="90000"/>
              </a:lnSpc>
              <a:spcBef>
                <a:spcPts val="0"/>
              </a:spcBef>
              <a:spcAft>
                <a:spcPts val="0"/>
              </a:spcAft>
              <a:buClr>
                <a:schemeClr val="lt1"/>
              </a:buClr>
              <a:buSzPts val="2000"/>
              <a:buNone/>
            </a:pPr>
            <a:endParaRPr lang="en-US" sz="19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000"/>
              <a:buNone/>
            </a:pPr>
            <a:r>
              <a:rPr lang="en-US" sz="1900" dirty="0">
                <a:latin typeface="Times New Roman" panose="02020603050405020304" pitchFamily="18" charset="0"/>
                <a:cs typeface="Times New Roman" panose="02020603050405020304" pitchFamily="18" charset="0"/>
              </a:rPr>
              <a:t>Encrypt databases &amp; backups with AES-256.</a:t>
            </a:r>
          </a:p>
          <a:p>
            <a:pPr marL="0" lvl="0" indent="0" algn="l" rtl="0">
              <a:lnSpc>
                <a:spcPct val="90000"/>
              </a:lnSpc>
              <a:spcBef>
                <a:spcPts val="0"/>
              </a:spcBef>
              <a:spcAft>
                <a:spcPts val="0"/>
              </a:spcAft>
              <a:buClr>
                <a:schemeClr val="lt1"/>
              </a:buClr>
              <a:buSzPts val="2000"/>
              <a:buNone/>
            </a:pPr>
            <a:endParaRPr lang="en-US" sz="19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000"/>
              <a:buNone/>
            </a:pPr>
            <a:r>
              <a:rPr lang="en-US" sz="1900" dirty="0">
                <a:latin typeface="Times New Roman" panose="02020603050405020304" pitchFamily="18" charset="0"/>
                <a:cs typeface="Times New Roman" panose="02020603050405020304" pitchFamily="18" charset="0"/>
              </a:rPr>
              <a:t>Use full-disk encryption for sensitive systems.</a:t>
            </a:r>
          </a:p>
          <a:p>
            <a:pPr marL="0" lvl="0" indent="0" algn="l" rtl="0">
              <a:lnSpc>
                <a:spcPct val="90000"/>
              </a:lnSpc>
              <a:spcBef>
                <a:spcPts val="0"/>
              </a:spcBef>
              <a:spcAft>
                <a:spcPts val="0"/>
              </a:spcAft>
              <a:buClr>
                <a:schemeClr val="lt1"/>
              </a:buClr>
              <a:buSzPts val="2000"/>
              <a:buNone/>
            </a:pPr>
            <a:endParaRPr lang="en-US" sz="19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000"/>
              <a:buNone/>
            </a:pPr>
            <a:r>
              <a:rPr lang="en-US" sz="1900" dirty="0">
                <a:latin typeface="Times New Roman" panose="02020603050405020304" pitchFamily="18" charset="0"/>
                <a:cs typeface="Times New Roman" panose="02020603050405020304" pitchFamily="18" charset="0"/>
              </a:rPr>
              <a:t>Manage keys via Hardware Security Modules (HSMs).</a:t>
            </a:r>
          </a:p>
          <a:p>
            <a:pPr marL="0" lvl="0" indent="0" algn="l" rtl="0">
              <a:lnSpc>
                <a:spcPct val="90000"/>
              </a:lnSpc>
              <a:spcBef>
                <a:spcPts val="0"/>
              </a:spcBef>
              <a:spcAft>
                <a:spcPts val="0"/>
              </a:spcAft>
              <a:buClr>
                <a:schemeClr val="lt1"/>
              </a:buClr>
              <a:buSzPts val="2000"/>
              <a:buNone/>
            </a:pPr>
            <a:endParaRPr lang="en-US" sz="19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000"/>
              <a:buNone/>
            </a:pPr>
            <a:r>
              <a:rPr lang="en-US" sz="1900" dirty="0">
                <a:latin typeface="Times New Roman" panose="02020603050405020304" pitchFamily="18" charset="0"/>
                <a:cs typeface="Times New Roman" panose="02020603050405020304" pitchFamily="18" charset="0"/>
              </a:rPr>
              <a:t>Rotate keys quarterly and log all access.</a:t>
            </a:r>
          </a:p>
          <a:p>
            <a:pPr marL="0" lvl="0" indent="0" algn="l" rtl="0">
              <a:lnSpc>
                <a:spcPct val="90000"/>
              </a:lnSpc>
              <a:spcBef>
                <a:spcPts val="0"/>
              </a:spcBef>
              <a:spcAft>
                <a:spcPts val="0"/>
              </a:spcAft>
              <a:buClr>
                <a:schemeClr val="lt1"/>
              </a:buClr>
              <a:buSzPts val="2000"/>
              <a:buNone/>
            </a:pPr>
            <a:endParaRPr lang="en-US" sz="19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000"/>
              <a:buNone/>
            </a:pPr>
            <a:endParaRPr lang="en-US" sz="1900" b="1"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000"/>
              <a:buNone/>
            </a:pPr>
            <a:r>
              <a:rPr lang="en-US" sz="1900" b="1" dirty="0">
                <a:latin typeface="Times New Roman" panose="02020603050405020304" pitchFamily="18" charset="0"/>
                <a:cs typeface="Times New Roman" panose="02020603050405020304" pitchFamily="18" charset="0"/>
              </a:rPr>
              <a:t>In Transit</a:t>
            </a:r>
          </a:p>
          <a:p>
            <a:pPr marL="0" lvl="0" indent="0" algn="l" rtl="0">
              <a:lnSpc>
                <a:spcPct val="90000"/>
              </a:lnSpc>
              <a:spcBef>
                <a:spcPts val="0"/>
              </a:spcBef>
              <a:spcAft>
                <a:spcPts val="0"/>
              </a:spcAft>
              <a:buClr>
                <a:schemeClr val="lt1"/>
              </a:buClr>
              <a:buSzPts val="2000"/>
              <a:buNone/>
            </a:pPr>
            <a:endParaRPr lang="en-US" sz="19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000"/>
              <a:buNone/>
            </a:pPr>
            <a:r>
              <a:rPr lang="en-US" sz="1900" dirty="0">
                <a:latin typeface="Times New Roman" panose="02020603050405020304" pitchFamily="18" charset="0"/>
                <a:cs typeface="Times New Roman" panose="02020603050405020304" pitchFamily="18" charset="0"/>
              </a:rPr>
              <a:t>Enforce TLS 1.3 with Perfect Forward Secrecy.</a:t>
            </a:r>
          </a:p>
          <a:p>
            <a:pPr marL="0" lvl="0" indent="0" algn="l" rtl="0">
              <a:lnSpc>
                <a:spcPct val="90000"/>
              </a:lnSpc>
              <a:spcBef>
                <a:spcPts val="0"/>
              </a:spcBef>
              <a:spcAft>
                <a:spcPts val="0"/>
              </a:spcAft>
              <a:buClr>
                <a:schemeClr val="lt1"/>
              </a:buClr>
              <a:buSzPts val="2000"/>
              <a:buNone/>
            </a:pPr>
            <a:endParaRPr lang="en-US" sz="19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000"/>
              <a:buNone/>
            </a:pPr>
            <a:r>
              <a:rPr lang="en-US" sz="1900" dirty="0">
                <a:latin typeface="Times New Roman" panose="02020603050405020304" pitchFamily="18" charset="0"/>
                <a:cs typeface="Times New Roman" panose="02020603050405020304" pitchFamily="18" charset="0"/>
              </a:rPr>
              <a:t>Mandate strong cipher suites only.</a:t>
            </a:r>
          </a:p>
          <a:p>
            <a:pPr marL="0" lvl="0" indent="0" algn="l" rtl="0">
              <a:lnSpc>
                <a:spcPct val="90000"/>
              </a:lnSpc>
              <a:spcBef>
                <a:spcPts val="0"/>
              </a:spcBef>
              <a:spcAft>
                <a:spcPts val="0"/>
              </a:spcAft>
              <a:buClr>
                <a:schemeClr val="lt1"/>
              </a:buClr>
              <a:buSzPts val="2000"/>
              <a:buNone/>
            </a:pPr>
            <a:endParaRPr lang="en-US" sz="19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000"/>
              <a:buNone/>
            </a:pPr>
            <a:r>
              <a:rPr lang="en-US" sz="1900" dirty="0">
                <a:latin typeface="Times New Roman" panose="02020603050405020304" pitchFamily="18" charset="0"/>
                <a:cs typeface="Times New Roman" panose="02020603050405020304" pitchFamily="18" charset="0"/>
              </a:rPr>
              <a:t>Use certificate pinning for critical services.</a:t>
            </a:r>
          </a:p>
          <a:p>
            <a:pPr marL="0" lvl="0" indent="0" algn="l" rtl="0">
              <a:lnSpc>
                <a:spcPct val="90000"/>
              </a:lnSpc>
              <a:spcBef>
                <a:spcPts val="0"/>
              </a:spcBef>
              <a:spcAft>
                <a:spcPts val="0"/>
              </a:spcAft>
              <a:buClr>
                <a:schemeClr val="lt1"/>
              </a:buClr>
              <a:buSzPts val="2000"/>
              <a:buNone/>
            </a:pPr>
            <a:endParaRPr lang="en-US" sz="1900" dirty="0">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lt1"/>
              </a:buClr>
              <a:buSzPts val="2000"/>
              <a:buNone/>
            </a:pPr>
            <a:r>
              <a:rPr lang="en-US" sz="1900" dirty="0">
                <a:latin typeface="Times New Roman" panose="02020603050405020304" pitchFamily="18" charset="0"/>
                <a:cs typeface="Times New Roman" panose="02020603050405020304" pitchFamily="18" charset="0"/>
              </a:rPr>
              <a:t>Disable fallbacks to prevent downgrades.</a:t>
            </a:r>
            <a:endParaRPr sz="1900" dirty="0">
              <a:latin typeface="Times New Roman" panose="02020603050405020304" pitchFamily="18" charset="0"/>
              <a:cs typeface="Times New Roman" panose="02020603050405020304" pitchFamily="18" charset="0"/>
            </a:endParaRPr>
          </a:p>
          <a:p>
            <a:pPr marL="228600" lvl="0" indent="-88900" algn="l" rtl="0">
              <a:lnSpc>
                <a:spcPct val="90000"/>
              </a:lnSpc>
              <a:spcBef>
                <a:spcPts val="1000"/>
              </a:spcBef>
              <a:spcAft>
                <a:spcPts val="0"/>
              </a:spcAft>
              <a:buClr>
                <a:schemeClr val="lt1"/>
              </a:buClr>
              <a:buSzPts val="2200"/>
              <a:buNone/>
            </a:pPr>
            <a:endParaRPr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B3F4CF29-580B-7E1D-FE11-C8796D7AB9BE}"/>
              </a:ext>
            </a:extLst>
          </p:cNvPr>
          <p:cNvSpPr>
            <a:spLocks noGrp="1"/>
          </p:cNvSpPr>
          <p:nvPr>
            <p:ph type="body" idx="2"/>
          </p:nvPr>
        </p:nvSpPr>
        <p:spPr>
          <a:xfrm>
            <a:off x="6172200" y="1018309"/>
            <a:ext cx="5334000" cy="5200375"/>
          </a:xfrm>
        </p:spPr>
        <p:txBody>
          <a:bodyPr>
            <a:normAutofit/>
          </a:bodyPr>
          <a:lstStyle/>
          <a:p>
            <a:pPr marL="114300" indent="0">
              <a:buNone/>
            </a:pPr>
            <a:r>
              <a:rPr lang="en-US" sz="1800" b="1" dirty="0">
                <a:latin typeface="Times New Roman" panose="02020603050405020304" pitchFamily="18" charset="0"/>
                <a:cs typeface="Times New Roman" panose="02020603050405020304" pitchFamily="18" charset="0"/>
              </a:rPr>
              <a:t>In Use</a:t>
            </a:r>
            <a:endParaRPr lang="en-US" sz="1800" dirty="0">
              <a:latin typeface="Times New Roman" panose="02020603050405020304" pitchFamily="18" charset="0"/>
              <a:cs typeface="Times New Roman" panose="02020603050405020304" pitchFamily="18" charset="0"/>
            </a:endParaRPr>
          </a:p>
          <a:p>
            <a:pPr marL="114300" indent="0">
              <a:buNone/>
            </a:pPr>
            <a:r>
              <a:rPr lang="en-US" sz="1800" dirty="0">
                <a:latin typeface="Times New Roman" panose="02020603050405020304" pitchFamily="18" charset="0"/>
                <a:cs typeface="Times New Roman" panose="02020603050405020304" pitchFamily="18" charset="0"/>
              </a:rPr>
              <a:t>Encrypt memory for sensitive operations.</a:t>
            </a:r>
          </a:p>
          <a:p>
            <a:pPr marL="114300" indent="0">
              <a:buNone/>
            </a:pPr>
            <a:r>
              <a:rPr lang="en-US" sz="1800" dirty="0">
                <a:latin typeface="Times New Roman" panose="02020603050405020304" pitchFamily="18" charset="0"/>
                <a:cs typeface="Times New Roman" panose="02020603050405020304" pitchFamily="18" charset="0"/>
              </a:rPr>
              <a:t>Use secure enclaves for cryptography.</a:t>
            </a:r>
          </a:p>
          <a:p>
            <a:pPr marL="114300" indent="0">
              <a:buNone/>
            </a:pPr>
            <a:r>
              <a:rPr lang="en-US" sz="1800" dirty="0">
                <a:latin typeface="Times New Roman" panose="02020603050405020304" pitchFamily="18" charset="0"/>
                <a:cs typeface="Times New Roman" panose="02020603050405020304" pitchFamily="18" charset="0"/>
              </a:rPr>
              <a:t>Wipe memory immediately after use.</a:t>
            </a:r>
          </a:p>
          <a:p>
            <a:pPr marL="114300" indent="0">
              <a:buNone/>
            </a:pPr>
            <a:r>
              <a:rPr lang="en-US" sz="1800" dirty="0">
                <a:latin typeface="Times New Roman" panose="02020603050405020304" pitchFamily="18" charset="0"/>
                <a:cs typeface="Times New Roman" panose="02020603050405020304" pitchFamily="18" charset="0"/>
              </a:rPr>
              <a:t>Scan for and clean up unencrypted sensitive data.</a:t>
            </a:r>
          </a:p>
          <a:p>
            <a:pPr marL="114300" indent="0">
              <a:buNone/>
            </a:pPr>
            <a:endParaRPr lang="en-US" sz="1800" dirty="0">
              <a:latin typeface="Times New Roman" panose="02020603050405020304" pitchFamily="18" charset="0"/>
              <a:cs typeface="Times New Roman" panose="02020603050405020304" pitchFamily="18" charset="0"/>
            </a:endParaRPr>
          </a:p>
          <a:p>
            <a:pPr marL="114300" indent="0">
              <a:buNone/>
            </a:pPr>
            <a:r>
              <a:rPr lang="en-US" sz="1800" b="1" dirty="0">
                <a:latin typeface="Times New Roman" panose="02020603050405020304" pitchFamily="18" charset="0"/>
                <a:cs typeface="Times New Roman" panose="02020603050405020304" pitchFamily="18" charset="0"/>
              </a:rPr>
              <a:t>Compliance</a:t>
            </a:r>
            <a:endParaRPr lang="en-US" sz="1800" dirty="0">
              <a:latin typeface="Times New Roman" panose="02020603050405020304" pitchFamily="18" charset="0"/>
              <a:cs typeface="Times New Roman" panose="02020603050405020304" pitchFamily="18" charset="0"/>
            </a:endParaRPr>
          </a:p>
          <a:p>
            <a:pPr marL="114300" indent="0">
              <a:buNone/>
            </a:pPr>
            <a:r>
              <a:rPr lang="en-US" sz="1800" dirty="0">
                <a:latin typeface="Times New Roman" panose="02020603050405020304" pitchFamily="18" charset="0"/>
                <a:cs typeface="Times New Roman" panose="02020603050405020304" pitchFamily="18" charset="0"/>
              </a:rPr>
              <a:t>Annual policy review</a:t>
            </a:r>
          </a:p>
          <a:p>
            <a:pPr marL="114300" indent="0">
              <a:buNone/>
            </a:pPr>
            <a:r>
              <a:rPr lang="en-US" sz="1800" dirty="0">
                <a:latin typeface="Times New Roman" panose="02020603050405020304" pitchFamily="18" charset="0"/>
                <a:cs typeface="Times New Roman" panose="02020603050405020304" pitchFamily="18" charset="0"/>
              </a:rPr>
              <a:t>Quarterly key audit</a:t>
            </a:r>
          </a:p>
          <a:p>
            <a:pPr marL="114300" indent="0">
              <a:buNone/>
            </a:pPr>
            <a:r>
              <a:rPr lang="en-US" sz="1800" dirty="0">
                <a:latin typeface="Times New Roman" panose="02020603050405020304" pitchFamily="18" charset="0"/>
                <a:cs typeface="Times New Roman" panose="02020603050405020304" pitchFamily="18" charset="0"/>
              </a:rPr>
              <a:t>Monthly health checks</a:t>
            </a:r>
          </a:p>
          <a:p>
            <a:pPr marL="114300" indent="0">
              <a:buNone/>
            </a:pPr>
            <a:r>
              <a:rPr lang="en-US" sz="1800" dirty="0">
                <a:latin typeface="Times New Roman" panose="02020603050405020304" pitchFamily="18" charset="0"/>
                <a:cs typeface="Times New Roman" panose="02020603050405020304" pitchFamily="18" charset="0"/>
              </a:rPr>
              <a:t>Incident plan for failures</a:t>
            </a:r>
          </a:p>
          <a:p>
            <a:pPr marL="114300" indent="0">
              <a:buNone/>
            </a:pPr>
            <a:endParaRPr lang="en-US" dirty="0">
              <a:latin typeface="Times New Roman" panose="02020603050405020304" pitchFamily="18" charset="0"/>
              <a:cs typeface="Times New Roman" panose="02020603050405020304" pitchFamily="18" charset="0"/>
            </a:endParaRPr>
          </a:p>
        </p:txBody>
      </p:sp>
      <p:pic>
        <p:nvPicPr>
          <p:cNvPr id="183" name="Google Shape;183;p7" descr="Green Pace logo"/>
          <p:cNvPicPr preferRelativeResize="0"/>
          <p:nvPr/>
        </p:nvPicPr>
        <p:blipFill>
          <a:blip r:embed="rId4">
            <a:alphaModFix/>
          </a:blip>
          <a:stretch>
            <a:fillRect/>
          </a:stretch>
        </p:blipFill>
        <p:spPr>
          <a:xfrm>
            <a:off x="11305399" y="5781231"/>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7377545" y="0"/>
            <a:ext cx="4814455" cy="748145"/>
          </a:xfrm>
          <a:noFill/>
          <a:ln>
            <a:noFill/>
          </a:ln>
        </p:spPr>
        <p:txBody>
          <a:bodyPr spcFirstLastPara="1" wrap="square" lIns="91425" tIns="45700" rIns="91425" bIns="45700" anchor="ctr" anchorCtr="0">
            <a:normAutofit/>
          </a:bodyPr>
          <a:lstStyle/>
          <a:p>
            <a:pPr lvl="0" algn="l"/>
            <a:r>
              <a:rPr lang="en-US" dirty="0">
                <a:latin typeface="Times New Roman" panose="02020603050405020304" pitchFamily="18" charset="0"/>
                <a:cs typeface="Times New Roman" panose="02020603050405020304" pitchFamily="18" charset="0"/>
              </a:rPr>
              <a:t>TRIPLE-A POLICIES</a:t>
            </a:r>
          </a:p>
        </p:txBody>
      </p:sp>
      <p:sp>
        <p:nvSpPr>
          <p:cNvPr id="189" name="Google Shape;189;p8"/>
          <p:cNvSpPr txBox="1">
            <a:spLocks noGrp="1"/>
          </p:cNvSpPr>
          <p:nvPr>
            <p:ph type="body" idx="1"/>
          </p:nvPr>
        </p:nvSpPr>
        <p:spPr>
          <a:xfrm>
            <a:off x="0" y="748146"/>
            <a:ext cx="11506200" cy="6109854"/>
          </a:xfrm>
          <a:noFill/>
          <a:ln>
            <a:noFill/>
          </a:ln>
        </p:spPr>
        <p:txBody>
          <a:bodyPr spcFirstLastPara="1" wrap="square" lIns="91425" tIns="45700" rIns="91425" bIns="45700" anchor="t" anchorCtr="0">
            <a:normAutofit fontScale="92500" lnSpcReduction="10000"/>
          </a:bodyPr>
          <a:lstStyle/>
          <a:p>
            <a:pPr marL="114300" indent="0">
              <a:buNone/>
            </a:pPr>
            <a:r>
              <a:rPr lang="en-US" b="1" dirty="0">
                <a:latin typeface="Times New Roman" panose="02020603050405020304" pitchFamily="18" charset="0"/>
                <a:cs typeface="Times New Roman" panose="02020603050405020304" pitchFamily="18" charset="0"/>
              </a:rPr>
              <a:t>Authentication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MFA mandatory for all accounts</a:t>
            </a:r>
          </a:p>
          <a:p>
            <a:r>
              <a:rPr lang="en-US" dirty="0">
                <a:latin typeface="Times New Roman" panose="02020603050405020304" pitchFamily="18" charset="0"/>
                <a:cs typeface="Times New Roman" panose="02020603050405020304" pitchFamily="18" charset="0"/>
              </a:rPr>
              <a:t>Passwords: 12+ characters, complex, rotate every 90 days</a:t>
            </a:r>
          </a:p>
          <a:p>
            <a:r>
              <a:rPr lang="en-US" dirty="0">
                <a:latin typeface="Times New Roman" panose="02020603050405020304" pitchFamily="18" charset="0"/>
                <a:cs typeface="Times New Roman" panose="02020603050405020304" pitchFamily="18" charset="0"/>
              </a:rPr>
              <a:t>Sessions: 15-min timeout, 8-hour max, limit concurrent logins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Authorization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 Role-Based Access Control (RBAC)</a:t>
            </a:r>
          </a:p>
          <a:p>
            <a:r>
              <a:rPr lang="en-US" dirty="0">
                <a:latin typeface="Times New Roman" panose="02020603050405020304" pitchFamily="18" charset="0"/>
                <a:cs typeface="Times New Roman" panose="02020603050405020304" pitchFamily="18" charset="0"/>
              </a:rPr>
              <a:t>Apply "default deny" and least privilege principles</a:t>
            </a:r>
          </a:p>
          <a:p>
            <a:r>
              <a:rPr lang="en-US" dirty="0">
                <a:latin typeface="Times New Roman" panose="02020603050405020304" pitchFamily="18" charset="0"/>
                <a:cs typeface="Times New Roman" panose="02020603050405020304" pitchFamily="18" charset="0"/>
              </a:rPr>
              <a:t>Require time-limited elevated access</a:t>
            </a:r>
          </a:p>
          <a:p>
            <a:r>
              <a:rPr lang="en-US" dirty="0">
                <a:latin typeface="Times New Roman" panose="02020603050405020304" pitchFamily="18" charset="0"/>
                <a:cs typeface="Times New Roman" panose="02020603050405020304" pitchFamily="18" charset="0"/>
              </a:rPr>
              <a:t>Conduct monthly access reviews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Auditing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Log all logins, security changes, and permission updates</a:t>
            </a:r>
          </a:p>
          <a:p>
            <a:r>
              <a:rPr lang="en-US" dirty="0">
                <a:latin typeface="Times New Roman" panose="02020603050405020304" pitchFamily="18" charset="0"/>
                <a:cs typeface="Times New Roman" panose="02020603050405020304" pitchFamily="18" charset="0"/>
              </a:rPr>
              <a:t>Track system access and configuration changes</a:t>
            </a:r>
          </a:p>
          <a:p>
            <a:r>
              <a:rPr lang="en-US" dirty="0">
                <a:latin typeface="Times New Roman" panose="02020603050405020304" pitchFamily="18" charset="0"/>
                <a:cs typeface="Times New Roman" panose="02020603050405020304" pitchFamily="18" charset="0"/>
              </a:rPr>
              <a:t>Maintain tamper-evident logs for 1 year</a:t>
            </a:r>
          </a:p>
          <a:p>
            <a:r>
              <a:rPr lang="en-US" dirty="0">
                <a:latin typeface="Times New Roman" panose="02020603050405020304" pitchFamily="18" charset="0"/>
                <a:cs typeface="Times New Roman" panose="02020603050405020304" pitchFamily="18" charset="0"/>
              </a:rPr>
              <a:t>Perform regular log analysis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114300" lvl="0" indent="0">
              <a:buNone/>
            </a:pPr>
            <a:endParaRPr lang="en-US" dirty="0">
              <a:latin typeface="Times New Roman" panose="02020603050405020304" pitchFamily="18" charset="0"/>
              <a:cs typeface="Times New Roman" panose="02020603050405020304" pitchFamily="18" charset="0"/>
            </a:endParaRPr>
          </a:p>
        </p:txBody>
      </p:sp>
      <p:pic>
        <p:nvPicPr>
          <p:cNvPr id="190" name="Google Shape;190;p8" descr="Green Pace logo"/>
          <p:cNvPicPr preferRelativeResize="0"/>
          <p:nvPr/>
        </p:nvPicPr>
        <p:blipFill>
          <a:blip r:embed="rId4">
            <a:alphaModFix/>
          </a:blip>
          <a:stretch>
            <a:fillRect/>
          </a:stretch>
        </p:blipFill>
        <p:spPr>
          <a:xfrm>
            <a:off x="11305399" y="5708775"/>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9393382" y="0"/>
            <a:ext cx="2798617" cy="95596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r>
              <a:rPr lang="en-US" dirty="0">
                <a:latin typeface="Times New Roman" panose="02020603050405020304" pitchFamily="18" charset="0"/>
                <a:cs typeface="Times New Roman" panose="02020603050405020304" pitchFamily="18" charset="0"/>
              </a:rPr>
              <a:t>Unit Testing</a:t>
            </a:r>
            <a:endParaRPr dirty="0">
              <a:latin typeface="Times New Roman" panose="02020603050405020304" pitchFamily="18" charset="0"/>
              <a:cs typeface="Times New Roman" panose="02020603050405020304" pitchFamily="18" charset="0"/>
            </a:endParaRPr>
          </a:p>
        </p:txBody>
      </p:sp>
      <p:sp>
        <p:nvSpPr>
          <p:cNvPr id="196" name="Google Shape;196;g9504e29505_0_0"/>
          <p:cNvSpPr txBox="1">
            <a:spLocks noGrp="1"/>
          </p:cNvSpPr>
          <p:nvPr>
            <p:ph type="body" idx="1"/>
          </p:nvPr>
        </p:nvSpPr>
        <p:spPr>
          <a:xfrm>
            <a:off x="0" y="810491"/>
            <a:ext cx="11506200" cy="6047509"/>
          </a:xfrm>
          <a:prstGeom prst="rect">
            <a:avLst/>
          </a:prstGeom>
          <a:noFill/>
          <a:ln>
            <a:noFill/>
          </a:ln>
        </p:spPr>
        <p:txBody>
          <a:bodyPr spcFirstLastPara="1" wrap="square" lIns="91425" tIns="45700" rIns="91425" bIns="45700" anchor="t" anchorCtr="0">
            <a:noAutofit/>
          </a:bodyPr>
          <a:lstStyle/>
          <a:p>
            <a:pPr marL="114300" indent="0">
              <a:buNone/>
            </a:pPr>
            <a:r>
              <a:rPr lang="en-US" b="1" dirty="0">
                <a:latin typeface="Times New Roman" panose="02020603050405020304" pitchFamily="18" charset="0"/>
                <a:cs typeface="Times New Roman" panose="02020603050405020304" pitchFamily="18" charset="0"/>
              </a:rPr>
              <a:t>SQL Injection Prevention: Test Case Summary</a:t>
            </a:r>
          </a:p>
          <a:p>
            <a:pPr marL="114300" indent="0">
              <a:buNone/>
            </a:pPr>
            <a:r>
              <a:rPr lang="en-US" dirty="0">
                <a:latin typeface="Times New Roman" panose="02020603050405020304" pitchFamily="18" charset="0"/>
                <a:cs typeface="Times New Roman" panose="02020603050405020304" pitchFamily="18" charset="0"/>
              </a:rPr>
              <a:t>Validating our application's defenses against common attack vectors</a:t>
            </a:r>
          </a:p>
          <a:p>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Test Case Coverage: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Valid Input Handling</a:t>
            </a:r>
          </a:p>
          <a:p>
            <a:r>
              <a:rPr lang="en-US" dirty="0">
                <a:latin typeface="Times New Roman" panose="02020603050405020304" pitchFamily="18" charset="0"/>
                <a:cs typeface="Times New Roman" panose="02020603050405020304" pitchFamily="18" charset="0"/>
              </a:rPr>
              <a:t>Basic SQL Injection Detection</a:t>
            </a:r>
          </a:p>
          <a:p>
            <a:r>
              <a:rPr lang="en-US" dirty="0">
                <a:latin typeface="Times New Roman" panose="02020603050405020304" pitchFamily="18" charset="0"/>
                <a:cs typeface="Times New Roman" panose="02020603050405020304" pitchFamily="18" charset="0"/>
              </a:rPr>
              <a:t>Special Character Escaping</a:t>
            </a:r>
          </a:p>
          <a:p>
            <a:r>
              <a:rPr lang="en-US" dirty="0">
                <a:latin typeface="Times New Roman" panose="02020603050405020304" pitchFamily="18" charset="0"/>
                <a:cs typeface="Times New Roman" panose="02020603050405020304" pitchFamily="18" charset="0"/>
              </a:rPr>
              <a:t>Multi-Parameter Binding</a:t>
            </a:r>
          </a:p>
          <a:p>
            <a:r>
              <a:rPr lang="en-US" dirty="0">
                <a:latin typeface="Times New Roman" panose="02020603050405020304" pitchFamily="18" charset="0"/>
                <a:cs typeface="Times New Roman" panose="02020603050405020304" pitchFamily="18" charset="0"/>
              </a:rPr>
              <a:t>Empty Input Handling</a:t>
            </a:r>
          </a:p>
          <a:p>
            <a:r>
              <a:rPr lang="en-US" dirty="0">
                <a:latin typeface="Times New Roman" panose="02020603050405020304" pitchFamily="18" charset="0"/>
                <a:cs typeface="Times New Roman" panose="02020603050405020304" pitchFamily="18" charset="0"/>
              </a:rPr>
              <a:t>Input Length Boundaries</a:t>
            </a:r>
          </a:p>
          <a:p>
            <a:endParaRPr lang="en-US" b="1"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Objective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Ensure all user inputs are safely processed using parameterized queries and proper validation.</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644D-9C1E-D32F-DDA0-50D6EE34B8A8}"/>
              </a:ext>
            </a:extLst>
          </p:cNvPr>
          <p:cNvSpPr>
            <a:spLocks noGrp="1"/>
          </p:cNvSpPr>
          <p:nvPr>
            <p:ph type="title"/>
          </p:nvPr>
        </p:nvSpPr>
        <p:spPr>
          <a:xfrm>
            <a:off x="4873335" y="0"/>
            <a:ext cx="7318663" cy="1102483"/>
          </a:xfrm>
        </p:spPr>
        <p:txBody>
          <a:bodyPr>
            <a:normAutofit fontScale="90000"/>
          </a:bodyPr>
          <a:lstStyle/>
          <a:p>
            <a:pPr algn="l"/>
            <a:r>
              <a:rPr lang="en-US" dirty="0">
                <a:latin typeface="Times New Roman" panose="02020603050405020304" pitchFamily="18" charset="0"/>
                <a:cs typeface="Times New Roman" panose="02020603050405020304" pitchFamily="18" charset="0"/>
              </a:rPr>
              <a:t>The Basics - Valid &amp; Malicious Inputs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628B9A3-2A01-9E04-0E51-43260A0A24AA}"/>
              </a:ext>
            </a:extLst>
          </p:cNvPr>
          <p:cNvSpPr>
            <a:spLocks noGrp="1"/>
          </p:cNvSpPr>
          <p:nvPr>
            <p:ph type="body" idx="1"/>
          </p:nvPr>
        </p:nvSpPr>
        <p:spPr>
          <a:xfrm>
            <a:off x="0" y="571500"/>
            <a:ext cx="10307782" cy="6286500"/>
          </a:xfrm>
        </p:spPr>
        <p:txBody>
          <a:bodyPr>
            <a:normAutofit/>
          </a:bodyPr>
          <a:lstStyle/>
          <a:p>
            <a:pPr marL="114300" indent="0">
              <a:buNone/>
            </a:pPr>
            <a:r>
              <a:rPr lang="en-US" b="1" dirty="0">
                <a:latin typeface="Times New Roman" panose="02020603050405020304" pitchFamily="18" charset="0"/>
                <a:cs typeface="Times New Roman" panose="02020603050405020304" pitchFamily="18" charset="0"/>
              </a:rPr>
              <a:t>Core Defense Validation</a:t>
            </a:r>
          </a:p>
          <a:p>
            <a:pPr marL="114300" indent="0">
              <a:buNone/>
            </a:pPr>
            <a:r>
              <a:rPr lang="en-US" dirty="0">
                <a:latin typeface="Times New Roman" panose="02020603050405020304" pitchFamily="18" charset="0"/>
                <a:cs typeface="Times New Roman" panose="02020603050405020304" pitchFamily="18" charset="0"/>
              </a:rPr>
              <a:t>Valid Input	</a:t>
            </a:r>
          </a:p>
          <a:p>
            <a:pPr marL="114300" indent="0">
              <a:buNone/>
            </a:pPr>
            <a:r>
              <a:rPr lang="en-US" dirty="0">
                <a:latin typeface="Times New Roman" panose="02020603050405020304" pitchFamily="18" charset="0"/>
                <a:cs typeface="Times New Roman" panose="02020603050405020304" pitchFamily="18" charset="0"/>
              </a:rPr>
              <a:t>john.doe@email.com	</a:t>
            </a:r>
          </a:p>
          <a:p>
            <a:pPr marL="114300" indent="0">
              <a:buNone/>
            </a:pPr>
            <a:r>
              <a:rPr lang="en-US" dirty="0">
                <a:latin typeface="Times New Roman" panose="02020603050405020304" pitchFamily="18" charset="0"/>
                <a:cs typeface="Times New Roman" panose="02020603050405020304" pitchFamily="18" charset="0"/>
              </a:rPr>
              <a:t>Result: PASS	</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 Correct data retrieved</a:t>
            </a:r>
          </a:p>
          <a:p>
            <a:pPr marL="114300" indent="0">
              <a:buNone/>
            </a:pPr>
            <a:r>
              <a:rPr lang="en-US" dirty="0">
                <a:latin typeface="Times New Roman" panose="02020603050405020304" pitchFamily="18" charset="0"/>
                <a:cs typeface="Times New Roman" panose="02020603050405020304" pitchFamily="18" charset="0"/>
              </a:rPr>
              <a:t>• Query executed successfully	</a:t>
            </a:r>
          </a:p>
          <a:p>
            <a:pPr marL="114300" indent="0">
              <a:buNone/>
            </a:pPr>
            <a:r>
              <a:rPr lang="en-US" dirty="0">
                <a:latin typeface="Times New Roman" panose="02020603050405020304" pitchFamily="18" charset="0"/>
                <a:cs typeface="Times New Roman" panose="02020603050405020304" pitchFamily="18" charset="0"/>
              </a:rPr>
              <a:t>• Treated as literal text</a:t>
            </a:r>
          </a:p>
          <a:p>
            <a:pPr marL="114300" indent="0">
              <a:buNone/>
            </a:pPr>
            <a:r>
              <a:rPr lang="en-US" dirty="0">
                <a:latin typeface="Times New Roman" panose="02020603050405020304" pitchFamily="18" charset="0"/>
                <a:cs typeface="Times New Roman" panose="02020603050405020304" pitchFamily="18" charset="0"/>
              </a:rPr>
              <a:t>• No unauthorized access</a:t>
            </a:r>
          </a:p>
          <a:p>
            <a:pPr marL="114300" indent="0">
              <a:buNone/>
            </a:pPr>
            <a:r>
              <a:rPr lang="en-US" dirty="0">
                <a:latin typeface="Times New Roman" panose="02020603050405020304" pitchFamily="18" charset="0"/>
                <a:cs typeface="Times New Roman" panose="02020603050405020304" pitchFamily="18" charset="0"/>
              </a:rPr>
              <a:t>• Log entry created</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Conclusion: System correctly distinguishes between legitimate use and a basic injection attempt.</a:t>
            </a:r>
          </a:p>
        </p:txBody>
      </p:sp>
      <p:pic>
        <p:nvPicPr>
          <p:cNvPr id="7" name="Google Shape;190;p8" descr="Green Pace logo">
            <a:extLst>
              <a:ext uri="{FF2B5EF4-FFF2-40B4-BE49-F238E27FC236}">
                <a16:creationId xmlns:a16="http://schemas.microsoft.com/office/drawing/2014/main" id="{F2D010E8-8869-69A8-C691-C2B73B09FFD6}"/>
              </a:ext>
            </a:extLst>
          </p:cNvPr>
          <p:cNvPicPr preferRelativeResize="0"/>
          <p:nvPr/>
        </p:nvPicPr>
        <p:blipFill>
          <a:blip r:embed="rId2">
            <a:alphaModFix/>
          </a:blip>
          <a:stretch>
            <a:fillRect/>
          </a:stretch>
        </p:blipFill>
        <p:spPr>
          <a:xfrm>
            <a:off x="11305399" y="5708775"/>
            <a:ext cx="886601" cy="1297166"/>
          </a:xfrm>
          <a:prstGeom prst="rect">
            <a:avLst/>
          </a:prstGeom>
          <a:noFill/>
          <a:ln>
            <a:noFill/>
          </a:ln>
        </p:spPr>
      </p:pic>
    </p:spTree>
    <p:extLst>
      <p:ext uri="{BB962C8B-B14F-4D97-AF65-F5344CB8AC3E}">
        <p14:creationId xmlns:p14="http://schemas.microsoft.com/office/powerpoint/2010/main" val="4260697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433</TotalTime>
  <Words>2108</Words>
  <Application>Microsoft Office PowerPoint</Application>
  <PresentationFormat>Widescreen</PresentationFormat>
  <Paragraphs>244</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Century Gothic</vt:lpstr>
      <vt:lpstr>Times New Roman</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The Basics - Valid &amp; Malicious Inputs </vt:lpstr>
      <vt:lpstr>Robust Input Handling &amp; Sanitization </vt:lpstr>
      <vt:lpstr>Advanced Attack Prevention </vt:lpstr>
      <vt:lpstr>System Integrity &amp; Boundaries</vt:lpstr>
      <vt:lpstr>Summary &amp; Security Posture </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Sampson, Jamar</cp:lastModifiedBy>
  <cp:revision>38</cp:revision>
  <dcterms:created xsi:type="dcterms:W3CDTF">2020-08-19T17:59:24Z</dcterms:created>
  <dcterms:modified xsi:type="dcterms:W3CDTF">2025-10-19T22:30:54Z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