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20" autoAdjust="0"/>
  </p:normalViewPr>
  <p:slideViewPr>
    <p:cSldViewPr snapToGrid="0">
      <p:cViewPr>
        <p:scale>
          <a:sx n="50" d="100"/>
          <a:sy n="50" d="100"/>
        </p:scale>
        <p:origin x="193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BB40B-8AE3-41F7-B45F-BC245A0FB7C7}" type="datetimeFigureOut">
              <a:rPr lang="fr-FR" smtClean="0"/>
              <a:t>19/12/2017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3E05C-2A7A-4B67-B246-8E4D9A066A55}" type="slidenum">
              <a:rPr lang="fr-FR" smtClean="0"/>
              <a:t>‹N°›</a:t>
            </a:fld>
            <a:endParaRPr lang="fr-FR"/>
          </a:p>
        </p:txBody>
      </p:sp>
    </p:spTree>
    <p:extLst>
      <p:ext uri="{BB962C8B-B14F-4D97-AF65-F5344CB8AC3E}">
        <p14:creationId xmlns:p14="http://schemas.microsoft.com/office/powerpoint/2010/main" val="35831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pouvoir naviguer sur une route orthodromique en suivant un cap il faut le calculer. Le pilote doit ensuite partitionner sa route pour vérifier s’il ne dévie pas, chaque fin de partition il doit récupérer ces coordonnée actuel et répéter l’opération de calcul de cap.</a:t>
            </a:r>
          </a:p>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2</a:t>
            </a:fld>
            <a:endParaRPr lang="fr-FR"/>
          </a:p>
        </p:txBody>
      </p:sp>
    </p:spTree>
    <p:extLst>
      <p:ext uri="{BB962C8B-B14F-4D97-AF65-F5344CB8AC3E}">
        <p14:creationId xmlns:p14="http://schemas.microsoft.com/office/powerpoint/2010/main" val="120285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14:m>
                  <m:oMath xmlns:m="http://schemas.openxmlformats.org/officeDocument/2006/math">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𝐴𝐵</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𝑁</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e>
                        </m:acc>
                      </m:den>
                    </m:f>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14:m>
                  <m:oMath xmlns:m="http://schemas.openxmlformats.org/officeDocument/2006/math">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Choice>
        <mc:Fallback>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(𝐴𝐵) ̂)/(𝑆𝑖𝑛 𝑁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(𝐵𝑁) ̂)/(𝑆𝑖𝑛 𝐴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(𝐴𝑁) ̂)/(𝑆𝑖𝑛 𝐵 ̂ )</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𝑅_0</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𝐵𝑁=𝜋/2−𝜑_𝐵</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𝛾_𝐵− 𝛾_𝐴</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Fallback>
      </mc:AlternateContent>
      <p:sp>
        <p:nvSpPr>
          <p:cNvPr id="4" name="Espace réservé du numéro de diapositive 3"/>
          <p:cNvSpPr>
            <a:spLocks noGrp="1"/>
          </p:cNvSpPr>
          <p:nvPr>
            <p:ph type="sldNum" sz="quarter" idx="10"/>
          </p:nvPr>
        </p:nvSpPr>
        <p:spPr/>
        <p:txBody>
          <a:bodyPr/>
          <a:lstStyle/>
          <a:p>
            <a:fld id="{4AD3E05C-2A7A-4B67-B246-8E4D9A066A55}" type="slidenum">
              <a:rPr lang="fr-FR" smtClean="0"/>
              <a:t>3</a:t>
            </a:fld>
            <a:endParaRPr lang="fr-FR"/>
          </a:p>
        </p:txBody>
      </p:sp>
    </p:spTree>
    <p:extLst>
      <p:ext uri="{BB962C8B-B14F-4D97-AF65-F5344CB8AC3E}">
        <p14:creationId xmlns:p14="http://schemas.microsoft.com/office/powerpoint/2010/main" val="102003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4</a:t>
            </a:fld>
            <a:endParaRPr lang="fr-FR"/>
          </a:p>
        </p:txBody>
      </p:sp>
    </p:spTree>
    <p:extLst>
      <p:ext uri="{BB962C8B-B14F-4D97-AF65-F5344CB8AC3E}">
        <p14:creationId xmlns:p14="http://schemas.microsoft.com/office/powerpoint/2010/main" val="27497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55674-7DC7-4228-AED4-75E0261F1A4C}"/>
              </a:ext>
            </a:extLst>
          </p:cNvPr>
          <p:cNvSpPr>
            <a:spLocks noGrp="1"/>
          </p:cNvSpPr>
          <p:nvPr>
            <p:ph type="ctrTitle"/>
          </p:nvPr>
        </p:nvSpPr>
        <p:spPr/>
        <p:txBody>
          <a:bodyPr/>
          <a:lstStyle/>
          <a:p>
            <a:r>
              <a:rPr lang="fr-FR" dirty="0"/>
              <a:t>Calcul de Route Aérienne</a:t>
            </a:r>
          </a:p>
        </p:txBody>
      </p:sp>
      <p:sp>
        <p:nvSpPr>
          <p:cNvPr id="3" name="Sous-titre 2">
            <a:extLst>
              <a:ext uri="{FF2B5EF4-FFF2-40B4-BE49-F238E27FC236}">
                <a16:creationId xmlns:a16="http://schemas.microsoft.com/office/drawing/2014/main" id="{2CC45D93-9C3E-4639-8F2C-1A1B2B0A54E2}"/>
              </a:ext>
            </a:extLst>
          </p:cNvPr>
          <p:cNvSpPr>
            <a:spLocks noGrp="1"/>
          </p:cNvSpPr>
          <p:nvPr>
            <p:ph type="subTitle" idx="1"/>
          </p:nvPr>
        </p:nvSpPr>
        <p:spPr>
          <a:xfrm>
            <a:off x="3310850" y="4089398"/>
            <a:ext cx="2785150" cy="1388534"/>
          </a:xfrm>
        </p:spPr>
        <p:txBody>
          <a:bodyPr>
            <a:normAutofit/>
          </a:bodyPr>
          <a:lstStyle/>
          <a:p>
            <a:r>
              <a:rPr lang="fr-FR" dirty="0"/>
              <a:t>Réaliser par :                   El </a:t>
            </a:r>
            <a:r>
              <a:rPr lang="fr-FR" dirty="0" err="1"/>
              <a:t>Abboubi</a:t>
            </a:r>
            <a:r>
              <a:rPr lang="fr-FR" dirty="0"/>
              <a:t> Nassim        Benezit Luca</a:t>
            </a:r>
          </a:p>
          <a:p>
            <a:endParaRPr lang="fr-FR" dirty="0"/>
          </a:p>
        </p:txBody>
      </p:sp>
      <p:pic>
        <p:nvPicPr>
          <p:cNvPr id="4" name="Image 3">
            <a:extLst>
              <a:ext uri="{FF2B5EF4-FFF2-40B4-BE49-F238E27FC236}">
                <a16:creationId xmlns:a16="http://schemas.microsoft.com/office/drawing/2014/main" id="{C7FF88AC-5504-41AA-9E4C-3A4A57B56AC3}"/>
              </a:ext>
            </a:extLst>
          </p:cNvPr>
          <p:cNvPicPr/>
          <p:nvPr/>
        </p:nvPicPr>
        <p:blipFill>
          <a:blip r:embed="rId2">
            <a:extLst>
              <a:ext uri="{28A0092B-C50C-407E-A947-70E740481C1C}">
                <a14:useLocalDpi xmlns:a14="http://schemas.microsoft.com/office/drawing/2010/main" val="0"/>
              </a:ext>
            </a:extLst>
          </a:blip>
          <a:stretch>
            <a:fillRect/>
          </a:stretch>
        </p:blipFill>
        <p:spPr>
          <a:xfrm>
            <a:off x="8968740" y="5880629"/>
            <a:ext cx="3223260" cy="998537"/>
          </a:xfrm>
          <a:prstGeom prst="rect">
            <a:avLst/>
          </a:prstGeom>
        </p:spPr>
      </p:pic>
      <p:sp>
        <p:nvSpPr>
          <p:cNvPr id="6" name="Rectangle 5">
            <a:extLst>
              <a:ext uri="{FF2B5EF4-FFF2-40B4-BE49-F238E27FC236}">
                <a16:creationId xmlns:a16="http://schemas.microsoft.com/office/drawing/2014/main" id="{0ADF7070-6238-4CD6-B078-AB935AA3A665}"/>
              </a:ext>
            </a:extLst>
          </p:cNvPr>
          <p:cNvSpPr/>
          <p:nvPr/>
        </p:nvSpPr>
        <p:spPr>
          <a:xfrm>
            <a:off x="7736934" y="9289"/>
            <a:ext cx="4455066"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Projet M3202 – Modélisations mathématiques</a:t>
            </a:r>
            <a:endParaRPr lang="fr-FR" sz="12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796DFFCF-3526-4036-AEF4-CDD0E2B6DE9B}"/>
              </a:ext>
            </a:extLst>
          </p:cNvPr>
          <p:cNvSpPr/>
          <p:nvPr/>
        </p:nvSpPr>
        <p:spPr>
          <a:xfrm>
            <a:off x="10269679" y="320702"/>
            <a:ext cx="1922321"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Années 2017/2018</a:t>
            </a:r>
            <a:endParaRPr lang="fr-FR"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E9A62DA2-7B63-44C2-BD99-693016D51D22}"/>
              </a:ext>
            </a:extLst>
          </p:cNvPr>
          <p:cNvSpPr/>
          <p:nvPr/>
        </p:nvSpPr>
        <p:spPr>
          <a:xfrm>
            <a:off x="9710337" y="4089398"/>
            <a:ext cx="1792686" cy="923330"/>
          </a:xfrm>
          <a:prstGeom prst="rect">
            <a:avLst/>
          </a:prstGeom>
        </p:spPr>
        <p:txBody>
          <a:bodyPr wrap="square">
            <a:spAutoFit/>
          </a:bodyPr>
          <a:lstStyle/>
          <a:p>
            <a:r>
              <a:rPr lang="fr-FR" dirty="0"/>
              <a:t>Encadré par :</a:t>
            </a:r>
          </a:p>
          <a:p>
            <a:r>
              <a:rPr lang="fr-FR" dirty="0" err="1"/>
              <a:t>Francou</a:t>
            </a:r>
            <a:r>
              <a:rPr lang="fr-FR" dirty="0"/>
              <a:t> Cécile</a:t>
            </a:r>
          </a:p>
          <a:p>
            <a:r>
              <a:rPr lang="fr-FR" dirty="0" err="1"/>
              <a:t>Colombel</a:t>
            </a:r>
            <a:r>
              <a:rPr lang="fr-FR" dirty="0"/>
              <a:t> Bruno</a:t>
            </a:r>
          </a:p>
        </p:txBody>
      </p:sp>
    </p:spTree>
    <p:extLst>
      <p:ext uri="{BB962C8B-B14F-4D97-AF65-F5344CB8AC3E}">
        <p14:creationId xmlns:p14="http://schemas.microsoft.com/office/powerpoint/2010/main" val="38294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7E74B-98CD-4043-82B7-6A54F107A346}"/>
              </a:ext>
            </a:extLst>
          </p:cNvPr>
          <p:cNvSpPr>
            <a:spLocks noGrp="1"/>
          </p:cNvSpPr>
          <p:nvPr>
            <p:ph type="title"/>
          </p:nvPr>
        </p:nvSpPr>
        <p:spPr>
          <a:xfrm>
            <a:off x="1299459" y="238466"/>
            <a:ext cx="10018713" cy="1113691"/>
          </a:xfrm>
        </p:spPr>
        <p:txBody>
          <a:bodyPr/>
          <a:lstStyle/>
          <a:p>
            <a:r>
              <a:rPr lang="fr-FR" dirty="0"/>
              <a:t>Route Initial</a:t>
            </a:r>
          </a:p>
        </p:txBody>
      </p:sp>
      <p:pic>
        <p:nvPicPr>
          <p:cNvPr id="4" name="Image 3">
            <a:extLst>
              <a:ext uri="{FF2B5EF4-FFF2-40B4-BE49-F238E27FC236}">
                <a16:creationId xmlns:a16="http://schemas.microsoft.com/office/drawing/2014/main" id="{54CEC515-1CFC-4F25-A74E-E5DB223D6850}"/>
              </a:ext>
            </a:extLst>
          </p:cNvPr>
          <p:cNvPicPr>
            <a:picLocks noChangeAspect="1"/>
          </p:cNvPicPr>
          <p:nvPr/>
        </p:nvPicPr>
        <p:blipFill>
          <a:blip r:embed="rId3"/>
          <a:stretch>
            <a:fillRect/>
          </a:stretch>
        </p:blipFill>
        <p:spPr>
          <a:xfrm>
            <a:off x="2653017" y="1352157"/>
            <a:ext cx="8243660" cy="5267377"/>
          </a:xfrm>
          <a:prstGeom prst="rect">
            <a:avLst/>
          </a:prstGeom>
        </p:spPr>
      </p:pic>
    </p:spTree>
    <p:extLst>
      <p:ext uri="{BB962C8B-B14F-4D97-AF65-F5344CB8AC3E}">
        <p14:creationId xmlns:p14="http://schemas.microsoft.com/office/powerpoint/2010/main" val="402549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EDC80-684C-4671-A05A-8DB535864715}"/>
              </a:ext>
            </a:extLst>
          </p:cNvPr>
          <p:cNvSpPr>
            <a:spLocks noGrp="1"/>
          </p:cNvSpPr>
          <p:nvPr>
            <p:ph type="title"/>
          </p:nvPr>
        </p:nvSpPr>
        <p:spPr>
          <a:xfrm>
            <a:off x="1601542" y="252047"/>
            <a:ext cx="10018713" cy="1213338"/>
          </a:xfrm>
        </p:spPr>
        <p:txBody>
          <a:bodyPr/>
          <a:lstStyle/>
          <a:p>
            <a:r>
              <a:rPr lang="fr-FR" b="1" dirty="0"/>
              <a:t>Calcul de route Initial</a:t>
            </a:r>
            <a:endParaRPr lang="fr-FR" dirty="0"/>
          </a:p>
        </p:txBody>
      </p:sp>
      <p:pic>
        <p:nvPicPr>
          <p:cNvPr id="4" name="Image 3">
            <a:extLst>
              <a:ext uri="{FF2B5EF4-FFF2-40B4-BE49-F238E27FC236}">
                <a16:creationId xmlns:a16="http://schemas.microsoft.com/office/drawing/2014/main" id="{4E5B734A-38A3-4AC5-B489-08A77F0768FE}"/>
              </a:ext>
            </a:extLst>
          </p:cNvPr>
          <p:cNvPicPr>
            <a:picLocks noChangeAspect="1"/>
          </p:cNvPicPr>
          <p:nvPr/>
        </p:nvPicPr>
        <p:blipFill>
          <a:blip r:embed="rId3"/>
          <a:stretch>
            <a:fillRect/>
          </a:stretch>
        </p:blipFill>
        <p:spPr>
          <a:xfrm>
            <a:off x="3556822" y="1175284"/>
            <a:ext cx="6114716" cy="5430669"/>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78F6B41-4A0B-4024-9A6B-5C54D80DD844}"/>
                  </a:ext>
                </a:extLst>
              </p:cNvPr>
              <p:cNvSpPr/>
              <p:nvPr/>
            </p:nvSpPr>
            <p:spPr>
              <a:xfrm>
                <a:off x="724217" y="4802624"/>
                <a:ext cx="2935997" cy="6758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fr-FR">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𝐴𝐵</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𝑁</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m:t>
                              </m:r>
                            </m:e>
                          </m:acc>
                        </m:den>
                      </m:f>
                    </m:oMath>
                  </m:oMathPara>
                </a14:m>
                <a:endParaRPr lang="fr-FR" dirty="0"/>
              </a:p>
            </p:txBody>
          </p:sp>
        </mc:Choice>
        <mc:Fallback>
          <p:sp>
            <p:nvSpPr>
              <p:cNvPr id="5" name="Rectangle 4">
                <a:extLst>
                  <a:ext uri="{FF2B5EF4-FFF2-40B4-BE49-F238E27FC236}">
                    <a16:creationId xmlns:a16="http://schemas.microsoft.com/office/drawing/2014/main" id="{778F6B41-4A0B-4024-9A6B-5C54D80DD844}"/>
                  </a:ext>
                </a:extLst>
              </p:cNvPr>
              <p:cNvSpPr>
                <a:spLocks noRot="1" noChangeAspect="1" noMove="1" noResize="1" noEditPoints="1" noAdjustHandles="1" noChangeArrowheads="1" noChangeShapeType="1" noTextEdit="1"/>
              </p:cNvSpPr>
              <p:nvPr/>
            </p:nvSpPr>
            <p:spPr>
              <a:xfrm>
                <a:off x="724217" y="4802624"/>
                <a:ext cx="2935997" cy="675891"/>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98659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D4653717-C589-4BAE-8397-EC369364860C}"/>
                  </a:ext>
                </a:extLst>
              </p:cNvPr>
              <p:cNvSpPr>
                <a:spLocks noGrp="1"/>
              </p:cNvSpPr>
              <p:nvPr>
                <p:ph idx="1"/>
              </p:nvPr>
            </p:nvSpPr>
            <p:spPr>
              <a:xfrm>
                <a:off x="7233138" y="603738"/>
                <a:ext cx="3974124" cy="5650524"/>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fr-FR" i="1"/>
                          </m:ctrlPr>
                        </m:fPr>
                        <m:num>
                          <m:func>
                            <m:funcPr>
                              <m:ctrlPr>
                                <a:rPr lang="fr-FR" i="1"/>
                              </m:ctrlPr>
                            </m:funcPr>
                            <m:fName>
                              <m:r>
                                <a:rPr lang="fr-FR" i="1"/>
                                <m:t>𝑠𝑖𝑛</m:t>
                              </m:r>
                            </m:fName>
                            <m:e>
                              <m:r>
                                <a:rPr lang="fr-FR" i="1"/>
                                <m:t>(</m:t>
                              </m:r>
                              <m:r>
                                <a:rPr lang="fr-FR" i="1"/>
                                <m:t>𝐴𝐵</m:t>
                              </m:r>
                              <m:r>
                                <a:rPr lang="fr-FR" i="1"/>
                                <m:t>)</m:t>
                              </m:r>
                            </m:e>
                          </m:func>
                        </m:num>
                        <m:den>
                          <m:func>
                            <m:funcPr>
                              <m:ctrlPr>
                                <a:rPr lang="fr-FR" i="1"/>
                              </m:ctrlPr>
                            </m:funcPr>
                            <m:fName>
                              <m:r>
                                <a:rPr lang="fr-FR" i="1"/>
                                <m:t>𝑠𝑖𝑛</m:t>
                              </m:r>
                            </m:fName>
                            <m:e>
                              <m:r>
                                <a:rPr lang="fr-FR" i="1"/>
                                <m:t>(</m:t>
                              </m:r>
                              <m:sSub>
                                <m:sSubPr>
                                  <m:ctrlPr>
                                    <a:rPr lang="fr-FR" i="1"/>
                                  </m:ctrlPr>
                                </m:sSubPr>
                                <m:e>
                                  <m:r>
                                    <a:rPr lang="fr-FR" i="1"/>
                                    <m:t>𝛾</m:t>
                                  </m:r>
                                </m:e>
                                <m:sub>
                                  <m:r>
                                    <a:rPr lang="fr-FR" i="1"/>
                                    <m:t>𝐵</m:t>
                                  </m:r>
                                </m:sub>
                              </m:sSub>
                              <m:r>
                                <a:rPr lang="fr-FR" i="1"/>
                                <m:t>−</m:t>
                              </m:r>
                              <m:sSub>
                                <m:sSubPr>
                                  <m:ctrlPr>
                                    <a:rPr lang="fr-FR" i="1"/>
                                  </m:ctrlPr>
                                </m:sSubPr>
                                <m:e>
                                  <m:r>
                                    <a:rPr lang="fr-FR" i="1"/>
                                    <m:t>𝛾</m:t>
                                  </m:r>
                                </m:e>
                                <m:sub>
                                  <m:r>
                                    <a:rPr lang="fr-FR" i="1"/>
                                    <m:t>𝐴</m:t>
                                  </m:r>
                                </m:sub>
                              </m:sSub>
                              <m:r>
                                <a:rPr lang="fr-FR" i="1"/>
                                <m:t>)</m:t>
                              </m:r>
                            </m:e>
                          </m:func>
                        </m:den>
                      </m:f>
                      <m:r>
                        <a:rPr lang="fr-FR" i="1"/>
                        <m:t>=</m:t>
                      </m:r>
                      <m:f>
                        <m:fPr>
                          <m:ctrlPr>
                            <a:rPr lang="fr-FR" i="1"/>
                          </m:ctrlPr>
                        </m:fPr>
                        <m:num>
                          <m:func>
                            <m:funcPr>
                              <m:ctrlPr>
                                <a:rPr lang="fr-FR" i="1"/>
                              </m:ctrlPr>
                            </m:funcPr>
                            <m:fName>
                              <m:r>
                                <m:rPr>
                                  <m:sty m:val="p"/>
                                </m:rPr>
                                <a:rPr lang="fr-FR"/>
                                <m:t>sin</m:t>
                              </m:r>
                            </m:fName>
                            <m:e>
                              <m:r>
                                <a:rPr lang="fr-FR" i="1"/>
                                <m:t>(</m:t>
                              </m:r>
                              <m:f>
                                <m:fPr>
                                  <m:ctrlPr>
                                    <a:rPr lang="fr-FR" i="1"/>
                                  </m:ctrlPr>
                                </m:fPr>
                                <m:num>
                                  <m:r>
                                    <a:rPr lang="fr-FR" i="1"/>
                                    <m:t>𝜋</m:t>
                                  </m:r>
                                </m:num>
                                <m:den>
                                  <m:r>
                                    <a:rPr lang="fr-FR" i="1"/>
                                    <m:t>2</m:t>
                                  </m:r>
                                </m:den>
                              </m:f>
                              <m:r>
                                <a:rPr lang="fr-FR" i="1"/>
                                <m:t>−</m:t>
                              </m:r>
                              <m:sSub>
                                <m:sSubPr>
                                  <m:ctrlPr>
                                    <a:rPr lang="fr-FR" i="1"/>
                                  </m:ctrlPr>
                                </m:sSubPr>
                                <m:e>
                                  <m:r>
                                    <a:rPr lang="fr-FR" i="1"/>
                                    <m:t>𝜑</m:t>
                                  </m:r>
                                </m:e>
                                <m:sub>
                                  <m:r>
                                    <a:rPr lang="fr-FR" i="1"/>
                                    <m:t>𝐵</m:t>
                                  </m:r>
                                </m:sub>
                              </m:sSub>
                              <m:r>
                                <a:rPr lang="fr-FR" i="1"/>
                                <m:t>)</m:t>
                              </m:r>
                            </m:e>
                          </m:func>
                        </m:num>
                        <m:den>
                          <m:func>
                            <m:funcPr>
                              <m:ctrlPr>
                                <a:rPr lang="fr-FR" i="1"/>
                              </m:ctrlPr>
                            </m:funcPr>
                            <m:fName>
                              <m:r>
                                <m:rPr>
                                  <m:sty m:val="p"/>
                                </m:rPr>
                                <a:rPr lang="fr-FR"/>
                                <m:t>sin</m:t>
                              </m:r>
                            </m:fName>
                            <m:e>
                              <m:r>
                                <a:rPr lang="fr-FR" i="1"/>
                                <m:t>(</m:t>
                              </m:r>
                              <m:sSub>
                                <m:sSubPr>
                                  <m:ctrlPr>
                                    <a:rPr lang="fr-FR" i="1"/>
                                  </m:ctrlPr>
                                </m:sSubPr>
                                <m:e>
                                  <m:r>
                                    <a:rPr lang="fr-FR" i="1"/>
                                    <m:t>𝑅</m:t>
                                  </m:r>
                                </m:e>
                                <m:sub>
                                  <m:r>
                                    <a:rPr lang="fr-FR" i="1"/>
                                    <m:t>0</m:t>
                                  </m:r>
                                </m:sub>
                              </m:sSub>
                              <m:r>
                                <a:rPr lang="fr-FR" i="1"/>
                                <m:t>)</m:t>
                              </m:r>
                            </m:e>
                          </m:func>
                        </m:den>
                      </m:f>
                    </m:oMath>
                  </m:oMathPara>
                </a14:m>
                <a:endParaRPr lang="fr-FR" dirty="0"/>
              </a:p>
              <a:p>
                <a:pPr marL="0" indent="0">
                  <a:buNone/>
                </a:pPr>
                <a:r>
                  <a:rPr lang="fr-FR" dirty="0"/>
                  <a:t>Or :</a:t>
                </a:r>
              </a:p>
              <a:p>
                <a:pPr marL="0" indent="0">
                  <a:buNone/>
                </a:pPr>
                <a14:m>
                  <m:oMathPara xmlns:m="http://schemas.openxmlformats.org/officeDocument/2006/math">
                    <m:oMathParaPr>
                      <m:jc m:val="centerGroup"/>
                    </m:oMathParaPr>
                    <m:oMath xmlns:m="http://schemas.openxmlformats.org/officeDocument/2006/math">
                      <m:func>
                        <m:funcPr>
                          <m:ctrlPr>
                            <a:rPr lang="fr-FR" i="1"/>
                          </m:ctrlPr>
                        </m:funcPr>
                        <m:fName>
                          <m:r>
                            <m:rPr>
                              <m:sty m:val="p"/>
                            </m:rPr>
                            <a:rPr lang="fr-FR"/>
                            <m:t>sin</m:t>
                          </m:r>
                        </m:fName>
                        <m:e>
                          <m:r>
                            <a:rPr lang="fr-FR" i="1"/>
                            <m:t>(</m:t>
                          </m:r>
                          <m:f>
                            <m:fPr>
                              <m:ctrlPr>
                                <a:rPr lang="fr-FR" i="1"/>
                              </m:ctrlPr>
                            </m:fPr>
                            <m:num>
                              <m:r>
                                <a:rPr lang="fr-FR" i="1"/>
                                <m:t>𝜋</m:t>
                              </m:r>
                            </m:num>
                            <m:den>
                              <m:r>
                                <a:rPr lang="fr-FR" i="1"/>
                                <m:t>2</m:t>
                              </m:r>
                            </m:den>
                          </m:f>
                          <m:r>
                            <a:rPr lang="fr-FR" i="1"/>
                            <m:t>−</m:t>
                          </m:r>
                          <m:sSub>
                            <m:sSubPr>
                              <m:ctrlPr>
                                <a:rPr lang="fr-FR" i="1"/>
                              </m:ctrlPr>
                            </m:sSubPr>
                            <m:e>
                              <m:r>
                                <a:rPr lang="fr-FR" i="1"/>
                                <m:t>𝜑</m:t>
                              </m:r>
                            </m:e>
                            <m:sub>
                              <m:r>
                                <a:rPr lang="fr-FR" i="1"/>
                                <m:t>𝐵</m:t>
                              </m:r>
                            </m:sub>
                          </m:sSub>
                        </m:e>
                      </m:func>
                      <m:r>
                        <a:rPr lang="fr-FR" i="1"/>
                        <m:t>)=</m:t>
                      </m:r>
                      <m:func>
                        <m:funcPr>
                          <m:ctrlPr>
                            <a:rPr lang="fr-FR" i="1"/>
                          </m:ctrlPr>
                        </m:funcPr>
                        <m:fName>
                          <m:r>
                            <m:rPr>
                              <m:sty m:val="p"/>
                            </m:rPr>
                            <a:rPr lang="fr-FR"/>
                            <m:t>cos</m:t>
                          </m:r>
                        </m:fName>
                        <m:e>
                          <m:r>
                            <a:rPr lang="fr-FR" i="1"/>
                            <m:t>(</m:t>
                          </m:r>
                          <m:sSub>
                            <m:sSubPr>
                              <m:ctrlPr>
                                <a:rPr lang="fr-FR" i="1"/>
                              </m:ctrlPr>
                            </m:sSubPr>
                            <m:e>
                              <m:r>
                                <a:rPr lang="fr-FR" i="1"/>
                                <m:t>𝜑</m:t>
                              </m:r>
                            </m:e>
                            <m:sub>
                              <m:r>
                                <a:rPr lang="fr-FR" i="1"/>
                                <m:t>𝐵</m:t>
                              </m:r>
                            </m:sub>
                          </m:sSub>
                          <m:r>
                            <a:rPr lang="fr-FR" i="1"/>
                            <m:t>)</m:t>
                          </m:r>
                        </m:e>
                      </m:func>
                    </m:oMath>
                  </m:oMathPara>
                </a14:m>
                <a:endParaRPr lang="fr-FR" dirty="0"/>
              </a:p>
              <a:p>
                <a:pPr marL="0" indent="0">
                  <a:buNone/>
                </a:pPr>
                <a:r>
                  <a:rPr lang="fr-FR" dirty="0"/>
                  <a:t>Donc :</a:t>
                </a:r>
              </a:p>
              <a:p>
                <a:pPr marL="0" indent="0">
                  <a:buNone/>
                </a:pPr>
                <a14:m>
                  <m:oMathPara xmlns:m="http://schemas.openxmlformats.org/officeDocument/2006/math">
                    <m:oMathParaPr>
                      <m:jc m:val="centerGroup"/>
                    </m:oMathParaPr>
                    <m:oMath xmlns:m="http://schemas.openxmlformats.org/officeDocument/2006/math">
                      <m:f>
                        <m:fPr>
                          <m:ctrlPr>
                            <a:rPr lang="fr-FR" i="1"/>
                          </m:ctrlPr>
                        </m:fPr>
                        <m:num>
                          <m:func>
                            <m:funcPr>
                              <m:ctrlPr>
                                <a:rPr lang="fr-FR" i="1"/>
                              </m:ctrlPr>
                            </m:funcPr>
                            <m:fName>
                              <m:r>
                                <m:rPr>
                                  <m:sty m:val="p"/>
                                </m:rPr>
                                <a:rPr lang="fr-FR"/>
                                <m:t>sin</m:t>
                              </m:r>
                            </m:fName>
                            <m:e>
                              <m:r>
                                <a:rPr lang="fr-FR" i="1"/>
                                <m:t>(</m:t>
                              </m:r>
                              <m:r>
                                <a:rPr lang="fr-FR" i="1"/>
                                <m:t>𝐴𝐵</m:t>
                              </m:r>
                              <m:r>
                                <a:rPr lang="fr-FR" i="1"/>
                                <m:t>)</m:t>
                              </m:r>
                            </m:e>
                          </m:func>
                        </m:num>
                        <m:den>
                          <m:func>
                            <m:funcPr>
                              <m:ctrlPr>
                                <a:rPr lang="fr-FR" i="1"/>
                              </m:ctrlPr>
                            </m:funcPr>
                            <m:fName>
                              <m:r>
                                <m:rPr>
                                  <m:sty m:val="p"/>
                                </m:rPr>
                                <a:rPr lang="fr-FR"/>
                                <m:t>sin</m:t>
                              </m:r>
                            </m:fName>
                            <m:e>
                              <m:r>
                                <a:rPr lang="fr-FR" i="1"/>
                                <m:t>(</m:t>
                              </m:r>
                              <m:sSub>
                                <m:sSubPr>
                                  <m:ctrlPr>
                                    <a:rPr lang="fr-FR" i="1"/>
                                  </m:ctrlPr>
                                </m:sSubPr>
                                <m:e>
                                  <m:r>
                                    <a:rPr lang="fr-FR" i="1"/>
                                    <m:t>𝛾</m:t>
                                  </m:r>
                                </m:e>
                                <m:sub>
                                  <m:r>
                                    <a:rPr lang="fr-FR" i="1"/>
                                    <m:t>𝐵</m:t>
                                  </m:r>
                                </m:sub>
                              </m:sSub>
                              <m:r>
                                <a:rPr lang="fr-FR" i="1"/>
                                <m:t>−</m:t>
                              </m:r>
                              <m:sSub>
                                <m:sSubPr>
                                  <m:ctrlPr>
                                    <a:rPr lang="fr-FR" i="1"/>
                                  </m:ctrlPr>
                                </m:sSubPr>
                                <m:e>
                                  <m:r>
                                    <a:rPr lang="fr-FR" i="1"/>
                                    <m:t>𝛾</m:t>
                                  </m:r>
                                </m:e>
                                <m:sub>
                                  <m:r>
                                    <a:rPr lang="fr-FR" i="1"/>
                                    <m:t>𝐴</m:t>
                                  </m:r>
                                </m:sub>
                              </m:sSub>
                              <m:r>
                                <a:rPr lang="fr-FR" i="1"/>
                                <m:t>)</m:t>
                              </m:r>
                            </m:e>
                          </m:func>
                        </m:den>
                      </m:f>
                      <m:r>
                        <a:rPr lang="fr-FR" i="1"/>
                        <m:t>=</m:t>
                      </m:r>
                      <m:f>
                        <m:fPr>
                          <m:ctrlPr>
                            <a:rPr lang="fr-FR" i="1"/>
                          </m:ctrlPr>
                        </m:fPr>
                        <m:num>
                          <m:func>
                            <m:funcPr>
                              <m:ctrlPr>
                                <a:rPr lang="fr-FR" i="1"/>
                              </m:ctrlPr>
                            </m:funcPr>
                            <m:fName>
                              <m:r>
                                <m:rPr>
                                  <m:sty m:val="p"/>
                                </m:rPr>
                                <a:rPr lang="fr-FR"/>
                                <m:t>cos</m:t>
                              </m:r>
                            </m:fName>
                            <m:e>
                              <m:r>
                                <a:rPr lang="fr-FR" i="1"/>
                                <m:t>(</m:t>
                              </m:r>
                              <m:sSub>
                                <m:sSubPr>
                                  <m:ctrlPr>
                                    <a:rPr lang="fr-FR" i="1"/>
                                  </m:ctrlPr>
                                </m:sSubPr>
                                <m:e>
                                  <m:r>
                                    <a:rPr lang="fr-FR" i="1"/>
                                    <m:t>𝜑</m:t>
                                  </m:r>
                                </m:e>
                                <m:sub>
                                  <m:r>
                                    <a:rPr lang="fr-FR" i="1"/>
                                    <m:t>𝐵</m:t>
                                  </m:r>
                                </m:sub>
                              </m:sSub>
                              <m:r>
                                <a:rPr lang="fr-FR" i="1"/>
                                <m:t>)</m:t>
                              </m:r>
                            </m:e>
                          </m:func>
                        </m:num>
                        <m:den>
                          <m:func>
                            <m:funcPr>
                              <m:ctrlPr>
                                <a:rPr lang="fr-FR" i="1"/>
                              </m:ctrlPr>
                            </m:funcPr>
                            <m:fName>
                              <m:r>
                                <m:rPr>
                                  <m:sty m:val="p"/>
                                </m:rPr>
                                <a:rPr lang="fr-FR"/>
                                <m:t>sin</m:t>
                              </m:r>
                            </m:fName>
                            <m:e>
                              <m:r>
                                <a:rPr lang="fr-FR" i="1"/>
                                <m:t>(</m:t>
                              </m:r>
                              <m:sSub>
                                <m:sSubPr>
                                  <m:ctrlPr>
                                    <a:rPr lang="fr-FR" i="1"/>
                                  </m:ctrlPr>
                                </m:sSubPr>
                                <m:e>
                                  <m:r>
                                    <a:rPr lang="fr-FR" i="1"/>
                                    <m:t>𝑅</m:t>
                                  </m:r>
                                </m:e>
                                <m:sub>
                                  <m:r>
                                    <a:rPr lang="fr-FR" i="1"/>
                                    <m:t>0</m:t>
                                  </m:r>
                                </m:sub>
                              </m:sSub>
                              <m:r>
                                <a:rPr lang="fr-FR" i="1"/>
                                <m:t>)</m:t>
                              </m:r>
                            </m:e>
                          </m:func>
                        </m:den>
                      </m:f>
                    </m:oMath>
                  </m:oMathPara>
                </a14:m>
                <a:endParaRPr lang="fr-FR" dirty="0"/>
              </a:p>
              <a:p>
                <a:pPr marL="0" indent="0">
                  <a:buNone/>
                </a:pPr>
                <a:r>
                  <a:rPr lang="fr-FR" dirty="0"/>
                  <a:t>Qui donne part la suite :</a:t>
                </a:r>
              </a:p>
              <a:p>
                <a:pPr marL="0" indent="0">
                  <a:buNone/>
                </a:pPr>
                <a14:m>
                  <m:oMathPara xmlns:m="http://schemas.openxmlformats.org/officeDocument/2006/math">
                    <m:oMathParaPr>
                      <m:jc m:val="centerGroup"/>
                    </m:oMathParaPr>
                    <m:oMath xmlns:m="http://schemas.openxmlformats.org/officeDocument/2006/math">
                      <m:func>
                        <m:funcPr>
                          <m:ctrlPr>
                            <a:rPr lang="fr-FR" i="1"/>
                          </m:ctrlPr>
                        </m:funcPr>
                        <m:fName>
                          <m:r>
                            <m:rPr>
                              <m:sty m:val="p"/>
                            </m:rPr>
                            <a:rPr lang="fr-FR"/>
                            <m:t>sin</m:t>
                          </m:r>
                        </m:fName>
                        <m:e>
                          <m:d>
                            <m:dPr>
                              <m:ctrlPr>
                                <a:rPr lang="fr-FR" i="1"/>
                              </m:ctrlPr>
                            </m:dPr>
                            <m:e>
                              <m:sSub>
                                <m:sSubPr>
                                  <m:ctrlPr>
                                    <a:rPr lang="fr-FR" i="1"/>
                                  </m:ctrlPr>
                                </m:sSubPr>
                                <m:e>
                                  <m:r>
                                    <a:rPr lang="fr-FR" i="1"/>
                                    <m:t>𝑅</m:t>
                                  </m:r>
                                </m:e>
                                <m:sub>
                                  <m:r>
                                    <a:rPr lang="fr-FR" i="1"/>
                                    <m:t>0</m:t>
                                  </m:r>
                                </m:sub>
                              </m:sSub>
                            </m:e>
                          </m:d>
                          <m:r>
                            <a:rPr lang="fr-FR" i="1"/>
                            <m:t>=</m:t>
                          </m:r>
                          <m:f>
                            <m:fPr>
                              <m:ctrlPr>
                                <a:rPr lang="fr-FR" i="1"/>
                              </m:ctrlPr>
                            </m:fPr>
                            <m:num>
                              <m:func>
                                <m:funcPr>
                                  <m:ctrlPr>
                                    <a:rPr lang="fr-FR" i="1"/>
                                  </m:ctrlPr>
                                </m:funcPr>
                                <m:fName>
                                  <m:r>
                                    <m:rPr>
                                      <m:sty m:val="p"/>
                                    </m:rPr>
                                    <a:rPr lang="fr-FR"/>
                                    <m:t>cos</m:t>
                                  </m:r>
                                </m:fName>
                                <m:e>
                                  <m:d>
                                    <m:dPr>
                                      <m:ctrlPr>
                                        <a:rPr lang="fr-FR" i="1"/>
                                      </m:ctrlPr>
                                    </m:dPr>
                                    <m:e>
                                      <m:sSub>
                                        <m:sSubPr>
                                          <m:ctrlPr>
                                            <a:rPr lang="fr-FR" i="1"/>
                                          </m:ctrlPr>
                                        </m:sSubPr>
                                        <m:e>
                                          <m:r>
                                            <a:rPr lang="fr-FR" i="1"/>
                                            <m:t>𝜑</m:t>
                                          </m:r>
                                        </m:e>
                                        <m:sub>
                                          <m:r>
                                            <a:rPr lang="fr-FR" i="1"/>
                                            <m:t>𝐵</m:t>
                                          </m:r>
                                        </m:sub>
                                      </m:sSub>
                                    </m:e>
                                  </m:d>
                                  <m:func>
                                    <m:funcPr>
                                      <m:ctrlPr>
                                        <a:rPr lang="fr-FR" i="1"/>
                                      </m:ctrlPr>
                                    </m:funcPr>
                                    <m:fName>
                                      <m:r>
                                        <m:rPr>
                                          <m:sty m:val="p"/>
                                        </m:rPr>
                                        <a:rPr lang="fr-FR"/>
                                        <m:t>sin</m:t>
                                      </m:r>
                                    </m:fName>
                                    <m:e>
                                      <m:r>
                                        <a:rPr lang="fr-FR" i="1"/>
                                        <m:t>(</m:t>
                                      </m:r>
                                      <m:sSub>
                                        <m:sSubPr>
                                          <m:ctrlPr>
                                            <a:rPr lang="fr-FR" i="1"/>
                                          </m:ctrlPr>
                                        </m:sSubPr>
                                        <m:e>
                                          <m:r>
                                            <a:rPr lang="fr-FR" i="1"/>
                                            <m:t>𝛾</m:t>
                                          </m:r>
                                        </m:e>
                                        <m:sub>
                                          <m:r>
                                            <a:rPr lang="fr-FR" i="1"/>
                                            <m:t>𝐴</m:t>
                                          </m:r>
                                        </m:sub>
                                      </m:sSub>
                                      <m:r>
                                        <a:rPr lang="fr-FR" i="1"/>
                                        <m:t>−</m:t>
                                      </m:r>
                                      <m:sSub>
                                        <m:sSubPr>
                                          <m:ctrlPr>
                                            <a:rPr lang="fr-FR" i="1"/>
                                          </m:ctrlPr>
                                        </m:sSubPr>
                                        <m:e>
                                          <m:r>
                                            <a:rPr lang="fr-FR" i="1"/>
                                            <m:t>𝛾</m:t>
                                          </m:r>
                                        </m:e>
                                        <m:sub>
                                          <m:r>
                                            <a:rPr lang="fr-FR" i="1"/>
                                            <m:t>𝐵</m:t>
                                          </m:r>
                                        </m:sub>
                                      </m:sSub>
                                      <m:r>
                                        <a:rPr lang="fr-FR" i="1"/>
                                        <m:t>)</m:t>
                                      </m:r>
                                    </m:e>
                                  </m:func>
                                </m:e>
                              </m:func>
                            </m:num>
                            <m:den>
                              <m:func>
                                <m:funcPr>
                                  <m:ctrlPr>
                                    <a:rPr lang="fr-FR" i="1"/>
                                  </m:ctrlPr>
                                </m:funcPr>
                                <m:fName>
                                  <m:r>
                                    <m:rPr>
                                      <m:sty m:val="p"/>
                                    </m:rPr>
                                    <a:rPr lang="fr-FR"/>
                                    <m:t>sin</m:t>
                                  </m:r>
                                </m:fName>
                                <m:e>
                                  <m:r>
                                    <a:rPr lang="fr-FR" i="1"/>
                                    <m:t>(</m:t>
                                  </m:r>
                                  <m:r>
                                    <a:rPr lang="fr-FR" i="1"/>
                                    <m:t>𝐴𝐵</m:t>
                                  </m:r>
                                  <m:r>
                                    <a:rPr lang="fr-FR" i="1"/>
                                    <m:t>)</m:t>
                                  </m:r>
                                </m:e>
                              </m:func>
                            </m:den>
                          </m:f>
                        </m:e>
                      </m:func>
                    </m:oMath>
                  </m:oMathPara>
                </a14:m>
                <a:endParaRPr lang="fr-FR" dirty="0"/>
              </a:p>
              <a:p>
                <a:pPr marL="0" indent="0">
                  <a:buNone/>
                </a:pPr>
                <a:endParaRPr lang="fr-FR" dirty="0"/>
              </a:p>
              <a:p>
                <a:endParaRPr lang="fr-FR" dirty="0"/>
              </a:p>
            </p:txBody>
          </p:sp>
        </mc:Choice>
        <mc:Fallback>
          <p:sp>
            <p:nvSpPr>
              <p:cNvPr id="3" name="Espace réservé du contenu 2">
                <a:extLst>
                  <a:ext uri="{FF2B5EF4-FFF2-40B4-BE49-F238E27FC236}">
                    <a16:creationId xmlns:a16="http://schemas.microsoft.com/office/drawing/2014/main" id="{D4653717-C589-4BAE-8397-EC369364860C}"/>
                  </a:ext>
                </a:extLst>
              </p:cNvPr>
              <p:cNvSpPr>
                <a:spLocks noGrp="1" noRot="1" noChangeAspect="1" noMove="1" noResize="1" noEditPoints="1" noAdjustHandles="1" noChangeArrowheads="1" noChangeShapeType="1" noTextEdit="1"/>
              </p:cNvSpPr>
              <p:nvPr>
                <p:ph idx="1"/>
              </p:nvPr>
            </p:nvSpPr>
            <p:spPr>
              <a:xfrm>
                <a:off x="7233138" y="603738"/>
                <a:ext cx="3974124" cy="5650524"/>
              </a:xfrm>
              <a:blipFill>
                <a:blip r:embed="rId3"/>
                <a:stretch>
                  <a:fillRect l="-199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6A499B0-2E0B-4B2E-97B7-083AFF7070C7}"/>
                  </a:ext>
                </a:extLst>
              </p:cNvPr>
              <p:cNvSpPr/>
              <p:nvPr/>
            </p:nvSpPr>
            <p:spPr>
              <a:xfrm>
                <a:off x="1453662" y="928922"/>
                <a:ext cx="5685692" cy="1690271"/>
              </a:xfrm>
              <a:prstGeom prst="rect">
                <a:avLst/>
              </a:prstGeom>
            </p:spPr>
            <p:txBody>
              <a:bodyPr wrap="square">
                <a:spAutoFit/>
              </a:bodyPr>
              <a:lstStyle/>
              <a:p>
                <a:r>
                  <a:rPr lang="fr-FR" sz="2400" dirty="0">
                    <a:solidFill>
                      <a:srgbClr val="282525"/>
                    </a:solidFill>
                    <a:latin typeface="Times New Roman" panose="02020603050405020304" pitchFamily="18" charset="0"/>
                    <a:ea typeface="Times New Roman" panose="02020603050405020304" pitchFamily="18" charset="0"/>
                  </a:rPr>
                  <a:t>Donc dans ce triangle l’angle en A est ce que l’on cherche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2400" dirty="0">
                    <a:solidFill>
                      <a:srgbClr val="282525"/>
                    </a:solidFill>
                    <a:effectLst/>
                    <a:latin typeface="Times New Roman" panose="02020603050405020304" pitchFamily="18" charset="0"/>
                    <a:ea typeface="Times New Roman" panose="02020603050405020304" pitchFamily="18" charset="0"/>
                  </a:rPr>
                  <a:t>), l’arc qui lui est opposée est l’arc BN, </a:t>
                </a:r>
                <a14:m>
                  <m:oMath xmlns:m="http://schemas.openxmlformats.org/officeDocument/2006/math">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2400" dirty="0">
                    <a:solidFill>
                      <a:srgbClr val="282525"/>
                    </a:solidFill>
                    <a:effectLst/>
                    <a:latin typeface="Times New Roman" panose="02020603050405020304" pitchFamily="18" charset="0"/>
                    <a:ea typeface="Times New Roman" panose="02020603050405020304" pitchFamily="18" charset="0"/>
                  </a:rPr>
                  <a:t> et l’angle au pôle est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2400" dirty="0">
                    <a:solidFill>
                      <a:srgbClr val="282525"/>
                    </a:solidFill>
                    <a:effectLst/>
                    <a:latin typeface="Times New Roman" panose="02020603050405020304" pitchFamily="18" charset="0"/>
                    <a:ea typeface="Times New Roman" panose="02020603050405020304" pitchFamily="18" charset="0"/>
                  </a:rPr>
                  <a:t> on obtient donc :</a:t>
                </a:r>
                <a:endParaRPr lang="fr-FR" sz="2400" dirty="0"/>
              </a:p>
            </p:txBody>
          </p:sp>
        </mc:Choice>
        <mc:Fallback>
          <p:sp>
            <p:nvSpPr>
              <p:cNvPr id="4" name="Rectangle 3">
                <a:extLst>
                  <a:ext uri="{FF2B5EF4-FFF2-40B4-BE49-F238E27FC236}">
                    <a16:creationId xmlns:a16="http://schemas.microsoft.com/office/drawing/2014/main" id="{76A499B0-2E0B-4B2E-97B7-083AFF7070C7}"/>
                  </a:ext>
                </a:extLst>
              </p:cNvPr>
              <p:cNvSpPr>
                <a:spLocks noRot="1" noChangeAspect="1" noMove="1" noResize="1" noEditPoints="1" noAdjustHandles="1" noChangeArrowheads="1" noChangeShapeType="1" noTextEdit="1"/>
              </p:cNvSpPr>
              <p:nvPr/>
            </p:nvSpPr>
            <p:spPr>
              <a:xfrm>
                <a:off x="1453662" y="928922"/>
                <a:ext cx="5685692" cy="1690271"/>
              </a:xfrm>
              <a:prstGeom prst="rect">
                <a:avLst/>
              </a:prstGeom>
              <a:blipFill>
                <a:blip r:embed="rId4"/>
                <a:stretch>
                  <a:fillRect l="-1608" t="-2878" r="-2465" b="-6835"/>
                </a:stretch>
              </a:blipFill>
            </p:spPr>
            <p:txBody>
              <a:bodyPr/>
              <a:lstStyle/>
              <a:p>
                <a:r>
                  <a:rPr lang="fr-FR">
                    <a:noFill/>
                  </a:rPr>
                  <a:t> </a:t>
                </a:r>
              </a:p>
            </p:txBody>
          </p:sp>
        </mc:Fallback>
      </mc:AlternateContent>
      <p:cxnSp>
        <p:nvCxnSpPr>
          <p:cNvPr id="6" name="Connecteur droit 5">
            <a:extLst>
              <a:ext uri="{FF2B5EF4-FFF2-40B4-BE49-F238E27FC236}">
                <a16:creationId xmlns:a16="http://schemas.microsoft.com/office/drawing/2014/main" id="{3EED14BA-3697-4032-82DB-C2CEE60B10B6}"/>
              </a:ext>
            </a:extLst>
          </p:cNvPr>
          <p:cNvCxnSpPr>
            <a:cxnSpLocks/>
          </p:cNvCxnSpPr>
          <p:nvPr/>
        </p:nvCxnSpPr>
        <p:spPr>
          <a:xfrm>
            <a:off x="7139354" y="928922"/>
            <a:ext cx="0" cy="4463693"/>
          </a:xfrm>
          <a:prstGeom prst="line">
            <a:avLst/>
          </a:prstGeom>
          <a:ln>
            <a:headEnd type="none" w="med" len="med"/>
            <a:tailEnd type="none" w="med" len="med"/>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8532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15</TotalTime>
  <Words>150</Words>
  <Application>Microsoft Office PowerPoint</Application>
  <PresentationFormat>Grand écran</PresentationFormat>
  <Paragraphs>23</Paragraphs>
  <Slides>4</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Cambria Math</vt:lpstr>
      <vt:lpstr>Corbel</vt:lpstr>
      <vt:lpstr>Times New Roman</vt:lpstr>
      <vt:lpstr>Parallaxe</vt:lpstr>
      <vt:lpstr>Calcul de Route Aérienne</vt:lpstr>
      <vt:lpstr>Route Initial</vt:lpstr>
      <vt:lpstr>Calcul de route Initial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de Route Aérienne</dc:title>
  <dc:creator>Luca Benezit</dc:creator>
  <cp:lastModifiedBy>Luca Benezit</cp:lastModifiedBy>
  <cp:revision>5</cp:revision>
  <dcterms:created xsi:type="dcterms:W3CDTF">2017-12-19T17:14:22Z</dcterms:created>
  <dcterms:modified xsi:type="dcterms:W3CDTF">2017-12-19T17:30:07Z</dcterms:modified>
</cp:coreProperties>
</file>