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B2676-4C55-4011-9745-2904833E17EA}" v="7" dt="2019-02-04T05:54:12.476"/>
    <p1510:client id="{137D4AB5-155F-4A0B-B46D-9001272FA36B}" v="1" dt="2019-02-04T09:04:19.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D3FAEA99-507E-4062-8497-DB1E3603F7E9}"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95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62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63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2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72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68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86D65F-5B37-4F06-8CD5-3BD3FAB825A9}" type="datetimeFigureOut">
              <a:rPr lang="es-CO" smtClean="0"/>
              <a:t>4/02/2019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3FAEA99-507E-4062-8497-DB1E3603F7E9}"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66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86D65F-5B37-4F06-8CD5-3BD3FAB825A9}" type="datetimeFigureOut">
              <a:rPr lang="es-CO" smtClean="0"/>
              <a:t>4/02/2019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3FAEA99-507E-4062-8497-DB1E3603F7E9}"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60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6D65F-5B37-4F06-8CD5-3BD3FAB825A9}" type="datetimeFigureOut">
              <a:rPr lang="es-CO" smtClean="0"/>
              <a:t>4/02/2019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3FAEA99-507E-4062-8497-DB1E3603F7E9}" type="slidenum">
              <a:rPr lang="es-CO" smtClean="0"/>
              <a:t>‹Nº›</a:t>
            </a:fld>
            <a:endParaRPr lang="es-CO"/>
          </a:p>
        </p:txBody>
      </p:sp>
    </p:spTree>
    <p:extLst>
      <p:ext uri="{BB962C8B-B14F-4D97-AF65-F5344CB8AC3E}">
        <p14:creationId xmlns:p14="http://schemas.microsoft.com/office/powerpoint/2010/main" val="269677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27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0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6D65F-5B37-4F06-8CD5-3BD3FAB825A9}" type="datetimeFigureOut">
              <a:rPr lang="es-CO" smtClean="0"/>
              <a:t>4/02/2019</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FAEA99-507E-4062-8497-DB1E3603F7E9}"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90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9C14D-36CB-4C27-B3BD-58A55412CBCE}"/>
              </a:ext>
            </a:extLst>
          </p:cNvPr>
          <p:cNvSpPr>
            <a:spLocks noGrp="1"/>
          </p:cNvSpPr>
          <p:nvPr>
            <p:ph type="ctrTitle"/>
          </p:nvPr>
        </p:nvSpPr>
        <p:spPr/>
        <p:txBody>
          <a:bodyPr/>
          <a:lstStyle/>
          <a:p>
            <a:pPr algn="ctr"/>
            <a:r>
              <a:rPr lang="es-CO" dirty="0"/>
              <a:t>Método de la ingeniería</a:t>
            </a:r>
          </a:p>
        </p:txBody>
      </p:sp>
      <p:sp>
        <p:nvSpPr>
          <p:cNvPr id="3" name="Subtítulo 2">
            <a:extLst>
              <a:ext uri="{FF2B5EF4-FFF2-40B4-BE49-F238E27FC236}">
                <a16:creationId xmlns:a16="http://schemas.microsoft.com/office/drawing/2014/main" id="{154AECCB-6DE6-4C8E-B2C2-C3DEE4E8FC96}"/>
              </a:ext>
            </a:extLst>
          </p:cNvPr>
          <p:cNvSpPr>
            <a:spLocks noGrp="1"/>
          </p:cNvSpPr>
          <p:nvPr>
            <p:ph type="subTitle" idx="1"/>
          </p:nvPr>
        </p:nvSpPr>
        <p:spPr>
          <a:xfrm>
            <a:off x="973293" y="4445604"/>
            <a:ext cx="8637072" cy="1478118"/>
          </a:xfrm>
        </p:spPr>
        <p:txBody>
          <a:bodyPr>
            <a:normAutofit fontScale="77500" lnSpcReduction="20000"/>
          </a:bodyPr>
          <a:lstStyle/>
          <a:p>
            <a:r>
              <a:rPr lang="es-CO" b="1" dirty="0"/>
              <a:t>Integrantes</a:t>
            </a:r>
            <a:r>
              <a:rPr lang="es-CO" dirty="0"/>
              <a:t>: </a:t>
            </a:r>
          </a:p>
          <a:p>
            <a:r>
              <a:rPr lang="es-CO" dirty="0" err="1"/>
              <a:t>Jose</a:t>
            </a:r>
            <a:r>
              <a:rPr lang="es-CO" dirty="0"/>
              <a:t> </a:t>
            </a:r>
            <a:r>
              <a:rPr lang="es-CO" dirty="0" err="1"/>
              <a:t>gerley</a:t>
            </a:r>
            <a:r>
              <a:rPr lang="es-CO" dirty="0"/>
              <a:t> morales</a:t>
            </a:r>
          </a:p>
          <a:p>
            <a:r>
              <a:rPr lang="es-CO" dirty="0"/>
              <a:t>Jhonatan Bellaiza</a:t>
            </a:r>
          </a:p>
          <a:p>
            <a:r>
              <a:rPr lang="es-CO" dirty="0"/>
              <a:t>Juan </a:t>
            </a:r>
            <a:r>
              <a:rPr lang="es-CO" dirty="0" err="1"/>
              <a:t>david</a:t>
            </a:r>
            <a:r>
              <a:rPr lang="es-CO" dirty="0"/>
              <a:t> campillo</a:t>
            </a:r>
          </a:p>
        </p:txBody>
      </p:sp>
    </p:spTree>
    <p:extLst>
      <p:ext uri="{BB962C8B-B14F-4D97-AF65-F5344CB8AC3E}">
        <p14:creationId xmlns:p14="http://schemas.microsoft.com/office/powerpoint/2010/main" val="357750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0A0CE-D94E-4EC6-8D2D-A7A2730DF4F2}"/>
              </a:ext>
            </a:extLst>
          </p:cNvPr>
          <p:cNvSpPr>
            <a:spLocks noGrp="1"/>
          </p:cNvSpPr>
          <p:nvPr>
            <p:ph type="title"/>
          </p:nvPr>
        </p:nvSpPr>
        <p:spPr/>
        <p:txBody>
          <a:bodyPr/>
          <a:lstStyle/>
          <a:p>
            <a:pPr algn="ctr"/>
            <a:r>
              <a:rPr lang="es-CO" b="1" dirty="0"/>
              <a:t>CONCLUSIONES</a:t>
            </a:r>
          </a:p>
        </p:txBody>
      </p:sp>
      <p:sp>
        <p:nvSpPr>
          <p:cNvPr id="3" name="Marcador de contenido 2">
            <a:extLst>
              <a:ext uri="{FF2B5EF4-FFF2-40B4-BE49-F238E27FC236}">
                <a16:creationId xmlns:a16="http://schemas.microsoft.com/office/drawing/2014/main" id="{8CDB4C40-57B8-49FB-A41A-DB0F62F6E133}"/>
              </a:ext>
            </a:extLst>
          </p:cNvPr>
          <p:cNvSpPr>
            <a:spLocks noGrp="1"/>
          </p:cNvSpPr>
          <p:nvPr>
            <p:ph idx="1"/>
          </p:nvPr>
        </p:nvSpPr>
        <p:spPr/>
        <p:txBody>
          <a:bodyPr/>
          <a:lstStyle/>
          <a:p>
            <a:pPr marL="0" indent="0">
              <a:buNone/>
            </a:pPr>
            <a:r>
              <a:rPr lang="es-CO" dirty="0"/>
              <a:t>Gracias al desarrollo del método de la ingeniería que utilizamos, pudimos dar solución a la problemática que habíamos presentado al inicio, y esto no solo de forma eficaz, sino también eficiente.</a:t>
            </a:r>
          </a:p>
          <a:p>
            <a:pPr marL="0" indent="0">
              <a:buNone/>
            </a:pPr>
            <a:r>
              <a:rPr lang="es-CO" dirty="0"/>
              <a:t>En primer lugar buscamos identificar el problema que tenían los supermercados de Tunja, hallando la necesidad que estaba presente en estos, para luego proseguir con la búsqueda de información que pudiera ser de utilidad y generar ideas que sirvieran para la solución del problema, después de esto, realizar los análisis correspondientes y empezar con el desarrollo de las mejores alternativas de solución.</a:t>
            </a:r>
          </a:p>
        </p:txBody>
      </p:sp>
    </p:spTree>
    <p:extLst>
      <p:ext uri="{BB962C8B-B14F-4D97-AF65-F5344CB8AC3E}">
        <p14:creationId xmlns:p14="http://schemas.microsoft.com/office/powerpoint/2010/main" val="287788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72120-1F4D-441A-AE3C-3376C2824551}"/>
              </a:ext>
            </a:extLst>
          </p:cNvPr>
          <p:cNvSpPr>
            <a:spLocks noGrp="1"/>
          </p:cNvSpPr>
          <p:nvPr>
            <p:ph type="title"/>
          </p:nvPr>
        </p:nvSpPr>
        <p:spPr/>
        <p:txBody>
          <a:bodyPr/>
          <a:lstStyle/>
          <a:p>
            <a:r>
              <a:rPr lang="es-CO" cap="none" dirty="0"/>
              <a:t>Fase 1: identificación del problema</a:t>
            </a:r>
          </a:p>
        </p:txBody>
      </p:sp>
      <p:sp>
        <p:nvSpPr>
          <p:cNvPr id="3" name="Marcador de contenido 2">
            <a:extLst>
              <a:ext uri="{FF2B5EF4-FFF2-40B4-BE49-F238E27FC236}">
                <a16:creationId xmlns:a16="http://schemas.microsoft.com/office/drawing/2014/main" id="{72D53378-CF92-4F18-856B-DFAB36C951D4}"/>
              </a:ext>
            </a:extLst>
          </p:cNvPr>
          <p:cNvSpPr>
            <a:spLocks noGrp="1"/>
          </p:cNvSpPr>
          <p:nvPr>
            <p:ph idx="1"/>
          </p:nvPr>
        </p:nvSpPr>
        <p:spPr>
          <a:xfrm>
            <a:off x="1365315" y="2173883"/>
            <a:ext cx="9603275" cy="3450613"/>
          </a:xfrm>
        </p:spPr>
        <p:txBody>
          <a:bodyPr>
            <a:normAutofit fontScale="85000" lnSpcReduction="10000"/>
          </a:bodyPr>
          <a:lstStyle/>
          <a:p>
            <a:r>
              <a:rPr lang="es-CO" b="1" dirty="0"/>
              <a:t>Contexto: </a:t>
            </a:r>
            <a:r>
              <a:rPr lang="es-CO" dirty="0"/>
              <a:t>En Tunja (Colombia), existen aproximadamente 279 supermercados, como es normal, cada año estos supermercados tienen que presentar un informe completo sobre el comportamiento del supermercado a lo largo del año, resolviendo cuestiones tales como, ¿Cuántos clientes tuve?, ¿Cuánto dinero en utilidad gané?, ¿Cuál fue el producto que más vendí?, volviéndose esto una forma de saber que tan productivo fue el año. Los informes se presentaron y en términos generales se pudo concluir que el año fue malo para todos los supermercados, muy poca gente asistía a estos sitios en comparación con la cantidad de personas que se esperan que vayan a un supermercado. Los dueños de estos negocios al darse cuenta que están generando pérdidas por poca asistencia de los clientes, decidieron hacer una investigación acerca de cuál era la razón por la cual estos no asistían con tanta frecuencia.</a:t>
            </a:r>
            <a:endParaRPr lang="es-CO" b="1" dirty="0"/>
          </a:p>
          <a:p>
            <a:r>
              <a:rPr lang="es-CO" b="1" dirty="0"/>
              <a:t>Identificación Problema: </a:t>
            </a:r>
            <a:r>
              <a:rPr lang="es-CO" dirty="0"/>
              <a:t>El problema radica en la ausencia de comunicación y desinformación de la comunidad de Tunja ante los servicios que ofrecen los supermercados.</a:t>
            </a:r>
            <a:endParaRPr lang="es-CO" b="1" dirty="0"/>
          </a:p>
        </p:txBody>
      </p:sp>
    </p:spTree>
    <p:extLst>
      <p:ext uri="{BB962C8B-B14F-4D97-AF65-F5344CB8AC3E}">
        <p14:creationId xmlns:p14="http://schemas.microsoft.com/office/powerpoint/2010/main" val="19267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26CDD392-B6DB-4481-B2BC-22E0712B11E5}"/>
              </a:ext>
            </a:extLst>
          </p:cNvPr>
          <p:cNvSpPr>
            <a:spLocks noGrp="1"/>
          </p:cNvSpPr>
          <p:nvPr>
            <p:ph type="title"/>
          </p:nvPr>
        </p:nvSpPr>
        <p:spPr>
          <a:xfrm>
            <a:off x="1451580" y="804520"/>
            <a:ext cx="5550355" cy="1049235"/>
          </a:xfrm>
        </p:spPr>
        <p:txBody>
          <a:bodyPr>
            <a:normAutofit/>
          </a:bodyPr>
          <a:lstStyle/>
          <a:p>
            <a:r>
              <a:rPr lang="es-CO" cap="none" dirty="0"/>
              <a:t>Fase 2: Recolección de información</a:t>
            </a:r>
          </a:p>
        </p:txBody>
      </p:sp>
      <p:sp>
        <p:nvSpPr>
          <p:cNvPr id="14" name="Rectangle 13">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E805DF93-9567-4EB4-8DA9-E86355161FFF}"/>
              </a:ext>
            </a:extLst>
          </p:cNvPr>
          <p:cNvSpPr>
            <a:spLocks noGrp="1"/>
          </p:cNvSpPr>
          <p:nvPr>
            <p:ph idx="1"/>
          </p:nvPr>
        </p:nvSpPr>
        <p:spPr>
          <a:xfrm>
            <a:off x="1451580" y="2015732"/>
            <a:ext cx="5550355" cy="3450613"/>
          </a:xfrm>
        </p:spPr>
        <p:txBody>
          <a:bodyPr>
            <a:normAutofit/>
          </a:bodyPr>
          <a:lstStyle/>
          <a:p>
            <a:pPr marL="457200" indent="-457200">
              <a:lnSpc>
                <a:spcPct val="110000"/>
              </a:lnSpc>
              <a:buFont typeface="+mj-lt"/>
              <a:buAutoNum type="arabicPeriod"/>
            </a:pPr>
            <a:r>
              <a:rPr lang="es-CO" sz="1400" dirty="0"/>
              <a:t>Población: 191,878 habitantes.</a:t>
            </a:r>
          </a:p>
          <a:p>
            <a:pPr marL="457200" indent="-457200">
              <a:lnSpc>
                <a:spcPct val="110000"/>
              </a:lnSpc>
              <a:buFont typeface="+mj-lt"/>
              <a:buAutoNum type="arabicPeriod"/>
            </a:pPr>
            <a:r>
              <a:rPr lang="es-CO" sz="1400" dirty="0"/>
              <a:t>Extensión total: 121.4920 Km2 .</a:t>
            </a:r>
          </a:p>
          <a:p>
            <a:pPr marL="457200" indent="-457200">
              <a:lnSpc>
                <a:spcPct val="110000"/>
              </a:lnSpc>
              <a:buFont typeface="+mj-lt"/>
              <a:buAutoNum type="arabicPeriod"/>
            </a:pPr>
            <a:r>
              <a:rPr lang="es-CO" sz="1400" dirty="0"/>
              <a:t>279  tiendas de mercado registradas en el mapa virtual..</a:t>
            </a:r>
          </a:p>
          <a:p>
            <a:pPr marL="457200" indent="-457200">
              <a:lnSpc>
                <a:spcPct val="110000"/>
              </a:lnSpc>
              <a:buFont typeface="+mj-lt"/>
              <a:buAutoNum type="arabicPeriod"/>
            </a:pPr>
            <a:r>
              <a:rPr lang="es-CO" sz="1400" dirty="0"/>
              <a:t>Mapeo Web (Proceso de diseñar, aplicar, generar y visualizar datos geoespaciales a través de la Word Wide Web).</a:t>
            </a:r>
          </a:p>
          <a:p>
            <a:pPr marL="457200" indent="-457200">
              <a:lnSpc>
                <a:spcPct val="110000"/>
              </a:lnSpc>
              <a:buFont typeface="+mj-lt"/>
              <a:buAutoNum type="arabicPeriod"/>
            </a:pPr>
            <a:r>
              <a:rPr lang="es-CO" sz="1400" dirty="0"/>
              <a:t>Aplicaciones que ya implementan el mapeo web:</a:t>
            </a:r>
          </a:p>
          <a:p>
            <a:pPr lvl="1">
              <a:lnSpc>
                <a:spcPct val="110000"/>
              </a:lnSpc>
            </a:pPr>
            <a:r>
              <a:rPr lang="es-CO" sz="1400" dirty="0"/>
              <a:t>Google </a:t>
            </a:r>
            <a:r>
              <a:rPr lang="es-CO" sz="1400" dirty="0" err="1"/>
              <a:t>Maps</a:t>
            </a:r>
            <a:r>
              <a:rPr lang="es-CO" sz="1400" dirty="0"/>
              <a:t>.</a:t>
            </a:r>
          </a:p>
          <a:p>
            <a:pPr lvl="1">
              <a:lnSpc>
                <a:spcPct val="110000"/>
              </a:lnSpc>
            </a:pPr>
            <a:r>
              <a:rPr lang="es-CO" sz="1400" dirty="0" err="1"/>
              <a:t>OpenStreetMap</a:t>
            </a:r>
            <a:r>
              <a:rPr lang="es-CO" sz="1400" dirty="0"/>
              <a:t>.</a:t>
            </a:r>
          </a:p>
          <a:p>
            <a:pPr lvl="1">
              <a:lnSpc>
                <a:spcPct val="110000"/>
              </a:lnSpc>
            </a:pPr>
            <a:r>
              <a:rPr lang="es-CO" sz="1400" dirty="0"/>
              <a:t>Bing </a:t>
            </a:r>
            <a:r>
              <a:rPr lang="es-CO" sz="1400" dirty="0" err="1"/>
              <a:t>Maps</a:t>
            </a:r>
            <a:r>
              <a:rPr lang="es-CO" sz="1400" dirty="0"/>
              <a:t>.</a:t>
            </a:r>
          </a:p>
          <a:p>
            <a:pPr marL="457200" indent="-457200">
              <a:lnSpc>
                <a:spcPct val="110000"/>
              </a:lnSpc>
              <a:buFont typeface="+mj-lt"/>
              <a:buAutoNum type="arabicPeriod"/>
            </a:pPr>
            <a:endParaRPr lang="es-CO" sz="1400" dirty="0"/>
          </a:p>
        </p:txBody>
      </p:sp>
      <p:grpSp>
        <p:nvGrpSpPr>
          <p:cNvPr id="16" name="Group 15">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magen 4" descr="Imagen que contiene texto, mapa&#10;&#10;Descripción generada con confianza muy alta">
            <a:extLst>
              <a:ext uri="{FF2B5EF4-FFF2-40B4-BE49-F238E27FC236}">
                <a16:creationId xmlns:a16="http://schemas.microsoft.com/office/drawing/2014/main" id="{88FA72A4-ECD1-4C8F-A017-9F78D8AF11B5}"/>
              </a:ext>
            </a:extLst>
          </p:cNvPr>
          <p:cNvPicPr>
            <a:picLocks noChangeAspect="1"/>
          </p:cNvPicPr>
          <p:nvPr/>
        </p:nvPicPr>
        <p:blipFill rotWithShape="1">
          <a:blip r:embed="rId2">
            <a:extLst>
              <a:ext uri="{28A0092B-C50C-407E-A947-70E740481C1C}">
                <a14:useLocalDpi xmlns:a14="http://schemas.microsoft.com/office/drawing/2010/main" val="0"/>
              </a:ext>
            </a:extLst>
          </a:blip>
          <a:srcRect t="7434" r="-4" b="14870"/>
          <a:stretch/>
        </p:blipFill>
        <p:spPr>
          <a:xfrm>
            <a:off x="8116373" y="1116345"/>
            <a:ext cx="2799103" cy="3866172"/>
          </a:xfrm>
          <a:prstGeom prst="rect">
            <a:avLst/>
          </a:prstGeom>
        </p:spPr>
      </p:pic>
      <p:pic>
        <p:nvPicPr>
          <p:cNvPr id="20" name="Picture 19">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75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7388A-3A9B-45D7-A70D-1C1B4F690663}"/>
              </a:ext>
            </a:extLst>
          </p:cNvPr>
          <p:cNvSpPr>
            <a:spLocks noGrp="1"/>
          </p:cNvSpPr>
          <p:nvPr>
            <p:ph type="title"/>
          </p:nvPr>
        </p:nvSpPr>
        <p:spPr/>
        <p:txBody>
          <a:bodyPr/>
          <a:lstStyle/>
          <a:p>
            <a:r>
              <a:rPr lang="es-CO" cap="none" dirty="0"/>
              <a:t>Fase 3: Búsqueda de soluciones creativas</a:t>
            </a:r>
          </a:p>
        </p:txBody>
      </p:sp>
      <p:sp>
        <p:nvSpPr>
          <p:cNvPr id="3" name="Marcador de contenido 2">
            <a:extLst>
              <a:ext uri="{FF2B5EF4-FFF2-40B4-BE49-F238E27FC236}">
                <a16:creationId xmlns:a16="http://schemas.microsoft.com/office/drawing/2014/main" id="{A67E120C-57DC-465F-988A-B63994CA024D}"/>
              </a:ext>
            </a:extLst>
          </p:cNvPr>
          <p:cNvSpPr>
            <a:spLocks noGrp="1"/>
          </p:cNvSpPr>
          <p:nvPr>
            <p:ph idx="1"/>
          </p:nvPr>
        </p:nvSpPr>
        <p:spPr/>
        <p:txBody>
          <a:bodyPr/>
          <a:lstStyle/>
          <a:p>
            <a:pPr marL="457200" indent="-457200" fontAlgn="base">
              <a:buFont typeface="+mj-lt"/>
              <a:buAutoNum type="arabicPeriod"/>
            </a:pPr>
            <a:r>
              <a:rPr lang="es-CO" b="1" dirty="0"/>
              <a:t>Ideas para el manejo del mapa en la aplicación:</a:t>
            </a:r>
            <a:r>
              <a:rPr lang="es-CO" dirty="0"/>
              <a:t> Las ideas para el manejo del mapa en la aplicación se harán con base en la librería de </a:t>
            </a:r>
            <a:r>
              <a:rPr lang="es-CO" dirty="0" err="1"/>
              <a:t>Gmap</a:t>
            </a:r>
            <a:r>
              <a:rPr lang="es-CO" dirty="0"/>
              <a:t> de Visual Studio. Esta herramienta nos proporciona y facilita diversas funcionalidades para el desarrollo de nuestra aplicación, como las siguientes:  </a:t>
            </a:r>
          </a:p>
          <a:p>
            <a:pPr lvl="1" fontAlgn="base"/>
            <a:r>
              <a:rPr lang="es-CO" dirty="0"/>
              <a:t>Importar un mapa al proyecto </a:t>
            </a:r>
          </a:p>
          <a:p>
            <a:pPr lvl="1" fontAlgn="base"/>
            <a:r>
              <a:rPr lang="es-CO" dirty="0"/>
              <a:t>Trazar rutas de origen destino </a:t>
            </a:r>
          </a:p>
          <a:p>
            <a:pPr lvl="1" fontAlgn="base"/>
            <a:r>
              <a:rPr lang="es-CO" dirty="0"/>
              <a:t>Colocar marcadores o puntos de interés en el mapa. </a:t>
            </a:r>
          </a:p>
          <a:p>
            <a:endParaRPr lang="es-CO" dirty="0"/>
          </a:p>
        </p:txBody>
      </p:sp>
    </p:spTree>
    <p:extLst>
      <p:ext uri="{BB962C8B-B14F-4D97-AF65-F5344CB8AC3E}">
        <p14:creationId xmlns:p14="http://schemas.microsoft.com/office/powerpoint/2010/main" val="401148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C1EEE-3E4E-47FF-A3D8-B0B823F738E8}"/>
              </a:ext>
            </a:extLst>
          </p:cNvPr>
          <p:cNvSpPr>
            <a:spLocks noGrp="1"/>
          </p:cNvSpPr>
          <p:nvPr>
            <p:ph type="title"/>
          </p:nvPr>
        </p:nvSpPr>
        <p:spPr>
          <a:xfrm>
            <a:off x="1634459" y="1098087"/>
            <a:ext cx="9603275" cy="587136"/>
          </a:xfrm>
        </p:spPr>
        <p:txBody>
          <a:bodyPr>
            <a:noAutofit/>
          </a:bodyPr>
          <a:lstStyle/>
          <a:p>
            <a:r>
              <a:rPr lang="es-CO" sz="2400" b="1" cap="none" dirty="0"/>
              <a:t>Ideas para la búsqueda y procesamiento de datos de la tiendas:</a:t>
            </a:r>
            <a:r>
              <a:rPr lang="es-CO" sz="2400" cap="none" dirty="0"/>
              <a:t> </a:t>
            </a:r>
            <a:br>
              <a:rPr lang="es-CO" sz="2400" dirty="0"/>
            </a:br>
            <a:endParaRPr lang="es-CO" sz="2400" dirty="0"/>
          </a:p>
        </p:txBody>
      </p:sp>
      <p:sp>
        <p:nvSpPr>
          <p:cNvPr id="3" name="Marcador de contenido 2">
            <a:extLst>
              <a:ext uri="{FF2B5EF4-FFF2-40B4-BE49-F238E27FC236}">
                <a16:creationId xmlns:a16="http://schemas.microsoft.com/office/drawing/2014/main" id="{BBFE26CA-A48B-4484-A5C3-2A953E960ECE}"/>
              </a:ext>
            </a:extLst>
          </p:cNvPr>
          <p:cNvSpPr>
            <a:spLocks noGrp="1"/>
          </p:cNvSpPr>
          <p:nvPr>
            <p:ph idx="1"/>
          </p:nvPr>
        </p:nvSpPr>
        <p:spPr>
          <a:xfrm>
            <a:off x="1451579" y="2015732"/>
            <a:ext cx="9603275" cy="3450613"/>
          </a:xfrm>
        </p:spPr>
        <p:txBody>
          <a:bodyPr/>
          <a:lstStyle/>
          <a:p>
            <a:pPr marL="0" indent="0" fontAlgn="base">
              <a:buNone/>
            </a:pPr>
            <a:r>
              <a:rPr lang="es-CO" dirty="0"/>
              <a:t>Para la búsqueda de las tiendas e información de estas utilizamos la plataforma colombiana Datos Abiertos. Aquí encontramos la información que necesitamos acerca de los supermercados localizados en Tunja, y nos brinda la siguiente información: </a:t>
            </a:r>
          </a:p>
          <a:p>
            <a:pPr lvl="1" fontAlgn="base"/>
            <a:r>
              <a:rPr lang="es-CO" dirty="0"/>
              <a:t>Localización exacta de cada tienda de mercado de Tunja. </a:t>
            </a:r>
          </a:p>
          <a:p>
            <a:pPr lvl="1" fontAlgn="base"/>
            <a:r>
              <a:rPr lang="es-CO" dirty="0"/>
              <a:t>Tipo o clase de tienda (Supermercado, minimercado, etc.) </a:t>
            </a:r>
          </a:p>
          <a:p>
            <a:pPr lvl="1" fontAlgn="base"/>
            <a:r>
              <a:rPr lang="es-CO" dirty="0"/>
              <a:t>Nombre de la tienda y barrio en el que se encuentra. </a:t>
            </a:r>
          </a:p>
          <a:p>
            <a:endParaRPr lang="es-CO" dirty="0"/>
          </a:p>
        </p:txBody>
      </p:sp>
    </p:spTree>
    <p:extLst>
      <p:ext uri="{BB962C8B-B14F-4D97-AF65-F5344CB8AC3E}">
        <p14:creationId xmlns:p14="http://schemas.microsoft.com/office/powerpoint/2010/main" val="281422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174FB-33EA-48D7-BC63-345AE8A714B2}"/>
              </a:ext>
            </a:extLst>
          </p:cNvPr>
          <p:cNvSpPr>
            <a:spLocks noGrp="1"/>
          </p:cNvSpPr>
          <p:nvPr>
            <p:ph type="title"/>
          </p:nvPr>
        </p:nvSpPr>
        <p:spPr>
          <a:xfrm>
            <a:off x="2068799" y="324459"/>
            <a:ext cx="9603275" cy="1049235"/>
          </a:xfrm>
        </p:spPr>
        <p:txBody>
          <a:bodyPr/>
          <a:lstStyle/>
          <a:p>
            <a:r>
              <a:rPr lang="es-CO" b="1" cap="none" dirty="0"/>
              <a:t>Ideas para la creación de la aplicación</a:t>
            </a:r>
            <a:endParaRPr lang="es-CO" b="1" dirty="0"/>
          </a:p>
        </p:txBody>
      </p:sp>
      <p:sp>
        <p:nvSpPr>
          <p:cNvPr id="3" name="CuadroTexto 2">
            <a:extLst>
              <a:ext uri="{FF2B5EF4-FFF2-40B4-BE49-F238E27FC236}">
                <a16:creationId xmlns:a16="http://schemas.microsoft.com/office/drawing/2014/main" id="{F89CB582-C4FD-429F-952D-A4C58789F1CE}"/>
              </a:ext>
            </a:extLst>
          </p:cNvPr>
          <p:cNvSpPr txBox="1"/>
          <p:nvPr/>
        </p:nvSpPr>
        <p:spPr>
          <a:xfrm>
            <a:off x="674204" y="2604384"/>
            <a:ext cx="3114261" cy="2308324"/>
          </a:xfrm>
          <a:prstGeom prst="rect">
            <a:avLst/>
          </a:prstGeom>
          <a:noFill/>
        </p:spPr>
        <p:txBody>
          <a:bodyPr wrap="square" rtlCol="0">
            <a:spAutoFit/>
          </a:bodyPr>
          <a:lstStyle/>
          <a:p>
            <a:r>
              <a:rPr lang="es-CO" dirty="0"/>
              <a:t>Alternativa 1: Crear una aplicación que permita visualizar un mapa de Tunja en donde el usuario pueda ver con claridad la localización de los distintos supermercados que están distribuidos en toda la ciudad</a:t>
            </a:r>
          </a:p>
        </p:txBody>
      </p:sp>
      <p:sp>
        <p:nvSpPr>
          <p:cNvPr id="4" name="CuadroTexto 3">
            <a:extLst>
              <a:ext uri="{FF2B5EF4-FFF2-40B4-BE49-F238E27FC236}">
                <a16:creationId xmlns:a16="http://schemas.microsoft.com/office/drawing/2014/main" id="{C8C600CF-8870-404A-A1CE-B9FF0AE09098}"/>
              </a:ext>
            </a:extLst>
          </p:cNvPr>
          <p:cNvSpPr txBox="1"/>
          <p:nvPr/>
        </p:nvSpPr>
        <p:spPr>
          <a:xfrm>
            <a:off x="4227111" y="2604384"/>
            <a:ext cx="3114261" cy="3139321"/>
          </a:xfrm>
          <a:prstGeom prst="rect">
            <a:avLst/>
          </a:prstGeom>
          <a:noFill/>
        </p:spPr>
        <p:txBody>
          <a:bodyPr wrap="square" rtlCol="0">
            <a:spAutoFit/>
          </a:bodyPr>
          <a:lstStyle/>
          <a:p>
            <a:r>
              <a:rPr lang="es-CO" dirty="0"/>
              <a:t>Alternativa 2: Crear una aplicación que permita al usuario filtrar entre los distintos tipos de cadenas de mercado y que le permita ver toda la información de la clasificación seleccionada, así como las direcciones e información de todas las tiendas que pertenezcan a la filtración.</a:t>
            </a:r>
          </a:p>
        </p:txBody>
      </p:sp>
      <p:sp>
        <p:nvSpPr>
          <p:cNvPr id="5" name="Rectángulo 4">
            <a:extLst>
              <a:ext uri="{FF2B5EF4-FFF2-40B4-BE49-F238E27FC236}">
                <a16:creationId xmlns:a16="http://schemas.microsoft.com/office/drawing/2014/main" id="{D26EDEE7-0DB8-4169-8E60-0BA74FFE0118}"/>
              </a:ext>
            </a:extLst>
          </p:cNvPr>
          <p:cNvSpPr/>
          <p:nvPr/>
        </p:nvSpPr>
        <p:spPr>
          <a:xfrm>
            <a:off x="8322365" y="2604384"/>
            <a:ext cx="2978648" cy="3416320"/>
          </a:xfrm>
          <a:prstGeom prst="rect">
            <a:avLst/>
          </a:prstGeom>
        </p:spPr>
        <p:txBody>
          <a:bodyPr wrap="square">
            <a:spAutoFit/>
          </a:bodyPr>
          <a:lstStyle/>
          <a:p>
            <a:r>
              <a:rPr lang="es-CO" dirty="0"/>
              <a:t>Alternativa 3: Crear una aplicación que permita buscar las distintas cadenas de mercado que existen en Tunja y dependiendo de la ubicación del usuario, mostrar a través de un mapa la ruta que debe tomar hasta el supermercado y a su vez, que le permita obtener la información de los productos y descuentos que le ofrece la tienda.</a:t>
            </a:r>
          </a:p>
        </p:txBody>
      </p:sp>
    </p:spTree>
    <p:extLst>
      <p:ext uri="{BB962C8B-B14F-4D97-AF65-F5344CB8AC3E}">
        <p14:creationId xmlns:p14="http://schemas.microsoft.com/office/powerpoint/2010/main" val="398065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C39A93-19A0-4E3E-B060-47B17A82FD96}"/>
              </a:ext>
            </a:extLst>
          </p:cNvPr>
          <p:cNvSpPr/>
          <p:nvPr/>
        </p:nvSpPr>
        <p:spPr>
          <a:xfrm>
            <a:off x="922020" y="837337"/>
            <a:ext cx="5173980" cy="1477328"/>
          </a:xfrm>
          <a:prstGeom prst="rect">
            <a:avLst/>
          </a:prstGeom>
        </p:spPr>
        <p:txBody>
          <a:bodyPr wrap="square">
            <a:spAutoFit/>
          </a:bodyPr>
          <a:lstStyle/>
          <a:p>
            <a:r>
              <a:rPr lang="es-CO" dirty="0"/>
              <a:t>Alternativa 4: Crear una aplicación que analice y compare las distintas tiendas en Tunja, para que a partir de los gustos que tenga el usuario, su capacidad económica y ubicación le permita a este escoger la tienda que más le convenga.</a:t>
            </a:r>
          </a:p>
        </p:txBody>
      </p:sp>
      <p:sp>
        <p:nvSpPr>
          <p:cNvPr id="3" name="Rectángulo 2">
            <a:extLst>
              <a:ext uri="{FF2B5EF4-FFF2-40B4-BE49-F238E27FC236}">
                <a16:creationId xmlns:a16="http://schemas.microsoft.com/office/drawing/2014/main" id="{84C404A6-727D-4EC6-B8E1-74380BCE1635}"/>
              </a:ext>
            </a:extLst>
          </p:cNvPr>
          <p:cNvSpPr/>
          <p:nvPr/>
        </p:nvSpPr>
        <p:spPr>
          <a:xfrm>
            <a:off x="6596767" y="837337"/>
            <a:ext cx="5173980" cy="1754326"/>
          </a:xfrm>
          <a:prstGeom prst="rect">
            <a:avLst/>
          </a:prstGeom>
        </p:spPr>
        <p:txBody>
          <a:bodyPr wrap="square">
            <a:spAutoFit/>
          </a:bodyPr>
          <a:lstStyle/>
          <a:p>
            <a:r>
              <a:rPr lang="es-CO" dirty="0"/>
              <a:t>Alternativa 5: Proponer a las tiendas de mercado y cadenas que realicen la publicidad de sus productos en los perímetros cercanos a su ubicación, para que así los habitantes de Tunja conozcan las distintas opciones que tienen a la mano para realizar sus compras.</a:t>
            </a:r>
          </a:p>
        </p:txBody>
      </p:sp>
      <p:sp>
        <p:nvSpPr>
          <p:cNvPr id="4" name="Rectángulo 3">
            <a:extLst>
              <a:ext uri="{FF2B5EF4-FFF2-40B4-BE49-F238E27FC236}">
                <a16:creationId xmlns:a16="http://schemas.microsoft.com/office/drawing/2014/main" id="{682B5FD5-6B8C-447B-8E90-11CC8E6AEBD2}"/>
              </a:ext>
            </a:extLst>
          </p:cNvPr>
          <p:cNvSpPr/>
          <p:nvPr/>
        </p:nvSpPr>
        <p:spPr>
          <a:xfrm>
            <a:off x="922020" y="3804673"/>
            <a:ext cx="5320085" cy="923330"/>
          </a:xfrm>
          <a:prstGeom prst="rect">
            <a:avLst/>
          </a:prstGeom>
        </p:spPr>
        <p:txBody>
          <a:bodyPr wrap="square">
            <a:spAutoFit/>
          </a:bodyPr>
          <a:lstStyle/>
          <a:p>
            <a:r>
              <a:rPr lang="es-CO" dirty="0"/>
              <a:t>Alternativa 6: Proponer que las tiendas de mercado y cadenas realicen publicidad a la comunidad de Tunja mediante anuncios en la radio o televisión local</a:t>
            </a:r>
          </a:p>
        </p:txBody>
      </p:sp>
      <p:sp>
        <p:nvSpPr>
          <p:cNvPr id="5" name="Rectángulo 4">
            <a:extLst>
              <a:ext uri="{FF2B5EF4-FFF2-40B4-BE49-F238E27FC236}">
                <a16:creationId xmlns:a16="http://schemas.microsoft.com/office/drawing/2014/main" id="{48403A88-F8A1-4E67-8882-4C5771DCD8ED}"/>
              </a:ext>
            </a:extLst>
          </p:cNvPr>
          <p:cNvSpPr/>
          <p:nvPr/>
        </p:nvSpPr>
        <p:spPr>
          <a:xfrm>
            <a:off x="6596767" y="3792720"/>
            <a:ext cx="5320085" cy="923330"/>
          </a:xfrm>
          <a:prstGeom prst="rect">
            <a:avLst/>
          </a:prstGeom>
        </p:spPr>
        <p:txBody>
          <a:bodyPr wrap="square">
            <a:spAutoFit/>
          </a:bodyPr>
          <a:lstStyle/>
          <a:p>
            <a:r>
              <a:rPr lang="es-CO" dirty="0"/>
              <a:t>Alternativa 7: Desarrollar una aplicación web, en la cual los mercados puedan realizar sus anuncios y ofrecer información acerca de sus servicios</a:t>
            </a:r>
          </a:p>
        </p:txBody>
      </p:sp>
    </p:spTree>
    <p:extLst>
      <p:ext uri="{BB962C8B-B14F-4D97-AF65-F5344CB8AC3E}">
        <p14:creationId xmlns:p14="http://schemas.microsoft.com/office/powerpoint/2010/main" val="237150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4F77E-F724-4414-BAE8-D9C00C9AB277}"/>
              </a:ext>
            </a:extLst>
          </p:cNvPr>
          <p:cNvSpPr>
            <a:spLocks noGrp="1"/>
          </p:cNvSpPr>
          <p:nvPr>
            <p:ph type="title"/>
          </p:nvPr>
        </p:nvSpPr>
        <p:spPr/>
        <p:txBody>
          <a:bodyPr/>
          <a:lstStyle/>
          <a:p>
            <a:r>
              <a:rPr lang="es-CO" b="1" cap="none" dirty="0"/>
              <a:t>Fase 4: transición de ideas a los diseños preliminares</a:t>
            </a:r>
          </a:p>
        </p:txBody>
      </p:sp>
      <p:sp>
        <p:nvSpPr>
          <p:cNvPr id="3" name="Marcador de contenido 2">
            <a:extLst>
              <a:ext uri="{FF2B5EF4-FFF2-40B4-BE49-F238E27FC236}">
                <a16:creationId xmlns:a16="http://schemas.microsoft.com/office/drawing/2014/main" id="{D3FE93E5-CE26-4D2E-939A-F22F44FA3241}"/>
              </a:ext>
            </a:extLst>
          </p:cNvPr>
          <p:cNvSpPr>
            <a:spLocks noGrp="1"/>
          </p:cNvSpPr>
          <p:nvPr>
            <p:ph idx="1"/>
          </p:nvPr>
        </p:nvSpPr>
        <p:spPr/>
        <p:txBody>
          <a:bodyPr/>
          <a:lstStyle/>
          <a:p>
            <a:endParaRPr lang="es-CO" dirty="0"/>
          </a:p>
          <a:p>
            <a:r>
              <a:rPr lang="es-CO" dirty="0"/>
              <a:t>Alternativa 1</a:t>
            </a:r>
          </a:p>
          <a:p>
            <a:r>
              <a:rPr lang="es-CO" dirty="0"/>
              <a:t>Alternativa 2</a:t>
            </a:r>
          </a:p>
          <a:p>
            <a:r>
              <a:rPr lang="es-CO" dirty="0"/>
              <a:t>Alternativa 3</a:t>
            </a:r>
          </a:p>
          <a:p>
            <a:r>
              <a:rPr lang="es-CO" dirty="0"/>
              <a:t>Alternativa 4</a:t>
            </a:r>
          </a:p>
        </p:txBody>
      </p:sp>
    </p:spTree>
    <p:extLst>
      <p:ext uri="{BB962C8B-B14F-4D97-AF65-F5344CB8AC3E}">
        <p14:creationId xmlns:p14="http://schemas.microsoft.com/office/powerpoint/2010/main" val="226564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C1447-A40C-4306-BBF2-64B67A427531}"/>
              </a:ext>
            </a:extLst>
          </p:cNvPr>
          <p:cNvSpPr>
            <a:spLocks noGrp="1"/>
          </p:cNvSpPr>
          <p:nvPr>
            <p:ph type="title"/>
          </p:nvPr>
        </p:nvSpPr>
        <p:spPr>
          <a:xfrm>
            <a:off x="1451579" y="804519"/>
            <a:ext cx="9603275" cy="1049235"/>
          </a:xfrm>
        </p:spPr>
        <p:txBody>
          <a:bodyPr/>
          <a:lstStyle/>
          <a:p>
            <a:r>
              <a:rPr lang="es-CO" b="1" cap="none" dirty="0"/>
              <a:t>Fase 5: evaluación y selección de la mejor solución</a:t>
            </a:r>
            <a:endParaRPr lang="es-CO" b="1" dirty="0"/>
          </a:p>
        </p:txBody>
      </p:sp>
      <p:pic>
        <p:nvPicPr>
          <p:cNvPr id="4" name="Picture 4">
            <a:extLst>
              <a:ext uri="{FF2B5EF4-FFF2-40B4-BE49-F238E27FC236}">
                <a16:creationId xmlns:a16="http://schemas.microsoft.com/office/drawing/2014/main" id="{1AC72799-F12A-447F-A1FB-BC6797D886C4}"/>
              </a:ext>
            </a:extLst>
          </p:cNvPr>
          <p:cNvPicPr>
            <a:picLocks noGrp="1" noChangeAspect="1"/>
          </p:cNvPicPr>
          <p:nvPr>
            <p:ph idx="1"/>
          </p:nvPr>
        </p:nvPicPr>
        <p:blipFill>
          <a:blip r:embed="rId2"/>
          <a:stretch>
            <a:fillRect/>
          </a:stretch>
        </p:blipFill>
        <p:spPr>
          <a:xfrm>
            <a:off x="2592608" y="3846064"/>
            <a:ext cx="7200900" cy="1514475"/>
          </a:xfrm>
          <a:prstGeom prst="rect">
            <a:avLst/>
          </a:prstGeom>
        </p:spPr>
      </p:pic>
      <p:sp>
        <p:nvSpPr>
          <p:cNvPr id="9" name="TextBox 8">
            <a:extLst>
              <a:ext uri="{FF2B5EF4-FFF2-40B4-BE49-F238E27FC236}">
                <a16:creationId xmlns:a16="http://schemas.microsoft.com/office/drawing/2014/main" id="{D540AD30-E284-4E49-94F2-C40872EA9D48}"/>
              </a:ext>
            </a:extLst>
          </p:cNvPr>
          <p:cNvSpPr txBox="1"/>
          <p:nvPr/>
        </p:nvSpPr>
        <p:spPr>
          <a:xfrm>
            <a:off x="10098505" y="4062663"/>
            <a:ext cx="2743200" cy="11695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400">
                <a:latin typeface="Times New Roman"/>
                <a:cs typeface="Segoe UI"/>
              </a:rPr>
              <a:t>(1). Muy bajo</a:t>
            </a:r>
            <a:r>
              <a:rPr lang="es-ES" sz="1400">
                <a:latin typeface="Times New Roman"/>
                <a:cs typeface="Segoe UI"/>
              </a:rPr>
              <a:t> </a:t>
            </a:r>
          </a:p>
          <a:p>
            <a:r>
              <a:rPr lang="es-CO" sz="1400">
                <a:latin typeface="Times New Roman"/>
                <a:cs typeface="Segoe UI"/>
              </a:rPr>
              <a:t>(2). Medio</a:t>
            </a:r>
            <a:r>
              <a:rPr lang="es-ES" sz="1400">
                <a:latin typeface="Times New Roman"/>
                <a:cs typeface="Segoe UI"/>
              </a:rPr>
              <a:t> </a:t>
            </a:r>
          </a:p>
          <a:p>
            <a:r>
              <a:rPr lang="es-CO" sz="1400">
                <a:latin typeface="Times New Roman"/>
                <a:cs typeface="Segoe UI"/>
              </a:rPr>
              <a:t>(3). Normal</a:t>
            </a:r>
            <a:r>
              <a:rPr lang="es-ES" sz="1400">
                <a:latin typeface="Times New Roman"/>
                <a:cs typeface="Segoe UI"/>
              </a:rPr>
              <a:t> </a:t>
            </a:r>
          </a:p>
          <a:p>
            <a:r>
              <a:rPr lang="es-CO" sz="1400">
                <a:latin typeface="Times New Roman"/>
                <a:cs typeface="Segoe UI"/>
              </a:rPr>
              <a:t>(4). Alto</a:t>
            </a:r>
            <a:r>
              <a:rPr lang="es-ES" sz="1400">
                <a:latin typeface="Times New Roman"/>
                <a:cs typeface="Segoe UI"/>
              </a:rPr>
              <a:t> </a:t>
            </a:r>
          </a:p>
          <a:p>
            <a:pPr algn="just"/>
            <a:r>
              <a:rPr lang="es-CO" sz="1400">
                <a:latin typeface="Times New Roman"/>
                <a:cs typeface="Segoe UI"/>
              </a:rPr>
              <a:t>(5). Muy alto</a:t>
            </a:r>
            <a:r>
              <a:rPr lang="es-ES" sz="1400">
                <a:latin typeface="Times New Roman"/>
                <a:cs typeface="Segoe UI"/>
              </a:rPr>
              <a:t> </a:t>
            </a:r>
          </a:p>
        </p:txBody>
      </p:sp>
      <p:sp>
        <p:nvSpPr>
          <p:cNvPr id="10" name="TextBox 9">
            <a:extLst>
              <a:ext uri="{FF2B5EF4-FFF2-40B4-BE49-F238E27FC236}">
                <a16:creationId xmlns:a16="http://schemas.microsoft.com/office/drawing/2014/main" id="{EF1D88CD-76C5-41B6-858E-B535FAD6B951}"/>
              </a:ext>
            </a:extLst>
          </p:cNvPr>
          <p:cNvSpPr txBox="1"/>
          <p:nvPr/>
        </p:nvSpPr>
        <p:spPr>
          <a:xfrm>
            <a:off x="1505953" y="26489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B. Costo</a:t>
            </a:r>
            <a:endParaRPr lang="en-US"/>
          </a:p>
        </p:txBody>
      </p:sp>
      <p:sp>
        <p:nvSpPr>
          <p:cNvPr id="12" name="TextBox 11">
            <a:extLst>
              <a:ext uri="{FF2B5EF4-FFF2-40B4-BE49-F238E27FC236}">
                <a16:creationId xmlns:a16="http://schemas.microsoft.com/office/drawing/2014/main" id="{9403BCB8-A5A4-480C-BD0D-3DF0F5954EFC}"/>
              </a:ext>
            </a:extLst>
          </p:cNvPr>
          <p:cNvSpPr txBox="1"/>
          <p:nvPr/>
        </p:nvSpPr>
        <p:spPr>
          <a:xfrm>
            <a:off x="1505953" y="22378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A. Eficacia</a:t>
            </a:r>
            <a:endParaRPr lang="en-US"/>
          </a:p>
        </p:txBody>
      </p:sp>
      <p:sp>
        <p:nvSpPr>
          <p:cNvPr id="26" name="TextBox 25">
            <a:extLst>
              <a:ext uri="{FF2B5EF4-FFF2-40B4-BE49-F238E27FC236}">
                <a16:creationId xmlns:a16="http://schemas.microsoft.com/office/drawing/2014/main" id="{1B94814A-508F-4A66-8C6E-956B56E8D509}"/>
              </a:ext>
            </a:extLst>
          </p:cNvPr>
          <p:cNvSpPr txBox="1"/>
          <p:nvPr/>
        </p:nvSpPr>
        <p:spPr>
          <a:xfrm>
            <a:off x="1505953" y="30700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C. Libertad</a:t>
            </a:r>
            <a:endParaRPr lang="es-CO">
              <a:latin typeface="Times New Roman"/>
              <a:cs typeface="Times New Roman"/>
            </a:endParaRPr>
          </a:p>
        </p:txBody>
      </p:sp>
      <p:sp>
        <p:nvSpPr>
          <p:cNvPr id="28" name="TextBox 27">
            <a:extLst>
              <a:ext uri="{FF2B5EF4-FFF2-40B4-BE49-F238E27FC236}">
                <a16:creationId xmlns:a16="http://schemas.microsoft.com/office/drawing/2014/main" id="{A0C7EB8D-1A2B-4B3A-BF86-02DA772B91C9}"/>
              </a:ext>
            </a:extLst>
          </p:cNvPr>
          <p:cNvSpPr txBox="1"/>
          <p:nvPr/>
        </p:nvSpPr>
        <p:spPr>
          <a:xfrm>
            <a:off x="4152900" y="26589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E. Manejo de datos</a:t>
            </a:r>
            <a:endParaRPr lang="en-US"/>
          </a:p>
        </p:txBody>
      </p:sp>
      <p:sp>
        <p:nvSpPr>
          <p:cNvPr id="30" name="TextBox 29">
            <a:extLst>
              <a:ext uri="{FF2B5EF4-FFF2-40B4-BE49-F238E27FC236}">
                <a16:creationId xmlns:a16="http://schemas.microsoft.com/office/drawing/2014/main" id="{F7F7DB0F-767D-4371-A84E-233FB1D406CE}"/>
              </a:ext>
            </a:extLst>
          </p:cNvPr>
          <p:cNvSpPr txBox="1"/>
          <p:nvPr/>
        </p:nvSpPr>
        <p:spPr>
          <a:xfrm>
            <a:off x="4152900" y="22479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D. Variedad</a:t>
            </a:r>
            <a:endParaRPr lang="en-US"/>
          </a:p>
        </p:txBody>
      </p:sp>
    </p:spTree>
    <p:extLst>
      <p:ext uri="{BB962C8B-B14F-4D97-AF65-F5344CB8AC3E}">
        <p14:creationId xmlns:p14="http://schemas.microsoft.com/office/powerpoint/2010/main" val="356334045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612</Words>
  <Application>Microsoft Office PowerPoint</Application>
  <PresentationFormat>Panorámica</PresentationFormat>
  <Paragraphs>40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Galería</vt:lpstr>
      <vt:lpstr>Método de la ingeniería</vt:lpstr>
      <vt:lpstr>Fase 1: identificación del problema</vt:lpstr>
      <vt:lpstr>Fase 2: Recolección de información</vt:lpstr>
      <vt:lpstr>Fase 3: Búsqueda de soluciones creativas</vt:lpstr>
      <vt:lpstr>Ideas para la búsqueda y procesamiento de datos de la tiendas:  </vt:lpstr>
      <vt:lpstr>Ideas para la creación de la aplicación</vt:lpstr>
      <vt:lpstr>Presentación de PowerPoint</vt:lpstr>
      <vt:lpstr>Fase 4: transición de ideas a los diseños preliminares</vt:lpstr>
      <vt:lpstr>Fase 5: evaluación y selección de la mejor solución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la ingeniería</dc:title>
  <dc:creator>Jhonatan Bellaiza</dc:creator>
  <cp:lastModifiedBy>Jhonatan Bellaiza</cp:lastModifiedBy>
  <cp:revision>38</cp:revision>
  <dcterms:created xsi:type="dcterms:W3CDTF">2019-02-04T05:54:12Z</dcterms:created>
  <dcterms:modified xsi:type="dcterms:W3CDTF">2019-02-04T12:51:09Z</dcterms:modified>
</cp:coreProperties>
</file>