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0" r:id="rId6"/>
    <p:sldId id="263"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4" d="100"/>
          <a:sy n="114" d="100"/>
        </p:scale>
        <p:origin x="1356"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600FB-D3C4-4AD1-8790-F4AA92ED2738}" type="datetimeFigureOut">
              <a:rPr lang="en-US" smtClean="0"/>
              <a:pPr/>
              <a:t>10/13/2021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545187-9E30-4E44-843D-E4D2501BF7AF}" type="slidenum">
              <a:rPr lang="en-US" smtClean="0"/>
              <a:pPr/>
              <a:t>‹#›</a:t>
            </a:fld>
            <a:endParaRPr lang="en-US"/>
          </a:p>
        </p:txBody>
      </p:sp>
    </p:spTree>
    <p:extLst>
      <p:ext uri="{BB962C8B-B14F-4D97-AF65-F5344CB8AC3E}">
        <p14:creationId xmlns:p14="http://schemas.microsoft.com/office/powerpoint/2010/main" val="1059419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1545187-9E30-4E44-843D-E4D2501BF7AF}" type="slidenum">
              <a:rPr lang="en-US" smtClean="0"/>
              <a:pPr/>
              <a:t>1</a:t>
            </a:fld>
            <a:endParaRPr lang="en-US"/>
          </a:p>
        </p:txBody>
      </p:sp>
    </p:spTree>
    <p:extLst>
      <p:ext uri="{BB962C8B-B14F-4D97-AF65-F5344CB8AC3E}">
        <p14:creationId xmlns:p14="http://schemas.microsoft.com/office/powerpoint/2010/main" val="914077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1545187-9E30-4E44-843D-E4D2501BF7AF}" type="slidenum">
              <a:rPr lang="en-US" smtClean="0"/>
              <a:pPr/>
              <a:t>2</a:t>
            </a:fld>
            <a:endParaRPr lang="en-US"/>
          </a:p>
        </p:txBody>
      </p:sp>
    </p:spTree>
    <p:extLst>
      <p:ext uri="{BB962C8B-B14F-4D97-AF65-F5344CB8AC3E}">
        <p14:creationId xmlns:p14="http://schemas.microsoft.com/office/powerpoint/2010/main" val="1129102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1545187-9E30-4E44-843D-E4D2501BF7AF}" type="slidenum">
              <a:rPr lang="en-US" smtClean="0"/>
              <a:pPr/>
              <a:t>3</a:t>
            </a:fld>
            <a:endParaRPr lang="en-US"/>
          </a:p>
        </p:txBody>
      </p:sp>
    </p:spTree>
    <p:extLst>
      <p:ext uri="{BB962C8B-B14F-4D97-AF65-F5344CB8AC3E}">
        <p14:creationId xmlns:p14="http://schemas.microsoft.com/office/powerpoint/2010/main" val="3617306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1545187-9E30-4E44-843D-E4D2501BF7AF}" type="slidenum">
              <a:rPr lang="en-US" smtClean="0"/>
              <a:pPr/>
              <a:t>4</a:t>
            </a:fld>
            <a:endParaRPr lang="en-US"/>
          </a:p>
        </p:txBody>
      </p:sp>
    </p:spTree>
    <p:extLst>
      <p:ext uri="{BB962C8B-B14F-4D97-AF65-F5344CB8AC3E}">
        <p14:creationId xmlns:p14="http://schemas.microsoft.com/office/powerpoint/2010/main" val="1653059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545187-9E30-4E44-843D-E4D2501BF7AF}" type="slidenum">
              <a:rPr lang="en-US" smtClean="0"/>
              <a:pPr/>
              <a:t>6</a:t>
            </a:fld>
            <a:endParaRPr lang="en-US"/>
          </a:p>
        </p:txBody>
      </p:sp>
    </p:spTree>
    <p:extLst>
      <p:ext uri="{BB962C8B-B14F-4D97-AF65-F5344CB8AC3E}">
        <p14:creationId xmlns:p14="http://schemas.microsoft.com/office/powerpoint/2010/main" val="1098118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D4C2B11-DF41-4E7D-B688-2752BDB70C01}" type="datetimeFigureOut">
              <a:rPr lang="en-US" smtClean="0"/>
              <a:pPr/>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35E44-DCF8-4EF4-BD53-1E9B034CEF4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4C2B11-DF41-4E7D-B688-2752BDB70C01}" type="datetimeFigureOut">
              <a:rPr lang="en-US" smtClean="0"/>
              <a:pPr/>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35E44-DCF8-4EF4-BD53-1E9B034CEF4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4C2B11-DF41-4E7D-B688-2752BDB70C01}" type="datetimeFigureOut">
              <a:rPr lang="en-US" smtClean="0"/>
              <a:pPr/>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35E44-DCF8-4EF4-BD53-1E9B034CEF4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4C2B11-DF41-4E7D-B688-2752BDB70C01}" type="datetimeFigureOut">
              <a:rPr lang="en-US" smtClean="0"/>
              <a:pPr/>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35E44-DCF8-4EF4-BD53-1E9B034CEF4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4C2B11-DF41-4E7D-B688-2752BDB70C01}" type="datetimeFigureOut">
              <a:rPr lang="en-US" smtClean="0"/>
              <a:pPr/>
              <a:t>10/13/2021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35E44-DCF8-4EF4-BD53-1E9B034CEF4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4C2B11-DF41-4E7D-B688-2752BDB70C01}" type="datetimeFigureOut">
              <a:rPr lang="en-US" smtClean="0"/>
              <a:pPr/>
              <a:t>10/13/2021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35E44-DCF8-4EF4-BD53-1E9B034CEF4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4C2B11-DF41-4E7D-B688-2752BDB70C01}" type="datetimeFigureOut">
              <a:rPr lang="en-US" smtClean="0"/>
              <a:pPr/>
              <a:t>10/13/2021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935E44-DCF8-4EF4-BD53-1E9B034CEF4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4C2B11-DF41-4E7D-B688-2752BDB70C01}" type="datetimeFigureOut">
              <a:rPr lang="en-US" smtClean="0"/>
              <a:pPr/>
              <a:t>10/13/2021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935E44-DCF8-4EF4-BD53-1E9B034CEF4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4C2B11-DF41-4E7D-B688-2752BDB70C01}" type="datetimeFigureOut">
              <a:rPr lang="en-US" smtClean="0"/>
              <a:pPr/>
              <a:t>10/13/2021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935E44-DCF8-4EF4-BD53-1E9B034CEF4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4C2B11-DF41-4E7D-B688-2752BDB70C01}" type="datetimeFigureOut">
              <a:rPr lang="en-US" smtClean="0"/>
              <a:pPr/>
              <a:t>10/13/2021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35E44-DCF8-4EF4-BD53-1E9B034CEF4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4C2B11-DF41-4E7D-B688-2752BDB70C01}" type="datetimeFigureOut">
              <a:rPr lang="en-US" smtClean="0"/>
              <a:pPr/>
              <a:t>10/13/2021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35E44-DCF8-4EF4-BD53-1E9B034CEF4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4C2B11-DF41-4E7D-B688-2752BDB70C01}" type="datetimeFigureOut">
              <a:rPr lang="en-US" smtClean="0"/>
              <a:pPr/>
              <a:t>10/13/2021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35E44-DCF8-4EF4-BD53-1E9B034CEF4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8.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9" name="Rectangle 70">
            <a:extLst>
              <a:ext uri="{FF2B5EF4-FFF2-40B4-BE49-F238E27FC236}">
                <a16:creationId xmlns:a16="http://schemas.microsoft.com/office/drawing/2014/main" id="{594D6AA1-A0E1-45F9-8E25-BAB8092293C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28649" y="557189"/>
            <a:ext cx="7886699" cy="1296287"/>
          </a:xfrm>
        </p:spPr>
        <p:txBody>
          <a:bodyPr>
            <a:normAutofit/>
          </a:bodyPr>
          <a:lstStyle/>
          <a:p>
            <a:r>
              <a:rPr lang="en-US" sz="4500"/>
              <a:t>Final Project Presentation</a:t>
            </a:r>
          </a:p>
        </p:txBody>
      </p:sp>
      <p:sp>
        <p:nvSpPr>
          <p:cNvPr id="3" name="Subtitle 2"/>
          <p:cNvSpPr>
            <a:spLocks noGrp="1"/>
          </p:cNvSpPr>
          <p:nvPr>
            <p:ph type="subTitle" idx="1"/>
          </p:nvPr>
        </p:nvSpPr>
        <p:spPr>
          <a:xfrm>
            <a:off x="628649" y="2046851"/>
            <a:ext cx="7886699" cy="728910"/>
          </a:xfrm>
        </p:spPr>
        <p:txBody>
          <a:bodyPr>
            <a:normAutofit/>
          </a:bodyPr>
          <a:lstStyle/>
          <a:p>
            <a:pPr>
              <a:lnSpc>
                <a:spcPct val="90000"/>
              </a:lnSpc>
            </a:pPr>
            <a:r>
              <a:rPr lang="en-US" sz="2000" b="1" dirty="0"/>
              <a:t>Overview and Suggestions</a:t>
            </a:r>
          </a:p>
          <a:p>
            <a:pPr>
              <a:lnSpc>
                <a:spcPct val="90000"/>
              </a:lnSpc>
            </a:pPr>
            <a:r>
              <a:rPr lang="en-US" sz="2000" b="1" dirty="0"/>
              <a:t>See the file attached to the Dropbox for complete details</a:t>
            </a:r>
          </a:p>
        </p:txBody>
      </p:sp>
      <p:pic>
        <p:nvPicPr>
          <p:cNvPr id="2050" name="Picture 2">
            <a:extLst>
              <a:ext uri="{FF2B5EF4-FFF2-40B4-BE49-F238E27FC236}">
                <a16:creationId xmlns:a16="http://schemas.microsoft.com/office/drawing/2014/main" id="{C8A29EB5-13E5-4C8A-96E2-43437824818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066800" y="3316836"/>
            <a:ext cx="7219949" cy="274632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8200" y="-116951"/>
            <a:ext cx="3257659" cy="677863"/>
          </a:xfrm>
        </p:spPr>
        <p:txBody>
          <a:bodyPr>
            <a:noAutofit/>
          </a:bodyPr>
          <a:lstStyle/>
          <a:p>
            <a:pPr algn="ctr"/>
            <a:r>
              <a:rPr lang="en-US" sz="2400" dirty="0"/>
              <a:t>Some Project Themes</a:t>
            </a:r>
          </a:p>
        </p:txBody>
      </p:sp>
      <p:sp>
        <p:nvSpPr>
          <p:cNvPr id="5" name="Text Placeholder 4"/>
          <p:cNvSpPr>
            <a:spLocks noGrp="1"/>
          </p:cNvSpPr>
          <p:nvPr>
            <p:ph type="body" sz="half" idx="2"/>
          </p:nvPr>
        </p:nvSpPr>
        <p:spPr>
          <a:xfrm>
            <a:off x="4803496" y="543805"/>
            <a:ext cx="2691451" cy="4506912"/>
          </a:xfrm>
        </p:spPr>
        <p:txBody>
          <a:bodyPr>
            <a:normAutofit fontScale="47500" lnSpcReduction="20000"/>
          </a:bodyPr>
          <a:lstStyle/>
          <a:p>
            <a:pPr>
              <a:buFont typeface="Wingdings" pitchFamily="2" charset="2"/>
              <a:buChar char="§"/>
            </a:pPr>
            <a:r>
              <a:rPr lang="en-US" sz="2400" dirty="0"/>
              <a:t>Animal care/training</a:t>
            </a:r>
          </a:p>
          <a:p>
            <a:pPr>
              <a:buFont typeface="Wingdings" pitchFamily="2" charset="2"/>
              <a:buChar char="§"/>
            </a:pPr>
            <a:r>
              <a:rPr lang="en-US" sz="2400" dirty="0"/>
              <a:t>Entertainment/Sports</a:t>
            </a:r>
          </a:p>
          <a:p>
            <a:pPr lvl="1">
              <a:buFont typeface="Wingdings" pitchFamily="2" charset="2"/>
              <a:buChar char="§"/>
            </a:pPr>
            <a:r>
              <a:rPr lang="en-US" sz="2200" dirty="0"/>
              <a:t>Selling concessions at Dayton Dragons games</a:t>
            </a:r>
          </a:p>
          <a:p>
            <a:pPr>
              <a:buFont typeface="Wingdings" pitchFamily="2" charset="2"/>
              <a:buChar char="§"/>
            </a:pPr>
            <a:r>
              <a:rPr lang="en-US" sz="2400" dirty="0"/>
              <a:t>Managing a team</a:t>
            </a:r>
          </a:p>
          <a:p>
            <a:pPr lvl="1">
              <a:buFont typeface="Wingdings" pitchFamily="2" charset="2"/>
              <a:buChar char="§"/>
            </a:pPr>
            <a:r>
              <a:rPr lang="en-US" sz="2200" dirty="0"/>
              <a:t>Catholic school soccer coach</a:t>
            </a:r>
          </a:p>
          <a:p>
            <a:pPr>
              <a:buFont typeface="Wingdings" pitchFamily="2" charset="2"/>
              <a:buChar char="§"/>
            </a:pPr>
            <a:r>
              <a:rPr lang="en-US" sz="2400" dirty="0" smtClean="0"/>
              <a:t>Tech/IT </a:t>
            </a:r>
            <a:r>
              <a:rPr lang="en-US" sz="2400" dirty="0"/>
              <a:t>support</a:t>
            </a:r>
          </a:p>
          <a:p>
            <a:pPr>
              <a:buFont typeface="Wingdings" pitchFamily="2" charset="2"/>
              <a:buChar char="§"/>
            </a:pPr>
            <a:r>
              <a:rPr lang="en-US" sz="2400" dirty="0"/>
              <a:t>Gaming</a:t>
            </a:r>
          </a:p>
          <a:p>
            <a:pPr lvl="1">
              <a:buFont typeface="Wingdings" pitchFamily="2" charset="2"/>
              <a:buChar char="§"/>
            </a:pPr>
            <a:r>
              <a:rPr lang="en-US" sz="2200" dirty="0"/>
              <a:t>Tracking characters and their tokens</a:t>
            </a:r>
          </a:p>
          <a:p>
            <a:pPr>
              <a:buFont typeface="Wingdings" pitchFamily="2" charset="2"/>
              <a:buChar char="§"/>
            </a:pPr>
            <a:r>
              <a:rPr lang="en-US" sz="2400" dirty="0"/>
              <a:t>AFB related</a:t>
            </a:r>
          </a:p>
          <a:p>
            <a:pPr lvl="1">
              <a:buFont typeface="Wingdings" pitchFamily="2" charset="2"/>
              <a:buChar char="§"/>
            </a:pPr>
            <a:r>
              <a:rPr lang="en-US" sz="2200" dirty="0"/>
              <a:t>Managing flight schedules or plane maintenance</a:t>
            </a:r>
          </a:p>
          <a:p>
            <a:pPr>
              <a:buFont typeface="Wingdings" pitchFamily="2" charset="2"/>
              <a:buChar char="§"/>
            </a:pPr>
            <a:r>
              <a:rPr lang="en-US" sz="2400" dirty="0"/>
              <a:t>Restaurant management</a:t>
            </a:r>
          </a:p>
          <a:p>
            <a:pPr lvl="1">
              <a:buFont typeface="Wingdings" pitchFamily="2" charset="2"/>
              <a:buChar char="§"/>
            </a:pPr>
            <a:r>
              <a:rPr lang="en-US" sz="2200" dirty="0"/>
              <a:t>pizza, subs, Italian food</a:t>
            </a:r>
          </a:p>
          <a:p>
            <a:pPr lvl="1">
              <a:buFont typeface="Wingdings" pitchFamily="2" charset="2"/>
              <a:buChar char="§"/>
            </a:pPr>
            <a:r>
              <a:rPr lang="en-US" sz="2200" dirty="0"/>
              <a:t>Tracking orders, inventory, sales</a:t>
            </a:r>
          </a:p>
          <a:p>
            <a:pPr>
              <a:buFont typeface="Wingdings" pitchFamily="2" charset="2"/>
              <a:buChar char="§"/>
            </a:pPr>
            <a:r>
              <a:rPr lang="en-US" sz="2400" dirty="0" smtClean="0"/>
              <a:t>Healthcare Management</a:t>
            </a:r>
            <a:endParaRPr lang="en-US" sz="2400" dirty="0"/>
          </a:p>
          <a:p>
            <a:pPr>
              <a:buFont typeface="Wingdings" pitchFamily="2" charset="2"/>
              <a:buChar char="§"/>
            </a:pPr>
            <a:r>
              <a:rPr lang="en-US" sz="2400" dirty="0"/>
              <a:t>Trucking/Shipping</a:t>
            </a:r>
          </a:p>
          <a:p>
            <a:pPr>
              <a:buFont typeface="Wingdings" pitchFamily="2" charset="2"/>
              <a:buChar char="§"/>
            </a:pPr>
            <a:r>
              <a:rPr lang="en-US" sz="2400" dirty="0"/>
              <a:t>Book resellers</a:t>
            </a:r>
          </a:p>
          <a:p>
            <a:pPr>
              <a:buFont typeface="Wingdings" pitchFamily="2" charset="2"/>
              <a:buChar char="§"/>
            </a:pPr>
            <a:r>
              <a:rPr lang="en-US" sz="2400" dirty="0"/>
              <a:t>Daycare</a:t>
            </a:r>
          </a:p>
          <a:p>
            <a:pPr>
              <a:buFont typeface="Wingdings" pitchFamily="2" charset="2"/>
              <a:buChar char="§"/>
            </a:pPr>
            <a:r>
              <a:rPr lang="en-US" sz="2400" dirty="0"/>
              <a:t>Music label management</a:t>
            </a:r>
          </a:p>
          <a:p>
            <a:pPr>
              <a:buFont typeface="Wingdings" pitchFamily="2" charset="2"/>
              <a:buChar char="§"/>
            </a:pPr>
            <a:r>
              <a:rPr lang="en-US" sz="2400" dirty="0"/>
              <a:t>Law Firm</a:t>
            </a:r>
          </a:p>
          <a:p>
            <a:pPr>
              <a:buFont typeface="Wingdings" pitchFamily="2" charset="2"/>
              <a:buChar char="§"/>
            </a:pPr>
            <a:r>
              <a:rPr lang="en-US" sz="2400" dirty="0"/>
              <a:t>Car </a:t>
            </a:r>
            <a:r>
              <a:rPr lang="en-US" sz="2400" dirty="0" smtClean="0"/>
              <a:t>Dealership</a:t>
            </a:r>
          </a:p>
          <a:p>
            <a:pPr>
              <a:buFont typeface="Wingdings" pitchFamily="2" charset="2"/>
              <a:buChar char="§"/>
            </a:pPr>
            <a:r>
              <a:rPr lang="en-US" sz="2400" dirty="0" smtClean="0"/>
              <a:t>Online Jewelry Sales</a:t>
            </a:r>
          </a:p>
          <a:p>
            <a:pPr>
              <a:buFont typeface="Wingdings" pitchFamily="2" charset="2"/>
              <a:buChar char="§"/>
            </a:pPr>
            <a:r>
              <a:rPr lang="en-US" sz="2400" dirty="0" smtClean="0"/>
              <a:t>Online Shoe Store</a:t>
            </a:r>
          </a:p>
          <a:p>
            <a:pPr>
              <a:buFont typeface="Wingdings" pitchFamily="2" charset="2"/>
              <a:buChar char="§"/>
            </a:pPr>
            <a:r>
              <a:rPr lang="en-US" sz="2400" dirty="0" smtClean="0"/>
              <a:t>Aquarium Management</a:t>
            </a:r>
          </a:p>
          <a:p>
            <a:pPr>
              <a:buFont typeface="Wingdings" pitchFamily="2" charset="2"/>
              <a:buChar char="§"/>
            </a:pPr>
            <a:r>
              <a:rPr lang="en-US" sz="2400" dirty="0" smtClean="0"/>
              <a:t>Hotel Management</a:t>
            </a:r>
          </a:p>
          <a:p>
            <a:pPr>
              <a:buFont typeface="Wingdings" pitchFamily="2" charset="2"/>
              <a:buChar char="§"/>
            </a:pPr>
            <a:endParaRPr lang="en-US" sz="2400" dirty="0"/>
          </a:p>
          <a:p>
            <a:endParaRPr lang="en-US" sz="2400" dirty="0"/>
          </a:p>
          <a:p>
            <a:pPr>
              <a:buFont typeface="Wingdings" pitchFamily="2" charset="2"/>
              <a:buChar char="§"/>
            </a:pPr>
            <a:endParaRPr lang="en-US" sz="2400" dirty="0"/>
          </a:p>
          <a:p>
            <a:endParaRPr lang="en-US" sz="2400" dirty="0"/>
          </a:p>
        </p:txBody>
      </p:sp>
      <p:sp>
        <p:nvSpPr>
          <p:cNvPr id="11266" name="AutoShape 2" descr="alli_bocce_full.JPG (640×480)"/>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268" name="AutoShape 4" descr="https://webmail.wright.edu/uwc/webmail/attach/alli_bocce_cuddle.JPG?sid=&amp;mbox=INBOX&amp;uid=112592&amp;number=4&amp;filename=alli%20bocce%20cuddle.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270" name="AutoShape 6" descr="https://webmail.wright.edu/uwc/webmail/attach/alli_bocce_full.JPG?sid=&amp;mbox=INBOX&amp;uid=112592&amp;number=3&amp;filename=alli%20bocce%20full.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319321" y="221980"/>
            <a:ext cx="4419600" cy="5355312"/>
          </a:xfrm>
          <a:prstGeom prst="rect">
            <a:avLst/>
          </a:prstGeom>
          <a:noFill/>
        </p:spPr>
        <p:txBody>
          <a:bodyPr wrap="square" rtlCol="0">
            <a:spAutoFit/>
          </a:bodyPr>
          <a:lstStyle/>
          <a:p>
            <a:r>
              <a:rPr lang="en-US" b="1" i="1" dirty="0" smtClean="0"/>
              <a:t>Project is done in 2 person teams</a:t>
            </a:r>
          </a:p>
          <a:p>
            <a:endParaRPr lang="en-US" b="1" i="1" dirty="0" smtClean="0"/>
          </a:p>
          <a:p>
            <a:r>
              <a:rPr lang="en-US" b="1" i="1" dirty="0" smtClean="0"/>
              <a:t>You may work with the partner of your choice.</a:t>
            </a:r>
          </a:p>
          <a:p>
            <a:endParaRPr lang="en-US" b="1" dirty="0" smtClean="0"/>
          </a:p>
          <a:p>
            <a:r>
              <a:rPr lang="en-US" b="1" dirty="0" smtClean="0"/>
              <a:t>If this is the option that you choose, notify me by email as soon as possible. </a:t>
            </a:r>
            <a:r>
              <a:rPr lang="en-US" dirty="0" smtClean="0"/>
              <a:t>   </a:t>
            </a:r>
          </a:p>
          <a:p>
            <a:endParaRPr lang="en-US" dirty="0"/>
          </a:p>
          <a:p>
            <a:r>
              <a:rPr lang="en-US" dirty="0" smtClean="0"/>
              <a:t>I will then assign teams  before the week of Oct 11</a:t>
            </a:r>
            <a:r>
              <a:rPr lang="en-US" baseline="30000" dirty="0" smtClean="0"/>
              <a:t>th</a:t>
            </a:r>
            <a:r>
              <a:rPr lang="en-US" dirty="0" smtClean="0"/>
              <a:t>. </a:t>
            </a:r>
          </a:p>
          <a:p>
            <a:endParaRPr lang="en-US" dirty="0" smtClean="0"/>
          </a:p>
          <a:p>
            <a:r>
              <a:rPr lang="en-US" dirty="0" smtClean="0"/>
              <a:t>Decide </a:t>
            </a:r>
            <a:r>
              <a:rPr lang="en-US" dirty="0"/>
              <a:t>on a topic.  Make sure you both understand it or 1 person understands it and can explain it well. </a:t>
            </a:r>
            <a:endParaRPr lang="en-US" dirty="0" smtClean="0"/>
          </a:p>
          <a:p>
            <a:endParaRPr lang="en-US" dirty="0" smtClean="0"/>
          </a:p>
          <a:p>
            <a:r>
              <a:rPr lang="en-US" dirty="0" smtClean="0"/>
              <a:t>Meet </a:t>
            </a:r>
            <a:r>
              <a:rPr lang="en-US" dirty="0"/>
              <a:t>weekly to review </a:t>
            </a:r>
            <a:r>
              <a:rPr lang="en-US" dirty="0" smtClean="0"/>
              <a:t>progress.   See the timeline in the next several slides. </a:t>
            </a:r>
            <a:endParaRPr lang="en-US" b="1" dirty="0"/>
          </a:p>
          <a:p>
            <a:pPr lvl="0"/>
            <a:r>
              <a:rPr lang="en-US" b="1" dirty="0"/>
              <a:t> </a:t>
            </a:r>
            <a:endParaRPr lang="en-US" dirty="0"/>
          </a:p>
          <a:p>
            <a:endParaRPr lang="en-US" dirty="0"/>
          </a:p>
        </p:txBody>
      </p:sp>
      <p:pic>
        <p:nvPicPr>
          <p:cNvPr id="9" name="Content Placeholder 4">
            <a:extLst>
              <a:ext uri="{FF2B5EF4-FFF2-40B4-BE49-F238E27FC236}">
                <a16:creationId xmlns:a16="http://schemas.microsoft.com/office/drawing/2014/main" id="{18D86760-2A84-4D52-A4DF-77A8B73156C0}"/>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3721154" y="5307673"/>
            <a:ext cx="5111750" cy="1076158"/>
          </a:xfrm>
          <a:prstGeom prst="rect">
            <a:avLst/>
          </a:prstGeom>
        </p:spPr>
      </p:pic>
      <p:sp>
        <p:nvSpPr>
          <p:cNvPr id="6" name="Content Placeholder 5">
            <a:extLst>
              <a:ext uri="{FF2B5EF4-FFF2-40B4-BE49-F238E27FC236}">
                <a16:creationId xmlns:a16="http://schemas.microsoft.com/office/drawing/2014/main" id="{4C59C64E-DD28-459D-930B-D9730A9F2DF5}"/>
              </a:ext>
            </a:extLst>
          </p:cNvPr>
          <p:cNvSpPr>
            <a:spLocks noGrp="1"/>
          </p:cNvSpPr>
          <p:nvPr>
            <p:ph idx="1"/>
          </p:nvPr>
        </p:nvSpPr>
        <p:spPr>
          <a:xfrm>
            <a:off x="1905000" y="4800600"/>
            <a:ext cx="5486400" cy="4830763"/>
          </a:xfrm>
        </p:spPr>
        <p:txBody>
          <a:bodyPr/>
          <a:lstStyle/>
          <a:p>
            <a:pPr marL="0" indent="0">
              <a:buNone/>
            </a:pPr>
            <a:endParaRPr lang="en-US" dirty="0" smtClean="0"/>
          </a:p>
          <a:p>
            <a:pPr marL="0" indent="0">
              <a:buNone/>
            </a:pPr>
            <a:endParaRPr lang="en-US" dirty="0"/>
          </a:p>
        </p:txBody>
      </p:sp>
      <p:pic>
        <p:nvPicPr>
          <p:cNvPr id="10" name="Picture 9">
            <a:extLst>
              <a:ext uri="{FF2B5EF4-FFF2-40B4-BE49-F238E27FC236}">
                <a16:creationId xmlns:a16="http://schemas.microsoft.com/office/drawing/2014/main" id="{E790E003-6131-4C90-A988-5DE280A7AEFF}"/>
              </a:ext>
            </a:extLst>
          </p:cNvPr>
          <p:cNvPicPr>
            <a:picLocks noChangeAspect="1"/>
          </p:cNvPicPr>
          <p:nvPr/>
        </p:nvPicPr>
        <p:blipFill>
          <a:blip r:embed="rId4"/>
          <a:stretch>
            <a:fillRect/>
          </a:stretch>
        </p:blipFill>
        <p:spPr>
          <a:xfrm>
            <a:off x="319321" y="5084936"/>
            <a:ext cx="3026681" cy="1521633"/>
          </a:xfrm>
          <a:prstGeom prst="rect">
            <a:avLst/>
          </a:prstGeom>
        </p:spPr>
      </p:pic>
      <p:pic>
        <p:nvPicPr>
          <p:cNvPr id="11" name="Google Shape;56;p13"/>
          <p:cNvPicPr preferRelativeResize="0"/>
          <p:nvPr/>
        </p:nvPicPr>
        <p:blipFill>
          <a:blip r:embed="rId5">
            <a:alphaModFix/>
          </a:blip>
          <a:stretch>
            <a:fillRect/>
          </a:stretch>
        </p:blipFill>
        <p:spPr>
          <a:xfrm>
            <a:off x="6575537" y="3517750"/>
            <a:ext cx="2401542" cy="1282850"/>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0488"/>
            <a:ext cx="3008313" cy="365124"/>
          </a:xfrm>
        </p:spPr>
        <p:txBody>
          <a:bodyPr>
            <a:noAutofit/>
          </a:bodyPr>
          <a:lstStyle/>
          <a:p>
            <a:r>
              <a:rPr lang="en-US" dirty="0"/>
              <a:t>Part I, </a:t>
            </a:r>
            <a:r>
              <a:rPr lang="en-US" dirty="0" smtClean="0"/>
              <a:t>October 18</a:t>
            </a:r>
            <a:r>
              <a:rPr lang="en-US" baseline="30000" dirty="0" smtClean="0"/>
              <a:t>th</a:t>
            </a:r>
            <a:r>
              <a:rPr lang="en-US" dirty="0" smtClean="0"/>
              <a:t> – 22nd</a:t>
            </a:r>
            <a:endParaRPr lang="en-US" dirty="0"/>
          </a:p>
        </p:txBody>
      </p:sp>
      <p:sp>
        <p:nvSpPr>
          <p:cNvPr id="4" name="Text Placeholder 3"/>
          <p:cNvSpPr>
            <a:spLocks noGrp="1"/>
          </p:cNvSpPr>
          <p:nvPr>
            <p:ph type="body" sz="half" idx="2"/>
          </p:nvPr>
        </p:nvSpPr>
        <p:spPr>
          <a:xfrm>
            <a:off x="304800" y="533400"/>
            <a:ext cx="3200400" cy="6248400"/>
          </a:xfrm>
        </p:spPr>
        <p:txBody>
          <a:bodyPr>
            <a:normAutofit fontScale="85000" lnSpcReduction="20000"/>
          </a:bodyPr>
          <a:lstStyle/>
          <a:p>
            <a:pPr>
              <a:buFont typeface="Wingdings" pitchFamily="2" charset="2"/>
              <a:buChar char="§"/>
            </a:pPr>
            <a:r>
              <a:rPr lang="en-US" sz="2400" dirty="0"/>
              <a:t>Write a summary of your project so the readers will get enough information to understand what entities will be created as well as the relationships between the entities</a:t>
            </a:r>
          </a:p>
          <a:p>
            <a:pPr>
              <a:buFont typeface="Wingdings" pitchFamily="2" charset="2"/>
              <a:buChar char="§"/>
            </a:pPr>
            <a:r>
              <a:rPr lang="en-US" sz="2400" dirty="0"/>
              <a:t>Data dictionary –  format using example given in </a:t>
            </a:r>
            <a:r>
              <a:rPr lang="en-US" sz="2400" b="1" dirty="0"/>
              <a:t>Solutions </a:t>
            </a:r>
            <a:r>
              <a:rPr lang="en-US" sz="2400" dirty="0"/>
              <a:t>module, import or copy image into Word master file</a:t>
            </a:r>
          </a:p>
          <a:p>
            <a:pPr>
              <a:buFont typeface="Wingdings" pitchFamily="2" charset="2"/>
              <a:buChar char="§"/>
            </a:pPr>
            <a:r>
              <a:rPr lang="en-US" sz="2400" dirty="0"/>
              <a:t>ERD </a:t>
            </a:r>
          </a:p>
          <a:p>
            <a:pPr lvl="1">
              <a:buFont typeface="Wingdings" pitchFamily="2" charset="2"/>
              <a:buChar char="§"/>
            </a:pPr>
            <a:r>
              <a:rPr lang="en-US" sz="2200" dirty="0"/>
              <a:t>Fit on 1 page/slide</a:t>
            </a:r>
          </a:p>
          <a:p>
            <a:pPr lvl="1">
              <a:buFont typeface="Wingdings" pitchFamily="2" charset="2"/>
              <a:buChar char="§"/>
            </a:pPr>
            <a:r>
              <a:rPr lang="en-US" sz="2400" dirty="0"/>
              <a:t>Logical – not physical</a:t>
            </a:r>
          </a:p>
          <a:p>
            <a:pPr lvl="1">
              <a:buFont typeface="Wingdings" pitchFamily="2" charset="2"/>
              <a:buChar char="§"/>
            </a:pPr>
            <a:r>
              <a:rPr lang="en-US" sz="2400" dirty="0"/>
              <a:t>Professional looking</a:t>
            </a:r>
          </a:p>
          <a:p>
            <a:pPr lvl="2">
              <a:buFont typeface="Wingdings" pitchFamily="2" charset="2"/>
              <a:buChar char="§"/>
            </a:pPr>
            <a:r>
              <a:rPr lang="en-US" sz="2000" dirty="0"/>
              <a:t>Lines with elbows</a:t>
            </a:r>
          </a:p>
          <a:p>
            <a:pPr lvl="2">
              <a:buFont typeface="Wingdings" pitchFamily="2" charset="2"/>
              <a:buChar char="§"/>
            </a:pPr>
            <a:r>
              <a:rPr lang="en-US" sz="2000" dirty="0"/>
              <a:t>Lines should not cross each other</a:t>
            </a:r>
          </a:p>
          <a:p>
            <a:pPr lvl="2">
              <a:buFont typeface="Wingdings" pitchFamily="2" charset="2"/>
              <a:buChar char="§"/>
            </a:pPr>
            <a:r>
              <a:rPr lang="en-US" sz="2000" dirty="0"/>
              <a:t>Use Barker notation  to start, then convert to Engineering</a:t>
            </a:r>
          </a:p>
          <a:p>
            <a:pPr>
              <a:buFont typeface="Wingdings" pitchFamily="2" charset="2"/>
              <a:buChar char="§"/>
            </a:pPr>
            <a:endParaRPr lang="en-US" sz="2400" dirty="0"/>
          </a:p>
          <a:p>
            <a:endParaRPr lang="en-US" sz="2400" dirty="0"/>
          </a:p>
          <a:p>
            <a:pPr lvl="1"/>
            <a:endParaRPr lang="en-US" sz="2200" dirty="0"/>
          </a:p>
        </p:txBody>
      </p:sp>
      <p:sp>
        <p:nvSpPr>
          <p:cNvPr id="3" name="Content Placeholder 2"/>
          <p:cNvSpPr>
            <a:spLocks noGrp="1"/>
          </p:cNvSpPr>
          <p:nvPr>
            <p:ph idx="1"/>
          </p:nvPr>
        </p:nvSpPr>
        <p:spPr>
          <a:xfrm>
            <a:off x="3575049" y="273050"/>
            <a:ext cx="5399963" cy="5853113"/>
          </a:xfrm>
        </p:spPr>
        <p:txBody>
          <a:bodyPr/>
          <a:lstStyle/>
          <a:p>
            <a:r>
              <a:rPr lang="en-US" sz="2400" dirty="0"/>
              <a:t>Together:   </a:t>
            </a:r>
            <a:r>
              <a:rPr lang="en-US" sz="2400" b="1" dirty="0"/>
              <a:t>Draft</a:t>
            </a:r>
            <a:r>
              <a:rPr lang="en-US" sz="2400" dirty="0"/>
              <a:t> ERD, Begin data dictionary(can divide and conquer after draft of ERD is made) </a:t>
            </a:r>
          </a:p>
          <a:p>
            <a:r>
              <a:rPr lang="en-US" sz="2400" dirty="0"/>
              <a:t>Remember to consult project requirements to be able to build requirements into design</a:t>
            </a:r>
          </a:p>
          <a:p>
            <a:pPr marL="0" lvl="0" indent="0">
              <a:buNone/>
            </a:pPr>
            <a:endParaRPr lang="en-US" sz="2400" dirty="0"/>
          </a:p>
          <a:p>
            <a:pPr marL="0" indent="0">
              <a:buNone/>
            </a:pPr>
            <a:endParaRPr lang="en-US" dirty="0"/>
          </a:p>
        </p:txBody>
      </p:sp>
      <p:pic>
        <p:nvPicPr>
          <p:cNvPr id="5" name="Picture 4"/>
          <p:cNvPicPr>
            <a:picLocks noChangeAspect="1"/>
          </p:cNvPicPr>
          <p:nvPr/>
        </p:nvPicPr>
        <p:blipFill>
          <a:blip r:embed="rId3"/>
          <a:stretch>
            <a:fillRect/>
          </a:stretch>
        </p:blipFill>
        <p:spPr>
          <a:xfrm>
            <a:off x="3733006" y="2670198"/>
            <a:ext cx="5267872" cy="2447232"/>
          </a:xfrm>
          <a:prstGeom prst="rect">
            <a:avLst/>
          </a:prstGeom>
        </p:spPr>
      </p:pic>
      <p:pic>
        <p:nvPicPr>
          <p:cNvPr id="6" name="Google Shape;87;p13"/>
          <p:cNvPicPr preferRelativeResize="0"/>
          <p:nvPr/>
        </p:nvPicPr>
        <p:blipFill rotWithShape="1">
          <a:blip r:embed="rId4">
            <a:alphaModFix/>
          </a:blip>
          <a:srcRect l="21221" t="41092" r="21141" b="41626"/>
          <a:stretch/>
        </p:blipFill>
        <p:spPr>
          <a:xfrm>
            <a:off x="4114800" y="5486400"/>
            <a:ext cx="4357745" cy="1144129"/>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04823"/>
            <a:ext cx="3092669" cy="793750"/>
          </a:xfrm>
        </p:spPr>
        <p:txBody>
          <a:bodyPr>
            <a:normAutofit/>
          </a:bodyPr>
          <a:lstStyle/>
          <a:p>
            <a:r>
              <a:rPr lang="en-US" sz="2800" dirty="0" smtClean="0"/>
              <a:t>Parts </a:t>
            </a:r>
            <a:r>
              <a:rPr lang="en-US" sz="2800" dirty="0"/>
              <a:t>II, III, IV</a:t>
            </a:r>
          </a:p>
        </p:txBody>
      </p:sp>
      <p:sp>
        <p:nvSpPr>
          <p:cNvPr id="4" name="Text Placeholder 3"/>
          <p:cNvSpPr>
            <a:spLocks noGrp="1"/>
          </p:cNvSpPr>
          <p:nvPr>
            <p:ph type="body" sz="half" idx="2"/>
          </p:nvPr>
        </p:nvSpPr>
        <p:spPr>
          <a:xfrm>
            <a:off x="76200" y="1043152"/>
            <a:ext cx="4267200" cy="5791200"/>
          </a:xfrm>
        </p:spPr>
        <p:txBody>
          <a:bodyPr>
            <a:normAutofit fontScale="40000" lnSpcReduction="20000"/>
          </a:bodyPr>
          <a:lstStyle/>
          <a:p>
            <a:r>
              <a:rPr lang="en-US" sz="4200" b="1" dirty="0" smtClean="0"/>
              <a:t>October 23</a:t>
            </a:r>
            <a:r>
              <a:rPr lang="en-US" sz="4200" b="1" baseline="30000" dirty="0" smtClean="0"/>
              <a:t>rd</a:t>
            </a:r>
            <a:r>
              <a:rPr lang="en-US" sz="4200" b="1" dirty="0" smtClean="0"/>
              <a:t> – Nov 7</a:t>
            </a:r>
            <a:r>
              <a:rPr lang="en-US" sz="4200" b="1" baseline="30000" dirty="0" smtClean="0"/>
              <a:t>th</a:t>
            </a:r>
            <a:r>
              <a:rPr lang="en-US" sz="4200" b="1" dirty="0" smtClean="0"/>
              <a:t>  </a:t>
            </a:r>
            <a:r>
              <a:rPr lang="en-US" sz="4200" dirty="0" smtClean="0"/>
              <a:t>(2 </a:t>
            </a:r>
            <a:r>
              <a:rPr lang="en-US" sz="4200" dirty="0"/>
              <a:t>weeks) Work in coordination with your partner</a:t>
            </a:r>
          </a:p>
          <a:p>
            <a:r>
              <a:rPr lang="en-US" sz="4200" dirty="0" smtClean="0"/>
              <a:t>*remember all code is to be written in a script and saved.  The includes the code to create tables</a:t>
            </a:r>
            <a:r>
              <a:rPr lang="en-US" sz="4200" dirty="0"/>
              <a:t> </a:t>
            </a:r>
            <a:r>
              <a:rPr lang="en-US" sz="4200" dirty="0" smtClean="0"/>
              <a:t>and sequence(s),</a:t>
            </a:r>
            <a:r>
              <a:rPr lang="en-US" sz="4200" dirty="0" smtClean="0"/>
              <a:t> insert data,  select statements, PL/SQL code, etc.  </a:t>
            </a:r>
            <a:endParaRPr lang="en-US" sz="4200" dirty="0"/>
          </a:p>
          <a:p>
            <a:r>
              <a:rPr lang="en-US" sz="4200" dirty="0"/>
              <a:t>Person 1:</a:t>
            </a:r>
          </a:p>
          <a:p>
            <a:pPr lvl="0"/>
            <a:r>
              <a:rPr lang="en-US" sz="4200" dirty="0"/>
              <a:t>-Create </a:t>
            </a:r>
            <a:r>
              <a:rPr lang="en-US" sz="4200" dirty="0" smtClean="0"/>
              <a:t>ERD in Data Modeler</a:t>
            </a:r>
            <a:endParaRPr lang="en-US" sz="4200" dirty="0"/>
          </a:p>
          <a:p>
            <a:pPr lvl="0"/>
            <a:r>
              <a:rPr lang="en-US" sz="4200" dirty="0"/>
              <a:t>-Create DDL using </a:t>
            </a:r>
            <a:r>
              <a:rPr lang="en-US" sz="4200" dirty="0" smtClean="0"/>
              <a:t>Modeler or you may write the code manually </a:t>
            </a:r>
            <a:r>
              <a:rPr lang="en-US" sz="4200" dirty="0"/>
              <a:t>using </a:t>
            </a:r>
            <a:r>
              <a:rPr lang="en-US" sz="4200" dirty="0" smtClean="0"/>
              <a:t> the CREATE </a:t>
            </a:r>
            <a:r>
              <a:rPr lang="en-US" sz="4200" dirty="0"/>
              <a:t>TABLE </a:t>
            </a:r>
            <a:r>
              <a:rPr lang="en-US" sz="4200" dirty="0" smtClean="0"/>
              <a:t>commands </a:t>
            </a:r>
            <a:r>
              <a:rPr lang="en-US" sz="4200" b="1" dirty="0"/>
              <a:t>AFTER </a:t>
            </a:r>
            <a:r>
              <a:rPr lang="en-US" sz="4200" dirty="0"/>
              <a:t>Person 2 defines schema. </a:t>
            </a:r>
          </a:p>
          <a:p>
            <a:pPr lvl="0"/>
            <a:r>
              <a:rPr lang="en-US" sz="4200" dirty="0"/>
              <a:t>-Insert data  into 4 tables(use script)</a:t>
            </a:r>
          </a:p>
          <a:p>
            <a:r>
              <a:rPr lang="en-US" sz="4200" dirty="0"/>
              <a:t> </a:t>
            </a:r>
          </a:p>
          <a:p>
            <a:r>
              <a:rPr lang="en-US" sz="4200" dirty="0"/>
              <a:t>Person 2:</a:t>
            </a:r>
          </a:p>
          <a:p>
            <a:pPr lvl="0"/>
            <a:r>
              <a:rPr lang="en-US" sz="4200" dirty="0"/>
              <a:t>-Refine project summary and find logo</a:t>
            </a:r>
          </a:p>
          <a:p>
            <a:pPr lvl="0"/>
            <a:r>
              <a:rPr lang="en-US" sz="4200" dirty="0"/>
              <a:t>-Prepare normalized relational schema </a:t>
            </a:r>
          </a:p>
          <a:p>
            <a:pPr lvl="0"/>
            <a:r>
              <a:rPr lang="en-US" sz="4200" dirty="0"/>
              <a:t>-Insert remaining data(use script)</a:t>
            </a:r>
          </a:p>
          <a:p>
            <a:pPr lvl="0"/>
            <a:endParaRPr lang="en-US" sz="4200" dirty="0"/>
          </a:p>
          <a:p>
            <a:pPr lvl="0"/>
            <a:r>
              <a:rPr lang="en-US" sz="4200" i="1" dirty="0"/>
              <a:t>* Each student should select project sections that build on your strengths</a:t>
            </a:r>
          </a:p>
          <a:p>
            <a:endParaRPr lang="en-US" dirty="0"/>
          </a:p>
        </p:txBody>
      </p:sp>
      <p:sp>
        <p:nvSpPr>
          <p:cNvPr id="5" name="TextBox 4"/>
          <p:cNvSpPr txBox="1"/>
          <p:nvPr/>
        </p:nvSpPr>
        <p:spPr>
          <a:xfrm>
            <a:off x="5105400" y="2479484"/>
            <a:ext cx="2800003" cy="3139321"/>
          </a:xfrm>
          <a:prstGeom prst="rect">
            <a:avLst/>
          </a:prstGeom>
          <a:noFill/>
          <a:ln>
            <a:solidFill>
              <a:srgbClr val="00B050"/>
            </a:solidFill>
          </a:ln>
        </p:spPr>
        <p:txBody>
          <a:bodyPr wrap="square" rtlCol="0">
            <a:spAutoFit/>
          </a:bodyPr>
          <a:lstStyle/>
          <a:p>
            <a:r>
              <a:rPr lang="en-US" dirty="0"/>
              <a:t>SCHEMA</a:t>
            </a:r>
          </a:p>
          <a:p>
            <a:pPr>
              <a:buFont typeface="Wingdings" pitchFamily="2" charset="2"/>
              <a:buChar char="§"/>
            </a:pPr>
            <a:r>
              <a:rPr lang="en-US" dirty="0"/>
              <a:t>Discuss where sequence(s) are used constraints are planned.  Make sure that the notation is correct</a:t>
            </a:r>
          </a:p>
          <a:p>
            <a:pPr>
              <a:buFont typeface="Wingdings" pitchFamily="2" charset="2"/>
              <a:buChar char="§"/>
            </a:pPr>
            <a:r>
              <a:rPr lang="en-US" dirty="0"/>
              <a:t>Make sure that the tables are normalized to 3NF</a:t>
            </a:r>
          </a:p>
          <a:p>
            <a:pPr>
              <a:buFont typeface="Wingdings" pitchFamily="2" charset="2"/>
              <a:buChar char="§"/>
            </a:pPr>
            <a:r>
              <a:rPr lang="en-US" i="1" dirty="0"/>
              <a:t>During presentation, peers will look for problems and ask questions</a:t>
            </a:r>
          </a:p>
          <a:p>
            <a:endParaRPr lang="en-US" dirty="0"/>
          </a:p>
        </p:txBody>
      </p:sp>
      <p:pic>
        <p:nvPicPr>
          <p:cNvPr id="6" name="Content Placeholder 3" descr="4pawswsu1.png">
            <a:extLst>
              <a:ext uri="{FF2B5EF4-FFF2-40B4-BE49-F238E27FC236}">
                <a16:creationId xmlns:a16="http://schemas.microsoft.com/office/drawing/2014/main" id="{9BFACC25-D1A9-421E-96B0-3F780FF444DB}"/>
              </a:ext>
            </a:extLst>
          </p:cNvPr>
          <p:cNvPicPr>
            <a:picLocks/>
          </p:cNvPicPr>
          <p:nvPr/>
        </p:nvPicPr>
        <p:blipFill>
          <a:blip r:embed="rId3" cstate="print"/>
          <a:stretch>
            <a:fillRect/>
          </a:stretch>
        </p:blipFill>
        <p:spPr>
          <a:xfrm>
            <a:off x="4267200" y="76200"/>
            <a:ext cx="2971429" cy="2260318"/>
          </a:xfrm>
          <a:prstGeom prst="rect">
            <a:avLst/>
          </a:prstGeom>
        </p:spPr>
      </p:pic>
      <p:pic>
        <p:nvPicPr>
          <p:cNvPr id="7" name="Google Shape;61;p13"/>
          <p:cNvPicPr preferRelativeResize="0"/>
          <p:nvPr/>
        </p:nvPicPr>
        <p:blipFill>
          <a:blip r:embed="rId4">
            <a:alphaModFix/>
          </a:blip>
          <a:stretch>
            <a:fillRect/>
          </a:stretch>
        </p:blipFill>
        <p:spPr>
          <a:xfrm>
            <a:off x="7391400" y="381000"/>
            <a:ext cx="1531950" cy="1531950"/>
          </a:xfrm>
          <a:prstGeom prst="rect">
            <a:avLst/>
          </a:prstGeom>
          <a:noFill/>
          <a:ln>
            <a:noFill/>
          </a:ln>
        </p:spPr>
      </p:pic>
      <p:pic>
        <p:nvPicPr>
          <p:cNvPr id="8" name="Picture 7" descr="Logo&#10;&#10;Description automatically generated">
            <a:extLst>
              <a:ext uri="{FF2B5EF4-FFF2-40B4-BE49-F238E27FC236}">
                <a16:creationId xmlns:a16="http://schemas.microsoft.com/office/drawing/2014/main" id="{81C2421A-456E-4B7F-9454-8D61EA268C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57999" y="5282226"/>
            <a:ext cx="1831669" cy="1831669"/>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69333"/>
            <a:ext cx="2895600" cy="488950"/>
          </a:xfrm>
        </p:spPr>
        <p:txBody>
          <a:bodyPr>
            <a:normAutofit/>
          </a:bodyPr>
          <a:lstStyle/>
          <a:p>
            <a:r>
              <a:rPr lang="en-US" dirty="0" smtClean="0"/>
              <a:t>November 8</a:t>
            </a:r>
            <a:r>
              <a:rPr lang="en-US" baseline="30000" dirty="0" smtClean="0"/>
              <a:t>th</a:t>
            </a:r>
            <a:r>
              <a:rPr lang="en-US" dirty="0" smtClean="0"/>
              <a:t>  – 21</a:t>
            </a:r>
            <a:r>
              <a:rPr lang="en-US" baseline="30000" dirty="0" smtClean="0"/>
              <a:t>st</a:t>
            </a:r>
            <a:r>
              <a:rPr lang="en-US" dirty="0" smtClean="0"/>
              <a:t>  </a:t>
            </a:r>
            <a:endParaRPr lang="en-US" dirty="0"/>
          </a:p>
        </p:txBody>
      </p:sp>
      <p:sp>
        <p:nvSpPr>
          <p:cNvPr id="4" name="Text Placeholder 3"/>
          <p:cNvSpPr>
            <a:spLocks noGrp="1"/>
          </p:cNvSpPr>
          <p:nvPr>
            <p:ph type="body" sz="half" idx="2"/>
          </p:nvPr>
        </p:nvSpPr>
        <p:spPr>
          <a:xfrm>
            <a:off x="152400" y="838200"/>
            <a:ext cx="3581400" cy="5867400"/>
          </a:xfrm>
        </p:spPr>
        <p:txBody>
          <a:bodyPr>
            <a:normAutofit fontScale="55000" lnSpcReduction="20000"/>
          </a:bodyPr>
          <a:lstStyle/>
          <a:p>
            <a:r>
              <a:rPr lang="en-US" sz="3300" dirty="0"/>
              <a:t>Implement Other requirements as listed in Part V 	</a:t>
            </a:r>
          </a:p>
          <a:p>
            <a:r>
              <a:rPr lang="en-US" sz="3300" i="1" dirty="0"/>
              <a:t>Divide and conquer</a:t>
            </a:r>
          </a:p>
          <a:p>
            <a:r>
              <a:rPr lang="en-US" sz="3300" b="1" dirty="0"/>
              <a:t>Queries, PL/SQL</a:t>
            </a:r>
            <a:r>
              <a:rPr lang="en-US" sz="3300" dirty="0"/>
              <a:t> </a:t>
            </a:r>
            <a:r>
              <a:rPr lang="en-US" sz="3300" b="1" dirty="0"/>
              <a:t>and View </a:t>
            </a:r>
            <a:endParaRPr lang="en-US" sz="3300" dirty="0"/>
          </a:p>
          <a:p>
            <a:endParaRPr lang="en-US" sz="3300" dirty="0"/>
          </a:p>
          <a:p>
            <a:r>
              <a:rPr lang="en-US" sz="3300" dirty="0"/>
              <a:t>-Add comments to explain the purpose of each task below - written before the statement.   </a:t>
            </a:r>
          </a:p>
          <a:p>
            <a:pPr lvl="0"/>
            <a:r>
              <a:rPr lang="en-US" sz="3300" dirty="0"/>
              <a:t>-Write a query to demonstrate a 3 table inner join with a restriction.</a:t>
            </a:r>
          </a:p>
          <a:p>
            <a:pPr lvl="0"/>
            <a:r>
              <a:rPr lang="en-US" sz="3300" dirty="0"/>
              <a:t>-Use PL/SQL to automate a task such as inserting or updating data, generating totals, etc.  </a:t>
            </a:r>
          </a:p>
          <a:p>
            <a:pPr lvl="0"/>
            <a:r>
              <a:rPr lang="en-US" sz="3300" dirty="0"/>
              <a:t>-Write a query using a group or statistical function and a single row function that requires a minimum of 2 tables.</a:t>
            </a:r>
          </a:p>
          <a:p>
            <a:pPr lvl="0"/>
            <a:r>
              <a:rPr lang="en-US" sz="3300" dirty="0"/>
              <a:t>-Write a query to create a materialized view.    Explain the purpose of the view.</a:t>
            </a:r>
          </a:p>
          <a:p>
            <a:pPr lvl="0"/>
            <a:r>
              <a:rPr lang="en-US" sz="3300" dirty="0"/>
              <a:t>-Create a nested subquery that contains 2 subqueries and 1 main query.  </a:t>
            </a:r>
          </a:p>
          <a:p>
            <a:endParaRPr lang="en-US" sz="240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1121" y="413808"/>
            <a:ext cx="4578350" cy="3670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a:extLst>
              <a:ext uri="{FF2B5EF4-FFF2-40B4-BE49-F238E27FC236}">
                <a16:creationId xmlns:a16="http://schemas.microsoft.com/office/drawing/2014/main" id="{7A7F3557-DB1B-4F20-A599-400EDC9BE625}"/>
              </a:ext>
            </a:extLst>
          </p:cNvPr>
          <p:cNvSpPr/>
          <p:nvPr/>
        </p:nvSpPr>
        <p:spPr>
          <a:xfrm>
            <a:off x="5238550" y="624416"/>
            <a:ext cx="3607000" cy="646331"/>
          </a:xfrm>
          <a:prstGeom prst="rect">
            <a:avLst/>
          </a:prstGeom>
          <a:noFill/>
        </p:spPr>
        <p:txBody>
          <a:bodyPr wrap="square" lIns="91440" tIns="45720" rIns="91440" bIns="45720">
            <a:spAutoFit/>
          </a:bodyPr>
          <a:lstStyle/>
          <a:p>
            <a:pPr algn="ctr"/>
            <a:r>
              <a:rPr lang="en-US" sz="3600" b="0" cap="none" spc="0" dirty="0">
                <a:ln w="0"/>
                <a:solidFill>
                  <a:schemeClr val="tx1"/>
                </a:solidFill>
                <a:effectLst>
                  <a:outerShdw blurRad="38100" dist="19050" dir="2700000" algn="tl" rotWithShape="0">
                    <a:schemeClr val="dk1">
                      <a:alpha val="40000"/>
                    </a:schemeClr>
                  </a:outerShdw>
                </a:effectLst>
              </a:rPr>
              <a:t>Mission Control</a:t>
            </a:r>
          </a:p>
        </p:txBody>
      </p:sp>
      <p:pic>
        <p:nvPicPr>
          <p:cNvPr id="7" name="Picture 6">
            <a:extLst>
              <a:ext uri="{FF2B5EF4-FFF2-40B4-BE49-F238E27FC236}">
                <a16:creationId xmlns:a16="http://schemas.microsoft.com/office/drawing/2014/main" id="{23054969-61C9-4581-B94E-7493893A6650}"/>
              </a:ext>
            </a:extLst>
          </p:cNvPr>
          <p:cNvPicPr>
            <a:picLocks noChangeAspect="1"/>
          </p:cNvPicPr>
          <p:nvPr/>
        </p:nvPicPr>
        <p:blipFill rotWithShape="1">
          <a:blip r:embed="rId3">
            <a:extLst>
              <a:ext uri="{28A0092B-C50C-407E-A947-70E740481C1C}">
                <a14:useLocalDpi xmlns:a14="http://schemas.microsoft.com/office/drawing/2010/main" val="0"/>
              </a:ext>
            </a:extLst>
          </a:blip>
          <a:srcRect l="8234" t="16314" r="4559" b="15605"/>
          <a:stretch/>
        </p:blipFill>
        <p:spPr>
          <a:xfrm>
            <a:off x="4482896" y="4406249"/>
            <a:ext cx="4114800" cy="2170747"/>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29437"/>
            <a:ext cx="2774422" cy="556948"/>
          </a:xfrm>
        </p:spPr>
        <p:txBody>
          <a:bodyPr>
            <a:normAutofit fontScale="90000"/>
          </a:bodyPr>
          <a:lstStyle/>
          <a:p>
            <a:r>
              <a:rPr lang="en-US" sz="1800" dirty="0"/>
              <a:t/>
            </a:r>
            <a:br>
              <a:rPr lang="en-US" sz="1800" dirty="0"/>
            </a:br>
            <a:r>
              <a:rPr lang="en-US" sz="1800" dirty="0"/>
              <a:t/>
            </a:r>
            <a:br>
              <a:rPr lang="en-US" sz="1800" dirty="0"/>
            </a:br>
            <a:r>
              <a:rPr lang="en-US" sz="1800" dirty="0"/>
              <a:t/>
            </a:r>
            <a:br>
              <a:rPr lang="en-US" sz="1800" dirty="0"/>
            </a:br>
            <a:r>
              <a:rPr lang="en-US" sz="1800" dirty="0" smtClean="0"/>
              <a:t>Prepare </a:t>
            </a:r>
            <a:r>
              <a:rPr lang="en-US" sz="1800" dirty="0" smtClean="0"/>
              <a:t>for Presentation</a:t>
            </a:r>
            <a:r>
              <a:rPr lang="en-US" sz="1800" dirty="0"/>
              <a:t/>
            </a:r>
            <a:br>
              <a:rPr lang="en-US" sz="1800" dirty="0"/>
            </a:br>
            <a:r>
              <a:rPr lang="en-US" sz="1800" dirty="0" smtClean="0"/>
              <a:t>November 22</a:t>
            </a:r>
            <a:r>
              <a:rPr lang="en-US" sz="1800" baseline="30000" dirty="0" smtClean="0"/>
              <a:t>nd</a:t>
            </a:r>
            <a:r>
              <a:rPr lang="en-US" sz="1800" dirty="0" smtClean="0"/>
              <a:t> – 28</a:t>
            </a:r>
            <a:r>
              <a:rPr lang="en-US" sz="1800" baseline="30000" dirty="0" smtClean="0"/>
              <a:t>th</a:t>
            </a:r>
            <a:r>
              <a:rPr lang="en-US" sz="1800" dirty="0" smtClean="0"/>
              <a:t> </a:t>
            </a:r>
            <a:endParaRPr lang="en-US" dirty="0"/>
          </a:p>
        </p:txBody>
      </p:sp>
      <p:sp>
        <p:nvSpPr>
          <p:cNvPr id="4" name="Text Placeholder 3"/>
          <p:cNvSpPr>
            <a:spLocks noGrp="1"/>
          </p:cNvSpPr>
          <p:nvPr>
            <p:ph type="body" sz="half" idx="2"/>
          </p:nvPr>
        </p:nvSpPr>
        <p:spPr>
          <a:xfrm>
            <a:off x="228600" y="686385"/>
            <a:ext cx="3581400" cy="7010400"/>
          </a:xfrm>
        </p:spPr>
        <p:txBody>
          <a:bodyPr>
            <a:noAutofit/>
          </a:bodyPr>
          <a:lstStyle/>
          <a:p>
            <a:r>
              <a:rPr lang="en-US" sz="1600" b="1" dirty="0"/>
              <a:t>Bonus points on final exam are based on presentations. </a:t>
            </a:r>
          </a:p>
          <a:p>
            <a:pPr lvl="0"/>
            <a:r>
              <a:rPr lang="en-US" sz="1600" dirty="0"/>
              <a:t>-Title slide with student names, project name and logo. </a:t>
            </a:r>
          </a:p>
          <a:p>
            <a:pPr lvl="0"/>
            <a:r>
              <a:rPr lang="en-US" sz="1600" dirty="0"/>
              <a:t>-Include a project description (abstract) that summarizes and describes your project.  Do not get into tables required, </a:t>
            </a:r>
            <a:r>
              <a:rPr lang="en-US" sz="1600" dirty="0" err="1"/>
              <a:t>etc</a:t>
            </a:r>
            <a:r>
              <a:rPr lang="en-US" sz="1600" dirty="0"/>
              <a:t> but write it from a user point of view.  </a:t>
            </a:r>
          </a:p>
          <a:p>
            <a:pPr lvl="0"/>
            <a:r>
              <a:rPr lang="en-US" sz="1600" dirty="0"/>
              <a:t>-Include the E-R diagram from Data Modeler. Explain your design during the presentation.   Include the normalized, relational schema on 1 slide.</a:t>
            </a:r>
          </a:p>
          <a:p>
            <a:pPr lvl="0"/>
            <a:r>
              <a:rPr lang="en-US" sz="1600" dirty="0"/>
              <a:t>-Include your </a:t>
            </a:r>
            <a:r>
              <a:rPr lang="en-US" sz="1600" b="1" dirty="0"/>
              <a:t>best</a:t>
            </a:r>
            <a:r>
              <a:rPr lang="en-US" sz="1600" dirty="0"/>
              <a:t> SQL statement, view or PL/SQL procedure. Write the question in English, show the statement and the output.</a:t>
            </a:r>
          </a:p>
          <a:p>
            <a:pPr lvl="0"/>
            <a:r>
              <a:rPr lang="en-US" sz="1600" dirty="0"/>
              <a:t>-Give 1 lesson learned.</a:t>
            </a:r>
          </a:p>
          <a:p>
            <a:pPr lvl="0"/>
            <a:r>
              <a:rPr lang="en-US" sz="1600" dirty="0"/>
              <a:t>-Include at least 1 question for the class based on your project or as a review for the final exam.</a:t>
            </a:r>
          </a:p>
          <a:p>
            <a:r>
              <a:rPr lang="en-US" sz="1600" dirty="0" smtClean="0"/>
              <a:t>~ </a:t>
            </a:r>
            <a:r>
              <a:rPr lang="en-US" sz="1600" dirty="0"/>
              <a:t>1 slide for each item listed above.  </a:t>
            </a:r>
            <a:endParaRPr lang="en-US" sz="1600" dirty="0" smtClean="0"/>
          </a:p>
          <a:p>
            <a:r>
              <a:rPr lang="en-US" sz="1800" b="1" dirty="0" smtClean="0"/>
              <a:t>PRESENT WEEK OF 11-29 to 12-3</a:t>
            </a:r>
            <a:endParaRPr lang="en-US" sz="1800" b="1"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88375" y="838200"/>
            <a:ext cx="2108861" cy="1772288"/>
          </a:xfrm>
          <a:prstGeom prst="rect">
            <a:avLst/>
          </a:prstGeom>
        </p:spPr>
      </p:pic>
      <p:sp>
        <p:nvSpPr>
          <p:cNvPr id="5" name="TextBox 4"/>
          <p:cNvSpPr txBox="1"/>
          <p:nvPr/>
        </p:nvSpPr>
        <p:spPr>
          <a:xfrm>
            <a:off x="4060272" y="3496811"/>
            <a:ext cx="4038600" cy="3139321"/>
          </a:xfrm>
          <a:prstGeom prst="rect">
            <a:avLst/>
          </a:prstGeom>
          <a:noFill/>
          <a:ln>
            <a:solidFill>
              <a:schemeClr val="accent3"/>
            </a:solidFill>
          </a:ln>
        </p:spPr>
        <p:txBody>
          <a:bodyPr wrap="square" rtlCol="0">
            <a:spAutoFit/>
          </a:bodyPr>
          <a:lstStyle/>
          <a:p>
            <a:r>
              <a:rPr lang="en-US" b="1" dirty="0"/>
              <a:t>Notes on Grading the Project:</a:t>
            </a:r>
            <a:endParaRPr lang="en-US" dirty="0"/>
          </a:p>
          <a:p>
            <a:r>
              <a:rPr lang="en-US" dirty="0"/>
              <a:t>For Part V, to earn maximum points, students need to implement features, of your choosing, that go above and beyond what we have done in previous assignments or examples used in class.  These are WOW Points.  If your project implements the part V requirements based on examples used in class, you may earn up to 90 % of the total points.      </a:t>
            </a:r>
          </a:p>
        </p:txBody>
      </p:sp>
      <p:pic>
        <p:nvPicPr>
          <p:cNvPr id="8" name="Content Placeholder 7" descr="Logo&#10;&#10;Description automatically generated">
            <a:extLst>
              <a:ext uri="{FF2B5EF4-FFF2-40B4-BE49-F238E27FC236}">
                <a16:creationId xmlns:a16="http://schemas.microsoft.com/office/drawing/2014/main" id="{6F3194FE-1440-44D7-8EC3-B655FC3602E3}"/>
              </a:ext>
            </a:extLst>
          </p:cNvPr>
          <p:cNvPicPr>
            <a:picLocks noGrp="1" noChangeAspect="1"/>
          </p:cNvPicPr>
          <p:nvPr>
            <p:ph idx="1"/>
          </p:nvPr>
        </p:nvPicPr>
        <p:blipFill rotWithShape="1">
          <a:blip r:embed="rId4"/>
          <a:srcRect l="4900" r="4314" b="4"/>
          <a:stretch/>
        </p:blipFill>
        <p:spPr>
          <a:xfrm>
            <a:off x="4060272" y="700843"/>
            <a:ext cx="1936222" cy="2132647"/>
          </a:xfrm>
          <a:prstGeom prst="rect">
            <a:avLst/>
          </a:prstGeom>
        </p:spPr>
      </p:pic>
      <p:sp>
        <p:nvSpPr>
          <p:cNvPr id="9" name="TextBox 8"/>
          <p:cNvSpPr txBox="1"/>
          <p:nvPr/>
        </p:nvSpPr>
        <p:spPr>
          <a:xfrm>
            <a:off x="4038600" y="2964056"/>
            <a:ext cx="3657600" cy="369332"/>
          </a:xfrm>
          <a:prstGeom prst="rect">
            <a:avLst/>
          </a:prstGeom>
          <a:noFill/>
        </p:spPr>
        <p:txBody>
          <a:bodyPr wrap="square" rtlCol="0">
            <a:spAutoFit/>
          </a:bodyPr>
          <a:lstStyle/>
          <a:p>
            <a:r>
              <a:rPr lang="en-US" dirty="0" smtClean="0"/>
              <a:t>Multi-Player Video Game Database</a:t>
            </a:r>
            <a:endParaRPr lang="en-US" dirty="0"/>
          </a:p>
        </p:txBody>
      </p:sp>
    </p:spTree>
    <p:extLst>
      <p:ext uri="{BB962C8B-B14F-4D97-AF65-F5344CB8AC3E}">
        <p14:creationId xmlns:p14="http://schemas.microsoft.com/office/powerpoint/2010/main" val="1995394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4287</TotalTime>
  <Words>668</Words>
  <Application>Microsoft Office PowerPoint</Application>
  <PresentationFormat>On-screen Show (4:3)</PresentationFormat>
  <Paragraphs>103</Paragraphs>
  <Slides>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Wingdings</vt:lpstr>
      <vt:lpstr>Office Theme</vt:lpstr>
      <vt:lpstr>Final Project Presentation</vt:lpstr>
      <vt:lpstr>Some Project Themes</vt:lpstr>
      <vt:lpstr>Part I, October 18th – 22nd</vt:lpstr>
      <vt:lpstr>Parts II, III, IV</vt:lpstr>
      <vt:lpstr>November 8th  – 21st  </vt:lpstr>
      <vt:lpstr>   Prepare for Presentation November 22nd – 28th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Presentations</dc:title>
  <dc:creator>Karen</dc:creator>
  <cp:lastModifiedBy>Karen Meyer</cp:lastModifiedBy>
  <cp:revision>49</cp:revision>
  <dcterms:created xsi:type="dcterms:W3CDTF">2012-02-25T19:33:51Z</dcterms:created>
  <dcterms:modified xsi:type="dcterms:W3CDTF">2021-10-13T16:33:01Z</dcterms:modified>
</cp:coreProperties>
</file>