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26" autoAdjust="0"/>
    <p:restoredTop sz="94660"/>
  </p:normalViewPr>
  <p:slideViewPr>
    <p:cSldViewPr snapToGrid="0">
      <p:cViewPr>
        <p:scale>
          <a:sx n="100" d="100"/>
          <a:sy n="100" d="100"/>
        </p:scale>
        <p:origin x="74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84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09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0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19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83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7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09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09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27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29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60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172D4-DF79-4B9B-8BC5-98EF4E94601A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91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25670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onfig</a:t>
            </a:r>
            <a:endParaRPr lang="en-US" altLang="ko-KR" sz="14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68962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status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12254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account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5670" y="638175"/>
            <a:ext cx="11352910" cy="419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HMI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55546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trader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144098" y="1574253"/>
            <a:ext cx="634481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kw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128714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callback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router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42130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sstat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8838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endParaRPr lang="en-US" altLang="ko-KR" sz="14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885422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endParaRPr lang="en-US" altLang="ko-KR" sz="14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98838" y="4034987"/>
            <a:ext cx="1080000" cy="625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mongo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001110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199290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413234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690241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948973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193230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8419309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9668714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1447377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0698580" y="4034987"/>
            <a:ext cx="1080000" cy="625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kiwoom</a:t>
            </a:r>
            <a:endParaRPr lang="en-US" altLang="ko-KR" sz="14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64268" y="4748506"/>
            <a:ext cx="1063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webserver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화살표 연결선 24"/>
          <p:cNvCxnSpPr>
            <a:stCxn id="12" idx="2"/>
            <a:endCxn id="14" idx="0"/>
          </p:cNvCxnSpPr>
          <p:nvPr/>
        </p:nvCxnSpPr>
        <p:spPr>
          <a:xfrm>
            <a:off x="5938838" y="2199290"/>
            <a:ext cx="0" cy="18356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11611804" y="2199290"/>
            <a:ext cx="0" cy="18356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65814" y="4989623"/>
            <a:ext cx="1771639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독립적으로 존재하며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r/w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위해서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restapi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349838" y="1495037"/>
            <a:ext cx="1188060" cy="32635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171986" y="3285677"/>
            <a:ext cx="1439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sync/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async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openapi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모든결과는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callback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처리한다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2" name="직선 화살표 연결선 41"/>
          <p:cNvCxnSpPr>
            <a:stCxn id="9" idx="1"/>
            <a:endCxn id="10" idx="3"/>
          </p:cNvCxnSpPr>
          <p:nvPr/>
        </p:nvCxnSpPr>
        <p:spPr>
          <a:xfrm flipH="1">
            <a:off x="10208714" y="1886772"/>
            <a:ext cx="935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364689" y="1675825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callback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104" y="2216323"/>
            <a:ext cx="1066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config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기능을 제공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config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strategy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config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23654" y="2216323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status</a:t>
            </a:r>
            <a:r>
              <a:rPr lang="ko-KR" altLang="en-US" sz="10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매수중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매도중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11486" y="2216323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주식계좌를</a:t>
            </a:r>
            <a:r>
              <a:rPr lang="en-US" altLang="ko-KR" sz="10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93564" y="4300363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tradin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전략을 관리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매수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매도 신호를 포착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21791" y="2216323"/>
            <a:ext cx="12650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 통계 관련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기능을 제공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시계열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지표 계산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rsi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이동평균선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등등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93402" y="2216323"/>
            <a:ext cx="115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이벤트 처리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080900" y="2216323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kw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callback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적절한 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에게 전달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65814" y="5691517"/>
            <a:ext cx="1636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 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raw data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주식계좌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정보 저장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개인적인 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주식분석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 저장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status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config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155546" y="260910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155546" y="366761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strategy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19869" y="2907310"/>
            <a:ext cx="68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stock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analyzer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2" name="직선 화살표 연결선 61"/>
          <p:cNvCxnSpPr>
            <a:stCxn id="8" idx="2"/>
            <a:endCxn id="59" idx="0"/>
          </p:cNvCxnSpPr>
          <p:nvPr/>
        </p:nvCxnSpPr>
        <p:spPr>
          <a:xfrm>
            <a:off x="4695546" y="2199290"/>
            <a:ext cx="0" cy="40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9" idx="2"/>
            <a:endCxn id="60" idx="0"/>
          </p:cNvCxnSpPr>
          <p:nvPr/>
        </p:nvCxnSpPr>
        <p:spPr>
          <a:xfrm>
            <a:off x="4695546" y="3234140"/>
            <a:ext cx="0" cy="433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1553387" y="3234140"/>
            <a:ext cx="131115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emergency</a:t>
            </a: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notifier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468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>
          <a:xfrm>
            <a:off x="7247690" y="650240"/>
            <a:ext cx="4310618" cy="516190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812800" y="650240"/>
            <a:ext cx="3982720" cy="587248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3305" y="102636"/>
            <a:ext cx="330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Automatic Trading – Buy/Sell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8016" y="874174"/>
            <a:ext cx="3042237" cy="4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실시간 조건식 검색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68016" y="1818556"/>
            <a:ext cx="3042237" cy="4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종목검출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68016" y="2762938"/>
            <a:ext cx="3042237" cy="4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종목별 분봉 데이터 수집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468016" y="3707320"/>
            <a:ext cx="3042237" cy="4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매수 신호 분석</a:t>
            </a:r>
          </a:p>
        </p:txBody>
      </p:sp>
      <p:sp>
        <p:nvSpPr>
          <p:cNvPr id="3" name="순서도: 판단 2"/>
          <p:cNvSpPr/>
          <p:nvPr/>
        </p:nvSpPr>
        <p:spPr>
          <a:xfrm>
            <a:off x="1673414" y="4710589"/>
            <a:ext cx="2631440" cy="5892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매수신호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468016" y="5812141"/>
            <a:ext cx="3042237" cy="4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매수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2" idx="2"/>
            <a:endCxn id="8" idx="0"/>
          </p:cNvCxnSpPr>
          <p:nvPr/>
        </p:nvCxnSpPr>
        <p:spPr>
          <a:xfrm>
            <a:off x="2989135" y="1365174"/>
            <a:ext cx="0" cy="4533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2"/>
            <a:endCxn id="10" idx="0"/>
          </p:cNvCxnSpPr>
          <p:nvPr/>
        </p:nvCxnSpPr>
        <p:spPr>
          <a:xfrm>
            <a:off x="2989135" y="3253938"/>
            <a:ext cx="0" cy="4533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2"/>
            <a:endCxn id="3" idx="0"/>
          </p:cNvCxnSpPr>
          <p:nvPr/>
        </p:nvCxnSpPr>
        <p:spPr>
          <a:xfrm flipH="1">
            <a:off x="2989134" y="4198320"/>
            <a:ext cx="1" cy="5122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" idx="2"/>
            <a:endCxn id="12" idx="0"/>
          </p:cNvCxnSpPr>
          <p:nvPr/>
        </p:nvCxnSpPr>
        <p:spPr>
          <a:xfrm>
            <a:off x="2989134" y="5299869"/>
            <a:ext cx="1" cy="5122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8" idx="2"/>
            <a:endCxn id="9" idx="0"/>
          </p:cNvCxnSpPr>
          <p:nvPr/>
        </p:nvCxnSpPr>
        <p:spPr>
          <a:xfrm>
            <a:off x="2989135" y="2309556"/>
            <a:ext cx="0" cy="4533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3" idx="1"/>
            <a:endCxn id="8" idx="1"/>
          </p:cNvCxnSpPr>
          <p:nvPr/>
        </p:nvCxnSpPr>
        <p:spPr>
          <a:xfrm rot="10800000">
            <a:off x="1468016" y="2064057"/>
            <a:ext cx="205398" cy="2941173"/>
          </a:xfrm>
          <a:prstGeom prst="bentConnector3">
            <a:avLst>
              <a:gd name="adj1" fmla="val 27560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7411616" y="874174"/>
            <a:ext cx="3551024" cy="49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매수한 종목 분봉 데이터 수집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7411616" y="1882368"/>
            <a:ext cx="3551024" cy="49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매도 신호 분석</a:t>
            </a:r>
            <a:endParaRPr lang="ko-KR" altLang="en-US" dirty="0"/>
          </a:p>
        </p:txBody>
      </p:sp>
      <p:sp>
        <p:nvSpPr>
          <p:cNvPr id="48" name="순서도: 판단 47"/>
          <p:cNvSpPr/>
          <p:nvPr/>
        </p:nvSpPr>
        <p:spPr>
          <a:xfrm>
            <a:off x="7411616" y="2890562"/>
            <a:ext cx="3551024" cy="58928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매도신호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7411616" y="3997036"/>
            <a:ext cx="3551024" cy="49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매도</a:t>
            </a:r>
            <a:endParaRPr lang="ko-KR" altLang="en-US" dirty="0"/>
          </a:p>
        </p:txBody>
      </p:sp>
      <p:sp>
        <p:nvSpPr>
          <p:cNvPr id="50" name="순서도: 판단 49"/>
          <p:cNvSpPr/>
          <p:nvPr/>
        </p:nvSpPr>
        <p:spPr>
          <a:xfrm>
            <a:off x="7411616" y="5005229"/>
            <a:ext cx="3551024" cy="58928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주식잔량</a:t>
            </a:r>
            <a:endParaRPr lang="ko-KR" altLang="en-US" dirty="0"/>
          </a:p>
        </p:txBody>
      </p:sp>
      <p:cxnSp>
        <p:nvCxnSpPr>
          <p:cNvPr id="57" name="직선 화살표 연결선 56"/>
          <p:cNvCxnSpPr>
            <a:stCxn id="43" idx="2"/>
            <a:endCxn id="44" idx="0"/>
          </p:cNvCxnSpPr>
          <p:nvPr/>
        </p:nvCxnSpPr>
        <p:spPr>
          <a:xfrm>
            <a:off x="9187128" y="1365174"/>
            <a:ext cx="0" cy="5171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4" idx="2"/>
            <a:endCxn id="48" idx="0"/>
          </p:cNvCxnSpPr>
          <p:nvPr/>
        </p:nvCxnSpPr>
        <p:spPr>
          <a:xfrm>
            <a:off x="9187128" y="2373368"/>
            <a:ext cx="0" cy="5171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8" idx="2"/>
            <a:endCxn id="49" idx="0"/>
          </p:cNvCxnSpPr>
          <p:nvPr/>
        </p:nvCxnSpPr>
        <p:spPr>
          <a:xfrm>
            <a:off x="9187128" y="3479842"/>
            <a:ext cx="0" cy="5171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9" idx="2"/>
            <a:endCxn id="50" idx="0"/>
          </p:cNvCxnSpPr>
          <p:nvPr/>
        </p:nvCxnSpPr>
        <p:spPr>
          <a:xfrm>
            <a:off x="9187128" y="4488036"/>
            <a:ext cx="0" cy="5171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12" idx="3"/>
            <a:endCxn id="43" idx="1"/>
          </p:cNvCxnSpPr>
          <p:nvPr/>
        </p:nvCxnSpPr>
        <p:spPr>
          <a:xfrm flipV="1">
            <a:off x="4510253" y="1119674"/>
            <a:ext cx="2901363" cy="49379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0" idx="1"/>
            <a:endCxn id="2" idx="3"/>
          </p:cNvCxnSpPr>
          <p:nvPr/>
        </p:nvCxnSpPr>
        <p:spPr>
          <a:xfrm flipH="1" flipV="1">
            <a:off x="4510253" y="1119674"/>
            <a:ext cx="2901363" cy="4180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48" idx="3"/>
            <a:endCxn id="43" idx="3"/>
          </p:cNvCxnSpPr>
          <p:nvPr/>
        </p:nvCxnSpPr>
        <p:spPr>
          <a:xfrm flipV="1">
            <a:off x="10962640" y="1119674"/>
            <a:ext cx="12700" cy="2065528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50" idx="3"/>
            <a:endCxn id="43" idx="3"/>
          </p:cNvCxnSpPr>
          <p:nvPr/>
        </p:nvCxnSpPr>
        <p:spPr>
          <a:xfrm flipV="1">
            <a:off x="10962640" y="1119674"/>
            <a:ext cx="12700" cy="4180195"/>
          </a:xfrm>
          <a:prstGeom prst="bentConnector3">
            <a:avLst>
              <a:gd name="adj1" fmla="val 34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00581" y="596566"/>
            <a:ext cx="553998" cy="185576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/>
                </a:solidFill>
              </a:rPr>
              <a:t>Buy Process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1572793" y="596566"/>
            <a:ext cx="553998" cy="182210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2"/>
                </a:solidFill>
              </a:rPr>
              <a:t>Sell Process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942594" y="5216969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367826" y="4635897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0961994" y="4895092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9179838" y="3410072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10816482" y="2829226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7308004" y="489319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60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305" y="102636"/>
            <a:ext cx="292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Understanding Transaction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programmer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579009"/>
            <a:ext cx="530225" cy="53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8790491" y="2606313"/>
            <a:ext cx="1288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EventLoop</a:t>
            </a:r>
            <a:r>
              <a:rPr lang="en-US" altLang="ko-KR" sz="1200" dirty="0" smtClean="0">
                <a:solidFill>
                  <a:srgbClr val="FF0000"/>
                </a:solidFill>
              </a:rPr>
              <a:t> Lock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529569" y="3986887"/>
            <a:ext cx="4237264" cy="1194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ko-KR" altLang="ko-KR" sz="900" dirty="0" err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on_receive_tr_data</a:t>
            </a: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769050" y="4392994"/>
            <a:ext cx="4328431" cy="31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self.dynamicCall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GetCommDataEx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trcode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output_name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21427" y="4797989"/>
            <a:ext cx="1491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EventLoop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Release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295400" y="844122"/>
            <a:ext cx="1234169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529569" y="844122"/>
            <a:ext cx="4237264" cy="214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 Request Function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1428" y="1259309"/>
            <a:ext cx="5128530" cy="3102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ko-KR" sz="900" dirty="0" err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SetInputValue</a:t>
            </a:r>
            <a:r>
              <a:rPr lang="ko-KR" altLang="ko-KR" sz="900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900" dirty="0" err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)",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endParaRPr lang="ko-KR" altLang="ko-KR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721428" y="1679542"/>
            <a:ext cx="5128530" cy="3102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SetInputValue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)",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endParaRPr lang="ko-KR" altLang="ko-KR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21428" y="2099775"/>
            <a:ext cx="5128530" cy="3102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SetInputValue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)",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endParaRPr lang="ko-KR" altLang="ko-KR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721427" y="2520008"/>
            <a:ext cx="5128531" cy="3102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err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CommRqData</a:t>
            </a:r>
            <a:r>
              <a:rPr lang="ko-KR" altLang="ko-KR" sz="900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900" dirty="0" err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)",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rqname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trcode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next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), </a:t>
            </a:r>
            <a:r>
              <a:rPr lang="ko-KR" altLang="ko-KR" sz="900" dirty="0" err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screen_no</a:t>
            </a:r>
            <a:endParaRPr lang="ko-KR" altLang="ko-KR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707366" y="2638425"/>
            <a:ext cx="1093734" cy="1918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TR </a:t>
            </a:r>
            <a:r>
              <a:rPr lang="ko-KR" altLang="en-US" sz="1100" dirty="0" smtClean="0"/>
              <a:t>수신 대기</a:t>
            </a:r>
            <a:endParaRPr lang="ko-KR" altLang="en-US" sz="11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819829" y="4083162"/>
            <a:ext cx="1656743" cy="2135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1100" dirty="0" err="1"/>
              <a:t>OnReceiveTrData</a:t>
            </a:r>
            <a:r>
              <a:rPr lang="en-US" altLang="ko-KR" sz="1100" dirty="0"/>
              <a:t> </a:t>
            </a:r>
            <a:r>
              <a:rPr lang="ko-KR" altLang="en-US" sz="1100" dirty="0"/>
              <a:t>수신</a:t>
            </a:r>
            <a:endParaRPr lang="ko-KR" altLang="ko-KR" sz="1100" dirty="0"/>
          </a:p>
        </p:txBody>
      </p:sp>
      <p:cxnSp>
        <p:nvCxnSpPr>
          <p:cNvPr id="68" name="직선 화살표 연결선 67"/>
          <p:cNvCxnSpPr/>
          <p:nvPr/>
        </p:nvCxnSpPr>
        <p:spPr>
          <a:xfrm flipH="1" flipV="1">
            <a:off x="1252005" y="1048164"/>
            <a:ext cx="1277564" cy="1938730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3" idx="2"/>
            <a:endCxn id="51" idx="0"/>
          </p:cNvCxnSpPr>
          <p:nvPr/>
        </p:nvCxnSpPr>
        <p:spPr>
          <a:xfrm rot="5400000">
            <a:off x="5824761" y="1653690"/>
            <a:ext cx="1252912" cy="3606032"/>
          </a:xfrm>
          <a:prstGeom prst="bentConnector3">
            <a:avLst/>
          </a:prstGeom>
          <a:ln w="25400"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086600" y="4354894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사용자 요청 데이터를 </a:t>
            </a:r>
            <a:r>
              <a:rPr lang="ko-KR" altLang="en-US" dirty="0" err="1" smtClean="0"/>
              <a:t>받아옴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19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1257" y="677636"/>
            <a:ext cx="7931915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저장할 데이터의 종류들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분봉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일봉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년봉</a:t>
            </a:r>
            <a:endParaRPr lang="en-US" altLang="ko-KR" dirty="0" smtClean="0"/>
          </a:p>
          <a:p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time_series_min1</a:t>
            </a:r>
          </a:p>
          <a:p>
            <a:r>
              <a:rPr lang="en-US" altLang="ko-KR" sz="1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time_series_day</a:t>
            </a:r>
            <a:endParaRPr lang="en-US" altLang="ko-KR" sz="12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time_series_</a:t>
            </a:r>
            <a:r>
              <a:rPr lang="en-US" altLang="ko-KR" sz="1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week</a:t>
            </a:r>
            <a:endParaRPr lang="en-US" altLang="ko-KR" sz="12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time_series_</a:t>
            </a:r>
            <a:r>
              <a:rPr lang="en-US" altLang="ko-KR" sz="1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month</a:t>
            </a:r>
            <a:endParaRPr lang="en-US" altLang="ko-KR" sz="12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time_series_</a:t>
            </a:r>
            <a:r>
              <a:rPr lang="en-US" altLang="ko-KR" sz="1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year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/>
              <a:t>field: code, market, open, high, low, close, volume, ma5/10/20/60(</a:t>
            </a:r>
            <a:r>
              <a:rPr lang="ko-KR" altLang="en-US" sz="1200" dirty="0" err="1" smtClean="0"/>
              <a:t>이평</a:t>
            </a:r>
            <a:r>
              <a:rPr lang="en-US" altLang="ko-KR" sz="1200" dirty="0" smtClean="0"/>
              <a:t>), </a:t>
            </a:r>
            <a:r>
              <a:rPr lang="en-US" altLang="ko-KR" sz="1200" dirty="0" err="1" smtClean="0"/>
              <a:t>rsi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등등</a:t>
            </a:r>
            <a:endParaRPr lang="en-US" altLang="ko-KR" sz="1200" dirty="0" smtClean="0"/>
          </a:p>
          <a:p>
            <a:r>
              <a:rPr lang="en-US" altLang="ko-KR" sz="1200" dirty="0" smtClean="0"/>
              <a:t>-&gt; kw open </a:t>
            </a:r>
            <a:r>
              <a:rPr lang="en-US" altLang="ko-KR" sz="1200" dirty="0" err="1" smtClean="0"/>
              <a:t>api</a:t>
            </a:r>
            <a:r>
              <a:rPr lang="ko-KR" altLang="en-US" sz="1200" dirty="0" smtClean="0"/>
              <a:t>이용해서 </a:t>
            </a:r>
            <a:r>
              <a:rPr lang="en-US" altLang="ko-KR" sz="1200" dirty="0" smtClean="0"/>
              <a:t>data</a:t>
            </a:r>
            <a:r>
              <a:rPr lang="ko-KR" altLang="en-US" sz="1200" dirty="0" smtClean="0"/>
              <a:t>쌓고</a:t>
            </a:r>
            <a:r>
              <a:rPr lang="en-US" altLang="ko-KR" sz="1200" dirty="0" smtClean="0"/>
              <a:t>, 2</a:t>
            </a:r>
            <a:r>
              <a:rPr lang="ko-KR" altLang="en-US" sz="1200" dirty="0" err="1" smtClean="0"/>
              <a:t>차데이터는</a:t>
            </a:r>
            <a:r>
              <a:rPr lang="ko-KR" altLang="en-US" sz="1200" dirty="0" smtClean="0"/>
              <a:t> 별도로 </a:t>
            </a:r>
            <a:r>
              <a:rPr lang="en-US" altLang="ko-KR" sz="1200" dirty="0" err="1" smtClean="0"/>
              <a:t>py</a:t>
            </a:r>
            <a:r>
              <a:rPr lang="en-US" altLang="ko-KR" sz="1200" dirty="0" smtClean="0"/>
              <a:t>(ta-lib) </a:t>
            </a:r>
            <a:r>
              <a:rPr lang="ko-KR" altLang="en-US" sz="1200" dirty="0" smtClean="0"/>
              <a:t>만들어서 저장해야 함</a:t>
            </a:r>
            <a:endParaRPr lang="en-US" altLang="ko-KR" sz="120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업종별 </a:t>
            </a:r>
            <a:r>
              <a:rPr lang="en-US" altLang="ko-KR" dirty="0" smtClean="0"/>
              <a:t>time series, theme</a:t>
            </a:r>
            <a:r>
              <a:rPr lang="ko-KR" altLang="en-US" dirty="0" smtClean="0"/>
              <a:t>별 </a:t>
            </a:r>
            <a:r>
              <a:rPr lang="en-US" altLang="ko-KR" dirty="0" smtClean="0"/>
              <a:t>time series 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r>
              <a:rPr lang="ko-KR" altLang="en-US" sz="1200" dirty="0" smtClean="0"/>
              <a:t>업종 평균 변동률</a:t>
            </a:r>
            <a:r>
              <a:rPr lang="en-US" altLang="ko-KR" sz="1200" dirty="0" smtClean="0"/>
              <a:t>, Theme </a:t>
            </a:r>
            <a:r>
              <a:rPr lang="ko-KR" altLang="en-US" sz="1200" dirty="0" smtClean="0"/>
              <a:t>평균 변동률</a:t>
            </a:r>
            <a:endParaRPr lang="en-US" altLang="ko-KR" sz="1200" dirty="0"/>
          </a:p>
          <a:p>
            <a:endParaRPr lang="en-US" altLang="ko-KR" dirty="0" smtClean="0"/>
          </a:p>
          <a:p>
            <a:r>
              <a:rPr lang="ko-KR" altLang="en-US" dirty="0" smtClean="0"/>
              <a:t>실시간 매매 데이터를 위한 </a:t>
            </a:r>
            <a:r>
              <a:rPr lang="en-US" altLang="ko-KR" dirty="0" smtClean="0"/>
              <a:t>collection</a:t>
            </a:r>
          </a:p>
          <a:p>
            <a:r>
              <a:rPr lang="en-US" altLang="ko-KR" sz="1200" dirty="0" smtClean="0"/>
              <a:t>field: </a:t>
            </a:r>
            <a:r>
              <a:rPr lang="ko-KR" altLang="en-US" sz="1200" dirty="0" err="1" smtClean="0"/>
              <a:t>체결강도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호가</a:t>
            </a:r>
            <a:r>
              <a:rPr lang="en-US" altLang="ko-KR" sz="1200" dirty="0" smtClean="0"/>
              <a:t>(1~10)</a:t>
            </a:r>
            <a:r>
              <a:rPr lang="ko-KR" altLang="en-US" sz="1200" dirty="0" smtClean="0"/>
              <a:t>별 </a:t>
            </a:r>
            <a:r>
              <a:rPr lang="ko-KR" altLang="en-US" sz="1200" dirty="0" err="1" smtClean="0"/>
              <a:t>매물량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등등</a:t>
            </a:r>
            <a:endParaRPr lang="en-US" altLang="ko-KR" sz="1200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조건검색식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history </a:t>
            </a:r>
            <a:r>
              <a:rPr lang="ko-KR" altLang="en-US" dirty="0" smtClean="0"/>
              <a:t>저장용 </a:t>
            </a:r>
            <a:r>
              <a:rPr lang="en-US" altLang="ko-KR" dirty="0" smtClean="0"/>
              <a:t>collection</a:t>
            </a:r>
          </a:p>
          <a:p>
            <a:r>
              <a:rPr lang="en-US" altLang="ko-KR" sz="1200" dirty="0" smtClean="0"/>
              <a:t>field: date, </a:t>
            </a:r>
            <a:r>
              <a:rPr lang="ko-KR" altLang="en-US" sz="1200" dirty="0" smtClean="0"/>
              <a:t>편입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방출</a:t>
            </a:r>
            <a:r>
              <a:rPr lang="en-US" altLang="ko-KR" sz="1200" dirty="0" smtClean="0"/>
              <a:t>, code, price, volume, + </a:t>
            </a:r>
            <a:r>
              <a:rPr lang="ko-KR" altLang="en-US" sz="1200" dirty="0" smtClean="0"/>
              <a:t>각종 지표 데이터</a:t>
            </a:r>
            <a:endParaRPr lang="en-US" altLang="ko-KR" sz="120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계좌정보 </a:t>
            </a:r>
            <a:r>
              <a:rPr lang="en-US" altLang="ko-KR" dirty="0" smtClean="0"/>
              <a:t>collection</a:t>
            </a:r>
          </a:p>
          <a:p>
            <a:r>
              <a:rPr lang="en-US" altLang="ko-KR" sz="1200" dirty="0" smtClean="0"/>
              <a:t>field: </a:t>
            </a:r>
            <a:r>
              <a:rPr lang="ko-KR" altLang="en-US" sz="1200" dirty="0" smtClean="0"/>
              <a:t>계좌번호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비번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체결이력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시간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종목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매수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비용</a:t>
            </a:r>
            <a:r>
              <a:rPr lang="en-US" altLang="ko-KR" sz="1200" dirty="0" smtClean="0"/>
              <a:t>), </a:t>
            </a:r>
            <a:r>
              <a:rPr lang="ko-KR" altLang="en-US" sz="1200" dirty="0" err="1" smtClean="0"/>
              <a:t>최종잔고</a:t>
            </a:r>
            <a:endParaRPr lang="en-US" altLang="ko-KR" sz="120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매매</a:t>
            </a:r>
            <a:r>
              <a:rPr lang="en-US" altLang="ko-KR" dirty="0" smtClean="0"/>
              <a:t> history </a:t>
            </a:r>
            <a:r>
              <a:rPr lang="ko-KR" altLang="en-US" dirty="0" smtClean="0"/>
              <a:t>저장용 </a:t>
            </a:r>
            <a:r>
              <a:rPr lang="en-US" altLang="ko-KR" dirty="0" smtClean="0"/>
              <a:t>collection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종목 분류를 위한 정적 데이터 </a:t>
            </a:r>
            <a:r>
              <a:rPr lang="en-US" altLang="ko-KR" dirty="0" smtClean="0"/>
              <a:t>-&gt; </a:t>
            </a:r>
            <a:r>
              <a:rPr lang="en-US" altLang="ko-KR" dirty="0" err="1" smtClean="0">
                <a:solidFill>
                  <a:srgbClr val="FF0000"/>
                </a:solidFill>
              </a:rPr>
              <a:t>stock_info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sz="1200" dirty="0" err="1" smtClean="0"/>
              <a:t>stock_info</a:t>
            </a:r>
            <a:r>
              <a:rPr lang="en-US" altLang="ko-KR" sz="1200" dirty="0" smtClean="0"/>
              <a:t> : code, name, theme, </a:t>
            </a:r>
            <a:r>
              <a:rPr lang="en-US" altLang="ko-KR" sz="1200" dirty="0" err="1" smtClean="0"/>
              <a:t>work_category</a:t>
            </a:r>
            <a:r>
              <a:rPr lang="en-US" altLang="ko-KR" sz="1200" dirty="0" smtClean="0"/>
              <a:t>, size, (</a:t>
            </a:r>
            <a:r>
              <a:rPr lang="en-US" altLang="ko-KR" sz="1200" dirty="0" err="1" smtClean="0"/>
              <a:t>kospi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kosdaq</a:t>
            </a:r>
            <a:r>
              <a:rPr lang="en-US" altLang="ko-KR" sz="1200" dirty="0" smtClean="0"/>
              <a:t>),  (</a:t>
            </a:r>
            <a:r>
              <a:rPr lang="ko-KR" altLang="en-US" sz="1200" dirty="0" smtClean="0"/>
              <a:t>실시간으로 변하지 않는 </a:t>
            </a:r>
            <a:r>
              <a:rPr lang="en-US" altLang="ko-KR" sz="1200" dirty="0" smtClean="0"/>
              <a:t>data</a:t>
            </a:r>
            <a:r>
              <a:rPr lang="ko-KR" altLang="en-US" sz="1200" dirty="0" smtClean="0"/>
              <a:t>를 저장한다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305" y="102636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Scheme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397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1257" y="677636"/>
            <a:ext cx="1016598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자동 매매를 위한 시나리오 구상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Theme </a:t>
            </a:r>
            <a:r>
              <a:rPr lang="ko-KR" altLang="en-US" sz="1200" dirty="0" smtClean="0"/>
              <a:t>별 변동률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업종별 변동률 실시간 모니터링</a:t>
            </a:r>
            <a:r>
              <a:rPr lang="en-US" altLang="ko-KR" sz="1200" dirty="0" smtClean="0"/>
              <a:t>….</a:t>
            </a:r>
          </a:p>
          <a:p>
            <a:r>
              <a:rPr lang="ko-KR" altLang="en-US" sz="1200" dirty="0" err="1"/>
              <a:t>조건검색식</a:t>
            </a:r>
            <a:r>
              <a:rPr lang="ko-KR" altLang="en-US" sz="1200" dirty="0"/>
              <a:t> 실시간 모니터링</a:t>
            </a:r>
            <a:r>
              <a:rPr lang="en-US" altLang="ko-KR" sz="1200" dirty="0"/>
              <a:t>….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-&gt; </a:t>
            </a:r>
            <a:r>
              <a:rPr lang="ko-KR" altLang="en-US" sz="1200" dirty="0" smtClean="0"/>
              <a:t>특이사항 발견되면</a:t>
            </a:r>
            <a:r>
              <a:rPr lang="en-US" altLang="ko-KR" sz="1200" dirty="0" smtClean="0"/>
              <a:t>(manually) </a:t>
            </a:r>
            <a:r>
              <a:rPr lang="ko-KR" altLang="en-US" sz="1200" dirty="0" err="1" smtClean="0"/>
              <a:t>특정테마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특정업종에</a:t>
            </a:r>
            <a:r>
              <a:rPr lang="ko-KR" altLang="en-US" sz="1200" dirty="0" smtClean="0"/>
              <a:t> 속해있는 모든 종목 </a:t>
            </a:r>
            <a:r>
              <a:rPr lang="en-US" altLang="ko-KR" sz="1200" dirty="0" err="1" smtClean="0"/>
              <a:t>all_fetch</a:t>
            </a:r>
            <a:r>
              <a:rPr lang="en-US" altLang="ko-KR" sz="1200" dirty="0" smtClean="0"/>
              <a:t> + </a:t>
            </a:r>
            <a:r>
              <a:rPr lang="en-US" altLang="ko-KR" sz="1200" dirty="0" err="1" smtClean="0"/>
              <a:t>gen_stock_index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돌려서</a:t>
            </a:r>
            <a:endParaRPr lang="en-US" altLang="ko-KR" sz="1200" dirty="0" smtClean="0"/>
          </a:p>
          <a:p>
            <a:r>
              <a:rPr lang="ko-KR" altLang="en-US" sz="1200" dirty="0" smtClean="0"/>
              <a:t>의사결정에 필요한 모든 </a:t>
            </a:r>
            <a:r>
              <a:rPr lang="en-US" altLang="ko-KR" sz="1200" dirty="0" smtClean="0"/>
              <a:t>data </a:t>
            </a:r>
            <a:r>
              <a:rPr lang="ko-KR" altLang="en-US" sz="1200" dirty="0" smtClean="0"/>
              <a:t>를 생성해낸다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* </a:t>
            </a:r>
            <a:r>
              <a:rPr lang="en-US" altLang="ko-KR" sz="1200" dirty="0" err="1" smtClean="0"/>
              <a:t>all_fetch</a:t>
            </a:r>
            <a:r>
              <a:rPr lang="en-US" altLang="ko-KR" sz="1200" dirty="0" smtClean="0"/>
              <a:t> : open </a:t>
            </a:r>
            <a:r>
              <a:rPr lang="en-US" altLang="ko-KR" sz="1200" dirty="0" err="1" smtClean="0"/>
              <a:t>api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이용하여 기본적인 정보를 긁어온다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* </a:t>
            </a:r>
            <a:r>
              <a:rPr lang="en-US" altLang="ko-KR" sz="1200" dirty="0" err="1" smtClean="0"/>
              <a:t>gen_stock_index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기본정보를 바탕으로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차 </a:t>
            </a:r>
            <a:r>
              <a:rPr lang="en-US" altLang="ko-KR" sz="1200" dirty="0" smtClean="0"/>
              <a:t>index</a:t>
            </a:r>
            <a:r>
              <a:rPr lang="ko-KR" altLang="en-US" sz="1200" dirty="0" smtClean="0"/>
              <a:t>정보를 생성해낸다</a:t>
            </a:r>
            <a:endParaRPr lang="en-US" altLang="ko-KR" sz="1200" dirty="0" smtClean="0"/>
          </a:p>
          <a:p>
            <a:r>
              <a:rPr lang="en-US" altLang="ko-KR" sz="1200" dirty="0" smtClean="0"/>
              <a:t>* 1, 2</a:t>
            </a:r>
            <a:r>
              <a:rPr lang="ko-KR" altLang="en-US" sz="1200" dirty="0" smtClean="0"/>
              <a:t>차 정보를 바탕으로 시각화 한다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차트를 보여주든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숫자를 보여주든</a:t>
            </a:r>
            <a:r>
              <a:rPr lang="en-US" altLang="ko-KR" sz="1200" dirty="0" smtClean="0"/>
              <a:t>..)</a:t>
            </a:r>
          </a:p>
          <a:p>
            <a:r>
              <a:rPr lang="en-US" altLang="ko-KR" sz="1200" dirty="0" smtClean="0"/>
              <a:t>* </a:t>
            </a:r>
            <a:r>
              <a:rPr lang="ko-KR" altLang="en-US" sz="1200" dirty="0" smtClean="0"/>
              <a:t>매수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매도할 종목을 선정한다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이때 </a:t>
            </a:r>
            <a:r>
              <a:rPr lang="en-US" altLang="ko-KR" sz="1200" dirty="0" smtClean="0"/>
              <a:t>base </a:t>
            </a:r>
            <a:r>
              <a:rPr lang="ko-KR" altLang="en-US" sz="1200" dirty="0" smtClean="0"/>
              <a:t>정보를 바탕으로 기본적으로 걸러야 할 종목을 걸러낸다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감리종목이라든지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상폐예상종목이라든지</a:t>
            </a:r>
            <a:r>
              <a:rPr lang="en-US" altLang="ko-KR" sz="1200" dirty="0" smtClean="0"/>
              <a:t>…)</a:t>
            </a:r>
          </a:p>
          <a:p>
            <a:r>
              <a:rPr lang="en-US" altLang="ko-KR" sz="1200" dirty="0" smtClean="0"/>
              <a:t>* </a:t>
            </a:r>
            <a:r>
              <a:rPr lang="ko-KR" altLang="en-US" sz="1200" dirty="0" smtClean="0"/>
              <a:t>매수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매도를 수행한다</a:t>
            </a:r>
            <a:r>
              <a:rPr lang="en-US" altLang="ko-KR" sz="1200" smtClean="0"/>
              <a:t>.</a:t>
            </a:r>
            <a:endParaRPr lang="en-US" altLang="ko-KR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3305" y="102636"/>
            <a:ext cx="243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Auto Trading Scenario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629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1257" y="677636"/>
            <a:ext cx="5216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어떤 데이터를 수집 할 것인가</a:t>
            </a:r>
            <a:r>
              <a:rPr lang="en-US" altLang="ko-KR" sz="1200" dirty="0" smtClean="0"/>
              <a:t>?</a:t>
            </a:r>
          </a:p>
          <a:p>
            <a:r>
              <a:rPr lang="en-US" altLang="ko-KR" sz="1200" dirty="0" smtClean="0"/>
              <a:t>open </a:t>
            </a:r>
            <a:r>
              <a:rPr lang="en-US" altLang="ko-KR" sz="1200" dirty="0" err="1" smtClean="0"/>
              <a:t>api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로부터 수집한 정보에 추가할 정보는 무엇인가</a:t>
            </a:r>
            <a:r>
              <a:rPr lang="en-US" altLang="ko-KR" sz="1200" dirty="0" smtClean="0"/>
              <a:t>?</a:t>
            </a:r>
          </a:p>
          <a:p>
            <a:r>
              <a:rPr lang="ko-KR" altLang="en-US" sz="1200" dirty="0" smtClean="0"/>
              <a:t>데이터 정제는 어떻게 </a:t>
            </a:r>
            <a:r>
              <a:rPr lang="ko-KR" altLang="en-US" sz="1200" dirty="0" err="1" smtClean="0"/>
              <a:t>할것인가</a:t>
            </a:r>
            <a:r>
              <a:rPr lang="en-US" altLang="ko-KR" sz="1200" dirty="0" smtClean="0"/>
              <a:t>?</a:t>
            </a:r>
          </a:p>
          <a:p>
            <a:r>
              <a:rPr lang="ko-KR" altLang="en-US" sz="1200" dirty="0" smtClean="0"/>
              <a:t>데이터는 어떻게 분류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정리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하여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 저장할 것인가</a:t>
            </a:r>
            <a:r>
              <a:rPr lang="en-US" altLang="ko-KR" sz="1200" dirty="0" smtClean="0"/>
              <a:t>?</a:t>
            </a:r>
          </a:p>
          <a:p>
            <a:r>
              <a:rPr lang="en-US" altLang="ko-KR" sz="1200" dirty="0" smtClean="0"/>
              <a:t>data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update </a:t>
            </a:r>
            <a:r>
              <a:rPr lang="ko-KR" altLang="en-US" sz="1200" dirty="0" smtClean="0"/>
              <a:t>처리는 고려하였는가</a:t>
            </a:r>
            <a:r>
              <a:rPr lang="en-US" altLang="ko-KR" sz="1200" dirty="0" smtClean="0"/>
              <a:t>?</a:t>
            </a:r>
          </a:p>
          <a:p>
            <a:r>
              <a:rPr lang="ko-KR" altLang="en-US" sz="1200" dirty="0" smtClean="0"/>
              <a:t>키움 </a:t>
            </a:r>
            <a:r>
              <a:rPr lang="en-US" altLang="ko-KR" sz="1200" dirty="0" smtClean="0"/>
              <a:t>open </a:t>
            </a:r>
            <a:r>
              <a:rPr lang="en-US" altLang="ko-KR" sz="1200" dirty="0" err="1" smtClean="0"/>
              <a:t>api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말고 다른 사이트에서 가져올 정보는 어떤 것들이 있는가</a:t>
            </a:r>
            <a:r>
              <a:rPr lang="en-US" altLang="ko-KR" sz="1200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305" y="102636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Collecting Data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1257" y="2954111"/>
            <a:ext cx="6035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기본적으로 </a:t>
            </a:r>
            <a:r>
              <a:rPr lang="ko-KR" altLang="en-US" sz="1200" b="1" dirty="0" smtClean="0"/>
              <a:t>분봉</a:t>
            </a:r>
            <a:r>
              <a:rPr lang="en-US" altLang="ko-KR" sz="1200" b="1" dirty="0" smtClean="0"/>
              <a:t>/</a:t>
            </a:r>
            <a:r>
              <a:rPr lang="ko-KR" altLang="en-US" sz="1200" b="1" dirty="0" err="1" smtClean="0"/>
              <a:t>일봉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주봉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월봉 데이터</a:t>
            </a:r>
            <a:r>
              <a:rPr lang="ko-KR" altLang="en-US" sz="1200" dirty="0" smtClean="0"/>
              <a:t>를 수집한다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일단 코스피만</a:t>
            </a:r>
            <a:r>
              <a:rPr lang="en-US" altLang="ko-KR" sz="1200" dirty="0" smtClean="0"/>
              <a:t>..)</a:t>
            </a:r>
          </a:p>
          <a:p>
            <a:r>
              <a:rPr lang="en-US" altLang="ko-KR" sz="1200" dirty="0" err="1" smtClean="0"/>
              <a:t>talib</a:t>
            </a:r>
            <a:r>
              <a:rPr lang="ko-KR" altLang="en-US" sz="1200" dirty="0" smtClean="0"/>
              <a:t>를 이용하여 </a:t>
            </a:r>
            <a:r>
              <a:rPr lang="ko-KR" altLang="en-US" sz="1200" dirty="0" err="1" smtClean="0"/>
              <a:t>이평선</a:t>
            </a:r>
            <a:r>
              <a:rPr lang="en-US" altLang="ko-KR" sz="1200" dirty="0" smtClean="0"/>
              <a:t>/MACD/RSI </a:t>
            </a:r>
            <a:r>
              <a:rPr lang="ko-KR" altLang="en-US" sz="1200" dirty="0" err="1" smtClean="0"/>
              <a:t>지표값을</a:t>
            </a:r>
            <a:r>
              <a:rPr lang="ko-KR" altLang="en-US" sz="1200" dirty="0" smtClean="0"/>
              <a:t> 추가한다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숫자는 모두 </a:t>
            </a:r>
            <a:r>
              <a:rPr lang="en-US" altLang="ko-KR" sz="1200" dirty="0" smtClean="0"/>
              <a:t>float </a:t>
            </a:r>
            <a:r>
              <a:rPr lang="ko-KR" altLang="en-US" sz="1200" dirty="0" smtClean="0"/>
              <a:t>으로 처리한다</a:t>
            </a:r>
            <a:r>
              <a:rPr lang="en-US" altLang="ko-KR" sz="1200" dirty="0" smtClean="0"/>
              <a:t>?</a:t>
            </a:r>
          </a:p>
          <a:p>
            <a:r>
              <a:rPr lang="ko-KR" altLang="en-US" sz="1200" dirty="0" smtClean="0"/>
              <a:t>단순 값은 모두 양수로 처리하고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상승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하락이 의미가 있는 경우에만 부등호를 붙인다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42453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1257" y="677636"/>
            <a:ext cx="18258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stock_name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주식명</a:t>
            </a:r>
            <a:endParaRPr lang="en-US" altLang="ko-KR" sz="1200" dirty="0" smtClean="0"/>
          </a:p>
          <a:p>
            <a:r>
              <a:rPr lang="en-US" altLang="ko-KR" sz="1200" dirty="0" smtClean="0"/>
              <a:t>code: 000123</a:t>
            </a:r>
          </a:p>
          <a:p>
            <a:r>
              <a:rPr lang="en-US" altLang="ko-KR" sz="1200" dirty="0" smtClean="0"/>
              <a:t>market: </a:t>
            </a:r>
            <a:r>
              <a:rPr lang="en-US" altLang="ko-KR" sz="1200" dirty="0" err="1" smtClean="0"/>
              <a:t>kospi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kosdaq</a:t>
            </a:r>
            <a:endParaRPr lang="en-US" altLang="ko-KR" sz="1200" dirty="0" smtClean="0"/>
          </a:p>
          <a:p>
            <a:r>
              <a:rPr lang="en-US" altLang="ko-KR" sz="1200" dirty="0" smtClean="0"/>
              <a:t>size:</a:t>
            </a:r>
          </a:p>
          <a:p>
            <a:r>
              <a:rPr lang="en-US" altLang="ko-KR" sz="1200" dirty="0" smtClean="0"/>
              <a:t>theme: </a:t>
            </a:r>
            <a:r>
              <a:rPr lang="ko-KR" altLang="en-US" sz="1200" dirty="0" smtClean="0"/>
              <a:t>속해있는 테마</a:t>
            </a:r>
            <a:endParaRPr lang="en-US" altLang="ko-KR" sz="1200" dirty="0" smtClean="0"/>
          </a:p>
          <a:p>
            <a:r>
              <a:rPr lang="en-US" altLang="ko-KR" sz="1200" dirty="0" smtClean="0"/>
              <a:t>warning: </a:t>
            </a:r>
            <a:r>
              <a:rPr lang="ko-KR" altLang="en-US" sz="1200" dirty="0" smtClean="0"/>
              <a:t>위험종목인지</a:t>
            </a:r>
            <a:r>
              <a:rPr lang="en-US" altLang="ko-KR" sz="1200" dirty="0" smtClean="0"/>
              <a:t>?</a:t>
            </a:r>
          </a:p>
          <a:p>
            <a:endParaRPr lang="en-US" altLang="ko-KR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3305" y="102636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Static Data of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tock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079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305" y="102636"/>
            <a:ext cx="182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Kiwoom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module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92085" y="1233967"/>
            <a:ext cx="7878535" cy="484570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38475" y="2009775"/>
            <a:ext cx="4391025" cy="2600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38475" y="1986443"/>
            <a:ext cx="63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core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715375" y="2009775"/>
            <a:ext cx="646694" cy="260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66981" y="5124059"/>
            <a:ext cx="1828770" cy="53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constant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71918" y="2577763"/>
            <a:ext cx="3124138" cy="838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method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671918" y="3582260"/>
            <a:ext cx="3124138" cy="838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event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41795" y="1620211"/>
            <a:ext cx="2053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request_controller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96660" y="1233967"/>
            <a:ext cx="861981" cy="484570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647944" y="1233967"/>
            <a:ext cx="861981" cy="484570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230817" y="895932"/>
            <a:ext cx="2035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Kiwoom</a:t>
            </a:r>
            <a:r>
              <a:rPr lang="en-US" altLang="ko-KR" dirty="0" smtClean="0"/>
              <a:t> open </a:t>
            </a:r>
            <a:r>
              <a:rPr lang="en-US" altLang="ko-KR" dirty="0" err="1" smtClean="0"/>
              <a:t>api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4280" y="895932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Application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66952" y="895932"/>
            <a:ext cx="100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kiwoom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276600" y="4610100"/>
            <a:ext cx="0" cy="513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6796056" y="2873137"/>
            <a:ext cx="1919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6796056" y="3133725"/>
            <a:ext cx="1919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6796056" y="3873262"/>
            <a:ext cx="1919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6796056" y="4133850"/>
            <a:ext cx="1919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7" idx="3"/>
          </p:cNvCxnSpPr>
          <p:nvPr/>
        </p:nvCxnSpPr>
        <p:spPr>
          <a:xfrm flipV="1">
            <a:off x="9362069" y="3309937"/>
            <a:ext cx="128587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370647" y="5124059"/>
            <a:ext cx="1828770" cy="53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account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992083" y="2009775"/>
            <a:ext cx="258178" cy="260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73429" y="162021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api</a:t>
            </a:r>
            <a:endParaRPr lang="ko-KR" altLang="en-US" dirty="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1358641" y="2667000"/>
            <a:ext cx="633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2266981" y="2667000"/>
            <a:ext cx="771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2250261" y="2968387"/>
            <a:ext cx="788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1358643" y="2968387"/>
            <a:ext cx="633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5233987" y="4610100"/>
            <a:ext cx="0" cy="513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715374" y="5124059"/>
            <a:ext cx="646695" cy="53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cfg</a:t>
            </a:r>
            <a:endParaRPr lang="ko-KR" altLang="en-US" dirty="0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9053009" y="4610100"/>
            <a:ext cx="0" cy="513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639</Words>
  <Application>Microsoft Office PowerPoint</Application>
  <PresentationFormat>와이드스크린</PresentationFormat>
  <Paragraphs>176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D2Coding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종혁</dc:creator>
  <cp:lastModifiedBy>신 종혁</cp:lastModifiedBy>
  <cp:revision>36</cp:revision>
  <dcterms:created xsi:type="dcterms:W3CDTF">2018-06-05T16:29:15Z</dcterms:created>
  <dcterms:modified xsi:type="dcterms:W3CDTF">2018-06-25T18:34:38Z</dcterms:modified>
</cp:coreProperties>
</file>