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3" r:id="rId8"/>
    <p:sldId id="263" r:id="rId9"/>
    <p:sldId id="264" r:id="rId10"/>
    <p:sldId id="265" r:id="rId11"/>
    <p:sldId id="266" r:id="rId12"/>
    <p:sldId id="268" r:id="rId13"/>
    <p:sldId id="269" r:id="rId14"/>
    <p:sldId id="276" r:id="rId15"/>
    <p:sldId id="270" r:id="rId16"/>
    <p:sldId id="271" r:id="rId17"/>
    <p:sldId id="272" r:id="rId18"/>
    <p:sldId id="275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26" autoAdjust="0"/>
    <p:restoredTop sz="94660"/>
  </p:normalViewPr>
  <p:slideViewPr>
    <p:cSldViewPr snapToGrid="0">
      <p:cViewPr>
        <p:scale>
          <a:sx n="75" d="100"/>
          <a:sy n="75" d="100"/>
        </p:scale>
        <p:origin x="170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84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09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0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19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3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7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09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09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7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29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0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172D4-DF79-4B9B-8BC5-98EF4E94601A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91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25670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onfig</a:t>
            </a:r>
            <a:endParaRPr lang="en-US" altLang="ko-KR" sz="14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68962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status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12254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account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5670" y="638175"/>
            <a:ext cx="11352910" cy="419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HMI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55546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trader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144098" y="1574253"/>
            <a:ext cx="634481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kw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128714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callback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42130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sstat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8838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endParaRPr lang="en-US" altLang="ko-KR" sz="14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85422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endParaRPr lang="en-US" altLang="ko-KR" sz="14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98838" y="4034987"/>
            <a:ext cx="1080000" cy="625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mongo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001110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199290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413234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690241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948973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193230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419309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9668714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1447377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0698580" y="4034987"/>
            <a:ext cx="1080000" cy="625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kiwoom</a:t>
            </a:r>
            <a:endParaRPr lang="en-US" altLang="ko-KR" sz="14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64268" y="4748506"/>
            <a:ext cx="1063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webserver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화살표 연결선 24"/>
          <p:cNvCxnSpPr>
            <a:stCxn id="12" idx="2"/>
            <a:endCxn id="14" idx="0"/>
          </p:cNvCxnSpPr>
          <p:nvPr/>
        </p:nvCxnSpPr>
        <p:spPr>
          <a:xfrm>
            <a:off x="5938838" y="2199290"/>
            <a:ext cx="0" cy="1835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11611804" y="2199290"/>
            <a:ext cx="0" cy="1835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65814" y="4989623"/>
            <a:ext cx="1771639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독립적으로 존재하며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r/w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위해서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restapi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49838" y="1495037"/>
            <a:ext cx="1188060" cy="32635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71986" y="3285677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sync/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async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openapi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모든결과는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callback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처리한다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2" name="직선 화살표 연결선 41"/>
          <p:cNvCxnSpPr>
            <a:stCxn id="9" idx="1"/>
            <a:endCxn id="10" idx="3"/>
          </p:cNvCxnSpPr>
          <p:nvPr/>
        </p:nvCxnSpPr>
        <p:spPr>
          <a:xfrm flipH="1">
            <a:off x="10208714" y="1886772"/>
            <a:ext cx="935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364689" y="1675825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callback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4" y="2216323"/>
            <a:ext cx="1066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config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기능을 제공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config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strategy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config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23654" y="2216323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status</a:t>
            </a:r>
            <a:r>
              <a:rPr lang="ko-KR" altLang="en-US" sz="10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매수중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매도중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11486" y="2216323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주식계좌를</a:t>
            </a:r>
            <a:r>
              <a:rPr lang="en-US" altLang="ko-KR" sz="10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93564" y="4300363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tradin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전략을 관리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 신호를 포착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21791" y="2216323"/>
            <a:ext cx="1265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 통계 관련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기능을 제공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시계열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지표 계산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rsi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이동평균선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등등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93402" y="2216323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이벤트 처리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080900" y="2216323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kw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callback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적절한 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전달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65814" y="5691517"/>
            <a:ext cx="1636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 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raw data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주식계좌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정보 저장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개인적인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주식분석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 저장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status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config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55546" y="260910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155546" y="366761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strategy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19869" y="2907310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stock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analyzer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2" name="직선 화살표 연결선 61"/>
          <p:cNvCxnSpPr>
            <a:stCxn id="8" idx="2"/>
            <a:endCxn id="59" idx="0"/>
          </p:cNvCxnSpPr>
          <p:nvPr/>
        </p:nvCxnSpPr>
        <p:spPr>
          <a:xfrm>
            <a:off x="4695546" y="2199290"/>
            <a:ext cx="0" cy="40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9" idx="2"/>
            <a:endCxn id="60" idx="0"/>
          </p:cNvCxnSpPr>
          <p:nvPr/>
        </p:nvCxnSpPr>
        <p:spPr>
          <a:xfrm>
            <a:off x="4695546" y="3234140"/>
            <a:ext cx="0" cy="43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553387" y="3234140"/>
            <a:ext cx="131115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emergency</a:t>
            </a: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notifier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68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8301" y="825033"/>
            <a:ext cx="1169406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ID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타입 	이름 	설명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1 	LONG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CommConnect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로그인 윈도우를 실행한다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Daki"/>
              </a:rPr>
              <a:t>3 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	LONG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CommRqData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통신 데이터를 송신한다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4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GetLoginInfo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로그인 정보를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5 	LONG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SendOrder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주식주문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Tran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을 송신한다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Daki"/>
              </a:rPr>
              <a:t>7 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	void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SetInputValue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Daki"/>
              </a:rPr>
              <a:t>8 	LONG 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SetOutputFID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endParaRPr lang="en-US" altLang="ko-KR" dirty="0" smtClean="0">
              <a:solidFill>
                <a:srgbClr val="000000"/>
              </a:solidFill>
              <a:latin typeface="Daki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10 	void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DisconnectRealData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리얼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시세를 끊는다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11 	LONG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GetRepeatCnt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수신 받은 데이터의 반복 개수를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12 	LONG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CommKwRqData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관심종목을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조회 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13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GetAPIModulePath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OpenApi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모듈이 설치되어 있는 디렉토리를 반환 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14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GetCodeListByMarket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장구분별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종목코드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리스트를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15 	LONG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GetConnectState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통신 접속 상태를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16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GetMasterCodeName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종목코드의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종목명을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17 	LONG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GetMasterListedStockCnt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종목코드의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상장주식수를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18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GetMasterConstruction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종목코드의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감리구분을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19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GetMasterListedStockDate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종목코드의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상장일을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20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GetMasterLastPrice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종목코드의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전일가를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21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GetMasterStockState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종목코드의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종목상태를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22 	LONG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GetDataCount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레코드의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반복개수를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23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GetOutputValue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수신 데이터를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305" y="102636"/>
            <a:ext cx="28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Kiwoom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open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method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298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3697" y="649735"/>
            <a:ext cx="111828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24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GetCommData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수신 데이터를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25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GetCommRealData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실시간 데이터를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26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GetChejanData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체결잔고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데이터를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27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GetThemeGroupList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테마 코드와 그룹의 리스트를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Daki"/>
              </a:rPr>
              <a:t>28 	BSTR 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GetThemeGroupCode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테마코드에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해당하는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종목코드를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  <a:endParaRPr lang="en-US" altLang="ko-KR" dirty="0" smtClean="0">
              <a:solidFill>
                <a:srgbClr val="000000"/>
              </a:solidFill>
              <a:latin typeface="Daki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46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GetBranchCodeName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회원사 코드와 이름을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48 	LONG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SetInfoData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아이디별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자동로그인이 접속이 필요할 때 사용한다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49 	LONG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SetRealReg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실시간 등록을 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50 	Void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SetRealRemove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종목별 실시간 해제 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SetRealReg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로 등록한 종목만 해제 가능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)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51 	long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GetConditionLoad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서버에 저장된 사용자 조건식을 가져온다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52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GetConditionNameList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조건검색에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필요한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조건명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리스트를 받아온다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53 	void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SendCondition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조건검색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조회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TR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을 송신한다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54 	void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SendConditionStop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실시간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조건검색을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중지한다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55 	Variant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GetCommDataEx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차트 조회한 데이터 전부를 배열로 받아온다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305" y="102636"/>
            <a:ext cx="28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Kiwoom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open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method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96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730" y="581778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당장 사용하지 않는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list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7730" y="930404"/>
            <a:ext cx="1070507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lain" startAt="6"/>
            </a:pPr>
            <a:r>
              <a:rPr lang="en-US" altLang="ko-KR" dirty="0" smtClean="0">
                <a:solidFill>
                  <a:srgbClr val="000000"/>
                </a:solidFill>
                <a:latin typeface="Daki"/>
              </a:rPr>
              <a:t>LONG 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SendOrderCredit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주식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신용주문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Tran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을 송신한다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  <a:endParaRPr lang="en-US" altLang="ko-KR" dirty="0" smtClean="0">
              <a:solidFill>
                <a:srgbClr val="000000"/>
              </a:solidFill>
              <a:latin typeface="Daki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29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GetFutureList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지수선물 코드 리스트를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30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GetFutureCodeByIndex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지수선물 코드를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31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GetActPriceList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지수옵션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행사가 리스트를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32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GetMonthList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지수옵션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월물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리스트를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33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GetOptionCode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지수옵션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종목코드를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34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GetOptionCodeByMonth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같은 행사가 다른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월물의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종목코드를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35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GetOptionCodeByActPrice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같은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월물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다른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행사가의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종목코드를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36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GetSFutureList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주식선물 코드 리스트를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37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GetSFutureCodeByIndex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주식선물 코드를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38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GetSActPriceList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주식옵션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행사가를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39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GetSMonthList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주식옵션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월물을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40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GetSOptionCode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주식옵션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코드를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41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GetSOptionCodeByMonth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주식옵션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월물만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변경된 코드를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42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GetSOptionCodeByActPric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e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주식옵션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행사가만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변경된 코드를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43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GetSFOBasisAssetList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주식선옵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기초자산코드와 이름을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44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GetOptionATM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지수옵션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ATM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을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45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GetSOptionATM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주식옵션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ATM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을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305" y="102636"/>
            <a:ext cx="28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Kiwoom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open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method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1942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36" y="774123"/>
            <a:ext cx="6848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500</a:t>
            </a:r>
            <a:r>
              <a:rPr lang="ko-KR" altLang="en-US" dirty="0" smtClean="0"/>
              <a:t>개 주식정보를 연속으로 조회하면 과도한 요청이 있다고 뜸</a:t>
            </a:r>
            <a:r>
              <a:rPr lang="en-US" altLang="ko-KR" dirty="0" smtClean="0"/>
              <a:t>…</a:t>
            </a: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305" y="102636"/>
            <a:ext cx="302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Kiwoom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open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reference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5600" y="1251635"/>
            <a:ext cx="1165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solidFill>
                  <a:srgbClr val="032F62"/>
                </a:solidFill>
                <a:latin typeface="SFMono-Regular"/>
              </a:rPr>
              <a:t>화면번호가</a:t>
            </a:r>
            <a:r>
              <a:rPr lang="ko-KR" altLang="en-US" dirty="0" smtClean="0">
                <a:solidFill>
                  <a:srgbClr val="032F62"/>
                </a:solidFill>
                <a:latin typeface="SFMono-Regular"/>
              </a:rPr>
              <a:t> 필요한 이유 </a:t>
            </a:r>
            <a:r>
              <a:rPr lang="en-US" altLang="ko-KR" dirty="0" smtClean="0">
                <a:solidFill>
                  <a:srgbClr val="032F62"/>
                </a:solidFill>
                <a:latin typeface="SFMono-Regular"/>
              </a:rPr>
              <a:t>: 4</a:t>
            </a:r>
            <a:r>
              <a:rPr lang="ko-KR" altLang="en-US" dirty="0">
                <a:solidFill>
                  <a:srgbClr val="032F62"/>
                </a:solidFill>
                <a:latin typeface="SFMono-Regular"/>
              </a:rPr>
              <a:t>자리</a:t>
            </a:r>
            <a:r>
              <a:rPr lang="en-US" altLang="ko-KR" dirty="0">
                <a:solidFill>
                  <a:srgbClr val="032F62"/>
                </a:solidFill>
                <a:latin typeface="SFMono-Regular"/>
              </a:rPr>
              <a:t>, </a:t>
            </a:r>
            <a:r>
              <a:rPr lang="ko-KR" altLang="en-US" dirty="0">
                <a:solidFill>
                  <a:srgbClr val="032F62"/>
                </a:solidFill>
                <a:latin typeface="SFMono-Regular"/>
              </a:rPr>
              <a:t>사용자 정의</a:t>
            </a:r>
            <a:r>
              <a:rPr lang="en-US" altLang="ko-KR" dirty="0">
                <a:solidFill>
                  <a:srgbClr val="032F62"/>
                </a:solidFill>
                <a:latin typeface="SFMono-Regular"/>
              </a:rPr>
              <a:t>, </a:t>
            </a:r>
            <a:r>
              <a:rPr lang="ko-KR" altLang="en-US" dirty="0">
                <a:solidFill>
                  <a:srgbClr val="032F62"/>
                </a:solidFill>
                <a:latin typeface="SFMono-Regular"/>
              </a:rPr>
              <a:t>서버에 조회나 주문을 요청할 때 이 요청을 구별하기 위한 </a:t>
            </a:r>
            <a:r>
              <a:rPr lang="ko-KR" altLang="en-US" dirty="0" err="1" smtClean="0">
                <a:solidFill>
                  <a:srgbClr val="032F62"/>
                </a:solidFill>
                <a:latin typeface="SFMono-Regular"/>
              </a:rPr>
              <a:t>키값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34736" y="1897966"/>
            <a:ext cx="115143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666666"/>
                </a:solidFill>
                <a:latin typeface="Noto Sans"/>
              </a:rPr>
              <a:t>키움</a:t>
            </a:r>
            <a:r>
              <a:rPr lang="en-US" altLang="ko-KR" dirty="0" err="1">
                <a:solidFill>
                  <a:srgbClr val="666666"/>
                </a:solidFill>
                <a:latin typeface="Noto Sans"/>
              </a:rPr>
              <a:t>OpenAPI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에서 </a:t>
            </a:r>
            <a:r>
              <a:rPr lang="ko-KR" altLang="en-US" dirty="0" err="1">
                <a:solidFill>
                  <a:srgbClr val="666666"/>
                </a:solidFill>
                <a:latin typeface="Noto Sans"/>
              </a:rPr>
              <a:t>시세조회는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 </a:t>
            </a:r>
            <a:r>
              <a:rPr lang="en-US" altLang="ko-KR" dirty="0">
                <a:solidFill>
                  <a:srgbClr val="666666"/>
                </a:solidFill>
                <a:latin typeface="Noto Sans"/>
              </a:rPr>
              <a:t>1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초당 </a:t>
            </a:r>
            <a:r>
              <a:rPr lang="en-US" altLang="ko-KR" dirty="0">
                <a:solidFill>
                  <a:srgbClr val="666666"/>
                </a:solidFill>
                <a:latin typeface="Noto Sans"/>
              </a:rPr>
              <a:t>5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회로 제한되는데 관심종목 조회와 </a:t>
            </a:r>
            <a:r>
              <a:rPr lang="ko-KR" altLang="en-US" dirty="0" err="1">
                <a:solidFill>
                  <a:srgbClr val="666666"/>
                </a:solidFill>
                <a:latin typeface="Noto Sans"/>
              </a:rPr>
              <a:t>조건검색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 조회 횟수도 포함된다</a:t>
            </a:r>
            <a:r>
              <a:rPr lang="en-US" altLang="ko-KR" dirty="0">
                <a:solidFill>
                  <a:srgbClr val="666666"/>
                </a:solidFill>
                <a:latin typeface="Noto Sans"/>
              </a:rPr>
              <a:t>. 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만일 </a:t>
            </a:r>
            <a:r>
              <a:rPr lang="en-US" altLang="ko-KR" dirty="0">
                <a:solidFill>
                  <a:srgbClr val="666666"/>
                </a:solidFill>
                <a:latin typeface="Noto Sans"/>
              </a:rPr>
              <a:t>1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초 동안 </a:t>
            </a:r>
            <a:r>
              <a:rPr lang="ko-KR" altLang="en-US" dirty="0" err="1">
                <a:solidFill>
                  <a:srgbClr val="666666"/>
                </a:solidFill>
                <a:latin typeface="Noto Sans"/>
              </a:rPr>
              <a:t>시세조회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 </a:t>
            </a:r>
            <a:r>
              <a:rPr lang="en-US" altLang="ko-KR" dirty="0">
                <a:solidFill>
                  <a:srgbClr val="666666"/>
                </a:solidFill>
                <a:latin typeface="Noto Sans"/>
              </a:rPr>
              <a:t>2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회 관심종목 </a:t>
            </a:r>
            <a:r>
              <a:rPr lang="en-US" altLang="ko-KR" dirty="0">
                <a:solidFill>
                  <a:srgbClr val="666666"/>
                </a:solidFill>
                <a:latin typeface="Noto Sans"/>
              </a:rPr>
              <a:t>1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회 </a:t>
            </a:r>
            <a:r>
              <a:rPr lang="ko-KR" altLang="en-US" dirty="0" err="1">
                <a:solidFill>
                  <a:srgbClr val="666666"/>
                </a:solidFill>
                <a:latin typeface="Noto Sans"/>
              </a:rPr>
              <a:t>조건검색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 </a:t>
            </a:r>
            <a:r>
              <a:rPr lang="en-US" altLang="ko-KR" dirty="0">
                <a:solidFill>
                  <a:srgbClr val="666666"/>
                </a:solidFill>
                <a:latin typeface="Noto Sans"/>
              </a:rPr>
              <a:t>2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회 순서로 조회를 했다면 모두 합쳐서 </a:t>
            </a:r>
            <a:r>
              <a:rPr lang="en-US" altLang="ko-KR" dirty="0">
                <a:solidFill>
                  <a:srgbClr val="666666"/>
                </a:solidFill>
                <a:latin typeface="Noto Sans"/>
              </a:rPr>
              <a:t>5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회이므로 모두 </a:t>
            </a:r>
            <a:r>
              <a:rPr lang="ko-KR" altLang="en-US" dirty="0" err="1">
                <a:solidFill>
                  <a:srgbClr val="666666"/>
                </a:solidFill>
                <a:latin typeface="Noto Sans"/>
              </a:rPr>
              <a:t>조회성공하겠지만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 </a:t>
            </a:r>
            <a:r>
              <a:rPr lang="ko-KR" altLang="en-US" dirty="0" err="1">
                <a:solidFill>
                  <a:srgbClr val="666666"/>
                </a:solidFill>
                <a:latin typeface="Noto Sans"/>
              </a:rPr>
              <a:t>조건검색을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 </a:t>
            </a:r>
            <a:r>
              <a:rPr lang="en-US" altLang="ko-KR" dirty="0">
                <a:solidFill>
                  <a:srgbClr val="666666"/>
                </a:solidFill>
                <a:latin typeface="Noto Sans"/>
              </a:rPr>
              <a:t>3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회 조회하면 맨 마지막 </a:t>
            </a:r>
            <a:r>
              <a:rPr lang="ko-KR" altLang="en-US" dirty="0" err="1">
                <a:solidFill>
                  <a:srgbClr val="666666"/>
                </a:solidFill>
                <a:latin typeface="Noto Sans"/>
              </a:rPr>
              <a:t>조건검색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 조회는 </a:t>
            </a:r>
            <a:r>
              <a:rPr lang="en-US" altLang="ko-KR" dirty="0">
                <a:solidFill>
                  <a:srgbClr val="666666"/>
                </a:solidFill>
                <a:latin typeface="Noto Sans"/>
              </a:rPr>
              <a:t>1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초에 </a:t>
            </a:r>
            <a:r>
              <a:rPr lang="en-US" altLang="ko-KR" dirty="0">
                <a:solidFill>
                  <a:srgbClr val="666666"/>
                </a:solidFill>
                <a:latin typeface="Noto Sans"/>
              </a:rPr>
              <a:t>6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번이 되어서 실패하게 된다</a:t>
            </a:r>
            <a:r>
              <a:rPr lang="en-US" altLang="ko-KR" dirty="0">
                <a:solidFill>
                  <a:srgbClr val="666666"/>
                </a:solidFill>
                <a:latin typeface="Noto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954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971" y="32983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안녕하세요.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소프토어입니다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아래 이미지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처럼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주식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자동매매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프로그램의 하단부에는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아래와같이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이 있습니다.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이것은 바로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키움증권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API 로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부터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특정 데이터를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요청할때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마다 1회씩 카운터가 증가하는데요.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아래와 같은 경우에 TR 카운터가 증가하게 됩니다.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1. 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관심종목에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종목을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추가했을때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주식기본정보(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현재가,거래량,대비율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등..) 와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호가정보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(1~10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매도수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호가) 2회의 카운터가 증가합니다.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특정종목이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매수가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되었을때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예수금/보유종목현황/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미채결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/당일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실현손익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총 4회의 카운터가 증가합니다.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이외에 각 화면에서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새로고침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등을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했을때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1회의 카운터가 증가합니다.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기타 이외에도 여러가지 상황에 의해서 필요시 프로그램이 자동으로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TR을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요청합니다.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그럼 왜 이런 카운터를 모니터링 할까요?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키움증권에서 일부 사용자들의 무분별한 데이터 요청으로 인해서 서버가 과부하가 있기때문에 일정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카운터이상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증가하게 되면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프로그램을 다시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시작할때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까지 데이터를 요청할 수 없습니다. 즉,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주식주문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(매수/매도/정정)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부터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각종조회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등이 막히게 됩니다.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그렇다면 TR 카운터는 어디까지 허용될까요?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키움증권에서 공식적으로 발표한 내용은 1초에 5회 이상 발생할 경우 제한이 걸리게 된다고 합니다.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하지만 자체 테스트 결과 1분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뿐만아니라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1시간동안 약 2100회 이상 카운터가 넘어가면 제한이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되는것을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확인했습니다.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현재까지 확인된 결과는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아래와같습니다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1분동안 5회 이상의 TR 데이터 요청 할 경우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1시간동안 2100회 이상의 TR 데이터를 요청 할 경우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 경우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아래와같이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메세지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창이 발생하게 됩니다.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키움증권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API 에서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밣생하는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메세지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창 입니다.)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만약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자동매매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기능을 사용하고 있는데 너무 많은 조회로 인해서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위와같은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메세지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창이 발생하게 되면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각종 조회 및 주문이 되지 않기 때문에 손실을 입을 수 있습니다.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1초에 5회 이상 요청하는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않는것은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프로그램 자체적으로 처리하여 문제가 없도록 설계되어 있지만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1시간에 2100 회 또는 그 이상(미확인) 에 대해서는 조건식에서 편입되는 종목들의 개수에 따라 달라지기 때문에 따로 처리할 수 있는 방법이 모호합니다.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따라서 회원님들이 설정하신 조건검색식이 너무 과도하게 종목이 편입되지않는 선으로 조절하시기 바랍니다.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모의투자로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자동매매를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진행해 보시면 TR 카운터가 증가되는 양을 확인가능 하기때문에 회원님들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꼐서도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현재 조건검색식이 과도하게 많이 들어오는지에 대해서 충분히 확인이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가능하실거라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생각됩니다.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소프토어에서도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보완책을 강구하여 지속적으로 업데이트 하도록 하겠습니다.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감사합니다.</a:t>
            </a:r>
            <a:endParaRPr kumimoji="0" lang="ko-KR" altLang="ko-KR" sz="1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조회제한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6" y="1479096"/>
            <a:ext cx="52578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조회제한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6" y="4346121"/>
            <a:ext cx="43243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3305" y="102636"/>
            <a:ext cx="455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Kiwoom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 Controller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시 참고할 내용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607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305" y="102636"/>
            <a:ext cx="339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Kiwoom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open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transition list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94332"/>
              </p:ext>
            </p:extLst>
          </p:nvPr>
        </p:nvGraphicFramePr>
        <p:xfrm>
          <a:off x="250699" y="719666"/>
          <a:ext cx="5172200" cy="5562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86100">
                  <a:extLst>
                    <a:ext uri="{9D8B030D-6E8A-4147-A177-3AD203B41FA5}">
                      <a16:colId xmlns:a16="http://schemas.microsoft.com/office/drawing/2014/main" val="630430472"/>
                    </a:ext>
                  </a:extLst>
                </a:gridCol>
                <a:gridCol w="2586100">
                  <a:extLst>
                    <a:ext uri="{9D8B030D-6E8A-4147-A177-3AD203B41FA5}">
                      <a16:colId xmlns:a16="http://schemas.microsoft.com/office/drawing/2014/main" val="294263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transition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description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478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opt10001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주식기본정보요청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opt10012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주문체결요청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0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opt10014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공매도추이요청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9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opt10015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일별거래상세요청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52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opt10016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신고저가요청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55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opt10017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상하한가요청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9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opt10018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고저가근접요청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3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opt10019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가격급등락요청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2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opt10023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거래량급증요청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1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opt10034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외인기간별매매상위요청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1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opt10035</a:t>
                      </a: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외인연속순매매상위요청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6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0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16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325299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783855"/>
              </p:ext>
            </p:extLst>
          </p:nvPr>
        </p:nvGraphicFramePr>
        <p:xfrm>
          <a:off x="6295899" y="719666"/>
          <a:ext cx="5172200" cy="5562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86100">
                  <a:extLst>
                    <a:ext uri="{9D8B030D-6E8A-4147-A177-3AD203B41FA5}">
                      <a16:colId xmlns:a16="http://schemas.microsoft.com/office/drawing/2014/main" val="630430472"/>
                    </a:ext>
                  </a:extLst>
                </a:gridCol>
                <a:gridCol w="2586100">
                  <a:extLst>
                    <a:ext uri="{9D8B030D-6E8A-4147-A177-3AD203B41FA5}">
                      <a16:colId xmlns:a16="http://schemas.microsoft.com/office/drawing/2014/main" val="294263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transition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description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478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opt10075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실시간미체결요청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opt10076</a:t>
                      </a: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실시간체결요청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0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opt10080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주식분봉차트조회요청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9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opt10081</a:t>
                      </a: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주식일봉차트조회요청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52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opt10082</a:t>
                      </a: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주식주봉차트조회요청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55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opt10083</a:t>
                      </a: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주식월봉차트조회요청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9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opt10094</a:t>
                      </a: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주식년봉차트조회요청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3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opt10085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계좌수익률요청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2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opt10086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일별주가요청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1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1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6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0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16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325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394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305" y="102636"/>
            <a:ext cx="339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Kiwoom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open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transition list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147976"/>
              </p:ext>
            </p:extLst>
          </p:nvPr>
        </p:nvGraphicFramePr>
        <p:xfrm>
          <a:off x="250699" y="719666"/>
          <a:ext cx="5172200" cy="5562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86100">
                  <a:extLst>
                    <a:ext uri="{9D8B030D-6E8A-4147-A177-3AD203B41FA5}">
                      <a16:colId xmlns:a16="http://schemas.microsoft.com/office/drawing/2014/main" val="630430472"/>
                    </a:ext>
                  </a:extLst>
                </a:gridCol>
                <a:gridCol w="2586100">
                  <a:extLst>
                    <a:ext uri="{9D8B030D-6E8A-4147-A177-3AD203B41FA5}">
                      <a16:colId xmlns:a16="http://schemas.microsoft.com/office/drawing/2014/main" val="294263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transition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description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478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opt20001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업종현재가요청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opt20002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업종별주가요청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0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opt20003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전업종지수요청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9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opt20005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업종분봉조회요청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52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opt20006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업종일봉조회요청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55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opt20007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업종주봉조회요청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9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opt20008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업종월봉조회요청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3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opt20019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업종연봉조회요청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2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1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1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6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0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16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325299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31505"/>
              </p:ext>
            </p:extLst>
          </p:nvPr>
        </p:nvGraphicFramePr>
        <p:xfrm>
          <a:off x="6079768" y="719666"/>
          <a:ext cx="5896102" cy="5562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15839">
                  <a:extLst>
                    <a:ext uri="{9D8B030D-6E8A-4147-A177-3AD203B41FA5}">
                      <a16:colId xmlns:a16="http://schemas.microsoft.com/office/drawing/2014/main" val="630430472"/>
                    </a:ext>
                  </a:extLst>
                </a:gridCol>
                <a:gridCol w="3480263">
                  <a:extLst>
                    <a:ext uri="{9D8B030D-6E8A-4147-A177-3AD203B41FA5}">
                      <a16:colId xmlns:a16="http://schemas.microsoft.com/office/drawing/2014/main" val="294263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transition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description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478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OPTKWFID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관심종목정보요청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OPW00004</a:t>
                      </a: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계좌평가현황요청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0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OPW00005</a:t>
                      </a: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체결잔고요청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9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OPW00009</a:t>
                      </a: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계좌별주문체결현황요청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52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OPW00016</a:t>
                      </a: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일별계좌수익률상세현황요청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55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OPW00017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계좌별당일현황요청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9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OPW00018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계좌평가잔고내역요청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3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2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1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1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6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0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16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325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922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305" y="102636"/>
            <a:ext cx="339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Kiwoom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open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transition list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449882"/>
              </p:ext>
            </p:extLst>
          </p:nvPr>
        </p:nvGraphicFramePr>
        <p:xfrm>
          <a:off x="250699" y="719666"/>
          <a:ext cx="5172200" cy="5562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7112">
                  <a:extLst>
                    <a:ext uri="{9D8B030D-6E8A-4147-A177-3AD203B41FA5}">
                      <a16:colId xmlns:a16="http://schemas.microsoft.com/office/drawing/2014/main" val="630430472"/>
                    </a:ext>
                  </a:extLst>
                </a:gridCol>
                <a:gridCol w="3195088">
                  <a:extLst>
                    <a:ext uri="{9D8B030D-6E8A-4147-A177-3AD203B41FA5}">
                      <a16:colId xmlns:a16="http://schemas.microsoft.com/office/drawing/2014/main" val="294263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transition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description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478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opt90001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테마그룹별요청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opt90002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테마구성종목요청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0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opt90003</a:t>
                      </a: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프로그램순매수상위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9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52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55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9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3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2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1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1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6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0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16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325299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447696"/>
              </p:ext>
            </p:extLst>
          </p:nvPr>
        </p:nvGraphicFramePr>
        <p:xfrm>
          <a:off x="6079768" y="719666"/>
          <a:ext cx="5896102" cy="5562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15839">
                  <a:extLst>
                    <a:ext uri="{9D8B030D-6E8A-4147-A177-3AD203B41FA5}">
                      <a16:colId xmlns:a16="http://schemas.microsoft.com/office/drawing/2014/main" val="630430472"/>
                    </a:ext>
                  </a:extLst>
                </a:gridCol>
                <a:gridCol w="3480263">
                  <a:extLst>
                    <a:ext uri="{9D8B030D-6E8A-4147-A177-3AD203B41FA5}">
                      <a16:colId xmlns:a16="http://schemas.microsoft.com/office/drawing/2014/main" val="294263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transition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description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478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0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9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52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55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9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3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2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1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1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6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0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16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325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823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60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42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7247690" y="650240"/>
            <a:ext cx="4310618" cy="516190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812800" y="650240"/>
            <a:ext cx="3982720" cy="587248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3305" y="102636"/>
            <a:ext cx="330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Automatic Trading – Buy/Sell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8016" y="874174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실시간 조건식 검색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68016" y="1818556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종목검출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68016" y="2762938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종목별 분봉 데이터 수집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68016" y="3707320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매수 신호 분석</a:t>
            </a:r>
          </a:p>
        </p:txBody>
      </p:sp>
      <p:sp>
        <p:nvSpPr>
          <p:cNvPr id="3" name="순서도: 판단 2"/>
          <p:cNvSpPr/>
          <p:nvPr/>
        </p:nvSpPr>
        <p:spPr>
          <a:xfrm>
            <a:off x="1673414" y="4710589"/>
            <a:ext cx="2631440" cy="5892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매수신호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468016" y="5812141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매수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2" idx="2"/>
            <a:endCxn id="8" idx="0"/>
          </p:cNvCxnSpPr>
          <p:nvPr/>
        </p:nvCxnSpPr>
        <p:spPr>
          <a:xfrm>
            <a:off x="2989135" y="1365174"/>
            <a:ext cx="0" cy="453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2"/>
            <a:endCxn id="10" idx="0"/>
          </p:cNvCxnSpPr>
          <p:nvPr/>
        </p:nvCxnSpPr>
        <p:spPr>
          <a:xfrm>
            <a:off x="2989135" y="3253938"/>
            <a:ext cx="0" cy="453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2"/>
            <a:endCxn id="3" idx="0"/>
          </p:cNvCxnSpPr>
          <p:nvPr/>
        </p:nvCxnSpPr>
        <p:spPr>
          <a:xfrm flipH="1">
            <a:off x="2989134" y="4198320"/>
            <a:ext cx="1" cy="512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" idx="2"/>
            <a:endCxn id="12" idx="0"/>
          </p:cNvCxnSpPr>
          <p:nvPr/>
        </p:nvCxnSpPr>
        <p:spPr>
          <a:xfrm>
            <a:off x="2989134" y="5299869"/>
            <a:ext cx="1" cy="5122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8" idx="2"/>
            <a:endCxn id="9" idx="0"/>
          </p:cNvCxnSpPr>
          <p:nvPr/>
        </p:nvCxnSpPr>
        <p:spPr>
          <a:xfrm>
            <a:off x="2989135" y="2309556"/>
            <a:ext cx="0" cy="453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3" idx="1"/>
            <a:endCxn id="8" idx="1"/>
          </p:cNvCxnSpPr>
          <p:nvPr/>
        </p:nvCxnSpPr>
        <p:spPr>
          <a:xfrm rot="10800000">
            <a:off x="1468016" y="2064057"/>
            <a:ext cx="205398" cy="2941173"/>
          </a:xfrm>
          <a:prstGeom prst="bentConnector3">
            <a:avLst>
              <a:gd name="adj1" fmla="val 27560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411616" y="874174"/>
            <a:ext cx="3551024" cy="49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매수한 종목 분봉 데이터 수집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7411616" y="1882368"/>
            <a:ext cx="3551024" cy="49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매도 신호 분석</a:t>
            </a:r>
            <a:endParaRPr lang="ko-KR" altLang="en-US" dirty="0"/>
          </a:p>
        </p:txBody>
      </p:sp>
      <p:sp>
        <p:nvSpPr>
          <p:cNvPr id="48" name="순서도: 판단 47"/>
          <p:cNvSpPr/>
          <p:nvPr/>
        </p:nvSpPr>
        <p:spPr>
          <a:xfrm>
            <a:off x="7411616" y="2890562"/>
            <a:ext cx="3551024" cy="58928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매도신호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7411616" y="3997036"/>
            <a:ext cx="3551024" cy="49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매도</a:t>
            </a:r>
            <a:endParaRPr lang="ko-KR" altLang="en-US" dirty="0"/>
          </a:p>
        </p:txBody>
      </p:sp>
      <p:sp>
        <p:nvSpPr>
          <p:cNvPr id="50" name="순서도: 판단 49"/>
          <p:cNvSpPr/>
          <p:nvPr/>
        </p:nvSpPr>
        <p:spPr>
          <a:xfrm>
            <a:off x="7411616" y="5005229"/>
            <a:ext cx="3551024" cy="58928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주식잔량</a:t>
            </a:r>
            <a:endParaRPr lang="ko-KR" altLang="en-US" dirty="0"/>
          </a:p>
        </p:txBody>
      </p:sp>
      <p:cxnSp>
        <p:nvCxnSpPr>
          <p:cNvPr id="57" name="직선 화살표 연결선 56"/>
          <p:cNvCxnSpPr>
            <a:stCxn id="43" idx="2"/>
            <a:endCxn id="44" idx="0"/>
          </p:cNvCxnSpPr>
          <p:nvPr/>
        </p:nvCxnSpPr>
        <p:spPr>
          <a:xfrm>
            <a:off x="9187128" y="1365174"/>
            <a:ext cx="0" cy="5171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4" idx="2"/>
            <a:endCxn id="48" idx="0"/>
          </p:cNvCxnSpPr>
          <p:nvPr/>
        </p:nvCxnSpPr>
        <p:spPr>
          <a:xfrm>
            <a:off x="9187128" y="2373368"/>
            <a:ext cx="0" cy="5171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8" idx="2"/>
            <a:endCxn id="49" idx="0"/>
          </p:cNvCxnSpPr>
          <p:nvPr/>
        </p:nvCxnSpPr>
        <p:spPr>
          <a:xfrm>
            <a:off x="9187128" y="3479842"/>
            <a:ext cx="0" cy="5171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9" idx="2"/>
            <a:endCxn id="50" idx="0"/>
          </p:cNvCxnSpPr>
          <p:nvPr/>
        </p:nvCxnSpPr>
        <p:spPr>
          <a:xfrm>
            <a:off x="9187128" y="4488036"/>
            <a:ext cx="0" cy="5171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12" idx="3"/>
            <a:endCxn id="43" idx="1"/>
          </p:cNvCxnSpPr>
          <p:nvPr/>
        </p:nvCxnSpPr>
        <p:spPr>
          <a:xfrm flipV="1">
            <a:off x="4510253" y="1119674"/>
            <a:ext cx="2901363" cy="49379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0" idx="1"/>
            <a:endCxn id="2" idx="3"/>
          </p:cNvCxnSpPr>
          <p:nvPr/>
        </p:nvCxnSpPr>
        <p:spPr>
          <a:xfrm flipH="1" flipV="1">
            <a:off x="4510253" y="1119674"/>
            <a:ext cx="2901363" cy="4180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48" idx="3"/>
            <a:endCxn id="43" idx="3"/>
          </p:cNvCxnSpPr>
          <p:nvPr/>
        </p:nvCxnSpPr>
        <p:spPr>
          <a:xfrm flipV="1">
            <a:off x="10962640" y="1119674"/>
            <a:ext cx="12700" cy="2065528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50" idx="3"/>
            <a:endCxn id="43" idx="3"/>
          </p:cNvCxnSpPr>
          <p:nvPr/>
        </p:nvCxnSpPr>
        <p:spPr>
          <a:xfrm flipV="1">
            <a:off x="10962640" y="1119674"/>
            <a:ext cx="12700" cy="4180195"/>
          </a:xfrm>
          <a:prstGeom prst="bentConnector3">
            <a:avLst>
              <a:gd name="adj1" fmla="val 34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00581" y="596566"/>
            <a:ext cx="553998" cy="185576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/>
                </a:solidFill>
              </a:rPr>
              <a:t>Buy Process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1572793" y="596566"/>
            <a:ext cx="553998" cy="18221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/>
                </a:solidFill>
              </a:rPr>
              <a:t>Sell Process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42594" y="521696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367826" y="4635897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0961994" y="489509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179838" y="341007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0816482" y="2829226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308004" y="489319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60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758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771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27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305" y="102636"/>
            <a:ext cx="292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Understanding Transaction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programme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579009"/>
            <a:ext cx="530225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8790491" y="2606313"/>
            <a:ext cx="128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EventLoop</a:t>
            </a:r>
            <a:r>
              <a:rPr lang="en-US" altLang="ko-KR" sz="1200" dirty="0" smtClean="0">
                <a:solidFill>
                  <a:srgbClr val="FF0000"/>
                </a:solidFill>
              </a:rPr>
              <a:t> Lock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529569" y="3986887"/>
            <a:ext cx="4237264" cy="1194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on_receive_tr_data</a:t>
            </a: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69050" y="4392994"/>
            <a:ext cx="4328431" cy="31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self.dynamicCall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GetCommDataEx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trcode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output_name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21427" y="4797989"/>
            <a:ext cx="1491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EventLoop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Release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295400" y="844122"/>
            <a:ext cx="1234169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529569" y="844122"/>
            <a:ext cx="4237264" cy="214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 Request Function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1428" y="1259309"/>
            <a:ext cx="5128530" cy="3102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SetInputValue</a:t>
            </a:r>
            <a:r>
              <a:rPr lang="ko-KR" altLang="ko-KR" sz="9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)",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endParaRPr lang="ko-KR" altLang="ko-KR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21428" y="1679542"/>
            <a:ext cx="5128530" cy="3102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SetInputValue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)",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endParaRPr lang="ko-KR" altLang="ko-KR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21428" y="2099775"/>
            <a:ext cx="5128530" cy="3102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SetInputValue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)",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endParaRPr lang="ko-KR" altLang="ko-KR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721427" y="2520008"/>
            <a:ext cx="5128531" cy="3102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CommRqData</a:t>
            </a:r>
            <a:r>
              <a:rPr lang="ko-KR" altLang="ko-KR" sz="9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)",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rqname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trcode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next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 </a:t>
            </a: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screen_no</a:t>
            </a:r>
            <a:endParaRPr lang="ko-KR" altLang="ko-KR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707366" y="2638425"/>
            <a:ext cx="1093734" cy="191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TR </a:t>
            </a:r>
            <a:r>
              <a:rPr lang="ko-KR" altLang="en-US" sz="1100" dirty="0" smtClean="0"/>
              <a:t>수신 대기</a:t>
            </a:r>
            <a:endParaRPr lang="ko-KR" altLang="en-US" sz="11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819829" y="4083162"/>
            <a:ext cx="1656743" cy="2135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 err="1"/>
              <a:t>OnReceiveTrData</a:t>
            </a:r>
            <a:r>
              <a:rPr lang="en-US" altLang="ko-KR" sz="1100" dirty="0"/>
              <a:t> </a:t>
            </a:r>
            <a:r>
              <a:rPr lang="ko-KR" altLang="en-US" sz="1100" dirty="0"/>
              <a:t>수신</a:t>
            </a:r>
            <a:endParaRPr lang="ko-KR" altLang="ko-KR" sz="1100" dirty="0"/>
          </a:p>
        </p:txBody>
      </p:sp>
      <p:cxnSp>
        <p:nvCxnSpPr>
          <p:cNvPr id="68" name="직선 화살표 연결선 67"/>
          <p:cNvCxnSpPr/>
          <p:nvPr/>
        </p:nvCxnSpPr>
        <p:spPr>
          <a:xfrm flipH="1" flipV="1">
            <a:off x="1252005" y="1048164"/>
            <a:ext cx="1277564" cy="193873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3" idx="2"/>
            <a:endCxn id="51" idx="0"/>
          </p:cNvCxnSpPr>
          <p:nvPr/>
        </p:nvCxnSpPr>
        <p:spPr>
          <a:xfrm rot="5400000">
            <a:off x="5824761" y="1653690"/>
            <a:ext cx="1252912" cy="3606032"/>
          </a:xfrm>
          <a:prstGeom prst="bentConnector3">
            <a:avLst/>
          </a:prstGeom>
          <a:ln w="25400"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86600" y="4354894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사용자 요청 데이터를 </a:t>
            </a:r>
            <a:r>
              <a:rPr lang="ko-KR" altLang="en-US" dirty="0" err="1" smtClean="0"/>
              <a:t>받아옴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1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1257" y="677636"/>
            <a:ext cx="7986417" cy="720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저장할 데이터의 종류들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분봉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일봉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년봉</a:t>
            </a:r>
            <a:endParaRPr lang="en-US" altLang="ko-KR" dirty="0" smtClean="0"/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time_series_min1</a:t>
            </a:r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time_series_min3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time_series_min5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time_series_min10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time_series_day</a:t>
            </a:r>
            <a:endParaRPr lang="en-US" altLang="ko-KR" sz="12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time_series_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week</a:t>
            </a:r>
            <a:endParaRPr lang="en-US" altLang="ko-KR" sz="12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time_series_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month</a:t>
            </a:r>
            <a:endParaRPr lang="en-US" altLang="ko-KR" sz="12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time_series_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year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/>
              <a:t>field: code, market, open, high, low, close, volume, ma5/10/20/60(</a:t>
            </a:r>
            <a:r>
              <a:rPr lang="ko-KR" altLang="en-US" sz="1200" dirty="0" err="1" smtClean="0"/>
              <a:t>이평</a:t>
            </a:r>
            <a:r>
              <a:rPr lang="en-US" altLang="ko-KR" sz="1200" dirty="0" smtClean="0"/>
              <a:t>), </a:t>
            </a:r>
            <a:r>
              <a:rPr lang="en-US" altLang="ko-KR" sz="1200" dirty="0" err="1" smtClean="0"/>
              <a:t>rsi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등등</a:t>
            </a:r>
            <a:endParaRPr lang="en-US" altLang="ko-KR" sz="1200" dirty="0" smtClean="0"/>
          </a:p>
          <a:p>
            <a:r>
              <a:rPr lang="en-US" altLang="ko-KR" sz="1200" dirty="0" smtClean="0"/>
              <a:t>-&gt; kw open </a:t>
            </a:r>
            <a:r>
              <a:rPr lang="en-US" altLang="ko-KR" sz="1200" dirty="0" err="1" smtClean="0"/>
              <a:t>api</a:t>
            </a:r>
            <a:r>
              <a:rPr lang="ko-KR" altLang="en-US" sz="1200" dirty="0" smtClean="0"/>
              <a:t>이용해서 </a:t>
            </a:r>
            <a:r>
              <a:rPr lang="en-US" altLang="ko-KR" sz="1200" dirty="0" smtClean="0"/>
              <a:t>data</a:t>
            </a:r>
            <a:r>
              <a:rPr lang="ko-KR" altLang="en-US" sz="1200" dirty="0" smtClean="0"/>
              <a:t>쌓고</a:t>
            </a:r>
            <a:r>
              <a:rPr lang="en-US" altLang="ko-KR" sz="1200" dirty="0" smtClean="0"/>
              <a:t>, 2</a:t>
            </a:r>
            <a:r>
              <a:rPr lang="ko-KR" altLang="en-US" sz="1200" dirty="0" err="1" smtClean="0"/>
              <a:t>차데이터는</a:t>
            </a:r>
            <a:r>
              <a:rPr lang="ko-KR" altLang="en-US" sz="1200" dirty="0" smtClean="0"/>
              <a:t> 별도로 </a:t>
            </a:r>
            <a:r>
              <a:rPr lang="en-US" altLang="ko-KR" sz="1200" dirty="0" err="1" smtClean="0"/>
              <a:t>py</a:t>
            </a:r>
            <a:r>
              <a:rPr lang="en-US" altLang="ko-KR" sz="1200" dirty="0" smtClean="0"/>
              <a:t>(ta-lib) </a:t>
            </a:r>
            <a:r>
              <a:rPr lang="ko-KR" altLang="en-US" sz="1200" dirty="0" smtClean="0"/>
              <a:t>만들어서 저장해야 함</a:t>
            </a:r>
            <a:endParaRPr lang="en-US" altLang="ko-KR" sz="12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업종별 </a:t>
            </a:r>
            <a:r>
              <a:rPr lang="en-US" altLang="ko-KR" dirty="0" smtClean="0"/>
              <a:t>time series, theme</a:t>
            </a:r>
            <a:r>
              <a:rPr lang="ko-KR" altLang="en-US" dirty="0" smtClean="0"/>
              <a:t>별 </a:t>
            </a:r>
            <a:r>
              <a:rPr lang="en-US" altLang="ko-KR" dirty="0" smtClean="0"/>
              <a:t>time series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r>
              <a:rPr lang="ko-KR" altLang="en-US" sz="1200" dirty="0" smtClean="0"/>
              <a:t>업종 평균 변동률</a:t>
            </a:r>
            <a:r>
              <a:rPr lang="en-US" altLang="ko-KR" sz="1200" dirty="0" smtClean="0"/>
              <a:t>, Theme </a:t>
            </a:r>
            <a:r>
              <a:rPr lang="ko-KR" altLang="en-US" sz="1200" dirty="0" smtClean="0"/>
              <a:t>평균 변동률</a:t>
            </a:r>
            <a:endParaRPr lang="en-US" altLang="ko-KR" sz="1200" dirty="0"/>
          </a:p>
          <a:p>
            <a:endParaRPr lang="en-US" altLang="ko-KR" dirty="0" smtClean="0"/>
          </a:p>
          <a:p>
            <a:r>
              <a:rPr lang="ko-KR" altLang="en-US" dirty="0" smtClean="0"/>
              <a:t>실시간 매매 데이터를 위한 </a:t>
            </a:r>
            <a:r>
              <a:rPr lang="en-US" altLang="ko-KR" dirty="0" smtClean="0"/>
              <a:t>collection</a:t>
            </a:r>
          </a:p>
          <a:p>
            <a:r>
              <a:rPr lang="en-US" altLang="ko-KR" sz="1200" dirty="0" smtClean="0"/>
              <a:t>field: </a:t>
            </a:r>
            <a:r>
              <a:rPr lang="ko-KR" altLang="en-US" sz="1200" dirty="0" err="1" smtClean="0"/>
              <a:t>체결강도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호가</a:t>
            </a:r>
            <a:r>
              <a:rPr lang="en-US" altLang="ko-KR" sz="1200" dirty="0" smtClean="0"/>
              <a:t>(1~10)</a:t>
            </a:r>
            <a:r>
              <a:rPr lang="ko-KR" altLang="en-US" sz="1200" dirty="0" smtClean="0"/>
              <a:t>별 </a:t>
            </a:r>
            <a:r>
              <a:rPr lang="ko-KR" altLang="en-US" sz="1200" dirty="0" err="1" smtClean="0"/>
              <a:t>매물량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등등</a:t>
            </a:r>
            <a:endParaRPr lang="en-US" altLang="ko-KR" sz="1200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조건검색식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history </a:t>
            </a:r>
            <a:r>
              <a:rPr lang="ko-KR" altLang="en-US" dirty="0" smtClean="0"/>
              <a:t>저장용 </a:t>
            </a:r>
            <a:r>
              <a:rPr lang="en-US" altLang="ko-KR" dirty="0" smtClean="0"/>
              <a:t>collection</a:t>
            </a:r>
          </a:p>
          <a:p>
            <a:r>
              <a:rPr lang="en-US" altLang="ko-KR" sz="1200" dirty="0" smtClean="0"/>
              <a:t>field: date, </a:t>
            </a:r>
            <a:r>
              <a:rPr lang="ko-KR" altLang="en-US" sz="1200" dirty="0" smtClean="0"/>
              <a:t>편입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방출</a:t>
            </a:r>
            <a:r>
              <a:rPr lang="en-US" altLang="ko-KR" sz="1200" dirty="0" smtClean="0"/>
              <a:t>, code, price, volume, + </a:t>
            </a:r>
            <a:r>
              <a:rPr lang="ko-KR" altLang="en-US" sz="1200" dirty="0" smtClean="0"/>
              <a:t>각종 지표 데이터</a:t>
            </a:r>
            <a:endParaRPr lang="en-US" altLang="ko-KR" sz="12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계좌정보 </a:t>
            </a:r>
            <a:r>
              <a:rPr lang="en-US" altLang="ko-KR" dirty="0" smtClean="0"/>
              <a:t>collection</a:t>
            </a:r>
          </a:p>
          <a:p>
            <a:r>
              <a:rPr lang="en-US" altLang="ko-KR" sz="1200" dirty="0" smtClean="0"/>
              <a:t>field: </a:t>
            </a:r>
            <a:r>
              <a:rPr lang="ko-KR" altLang="en-US" sz="1200" dirty="0" smtClean="0"/>
              <a:t>계좌번호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비번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체결이력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시간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종목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매수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비용</a:t>
            </a:r>
            <a:r>
              <a:rPr lang="en-US" altLang="ko-KR" sz="1200" dirty="0" smtClean="0"/>
              <a:t>), </a:t>
            </a:r>
            <a:r>
              <a:rPr lang="ko-KR" altLang="en-US" sz="1200" dirty="0" err="1" smtClean="0"/>
              <a:t>최종잔고</a:t>
            </a:r>
            <a:endParaRPr lang="en-US" altLang="ko-KR" sz="12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매매</a:t>
            </a:r>
            <a:r>
              <a:rPr lang="en-US" altLang="ko-KR" dirty="0" smtClean="0"/>
              <a:t> history </a:t>
            </a:r>
            <a:r>
              <a:rPr lang="ko-KR" altLang="en-US" dirty="0" smtClean="0"/>
              <a:t>저장용 </a:t>
            </a:r>
            <a:r>
              <a:rPr lang="en-US" altLang="ko-KR" dirty="0" smtClean="0"/>
              <a:t>collection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종목 분류를 위한 정적 데이터 </a:t>
            </a:r>
            <a:r>
              <a:rPr lang="en-US" altLang="ko-KR" dirty="0" smtClean="0"/>
              <a:t>-&gt; </a:t>
            </a:r>
            <a:r>
              <a:rPr lang="en-US" altLang="ko-KR" dirty="0" err="1" smtClean="0">
                <a:solidFill>
                  <a:srgbClr val="FF0000"/>
                </a:solidFill>
              </a:rPr>
              <a:t>stock_info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sz="1200" dirty="0" err="1" smtClean="0"/>
              <a:t>stock_info</a:t>
            </a:r>
            <a:r>
              <a:rPr lang="en-US" altLang="ko-KR" sz="1200" dirty="0" smtClean="0"/>
              <a:t> : code, name, theme, </a:t>
            </a:r>
            <a:r>
              <a:rPr lang="en-US" altLang="ko-KR" sz="1200" dirty="0" err="1" smtClean="0"/>
              <a:t>work_category</a:t>
            </a:r>
            <a:r>
              <a:rPr lang="en-US" altLang="ko-KR" sz="1200" dirty="0" smtClean="0"/>
              <a:t>, size, (</a:t>
            </a:r>
            <a:r>
              <a:rPr lang="en-US" altLang="ko-KR" sz="1200" dirty="0" err="1" smtClean="0"/>
              <a:t>kospi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kosdaq</a:t>
            </a:r>
            <a:r>
              <a:rPr lang="en-US" altLang="ko-KR" sz="1200" dirty="0" smtClean="0"/>
              <a:t>),  (</a:t>
            </a:r>
            <a:r>
              <a:rPr lang="ko-KR" altLang="en-US" sz="1200" dirty="0" smtClean="0"/>
              <a:t>실시간으로 변하지 않는 </a:t>
            </a:r>
            <a:r>
              <a:rPr lang="en-US" altLang="ko-KR" sz="1200" dirty="0" smtClean="0"/>
              <a:t>data</a:t>
            </a:r>
            <a:r>
              <a:rPr lang="ko-KR" altLang="en-US" sz="1200" dirty="0" smtClean="0"/>
              <a:t>를 저장한다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305" y="10263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Scheme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39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1257" y="677636"/>
            <a:ext cx="1016598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자동 매매를 위한 시나리오 구상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Theme </a:t>
            </a:r>
            <a:r>
              <a:rPr lang="ko-KR" altLang="en-US" sz="1200" dirty="0" smtClean="0"/>
              <a:t>별 변동률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업종별 변동률 실시간 모니터링</a:t>
            </a:r>
            <a:r>
              <a:rPr lang="en-US" altLang="ko-KR" sz="1200" dirty="0" smtClean="0"/>
              <a:t>….</a:t>
            </a:r>
          </a:p>
          <a:p>
            <a:r>
              <a:rPr lang="ko-KR" altLang="en-US" sz="1200" dirty="0" err="1"/>
              <a:t>조건검색식</a:t>
            </a:r>
            <a:r>
              <a:rPr lang="ko-KR" altLang="en-US" sz="1200" dirty="0"/>
              <a:t> 실시간 모니터링</a:t>
            </a:r>
            <a:r>
              <a:rPr lang="en-US" altLang="ko-KR" sz="1200" dirty="0"/>
              <a:t>….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-&gt; </a:t>
            </a:r>
            <a:r>
              <a:rPr lang="ko-KR" altLang="en-US" sz="1200" dirty="0" smtClean="0"/>
              <a:t>특이사항 발견되면</a:t>
            </a:r>
            <a:r>
              <a:rPr lang="en-US" altLang="ko-KR" sz="1200" dirty="0" smtClean="0"/>
              <a:t>(manually) </a:t>
            </a:r>
            <a:r>
              <a:rPr lang="ko-KR" altLang="en-US" sz="1200" dirty="0" err="1" smtClean="0"/>
              <a:t>특정테마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특정업종에</a:t>
            </a:r>
            <a:r>
              <a:rPr lang="ko-KR" altLang="en-US" sz="1200" dirty="0" smtClean="0"/>
              <a:t> 속해있는 모든 종목 </a:t>
            </a:r>
            <a:r>
              <a:rPr lang="en-US" altLang="ko-KR" sz="1200" dirty="0" err="1" smtClean="0"/>
              <a:t>all_fetch</a:t>
            </a:r>
            <a:r>
              <a:rPr lang="en-US" altLang="ko-KR" sz="1200" dirty="0" smtClean="0"/>
              <a:t> + </a:t>
            </a:r>
            <a:r>
              <a:rPr lang="en-US" altLang="ko-KR" sz="1200" dirty="0" err="1" smtClean="0"/>
              <a:t>gen_stock_index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돌려서</a:t>
            </a:r>
            <a:endParaRPr lang="en-US" altLang="ko-KR" sz="1200" dirty="0" smtClean="0"/>
          </a:p>
          <a:p>
            <a:r>
              <a:rPr lang="ko-KR" altLang="en-US" sz="1200" dirty="0" smtClean="0"/>
              <a:t>의사결정에 필요한 모든 </a:t>
            </a:r>
            <a:r>
              <a:rPr lang="en-US" altLang="ko-KR" sz="1200" dirty="0" smtClean="0"/>
              <a:t>data </a:t>
            </a:r>
            <a:r>
              <a:rPr lang="ko-KR" altLang="en-US" sz="1200" dirty="0" smtClean="0"/>
              <a:t>를 생성해낸다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all_fetch</a:t>
            </a:r>
            <a:r>
              <a:rPr lang="en-US" altLang="ko-KR" sz="1200" dirty="0" smtClean="0"/>
              <a:t> : open </a:t>
            </a:r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이용하여 기본적인 정보를 긁어온다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gen_stock_index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기본정보를 바탕으로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차 </a:t>
            </a:r>
            <a:r>
              <a:rPr lang="en-US" altLang="ko-KR" sz="1200" dirty="0" smtClean="0"/>
              <a:t>index</a:t>
            </a:r>
            <a:r>
              <a:rPr lang="ko-KR" altLang="en-US" sz="1200" dirty="0" smtClean="0"/>
              <a:t>정보를 생성해낸다</a:t>
            </a:r>
            <a:endParaRPr lang="en-US" altLang="ko-KR" sz="1200" dirty="0" smtClean="0"/>
          </a:p>
          <a:p>
            <a:r>
              <a:rPr lang="en-US" altLang="ko-KR" sz="1200" dirty="0" smtClean="0"/>
              <a:t>* 1, 2</a:t>
            </a:r>
            <a:r>
              <a:rPr lang="ko-KR" altLang="en-US" sz="1200" dirty="0" smtClean="0"/>
              <a:t>차 정보를 바탕으로 시각화 한다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차트를 보여주든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숫자를 보여주든</a:t>
            </a:r>
            <a:r>
              <a:rPr lang="en-US" altLang="ko-KR" sz="1200" dirty="0" smtClean="0"/>
              <a:t>..)</a:t>
            </a:r>
          </a:p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매수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매도할 종목을 선정한다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이때 </a:t>
            </a:r>
            <a:r>
              <a:rPr lang="en-US" altLang="ko-KR" sz="1200" dirty="0" smtClean="0"/>
              <a:t>base </a:t>
            </a:r>
            <a:r>
              <a:rPr lang="ko-KR" altLang="en-US" sz="1200" dirty="0" smtClean="0"/>
              <a:t>정보를 바탕으로 기본적으로 걸러야 할 종목을 걸러낸다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감리종목이라든지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상폐예상종목이라든지</a:t>
            </a:r>
            <a:r>
              <a:rPr lang="en-US" altLang="ko-KR" sz="1200" dirty="0" smtClean="0"/>
              <a:t>…)</a:t>
            </a:r>
          </a:p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매수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매도를 수행한다</a:t>
            </a:r>
            <a:r>
              <a:rPr lang="en-US" altLang="ko-KR" sz="1200" smtClean="0"/>
              <a:t>.</a:t>
            </a:r>
            <a:endParaRPr lang="en-US" altLang="ko-KR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3305" y="102636"/>
            <a:ext cx="243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Auto Trading Scenario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629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1257" y="677636"/>
            <a:ext cx="5216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어떤 데이터를 수집 할 것인가</a:t>
            </a:r>
            <a:r>
              <a:rPr lang="en-US" altLang="ko-KR" sz="1200" dirty="0" smtClean="0"/>
              <a:t>?</a:t>
            </a:r>
          </a:p>
          <a:p>
            <a:r>
              <a:rPr lang="en-US" altLang="ko-KR" sz="1200" dirty="0" smtClean="0"/>
              <a:t>open </a:t>
            </a:r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로부터 수집한 정보에 추가할 정보는 무엇인가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smtClean="0"/>
              <a:t>데이터 정제는 어떻게 </a:t>
            </a:r>
            <a:r>
              <a:rPr lang="ko-KR" altLang="en-US" sz="1200" dirty="0" err="1" smtClean="0"/>
              <a:t>할것인가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smtClean="0"/>
              <a:t>데이터는 어떻게 분류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정리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하여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저장할 것인가</a:t>
            </a:r>
            <a:r>
              <a:rPr lang="en-US" altLang="ko-KR" sz="1200" dirty="0" smtClean="0"/>
              <a:t>?</a:t>
            </a:r>
          </a:p>
          <a:p>
            <a:r>
              <a:rPr lang="en-US" altLang="ko-KR" sz="1200" dirty="0" smtClean="0"/>
              <a:t>data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update </a:t>
            </a:r>
            <a:r>
              <a:rPr lang="ko-KR" altLang="en-US" sz="1200" dirty="0" smtClean="0"/>
              <a:t>처리는 고려하였는가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smtClean="0"/>
              <a:t>키움 </a:t>
            </a:r>
            <a:r>
              <a:rPr lang="en-US" altLang="ko-KR" sz="1200" dirty="0" smtClean="0"/>
              <a:t>open </a:t>
            </a:r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말고 다른 사이트에서 가져올 정보는 어떤 것들이 있는가</a:t>
            </a:r>
            <a:r>
              <a:rPr lang="en-US" altLang="ko-KR" sz="1200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305" y="102636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Collecting Data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257" y="2318492"/>
            <a:ext cx="6870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기본적으로 </a:t>
            </a:r>
            <a:r>
              <a:rPr lang="ko-KR" altLang="en-US" sz="1200" b="1" dirty="0" smtClean="0"/>
              <a:t>분봉</a:t>
            </a:r>
            <a:r>
              <a:rPr lang="en-US" altLang="ko-KR" sz="1200" b="1" dirty="0" smtClean="0"/>
              <a:t>/</a:t>
            </a:r>
            <a:r>
              <a:rPr lang="ko-KR" altLang="en-US" sz="1200" b="1" dirty="0" err="1" smtClean="0"/>
              <a:t>일봉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주봉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월봉 데이터</a:t>
            </a:r>
            <a:r>
              <a:rPr lang="ko-KR" altLang="en-US" sz="1200" dirty="0" smtClean="0"/>
              <a:t>를 수집한다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일단 코스피만</a:t>
            </a:r>
            <a:r>
              <a:rPr lang="en-US" altLang="ko-KR" sz="1200" dirty="0" smtClean="0"/>
              <a:t>..)</a:t>
            </a:r>
          </a:p>
          <a:p>
            <a:r>
              <a:rPr lang="en-US" altLang="ko-KR" sz="1200" dirty="0" err="1" smtClean="0"/>
              <a:t>talib</a:t>
            </a:r>
            <a:r>
              <a:rPr lang="ko-KR" altLang="en-US" sz="1200" dirty="0" smtClean="0"/>
              <a:t>를 이용하여 </a:t>
            </a:r>
            <a:r>
              <a:rPr lang="ko-KR" altLang="en-US" sz="1200" dirty="0" err="1" smtClean="0"/>
              <a:t>이평선</a:t>
            </a:r>
            <a:r>
              <a:rPr lang="en-US" altLang="ko-KR" sz="1200" dirty="0" smtClean="0"/>
              <a:t>/MACD/RSI </a:t>
            </a:r>
            <a:r>
              <a:rPr lang="ko-KR" altLang="en-US" sz="1200" dirty="0" err="1" smtClean="0"/>
              <a:t>지표값을</a:t>
            </a:r>
            <a:r>
              <a:rPr lang="ko-KR" altLang="en-US" sz="1200" dirty="0" smtClean="0"/>
              <a:t> 추가한다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숫자는 모두 </a:t>
            </a:r>
            <a:r>
              <a:rPr lang="en-US" altLang="ko-KR" sz="1200" dirty="0" smtClean="0"/>
              <a:t>float </a:t>
            </a:r>
            <a:r>
              <a:rPr lang="ko-KR" altLang="en-US" sz="1200" dirty="0" smtClean="0"/>
              <a:t>으로 처리한다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smtClean="0"/>
              <a:t>단순 값은 모두 양수로 처리하고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상승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하락이 의미가 있는 경우에만 부등호를 붙인다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b="1" dirty="0" smtClean="0"/>
              <a:t>분봉의 경우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중간중간에 비는 시간대가 발생하는데</a:t>
            </a:r>
            <a:r>
              <a:rPr lang="en-US" altLang="ko-KR" sz="1200" b="1" dirty="0" smtClean="0"/>
              <a:t>, padding</a:t>
            </a:r>
            <a:r>
              <a:rPr lang="ko-KR" altLang="en-US" sz="1200" b="1" dirty="0" smtClean="0"/>
              <a:t>을  어떻게 해야 할지 생각해봐야 함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4245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305" y="102636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Collecting Data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257" y="697854"/>
            <a:ext cx="367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일봉</a:t>
            </a:r>
            <a:r>
              <a:rPr lang="ko-KR" altLang="en-US" sz="1200" dirty="0" smtClean="0"/>
              <a:t> 데이터를 </a:t>
            </a:r>
            <a:r>
              <a:rPr lang="ko-KR" altLang="en-US" sz="1200" dirty="0" err="1" smtClean="0"/>
              <a:t>저장시</a:t>
            </a:r>
            <a:r>
              <a:rPr lang="ko-KR" altLang="en-US" sz="1200" dirty="0" smtClean="0"/>
              <a:t> 필드</a:t>
            </a:r>
            <a:endParaRPr lang="en-US" altLang="ko-KR" sz="1200" dirty="0" smtClean="0"/>
          </a:p>
          <a:p>
            <a:r>
              <a:rPr lang="en-US" altLang="ko-KR" sz="1200" dirty="0" smtClean="0"/>
              <a:t>OPTKWFID: </a:t>
            </a:r>
            <a:r>
              <a:rPr lang="ko-KR" altLang="en-US" sz="1200" dirty="0" smtClean="0"/>
              <a:t>관심종목정보요청 </a:t>
            </a:r>
            <a:r>
              <a:rPr lang="en-US" altLang="ko-KR" sz="1200" dirty="0" smtClean="0"/>
              <a:t>TR</a:t>
            </a:r>
            <a:r>
              <a:rPr lang="ko-KR" altLang="en-US" sz="1200" dirty="0" smtClean="0"/>
              <a:t>의 데이터를 활용</a:t>
            </a:r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1385405"/>
            <a:ext cx="2381250" cy="5000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242" y="1385405"/>
            <a:ext cx="23812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1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1257" y="1550595"/>
            <a:ext cx="393248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stock_name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주식명</a:t>
            </a:r>
            <a:endParaRPr lang="en-US" altLang="ko-KR" sz="1200" dirty="0" smtClean="0"/>
          </a:p>
          <a:p>
            <a:r>
              <a:rPr lang="en-US" altLang="ko-KR" sz="1200" dirty="0" smtClean="0"/>
              <a:t>code: 000123</a:t>
            </a:r>
          </a:p>
          <a:p>
            <a:r>
              <a:rPr lang="en-US" altLang="ko-KR" sz="1200" dirty="0" smtClean="0"/>
              <a:t>market: </a:t>
            </a:r>
            <a:r>
              <a:rPr lang="en-US" altLang="ko-KR" sz="1200" dirty="0" err="1" smtClean="0"/>
              <a:t>kospi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kosdaq</a:t>
            </a:r>
            <a:endParaRPr lang="en-US" altLang="ko-KR" sz="1200" dirty="0" smtClean="0"/>
          </a:p>
          <a:p>
            <a:r>
              <a:rPr lang="en-US" altLang="ko-KR" sz="1200" dirty="0" smtClean="0"/>
              <a:t>size: </a:t>
            </a:r>
            <a:r>
              <a:rPr lang="ko-KR" altLang="en-US" sz="1200" dirty="0" smtClean="0"/>
              <a:t>대기업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중견기업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중소기업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업종코드라는게</a:t>
            </a:r>
            <a:r>
              <a:rPr lang="ko-KR" altLang="en-US" sz="1200" dirty="0" smtClean="0"/>
              <a:t> 있음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theme: </a:t>
            </a:r>
            <a:r>
              <a:rPr lang="ko-KR" altLang="en-US" sz="1200" dirty="0" smtClean="0"/>
              <a:t>속해있는 테마</a:t>
            </a:r>
            <a:endParaRPr lang="en-US" altLang="ko-KR" sz="1200" dirty="0" smtClean="0"/>
          </a:p>
          <a:p>
            <a:r>
              <a:rPr lang="en-US" altLang="ko-KR" sz="1200" dirty="0" smtClean="0"/>
              <a:t>warning: </a:t>
            </a:r>
            <a:r>
              <a:rPr lang="ko-KR" altLang="en-US" sz="1200" dirty="0" err="1" smtClean="0"/>
              <a:t>감리구분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preferred: True(</a:t>
            </a:r>
            <a:r>
              <a:rPr lang="ko-KR" altLang="en-US" sz="1200" dirty="0" smtClean="0"/>
              <a:t>우선주</a:t>
            </a:r>
            <a:r>
              <a:rPr lang="en-US" altLang="ko-KR" sz="1200" dirty="0" smtClean="0"/>
              <a:t>)/False(</a:t>
            </a:r>
            <a:r>
              <a:rPr lang="ko-KR" altLang="en-US" sz="1200" dirty="0" smtClean="0"/>
              <a:t>비 우선주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주가 상승률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최근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일 주가 상승률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최근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일 주가 상승률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최근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일 거래량 증가율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최근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일 거래량 증가율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외인 비중</a:t>
            </a:r>
            <a:endParaRPr lang="en-US" altLang="ko-KR" sz="1200" dirty="0" smtClean="0"/>
          </a:p>
          <a:p>
            <a:r>
              <a:rPr lang="ko-KR" altLang="en-US" sz="1200" dirty="0" smtClean="0"/>
              <a:t>기관 비중</a:t>
            </a:r>
            <a:endParaRPr lang="en-US" altLang="ko-KR" sz="1200" dirty="0" smtClean="0"/>
          </a:p>
          <a:p>
            <a:r>
              <a:rPr lang="ko-KR" altLang="en-US" sz="1200" dirty="0" smtClean="0"/>
              <a:t>개인 비중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3305" y="102636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Latest Stock Data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257" y="677636"/>
            <a:ext cx="5581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(static</a:t>
            </a:r>
            <a:r>
              <a:rPr lang="ko-KR" altLang="en-US" sz="1200" dirty="0" smtClean="0"/>
              <a:t>하게 변하지 않는 데이터 </a:t>
            </a:r>
            <a:r>
              <a:rPr lang="en-US" altLang="ko-KR" sz="1200" dirty="0" smtClean="0"/>
              <a:t>+ </a:t>
            </a:r>
            <a:r>
              <a:rPr lang="ko-KR" altLang="en-US" sz="1200" dirty="0" err="1" smtClean="0"/>
              <a:t>매일변하는</a:t>
            </a:r>
            <a:r>
              <a:rPr lang="ko-KR" altLang="en-US" sz="1200" dirty="0" smtClean="0"/>
              <a:t> 가장 최신의 데이터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저장한다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기준은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일</a:t>
            </a:r>
            <a:r>
              <a:rPr lang="en-US" altLang="ko-KR" sz="1200" dirty="0" smtClean="0"/>
              <a:t>“ </a:t>
            </a:r>
            <a:r>
              <a:rPr lang="ko-KR" altLang="en-US" sz="1200" dirty="0" smtClean="0"/>
              <a:t>단위</a:t>
            </a:r>
            <a:endParaRPr lang="en-US" altLang="ko-KR" sz="12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09" y="1385405"/>
            <a:ext cx="2381250" cy="5000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594" y="1385405"/>
            <a:ext cx="23812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9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305" y="102636"/>
            <a:ext cx="182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Kiwoom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module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92085" y="1233967"/>
            <a:ext cx="7878535" cy="48457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38475" y="2009775"/>
            <a:ext cx="4391025" cy="2600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38475" y="1986443"/>
            <a:ext cx="63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core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715375" y="2009775"/>
            <a:ext cx="646694" cy="260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66981" y="5124059"/>
            <a:ext cx="1828770" cy="53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constant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71918" y="2577763"/>
            <a:ext cx="3124138" cy="838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method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671918" y="3582260"/>
            <a:ext cx="3124138" cy="838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event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1795" y="1620211"/>
            <a:ext cx="205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request_controller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96660" y="1233967"/>
            <a:ext cx="861981" cy="48457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647944" y="1233967"/>
            <a:ext cx="861981" cy="48457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30817" y="895932"/>
            <a:ext cx="203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Kiwoom</a:t>
            </a:r>
            <a:r>
              <a:rPr lang="en-US" altLang="ko-KR" dirty="0" smtClean="0"/>
              <a:t> open </a:t>
            </a:r>
            <a:r>
              <a:rPr lang="en-US" altLang="ko-KR" dirty="0" err="1" smtClean="0"/>
              <a:t>api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4280" y="895932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66952" y="895932"/>
            <a:ext cx="100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kiwoom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276600" y="4610100"/>
            <a:ext cx="0" cy="513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796056" y="2873137"/>
            <a:ext cx="1919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6796056" y="3133725"/>
            <a:ext cx="1919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796056" y="3873262"/>
            <a:ext cx="1919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6796056" y="4133850"/>
            <a:ext cx="1919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7" idx="3"/>
          </p:cNvCxnSpPr>
          <p:nvPr/>
        </p:nvCxnSpPr>
        <p:spPr>
          <a:xfrm flipV="1">
            <a:off x="9362069" y="3309937"/>
            <a:ext cx="12858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370647" y="5124059"/>
            <a:ext cx="1828770" cy="53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account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992083" y="2009775"/>
            <a:ext cx="258178" cy="260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73429" y="162021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api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1358641" y="2667000"/>
            <a:ext cx="633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266981" y="2667000"/>
            <a:ext cx="771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2250261" y="2968387"/>
            <a:ext cx="788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1358643" y="2968387"/>
            <a:ext cx="633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233987" y="4610100"/>
            <a:ext cx="0" cy="513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715374" y="5124059"/>
            <a:ext cx="646695" cy="53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cfg</a:t>
            </a:r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9053009" y="4610100"/>
            <a:ext cx="0" cy="513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957</Words>
  <Application>Microsoft Office PowerPoint</Application>
  <PresentationFormat>와이드스크린</PresentationFormat>
  <Paragraphs>386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D2Coding</vt:lpstr>
      <vt:lpstr>Daki</vt:lpstr>
      <vt:lpstr>Noto Sans</vt:lpstr>
      <vt:lpstr>SFMono-Regular</vt:lpstr>
      <vt:lpstr>나눔고딕</vt:lpstr>
      <vt:lpstr>나눔고딕 ExtraBold</vt:lpstr>
      <vt:lpstr>나눔고딕코딩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종혁</dc:creator>
  <cp:lastModifiedBy>신 종혁</cp:lastModifiedBy>
  <cp:revision>54</cp:revision>
  <dcterms:created xsi:type="dcterms:W3CDTF">2018-06-05T16:29:15Z</dcterms:created>
  <dcterms:modified xsi:type="dcterms:W3CDTF">2018-06-26T17:23:01Z</dcterms:modified>
</cp:coreProperties>
</file>