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82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8" r:id="rId14"/>
    <p:sldId id="269" r:id="rId15"/>
    <p:sldId id="276" r:id="rId16"/>
    <p:sldId id="270" r:id="rId17"/>
    <p:sldId id="271" r:id="rId18"/>
    <p:sldId id="272" r:id="rId19"/>
    <p:sldId id="275" r:id="rId20"/>
    <p:sldId id="281" r:id="rId21"/>
    <p:sldId id="277" r:id="rId22"/>
    <p:sldId id="319" r:id="rId23"/>
    <p:sldId id="278" r:id="rId24"/>
    <p:sldId id="320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00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6" autoAdjust="0"/>
    <p:restoredTop sz="94660"/>
  </p:normalViewPr>
  <p:slideViewPr>
    <p:cSldViewPr snapToGrid="0">
      <p:cViewPr>
        <p:scale>
          <a:sx n="100" d="100"/>
          <a:sy n="100" d="100"/>
        </p:scale>
        <p:origin x="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5D047-68AE-4707-8B00-D22565033A21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5F53E-783E-4030-828C-EF5FB62B5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9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module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2085" y="1233967"/>
            <a:ext cx="7878535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38475" y="2009775"/>
            <a:ext cx="4391025" cy="260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8475" y="1986443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15375" y="2009775"/>
            <a:ext cx="646694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6981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constant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1918" y="2577763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71918" y="3582260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1795" y="1620211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request_controller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6660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47944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30817" y="895932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r>
              <a:rPr lang="en-US" altLang="ko-KR" dirty="0" smtClean="0"/>
              <a:t> open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280" y="89593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66952" y="895932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76600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96056" y="2873137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96056" y="3133725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96056" y="3873262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796056" y="4133850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</p:cNvCxnSpPr>
          <p:nvPr/>
        </p:nvCxnSpPr>
        <p:spPr>
          <a:xfrm flipV="1">
            <a:off x="9362069" y="3309937"/>
            <a:ext cx="1285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70647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92083" y="2009775"/>
            <a:ext cx="258178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73429" y="16202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api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358641" y="2667000"/>
            <a:ext cx="63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266981" y="2667000"/>
            <a:ext cx="771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250261" y="2968387"/>
            <a:ext cx="78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358643" y="2968387"/>
            <a:ext cx="63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33987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715374" y="5124059"/>
            <a:ext cx="646695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cfg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053009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8301" y="825033"/>
            <a:ext cx="116940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ID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타입 	이름 	설명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CommConnect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로그인 윈도우를 실행한다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3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CommRqData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통신 데이터를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GetLoginInfo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로그인 정보를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SendOrder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주식주문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Tran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7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SetInputValue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8 	LONG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SetOutputFID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10 	void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DisconnectRealData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리얼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시세를 끊는다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GetRepeatCnt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받은 데이터의 반복 개수를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12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CommKwRqData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관심종목을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조회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13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GetAPIModulePath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OpenApi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모듈이 설치되어 있는 디렉토리를 반환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GetCodeListByMarket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장구분별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15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GetConnectState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통신 접속 상태를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16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GetMasterCodeName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종목명을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17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GetMasterListedStockCnt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상장주식수를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18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GetMasterConstruction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감리구분을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19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GetMasterListedStockDate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상장일을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20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GetMasterLastPrice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전일가를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21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GetMasterStockState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종목상태를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22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GetDataCount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레코드의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반복개수를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GetOutputValue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05" y="102636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method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29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3697" y="649735"/>
            <a:ext cx="111828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GetCommData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GetCommRealData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26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GetChejanData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체결잔고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27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GetThemeGroupList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테마 코드와 그룹의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28 	BSTR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GetThemeGroupCode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테마코드에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해당하는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46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GetBranchCodeName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회원사 코드와 이름을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48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SetInfoData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아이디별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자동로그인이 접속이 필요할 때 사용한다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49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SetRealReg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등록을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50 	Void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SetRealRemove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종목별 실시간 해제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SetRealReg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 등록한 종목만 해제 가능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)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GetConditionLoad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서버에 저장된 사용자 조건식을 가져온다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52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GetConditionNameList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조건검색에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필요한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조건명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받아온다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53 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SendCondition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조회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54 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SendConditionStop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중지한다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55 	Variant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GetCommDataEx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차트 조회한 데이터 전부를 배열로 받아온다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305" y="102636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method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9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30" y="58177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당장 사용하지 않는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7730" y="930404"/>
            <a:ext cx="107050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6"/>
            </a:pPr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LONG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SendOrderCredit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신용주문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Tran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29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GetFutureList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지수선물 코드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30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GetFutureCodeByIndex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지수선물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31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GetActPriceList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행사가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32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GetMonthList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34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GetOptionCodeByMonth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같은 행사가 다른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GetOptionCodeByActPrice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같은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다른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36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GetSFutureList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주식선물 코드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37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GetSFutureCodeByIndex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주식선물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38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GetSActPriceList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39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GetSMonthList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40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41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GetSOptionCodeByMonth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월물만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변경된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42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GetSOptionCodeByActPric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e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행사가만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변경된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GetSFOBasisAssetList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주식선옵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기초자산코드와 이름을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44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GetOptionATM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ATM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GetSOptionATM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ATM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05" y="102636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method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94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36" y="774123"/>
            <a:ext cx="684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500</a:t>
            </a:r>
            <a:r>
              <a:rPr lang="ko-KR" altLang="en-US" dirty="0" smtClean="0"/>
              <a:t>개 주식정보를 연속으로 조회하면 과도한 요청이 있다고 뜸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05" y="102636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reference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5600" y="1251635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032F62"/>
                </a:solidFill>
                <a:latin typeface="SFMono-Regular"/>
              </a:rPr>
              <a:t>화면번호가</a:t>
            </a:r>
            <a:r>
              <a:rPr lang="ko-KR" altLang="en-US" dirty="0" smtClean="0">
                <a:solidFill>
                  <a:srgbClr val="032F62"/>
                </a:solidFill>
                <a:latin typeface="SFMono-Regular"/>
              </a:rPr>
              <a:t> 필요한 이유 </a:t>
            </a:r>
            <a:r>
              <a:rPr lang="en-US" altLang="ko-KR" dirty="0" smtClean="0">
                <a:solidFill>
                  <a:srgbClr val="032F62"/>
                </a:solidFill>
                <a:latin typeface="SFMono-Regular"/>
              </a:rPr>
              <a:t>: 4</a:t>
            </a:r>
            <a:r>
              <a:rPr lang="ko-KR" altLang="en-US" dirty="0">
                <a:solidFill>
                  <a:srgbClr val="032F62"/>
                </a:solidFill>
                <a:latin typeface="SFMono-Regular"/>
              </a:rPr>
              <a:t>자리</a:t>
            </a:r>
            <a:r>
              <a:rPr lang="en-US" altLang="ko-KR" dirty="0">
                <a:solidFill>
                  <a:srgbClr val="032F62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rgbClr val="032F62"/>
                </a:solidFill>
                <a:latin typeface="SFMono-Regular"/>
              </a:rPr>
              <a:t>사용자 정의</a:t>
            </a:r>
            <a:r>
              <a:rPr lang="en-US" altLang="ko-KR" dirty="0">
                <a:solidFill>
                  <a:srgbClr val="032F62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rgbClr val="032F62"/>
                </a:solidFill>
                <a:latin typeface="SFMono-Regular"/>
              </a:rPr>
              <a:t>서버에 조회나 주문을 요청할 때 이 요청을 구별하기 위한 </a:t>
            </a:r>
            <a:r>
              <a:rPr lang="ko-KR" altLang="en-US" dirty="0" err="1" smtClean="0">
                <a:solidFill>
                  <a:srgbClr val="032F62"/>
                </a:solidFill>
                <a:latin typeface="SFMono-Regular"/>
              </a:rPr>
              <a:t>키값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4736" y="1897966"/>
            <a:ext cx="11514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Noto Sans"/>
              </a:rPr>
              <a:t>키움</a:t>
            </a:r>
            <a:r>
              <a:rPr lang="en-US" altLang="ko-KR" dirty="0" err="1">
                <a:solidFill>
                  <a:srgbClr val="666666"/>
                </a:solidFill>
                <a:latin typeface="Noto Sans"/>
              </a:rPr>
              <a:t>OpenAPI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에서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시세조회는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초당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5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회로 제한되는데 관심종목 조회와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조회 횟수도 포함된다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. 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만일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초 동안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시세조회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2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관심종목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2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순서로 조회를 했다면 모두 합쳐서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5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회이므로 모두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조회성공하겠지만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조건검색을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3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회 조회하면 맨 마지막 </a:t>
            </a:r>
            <a:r>
              <a:rPr lang="ko-KR" altLang="en-US" dirty="0" err="1">
                <a:solidFill>
                  <a:srgbClr val="666666"/>
                </a:solidFill>
                <a:latin typeface="Noto Sans"/>
              </a:rPr>
              <a:t>조건검색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조회는 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1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초에 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6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번이 되어서 실패하게 된다</a:t>
            </a:r>
            <a:r>
              <a:rPr lang="en-US" altLang="ko-KR" dirty="0">
                <a:solidFill>
                  <a:srgbClr val="666666"/>
                </a:solidFill>
                <a:latin typeface="No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95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971" y="3298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안녕하세요.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소프토어입니다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 이미지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처럼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주식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자동매매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프로그램의 하단부에는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아래와같이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이 있습니다.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이것은 바로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부터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특정 데이터를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요청할때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마다 1회씩 카운터가 증가하는데요.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 같은 경우에 TR 카운터가 증가하게 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1. 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관심종목에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종목을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추가했을때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주식기본정보(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현재가,거래량,대비율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등..) 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호가정보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(1~10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매도수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호가) 2회의 카운터가 증가합니다.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특정종목이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매수가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되었을때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예수금/보유종목현황/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미채결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/당일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실현손익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총 4회의 카운터가 증가합니다.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이외에 각 화면에서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새로고침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등을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했을때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1회의 카운터가 증가합니다.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기타 이외에도 여러가지 상황에 의해서 필요시 프로그램이 자동으로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요청합니다.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그럼 왜 이런 카운터를 모니터링 할까요?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키움증권에서 일부 사용자들의 무분별한 데이터 요청으로 인해서 서버가 과부하가 있기때문에 일정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카운터이상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증가하게 되면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프로그램을 다시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시작할때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까지 데이터를 요청할 수 없습니다. 즉,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주식주문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(매수/매도/정정)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부터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각종조회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등이 막히게 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그렇다면 TR 카운터는 어디까지 허용될까요?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키움증권에서 공식적으로 발표한 내용은 1초에 5회 이상 발생할 경우 제한이 걸리게 된다고 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하지만 자체 테스트 결과 1분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뿐만아니라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1시간동안 약 2100회 이상 카운터가 넘어가면 제한이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되는것을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확인했습니다.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현재까지 확인된 결과는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아래와같습니다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1분동안 5회 이상의 TR 데이터 요청 할 경우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1시간동안 2100회 이상의 TR 데이터를 요청 할 경우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경우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아래와같이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메세지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창이 발생하게 됩니다.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키움증권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API 에서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밣생하는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메세지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창 입니다.)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만약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자동매매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기능을 사용하고 있는데 너무 많은 조회로 인해서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위와같은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메세지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창이 발생하게 되면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각종 조회 및 주문이 되지 않기 때문에 손실을 입을 수 있습니다.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1초에 5회 이상 요청하는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않는것은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프로그램 자체적으로 처리하여 문제가 없도록 설계되어 있지만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1시간에 2100 회 또는 그 이상(미확인) 에 대해서는 조건식에서 편입되는 종목들의 개수에 따라 달라지기 때문에 따로 처리할 수 있는 방법이 모호합니다.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따라서 회원님들이 설정하신 조건검색식이 너무 과도하게 종목이 편입되지않는 선으로 조절하시기 바랍니다.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모의투자로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자동매매를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진행해 보시면 TR 카운터가 증가되는 양을 확인가능 하기때문에 회원님들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꼐서도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현재 조건검색식이 과도하게 많이 들어오는지에 대해서 충분히 확인이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가능하실거라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생각됩니다.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소프토어에서도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보완책을 강구하여 지속적으로 업데이트 하도록 하겠습니다.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감사합니다.</a:t>
            </a:r>
            <a:endParaRPr kumimoji="0" lang="ko-KR" altLang="ko-KR" sz="1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조회제한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6" y="1479096"/>
            <a:ext cx="52578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조회제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6" y="4346121"/>
            <a:ext cx="43243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305" y="102636"/>
            <a:ext cx="455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 Controller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시 참고할 내용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0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transition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4332"/>
              </p:ext>
            </p:extLst>
          </p:nvPr>
        </p:nvGraphicFramePr>
        <p:xfrm>
          <a:off x="2506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6100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2586100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opt10001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주식기본정보요청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주문체결요청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opt10014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공매도추이요청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일별거래상세요청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opt10016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신고저가요청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상하한가요청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opt10018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고저가근접요청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opt10019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가격급등락요청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opt10023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거래량급증요청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opt10034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외인기간별매매상위요청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opt10035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외인연속순매매상위요청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83855"/>
              </p:ext>
            </p:extLst>
          </p:nvPr>
        </p:nvGraphicFramePr>
        <p:xfrm>
          <a:off x="62958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6100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2586100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opt10075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실시간미체결요청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opt10076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실시간체결요청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opt10080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주식분봉차트조회요청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opt10081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주식일봉차트조회요청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opt10082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주식주봉차트조회요청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opt10083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주식월봉차트조회요청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opt10094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주식년봉차트조회요청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계좌수익률요청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opt10086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일별주가요청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9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transition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47976"/>
              </p:ext>
            </p:extLst>
          </p:nvPr>
        </p:nvGraphicFramePr>
        <p:xfrm>
          <a:off x="2506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6100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2586100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업종현재가요청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업종별주가요청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opt20003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전업종지수요청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opt20005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업종분봉조회요청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opt20006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업종일봉조회요청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업종주봉조회요청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opt20008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업종월봉조회요청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opt20019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업종연봉조회요청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1505"/>
              </p:ext>
            </p:extLst>
          </p:nvPr>
        </p:nvGraphicFramePr>
        <p:xfrm>
          <a:off x="6079768" y="719666"/>
          <a:ext cx="5896102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15839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3480263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OPTKWFID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관심종목정보요청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OPW00004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계좌평가현황요청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OPW00005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체결잔고요청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OPW00009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계좌별주문체결현황요청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OPW00016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일별계좌수익률상세현황요청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OPW00017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계좌별당일현황요청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OPW00018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계좌평가잔고내역요청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2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open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transition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49882"/>
              </p:ext>
            </p:extLst>
          </p:nvPr>
        </p:nvGraphicFramePr>
        <p:xfrm>
          <a:off x="250699" y="719666"/>
          <a:ext cx="5172200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7112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3195088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opt90001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테마그룹별요청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opt90002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테마구성종목요청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opt90003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프로그램순매수상위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47696"/>
              </p:ext>
            </p:extLst>
          </p:nvPr>
        </p:nvGraphicFramePr>
        <p:xfrm>
          <a:off x="6079768" y="719666"/>
          <a:ext cx="5896102" cy="556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15839">
                  <a:extLst>
                    <a:ext uri="{9D8B030D-6E8A-4147-A177-3AD203B41FA5}">
                      <a16:colId xmlns:a16="http://schemas.microsoft.com/office/drawing/2014/main" val="630430472"/>
                    </a:ext>
                  </a:extLst>
                </a:gridCol>
                <a:gridCol w="3480263">
                  <a:extLst>
                    <a:ext uri="{9D8B030D-6E8A-4147-A177-3AD203B41FA5}">
                      <a16:colId xmlns:a16="http://schemas.microsoft.com/office/drawing/2014/main" val="29426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transition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5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1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05" y="102636"/>
            <a:ext cx="304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Back-Testing &amp; Real-Trading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795259" y="653143"/>
            <a:ext cx="1338943" cy="5388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Database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049236" y="1389489"/>
            <a:ext cx="825867" cy="677371"/>
            <a:chOff x="2049236" y="1389489"/>
            <a:chExt cx="825867" cy="677371"/>
          </a:xfrm>
        </p:grpSpPr>
        <p:sp>
          <p:nvSpPr>
            <p:cNvPr id="6" name="TextBox 5"/>
            <p:cNvSpPr txBox="1"/>
            <p:nvPr/>
          </p:nvSpPr>
          <p:spPr>
            <a:xfrm>
              <a:off x="2049236" y="182063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DB manager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" t="3237" r="69806" b="69604"/>
            <a:stretch/>
          </p:blipFill>
          <p:spPr>
            <a:xfrm>
              <a:off x="2214070" y="1389489"/>
              <a:ext cx="501319" cy="498021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1373454" y="2221705"/>
            <a:ext cx="505267" cy="596716"/>
            <a:chOff x="1373454" y="2221705"/>
            <a:chExt cx="505267" cy="59671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9" t="71417" r="5150" b="4789"/>
            <a:stretch/>
          </p:blipFill>
          <p:spPr>
            <a:xfrm>
              <a:off x="1415658" y="2221705"/>
              <a:ext cx="389330" cy="3738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73454" y="2572200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miner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4929" y="2195348"/>
            <a:ext cx="677635" cy="25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929" y="2524708"/>
            <a:ext cx="677635" cy="25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구부러진 연결선 11"/>
          <p:cNvCxnSpPr>
            <a:stCxn id="9" idx="3"/>
            <a:endCxn id="7" idx="1"/>
          </p:cNvCxnSpPr>
          <p:nvPr/>
        </p:nvCxnSpPr>
        <p:spPr>
          <a:xfrm>
            <a:off x="922564" y="2321247"/>
            <a:ext cx="493094" cy="87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0" idx="3"/>
            <a:endCxn id="7" idx="1"/>
          </p:cNvCxnSpPr>
          <p:nvPr/>
        </p:nvCxnSpPr>
        <p:spPr>
          <a:xfrm flipV="1">
            <a:off x="922564" y="2408634"/>
            <a:ext cx="493094" cy="2419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7" idx="3"/>
            <a:endCxn id="6" idx="2"/>
          </p:cNvCxnSpPr>
          <p:nvPr/>
        </p:nvCxnSpPr>
        <p:spPr>
          <a:xfrm flipV="1">
            <a:off x="1804988" y="2066860"/>
            <a:ext cx="657182" cy="3417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481957" y="4871494"/>
            <a:ext cx="633507" cy="624841"/>
            <a:chOff x="3591970" y="3799522"/>
            <a:chExt cx="633507" cy="62484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06" t="37860" r="5407" b="37937"/>
            <a:stretch/>
          </p:blipFill>
          <p:spPr>
            <a:xfrm>
              <a:off x="3723286" y="3799522"/>
              <a:ext cx="370877" cy="3786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591970" y="4178142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trainer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25477" y="1393774"/>
            <a:ext cx="1146468" cy="677370"/>
            <a:chOff x="4225477" y="1389489"/>
            <a:chExt cx="1146468" cy="6773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34" t="4550" r="5402" b="71133"/>
            <a:stretch/>
          </p:blipFill>
          <p:spPr>
            <a:xfrm>
              <a:off x="4565647" y="1389489"/>
              <a:ext cx="425608" cy="43115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225477" y="1820638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trading manager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70863" r="71691" b="4616"/>
          <a:stretch/>
        </p:blipFill>
        <p:spPr>
          <a:xfrm>
            <a:off x="3883734" y="2299127"/>
            <a:ext cx="1119408" cy="113419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399242" y="2299128"/>
            <a:ext cx="569387" cy="660479"/>
            <a:chOff x="4605465" y="4301252"/>
            <a:chExt cx="569387" cy="660479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player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90782" y="2299128"/>
            <a:ext cx="569387" cy="660479"/>
            <a:chOff x="4605465" y="4301252"/>
            <a:chExt cx="569387" cy="66047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player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95738" y="2101625"/>
            <a:ext cx="3504345" cy="167060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1255" y="118170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선수를 결정하는 권한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계좌를 관리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9905" y="2325979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매매를 결정하는 권한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14018" y="5693838"/>
            <a:ext cx="569387" cy="660479"/>
            <a:chOff x="4605465" y="4301252"/>
            <a:chExt cx="569387" cy="66047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player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399242" y="5693838"/>
            <a:ext cx="569387" cy="660479"/>
            <a:chOff x="4605465" y="4301252"/>
            <a:chExt cx="569387" cy="660479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player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90782" y="5693838"/>
            <a:ext cx="569387" cy="660479"/>
            <a:chOff x="4605465" y="4301252"/>
            <a:chExt cx="569387" cy="660479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player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273063" y="5496335"/>
            <a:ext cx="2827020" cy="95399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91255" y="4660694"/>
            <a:ext cx="3839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선수의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특성파악을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위해 시뮬레이션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(training)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시나리오 결정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구부러진 연결선 51"/>
          <p:cNvCxnSpPr>
            <a:stCxn id="30" idx="1"/>
            <a:endCxn id="5" idx="3"/>
          </p:cNvCxnSpPr>
          <p:nvPr/>
        </p:nvCxnSpPr>
        <p:spPr>
          <a:xfrm rot="10800000">
            <a:off x="2715390" y="1638501"/>
            <a:ext cx="1168345" cy="12277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078" r="71833" b="71454"/>
          <a:stretch/>
        </p:blipFill>
        <p:spPr>
          <a:xfrm>
            <a:off x="3728791" y="3022407"/>
            <a:ext cx="366268" cy="3636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95739" y="3337082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openapi</a:t>
            </a:r>
            <a:endParaRPr lang="ko-KR" altLang="en-US" sz="1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6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05" y="102636"/>
            <a:ext cx="304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Back-Testing &amp; Real-Trading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795259" y="653143"/>
            <a:ext cx="1338943" cy="5388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Database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049236" y="1389489"/>
            <a:ext cx="825867" cy="677371"/>
            <a:chOff x="2049236" y="1389489"/>
            <a:chExt cx="825867" cy="677371"/>
          </a:xfrm>
        </p:grpSpPr>
        <p:sp>
          <p:nvSpPr>
            <p:cNvPr id="6" name="TextBox 5"/>
            <p:cNvSpPr txBox="1"/>
            <p:nvPr/>
          </p:nvSpPr>
          <p:spPr>
            <a:xfrm>
              <a:off x="2049236" y="182063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DB manager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" t="3237" r="69806" b="69604"/>
            <a:stretch/>
          </p:blipFill>
          <p:spPr>
            <a:xfrm>
              <a:off x="2214070" y="1389489"/>
              <a:ext cx="501319" cy="498021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1373454" y="2221705"/>
            <a:ext cx="505267" cy="596716"/>
            <a:chOff x="1373454" y="2221705"/>
            <a:chExt cx="505267" cy="59671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9" t="71417" r="5150" b="4789"/>
            <a:stretch/>
          </p:blipFill>
          <p:spPr>
            <a:xfrm>
              <a:off x="1415658" y="2221705"/>
              <a:ext cx="389330" cy="3738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73454" y="2572200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miner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44929" y="2195348"/>
            <a:ext cx="677635" cy="25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929" y="2524708"/>
            <a:ext cx="677635" cy="251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구부러진 연결선 11"/>
          <p:cNvCxnSpPr>
            <a:stCxn id="9" idx="3"/>
            <a:endCxn id="7" idx="1"/>
          </p:cNvCxnSpPr>
          <p:nvPr/>
        </p:nvCxnSpPr>
        <p:spPr>
          <a:xfrm>
            <a:off x="922564" y="2321247"/>
            <a:ext cx="493094" cy="87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0" idx="3"/>
            <a:endCxn id="7" idx="1"/>
          </p:cNvCxnSpPr>
          <p:nvPr/>
        </p:nvCxnSpPr>
        <p:spPr>
          <a:xfrm flipV="1">
            <a:off x="922564" y="2408634"/>
            <a:ext cx="493094" cy="2419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7" idx="3"/>
            <a:endCxn id="6" idx="2"/>
          </p:cNvCxnSpPr>
          <p:nvPr/>
        </p:nvCxnSpPr>
        <p:spPr>
          <a:xfrm flipV="1">
            <a:off x="1804988" y="2066860"/>
            <a:ext cx="657182" cy="3417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300982" y="4871494"/>
            <a:ext cx="1018227" cy="624841"/>
            <a:chOff x="3410995" y="3799522"/>
            <a:chExt cx="1018227" cy="62484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06" t="37860" r="5407" b="37937"/>
            <a:stretch/>
          </p:blipFill>
          <p:spPr>
            <a:xfrm>
              <a:off x="3723286" y="3799522"/>
              <a:ext cx="370877" cy="3786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10995" y="4178142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trading coach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25477" y="1393774"/>
            <a:ext cx="1146468" cy="677370"/>
            <a:chOff x="4225477" y="1389489"/>
            <a:chExt cx="1146468" cy="6773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34" t="4550" r="5402" b="71133"/>
            <a:stretch/>
          </p:blipFill>
          <p:spPr>
            <a:xfrm>
              <a:off x="4565647" y="1389489"/>
              <a:ext cx="425608" cy="43115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225477" y="1820638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trading manager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70863" r="71691" b="4616"/>
          <a:stretch/>
        </p:blipFill>
        <p:spPr>
          <a:xfrm>
            <a:off x="3883734" y="2299127"/>
            <a:ext cx="1119408" cy="113419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399242" y="2299128"/>
            <a:ext cx="569387" cy="660479"/>
            <a:chOff x="4605465" y="4301252"/>
            <a:chExt cx="569387" cy="660479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trader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90782" y="2299128"/>
            <a:ext cx="569387" cy="660479"/>
            <a:chOff x="4605465" y="4301252"/>
            <a:chExt cx="569387" cy="66047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trader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595738" y="2101625"/>
            <a:ext cx="3504345" cy="167060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1255" y="118170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선수를 결정하는 권한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계좌를 관리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9905" y="2325979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매매를 결정하는 권한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14018" y="5693838"/>
            <a:ext cx="569387" cy="660479"/>
            <a:chOff x="4605465" y="4301252"/>
            <a:chExt cx="569387" cy="66047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trader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399242" y="5693838"/>
            <a:ext cx="569387" cy="660479"/>
            <a:chOff x="4605465" y="4301252"/>
            <a:chExt cx="569387" cy="660479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trader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90782" y="5693838"/>
            <a:ext cx="569387" cy="660479"/>
            <a:chOff x="4605465" y="4301252"/>
            <a:chExt cx="569387" cy="660479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0" t="70863" r="71691" b="4616"/>
            <a:stretch/>
          </p:blipFill>
          <p:spPr>
            <a:xfrm>
              <a:off x="4685731" y="4301252"/>
              <a:ext cx="408857" cy="41425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605465" y="47155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trader</a:t>
              </a:r>
              <a:endParaRPr lang="ko-KR" altLang="en-US" sz="10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273063" y="5496335"/>
            <a:ext cx="2827020" cy="95399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91255" y="4660694"/>
            <a:ext cx="3839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선수의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특성파악을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위해 시뮬레이션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(training)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시나리오 결정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구부러진 연결선 51"/>
          <p:cNvCxnSpPr>
            <a:stCxn id="30" idx="1"/>
            <a:endCxn id="5" idx="3"/>
          </p:cNvCxnSpPr>
          <p:nvPr/>
        </p:nvCxnSpPr>
        <p:spPr>
          <a:xfrm rot="10800000">
            <a:off x="2715390" y="1638501"/>
            <a:ext cx="1168345" cy="12277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078" r="71833" b="71454"/>
          <a:stretch/>
        </p:blipFill>
        <p:spPr>
          <a:xfrm>
            <a:off x="3728791" y="3022407"/>
            <a:ext cx="366268" cy="3636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95739" y="3337082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openapi</a:t>
            </a:r>
            <a:endParaRPr lang="ko-KR" altLang="en-US" sz="1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5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3237" r="69806" b="69604"/>
          <a:stretch/>
        </p:blipFill>
        <p:spPr>
          <a:xfrm>
            <a:off x="334736" y="204107"/>
            <a:ext cx="1240972" cy="12328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r="36274" b="69784"/>
          <a:stretch/>
        </p:blipFill>
        <p:spPr>
          <a:xfrm>
            <a:off x="1698171" y="204107"/>
            <a:ext cx="1273629" cy="137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59" t="69604"/>
          <a:stretch/>
        </p:blipFill>
        <p:spPr>
          <a:xfrm>
            <a:off x="3679971" y="3277962"/>
            <a:ext cx="1373436" cy="13797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0" b="71133"/>
          <a:stretch/>
        </p:blipFill>
        <p:spPr>
          <a:xfrm>
            <a:off x="3094263" y="204107"/>
            <a:ext cx="1424579" cy="1310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90" r="69806" b="37410"/>
          <a:stretch/>
        </p:blipFill>
        <p:spPr>
          <a:xfrm>
            <a:off x="240049" y="1751240"/>
            <a:ext cx="1458122" cy="11348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8" t="37950" r="37683" b="37770"/>
          <a:stretch/>
        </p:blipFill>
        <p:spPr>
          <a:xfrm>
            <a:off x="1698171" y="1890033"/>
            <a:ext cx="1143000" cy="11021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0" t="37860" b="36421"/>
          <a:stretch/>
        </p:blipFill>
        <p:spPr>
          <a:xfrm>
            <a:off x="2971800" y="1857375"/>
            <a:ext cx="1416342" cy="116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3" r="69907"/>
          <a:stretch/>
        </p:blipFill>
        <p:spPr>
          <a:xfrm>
            <a:off x="334736" y="3306538"/>
            <a:ext cx="1453243" cy="1322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8" t="70683" r="37041" b="3597"/>
          <a:stretch/>
        </p:blipFill>
        <p:spPr>
          <a:xfrm>
            <a:off x="2049236" y="3543300"/>
            <a:ext cx="1208314" cy="11674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t="9147" r="64085" b="65981"/>
          <a:stretch/>
        </p:blipFill>
        <p:spPr>
          <a:xfrm>
            <a:off x="5355770" y="587828"/>
            <a:ext cx="1061359" cy="987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9" t="9147" r="39269" b="64748"/>
          <a:stretch/>
        </p:blipFill>
        <p:spPr>
          <a:xfrm>
            <a:off x="6572250" y="604156"/>
            <a:ext cx="1004207" cy="10368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9" t="9147" r="12599" b="65296"/>
          <a:stretch/>
        </p:blipFill>
        <p:spPr>
          <a:xfrm>
            <a:off x="8017329" y="2079171"/>
            <a:ext cx="1001800" cy="10150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9147" r="12599" b="9455"/>
          <a:stretch/>
        </p:blipFill>
        <p:spPr>
          <a:xfrm>
            <a:off x="8216306" y="3543300"/>
            <a:ext cx="3543301" cy="32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2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078" r="71833" b="71454"/>
          <a:stretch/>
        </p:blipFill>
        <p:spPr>
          <a:xfrm>
            <a:off x="3524250" y="962025"/>
            <a:ext cx="13239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조건 검색을 통한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자동매매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9925" y="876300"/>
            <a:ext cx="3267075" cy="212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4675" y="6858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Database</a:t>
            </a:r>
            <a:endParaRPr lang="ko-KR" altLang="en-US" sz="10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5863" y="1604962"/>
            <a:ext cx="1266825" cy="571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 Collector</a:t>
            </a:r>
            <a:endParaRPr lang="ko-KR" altLang="en-US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574" y="1095375"/>
            <a:ext cx="1228726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시세조회</a:t>
            </a:r>
            <a:endParaRPr lang="ko-KR" altLang="en-US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7574" y="2141215"/>
            <a:ext cx="1228726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시세조회요청종목</a:t>
            </a:r>
            <a:endParaRPr lang="ko-KR" altLang="en-US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 9"/>
          <p:cNvCxnSpPr>
            <a:stCxn id="8" idx="1"/>
            <a:endCxn id="6" idx="2"/>
          </p:cNvCxnSpPr>
          <p:nvPr/>
        </p:nvCxnSpPr>
        <p:spPr>
          <a:xfrm rot="10800000">
            <a:off x="1819276" y="2176462"/>
            <a:ext cx="1638298" cy="23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0"/>
            <a:endCxn id="7" idx="1"/>
          </p:cNvCxnSpPr>
          <p:nvPr/>
        </p:nvCxnSpPr>
        <p:spPr>
          <a:xfrm rot="5400000" flipH="1" flipV="1">
            <a:off x="2519363" y="666751"/>
            <a:ext cx="238124" cy="1638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438524" y="3435192"/>
            <a:ext cx="1266825" cy="571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Signal</a:t>
            </a:r>
          </a:p>
          <a:p>
            <a:pPr algn="ctr"/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Generator</a:t>
            </a:r>
            <a:endParaRPr lang="ko-KR" altLang="en-US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0" name="직선 화살표 연결선 19"/>
          <p:cNvCxnSpPr>
            <a:stCxn id="8" idx="2"/>
            <a:endCxn id="16" idx="0"/>
          </p:cNvCxnSpPr>
          <p:nvPr/>
        </p:nvCxnSpPr>
        <p:spPr>
          <a:xfrm>
            <a:off x="4071937" y="2684140"/>
            <a:ext cx="0" cy="75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991100" y="2141215"/>
            <a:ext cx="1228726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매수신호</a:t>
            </a:r>
            <a:endParaRPr lang="ko-KR" altLang="en-US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3" name="꺾인 연결선 22"/>
          <p:cNvCxnSpPr>
            <a:stCxn id="16" idx="3"/>
          </p:cNvCxnSpPr>
          <p:nvPr/>
        </p:nvCxnSpPr>
        <p:spPr>
          <a:xfrm flipV="1">
            <a:off x="4705349" y="2684140"/>
            <a:ext cx="578644" cy="1036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7529513" y="2126927"/>
            <a:ext cx="1266825" cy="571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Trader</a:t>
            </a:r>
            <a:endParaRPr lang="ko-KR" altLang="en-US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219826" y="2563650"/>
            <a:ext cx="1309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629775" y="1771650"/>
            <a:ext cx="809625" cy="1228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34525" y="1554473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Kiwoom</a:t>
            </a:r>
            <a:r>
              <a:rPr lang="en-US" altLang="ko-KR" sz="10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endParaRPr lang="ko-KR" altLang="en-US" sz="10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8796338" y="2536501"/>
            <a:ext cx="833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796338" y="2294571"/>
            <a:ext cx="83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91100" y="1095375"/>
            <a:ext cx="1228726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계좌정보</a:t>
            </a:r>
            <a:endParaRPr lang="ko-KR" altLang="en-US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4" name="꺾인 연결선 43"/>
          <p:cNvCxnSpPr>
            <a:stCxn id="27" idx="0"/>
            <a:endCxn id="43" idx="3"/>
          </p:cNvCxnSpPr>
          <p:nvPr/>
        </p:nvCxnSpPr>
        <p:spPr>
          <a:xfrm rot="16200000" flipV="1">
            <a:off x="6811332" y="775333"/>
            <a:ext cx="760089" cy="1943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216017" y="1376362"/>
            <a:ext cx="927734" cy="92773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6597967" y="3435192"/>
            <a:ext cx="1700212" cy="571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TopChart</a:t>
            </a:r>
            <a:endParaRPr lang="ko-KR" altLang="en-US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꺾인 연결선 58"/>
          <p:cNvCxnSpPr>
            <a:endCxn id="58" idx="1"/>
          </p:cNvCxnSpPr>
          <p:nvPr/>
        </p:nvCxnSpPr>
        <p:spPr>
          <a:xfrm rot="16200000" flipH="1">
            <a:off x="5709520" y="2832495"/>
            <a:ext cx="1036802" cy="740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293621" y="1966911"/>
            <a:ext cx="609600" cy="209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r>
              <a:rPr lang="ko-KR" altLang="en-US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모투</a:t>
            </a:r>
            <a:endParaRPr lang="ko-KR" altLang="en-US" sz="10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529512" y="2629373"/>
            <a:ext cx="1062037" cy="209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r>
              <a:rPr lang="ko-KR" altLang="en-US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모투</a:t>
            </a:r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실서버</a:t>
            </a:r>
            <a:endParaRPr lang="ko-KR" altLang="en-US" sz="10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직선 화살표 연결선 65"/>
          <p:cNvCxnSpPr>
            <a:stCxn id="58" idx="2"/>
          </p:cNvCxnSpPr>
          <p:nvPr/>
        </p:nvCxnSpPr>
        <p:spPr>
          <a:xfrm>
            <a:off x="7448073" y="4006691"/>
            <a:ext cx="0" cy="3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67" y="4317211"/>
            <a:ext cx="3451148" cy="2183750"/>
          </a:xfrm>
          <a:prstGeom prst="rect">
            <a:avLst/>
          </a:prstGeom>
          <a:ln w="25400">
            <a:solidFill>
              <a:schemeClr val="accent1">
                <a:alpha val="99000"/>
              </a:schemeClr>
            </a:solidFill>
          </a:ln>
          <a:effectLst>
            <a:softEdge rad="25400"/>
          </a:effectLst>
        </p:spPr>
      </p:pic>
      <p:sp>
        <p:nvSpPr>
          <p:cNvPr id="72" name="모서리가 둥근 직사각형 71"/>
          <p:cNvSpPr/>
          <p:nvPr/>
        </p:nvSpPr>
        <p:spPr>
          <a:xfrm>
            <a:off x="3438524" y="4333459"/>
            <a:ext cx="1266825" cy="5714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KWCondition</a:t>
            </a:r>
            <a:endParaRPr lang="en-US" altLang="ko-KR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Search</a:t>
            </a:r>
            <a:endParaRPr lang="ko-KR" altLang="en-US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5" name="꺾인 연결선 74"/>
          <p:cNvCxnSpPr>
            <a:stCxn id="72" idx="3"/>
            <a:endCxn id="22" idx="2"/>
          </p:cNvCxnSpPr>
          <p:nvPr/>
        </p:nvCxnSpPr>
        <p:spPr>
          <a:xfrm flipV="1">
            <a:off x="4705349" y="2684140"/>
            <a:ext cx="900114" cy="193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4371975" y="4703440"/>
            <a:ext cx="609600" cy="209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r>
              <a:rPr lang="ko-KR" altLang="en-US" sz="10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모투</a:t>
            </a:r>
            <a:endParaRPr lang="ko-KR" altLang="en-US" sz="10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5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05" y="102636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조건 검색을 통한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자동매매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7" y="1146938"/>
            <a:ext cx="5785468" cy="3606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607" y="7239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 Collector</a:t>
            </a:r>
            <a:endParaRPr lang="ko-KR" altLang="en-US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257925" y="678276"/>
            <a:ext cx="0" cy="590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40576" y="7239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요구사항</a:t>
            </a:r>
            <a:endParaRPr lang="ko-KR" altLang="en-US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40576" y="1094065"/>
            <a:ext cx="575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특정 주식에 대해 실시간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tick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정보를 받고 싶다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기본적으로 제공되는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tick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정보에 추가 정보를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delay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없이 실시간 생성해내고 싶다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tick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정보를 긁어오는 주식은 요청이 있으면 실시간 갱신되어야 한다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40576" y="2067758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기능단위</a:t>
            </a:r>
            <a:r>
              <a:rPr lang="ko-KR" altLang="en-US" sz="1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아이템</a:t>
            </a:r>
            <a:endParaRPr lang="ko-KR" altLang="en-US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40576" y="2437923"/>
            <a:ext cx="57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모투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중복접속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시세조회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시세조회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종목갱신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talib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활용한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stat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계산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delay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최소화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화면번호를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관리해주는 모듈 필요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40576" y="393715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endParaRPr lang="ko-KR" altLang="en-US" sz="16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40576" y="4307323"/>
            <a:ext cx="5756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KW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모투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중복접속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몇 개까지 가능한지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시세조회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시세조회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종목갱신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구현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talib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활용한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stat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계산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어떤것을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추가로 계산해야 하고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입력으로는 무엇을 받는지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lang="en-US" altLang="ko-KR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PyQT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multiprocessing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모듈 사용가능한지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multiprocessing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모듈이용하여 동시에 여러 개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insert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가능한지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화면번호를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관리해주는 모듈 구현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화면번호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개당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개종목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관리 가능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실시간시세조회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실시간시세조회요청종목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Collection Scheme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설계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Real Data Collector 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모듈 설계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부팅 시나리오 설계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몇시에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어떻게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띄울건지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..?)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61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76262"/>
            <a:ext cx="79248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652462"/>
            <a:ext cx="7896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90512"/>
            <a:ext cx="7743825" cy="6276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63075" y="1733550"/>
            <a:ext cx="2044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시장가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주문시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가격입력하면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주문오류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발생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가격이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필요없는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주문의 경우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가격을 입력하지 않도록 한다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모의투자에서는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시장가</a:t>
            </a:r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주문시</a:t>
            </a:r>
            <a:endParaRPr lang="en-US" altLang="ko-KR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가격입력해도 오류발생 안함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97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328737"/>
            <a:ext cx="79057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1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9150"/>
            <a:ext cx="7772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Trading Process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9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28587"/>
            <a:ext cx="77438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8100"/>
            <a:ext cx="77247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20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642937"/>
            <a:ext cx="7724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9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-200025"/>
            <a:ext cx="7705725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123950"/>
            <a:ext cx="78676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3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57237"/>
            <a:ext cx="7886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94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47850"/>
            <a:ext cx="7858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9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690562"/>
            <a:ext cx="7867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-290513"/>
            <a:ext cx="7743825" cy="7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1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57300"/>
            <a:ext cx="7867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Transaction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rogramm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9009"/>
            <a:ext cx="53022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90491" y="2606313"/>
            <a:ext cx="12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 smtClean="0">
                <a:solidFill>
                  <a:srgbClr val="FF0000"/>
                </a:solidFill>
              </a:rPr>
              <a:t> 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9569" y="3986887"/>
            <a:ext cx="4237264" cy="119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on_receive_tr_data</a:t>
            </a: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9050" y="4392994"/>
            <a:ext cx="4328431" cy="31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self.dynamicCall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GetCommDataEx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output_name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1427" y="4797989"/>
            <a:ext cx="149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Release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95400" y="844122"/>
            <a:ext cx="123416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29569" y="844122"/>
            <a:ext cx="4237264" cy="21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Request Function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428" y="1259309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1428" y="1679542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1428" y="2099775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427" y="2520008"/>
            <a:ext cx="5128531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CommRqData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rqname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screen_no</a:t>
            </a:r>
            <a:endParaRPr lang="ko-KR" altLang="ko-K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7366" y="2638425"/>
            <a:ext cx="1093734" cy="191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TR </a:t>
            </a:r>
            <a:r>
              <a:rPr lang="ko-KR" altLang="en-US" sz="1100" dirty="0" smtClean="0"/>
              <a:t>수신 대기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19829" y="4083162"/>
            <a:ext cx="1656743" cy="213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/>
              <a:t>OnReceiveTrData</a:t>
            </a:r>
            <a:r>
              <a:rPr lang="en-US" altLang="ko-KR" sz="1100" dirty="0"/>
              <a:t> </a:t>
            </a:r>
            <a:r>
              <a:rPr lang="ko-KR" altLang="en-US" sz="1100" dirty="0"/>
              <a:t>수신</a:t>
            </a:r>
            <a:endParaRPr lang="ko-KR" altLang="ko-KR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252005" y="1048164"/>
            <a:ext cx="1277564" cy="193873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51" idx="0"/>
          </p:cNvCxnSpPr>
          <p:nvPr/>
        </p:nvCxnSpPr>
        <p:spPr>
          <a:xfrm rot="5400000">
            <a:off x="5824761" y="1653690"/>
            <a:ext cx="1252912" cy="3606032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6600" y="435489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 요청 데이터를 </a:t>
            </a:r>
            <a:r>
              <a:rPr lang="ko-KR" altLang="en-US" dirty="0" err="1" smtClean="0"/>
              <a:t>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-257175"/>
            <a:ext cx="766762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31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562100"/>
            <a:ext cx="7734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8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33612" y="-876300"/>
            <a:ext cx="7724775" cy="8458200"/>
            <a:chOff x="2233612" y="546100"/>
            <a:chExt cx="7724775" cy="84582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375" y="546100"/>
              <a:ext cx="7715250" cy="39624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612" y="4508500"/>
              <a:ext cx="7724775" cy="449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93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57312"/>
            <a:ext cx="7715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6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3037"/>
            <a:ext cx="7924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8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320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10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84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20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16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7986417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저장할 데이터의 종류들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년봉</a:t>
            </a:r>
            <a:endParaRPr lang="en-US" altLang="ko-KR" dirty="0" smtClean="0"/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time_series_min3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time_series_min5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time_series_min10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time_series_day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week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/>
              <a:t>field: code, market, open, high, low, close, volume, ma5/10/20/60(</a:t>
            </a:r>
            <a:r>
              <a:rPr lang="ko-KR" altLang="en-US" sz="1200" dirty="0" err="1" smtClean="0"/>
              <a:t>이평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rsi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r>
              <a:rPr lang="en-US" altLang="ko-KR" sz="1200" dirty="0" smtClean="0"/>
              <a:t>-&gt; kw open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이용해서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쌓고</a:t>
            </a:r>
            <a:r>
              <a:rPr lang="en-US" altLang="ko-KR" sz="1200" dirty="0" smtClean="0"/>
              <a:t>, 2</a:t>
            </a:r>
            <a:r>
              <a:rPr lang="ko-KR" altLang="en-US" sz="1200" dirty="0" err="1" smtClean="0"/>
              <a:t>차데이터는</a:t>
            </a:r>
            <a:r>
              <a:rPr lang="ko-KR" altLang="en-US" sz="1200" dirty="0" smtClean="0"/>
              <a:t> 별도로 </a:t>
            </a:r>
            <a:r>
              <a:rPr lang="en-US" altLang="ko-KR" sz="1200" dirty="0" err="1" smtClean="0"/>
              <a:t>py</a:t>
            </a:r>
            <a:r>
              <a:rPr lang="en-US" altLang="ko-KR" sz="1200" dirty="0" smtClean="0"/>
              <a:t>(ta-lib) </a:t>
            </a:r>
            <a:r>
              <a:rPr lang="ko-KR" altLang="en-US" sz="1200" dirty="0" smtClean="0"/>
              <a:t>만들어서 저장해야 함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업종별 </a:t>
            </a:r>
            <a:r>
              <a:rPr lang="en-US" altLang="ko-KR" dirty="0" smtClean="0"/>
              <a:t>time series, theme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time series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sz="1200" dirty="0" smtClean="0"/>
              <a:t>업종 평균 변동률</a:t>
            </a:r>
            <a:r>
              <a:rPr lang="en-US" altLang="ko-KR" sz="1200" dirty="0" smtClean="0"/>
              <a:t>, Theme </a:t>
            </a:r>
            <a:r>
              <a:rPr lang="ko-KR" altLang="en-US" sz="1200" dirty="0" smtClean="0"/>
              <a:t>평균 변동률</a:t>
            </a:r>
            <a:endParaRPr lang="en-US" altLang="ko-KR" sz="1200" dirty="0"/>
          </a:p>
          <a:p>
            <a:endParaRPr lang="en-US" altLang="ko-KR" dirty="0" smtClean="0"/>
          </a:p>
          <a:p>
            <a:r>
              <a:rPr lang="ko-KR" altLang="en-US" dirty="0" smtClean="0"/>
              <a:t>실시간 매매 데이터를 위한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err="1" smtClean="0"/>
              <a:t>체결강도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호가</a:t>
            </a:r>
            <a:r>
              <a:rPr lang="en-US" altLang="ko-KR" sz="1200" dirty="0" smtClean="0"/>
              <a:t>(1~10)</a:t>
            </a:r>
            <a:r>
              <a:rPr lang="ko-KR" altLang="en-US" sz="1200" dirty="0" smtClean="0"/>
              <a:t>별 </a:t>
            </a:r>
            <a:r>
              <a:rPr lang="ko-KR" altLang="en-US" sz="1200" dirty="0" err="1" smtClean="0"/>
              <a:t>매물량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조건검색식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date, </a:t>
            </a:r>
            <a:r>
              <a:rPr lang="ko-KR" altLang="en-US" sz="1200" dirty="0" smtClean="0"/>
              <a:t>편입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방출</a:t>
            </a:r>
            <a:r>
              <a:rPr lang="en-US" altLang="ko-KR" sz="1200" dirty="0" smtClean="0"/>
              <a:t>, code, price, volume, + </a:t>
            </a:r>
            <a:r>
              <a:rPr lang="ko-KR" altLang="en-US" sz="1200" dirty="0" smtClean="0"/>
              <a:t>각종 지표 데이터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계좌정보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smtClean="0"/>
              <a:t>계좌번호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체결이력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비용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최종잔고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매매</a:t>
            </a:r>
            <a:r>
              <a:rPr lang="en-US" altLang="ko-KR" dirty="0" smtClean="0"/>
              <a:t> 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종목 분류를 위한 정적 데이터 </a:t>
            </a:r>
            <a:r>
              <a:rPr lang="en-US" altLang="ko-KR" dirty="0" smtClean="0"/>
              <a:t>-&gt; </a:t>
            </a:r>
            <a:r>
              <a:rPr lang="en-US" altLang="ko-KR" dirty="0" err="1" smtClean="0">
                <a:solidFill>
                  <a:srgbClr val="FF0000"/>
                </a:solidFill>
              </a:rPr>
              <a:t>stock_info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stock_info</a:t>
            </a:r>
            <a:r>
              <a:rPr lang="en-US" altLang="ko-KR" sz="1200" dirty="0" smtClean="0"/>
              <a:t> : code, name, theme, </a:t>
            </a:r>
            <a:r>
              <a:rPr lang="en-US" altLang="ko-KR" sz="1200" dirty="0" err="1" smtClean="0"/>
              <a:t>work_category</a:t>
            </a:r>
            <a:r>
              <a:rPr lang="en-US" altLang="ko-KR" sz="1200" dirty="0" smtClean="0"/>
              <a:t>, size, (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r>
              <a:rPr lang="en-US" altLang="ko-KR" sz="1200" dirty="0" smtClean="0"/>
              <a:t>),  (</a:t>
            </a:r>
            <a:r>
              <a:rPr lang="ko-KR" altLang="en-US" sz="1200" dirty="0" smtClean="0"/>
              <a:t>실시간으로 변하지 않는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Scheme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23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296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540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961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293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448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81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714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09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91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01659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자동 매매를 위한 시나리오 구상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Theme </a:t>
            </a:r>
            <a:r>
              <a:rPr lang="ko-KR" altLang="en-US" sz="1200" dirty="0" smtClean="0"/>
              <a:t>별 변동률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업종별 변동률 실시간 모니터링</a:t>
            </a:r>
            <a:r>
              <a:rPr lang="en-US" altLang="ko-KR" sz="1200" dirty="0" smtClean="0"/>
              <a:t>….</a:t>
            </a:r>
          </a:p>
          <a:p>
            <a:r>
              <a:rPr lang="ko-KR" altLang="en-US" sz="1200" dirty="0" err="1"/>
              <a:t>조건검색식</a:t>
            </a:r>
            <a:r>
              <a:rPr lang="ko-KR" altLang="en-US" sz="1200" dirty="0"/>
              <a:t> 실시간 모니터링</a:t>
            </a:r>
            <a:r>
              <a:rPr lang="en-US" altLang="ko-KR" sz="1200" dirty="0"/>
              <a:t>….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특이사항 발견되면</a:t>
            </a:r>
            <a:r>
              <a:rPr lang="en-US" altLang="ko-KR" sz="1200" dirty="0" smtClean="0"/>
              <a:t>(manually) </a:t>
            </a:r>
            <a:r>
              <a:rPr lang="ko-KR" altLang="en-US" sz="1200" dirty="0" err="1" smtClean="0"/>
              <a:t>특정테마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특정업종에</a:t>
            </a:r>
            <a:r>
              <a:rPr lang="ko-KR" altLang="en-US" sz="1200" dirty="0" smtClean="0"/>
              <a:t> 속해있는 모든 종목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돌려서</a:t>
            </a:r>
            <a:endParaRPr lang="en-US" altLang="ko-KR" sz="1200" dirty="0" smtClean="0"/>
          </a:p>
          <a:p>
            <a:r>
              <a:rPr lang="ko-KR" altLang="en-US" sz="1200" dirty="0" smtClean="0"/>
              <a:t>의사결정에 필요한 모든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를 생성해낸다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: 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기본적인 정보를 긁어온다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기본정보를 바탕으로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정보를 생성해낸다</a:t>
            </a:r>
            <a:endParaRPr lang="en-US" altLang="ko-KR" sz="1200" dirty="0" smtClean="0"/>
          </a:p>
          <a:p>
            <a:r>
              <a:rPr lang="en-US" altLang="ko-KR" sz="1200" dirty="0" smtClean="0"/>
              <a:t>* 1, 2</a:t>
            </a:r>
            <a:r>
              <a:rPr lang="ko-KR" altLang="en-US" sz="1200" dirty="0" smtClean="0"/>
              <a:t>차 정보를 바탕으로 시각화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차트를 보여주든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숫자를 보여주든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매도할 종목을 선정한다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정보를 바탕으로 기본적으로 걸러야 할 종목을 걸러낸다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감리종목이라든지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상폐예상종목이라든지</a:t>
            </a:r>
            <a:r>
              <a:rPr lang="en-US" altLang="ko-KR" sz="1200" dirty="0" smtClean="0"/>
              <a:t>…)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매도를 수행한다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4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Trading Scenario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028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485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96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데이터를 수집 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로부터 수집한 정보에 추가할 정보는 무엇인가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 정제는 어떻게 </a:t>
            </a:r>
            <a:r>
              <a:rPr lang="ko-KR" altLang="en-US" sz="1200" dirty="0" err="1" smtClean="0"/>
              <a:t>할것인가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데이터는 어떻게 분류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처리는 고려하였는가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키움 </a:t>
            </a:r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말고 다른 사이트에서 가져올 정보는 어떤 것들이 있는가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2318492"/>
            <a:ext cx="6870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기본적으로 </a:t>
            </a:r>
            <a:r>
              <a:rPr lang="ko-KR" altLang="en-US" sz="1200" b="1" dirty="0" smtClean="0"/>
              <a:t>분봉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월봉 데이터</a:t>
            </a:r>
            <a:r>
              <a:rPr lang="ko-KR" altLang="en-US" sz="1200" dirty="0" smtClean="0"/>
              <a:t>를 수집한다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일단 코스피만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err="1" smtClean="0"/>
              <a:t>talib</a:t>
            </a:r>
            <a:r>
              <a:rPr lang="ko-KR" altLang="en-US" sz="1200" dirty="0" smtClean="0"/>
              <a:t>를 이용하여 </a:t>
            </a:r>
            <a:r>
              <a:rPr lang="ko-KR" altLang="en-US" sz="1200" dirty="0" err="1" smtClean="0"/>
              <a:t>이평선</a:t>
            </a:r>
            <a:r>
              <a:rPr lang="en-US" altLang="ko-KR" sz="1200" dirty="0" smtClean="0"/>
              <a:t>/MACD/RSI </a:t>
            </a:r>
            <a:r>
              <a:rPr lang="ko-KR" altLang="en-US" sz="1200" dirty="0" err="1" smtClean="0"/>
              <a:t>지표값을</a:t>
            </a:r>
            <a:r>
              <a:rPr lang="ko-KR" altLang="en-US" sz="1200" dirty="0" smtClean="0"/>
              <a:t> 추가한다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숫자는 모두 </a:t>
            </a:r>
            <a:r>
              <a:rPr lang="en-US" altLang="ko-KR" sz="1200" dirty="0" smtClean="0"/>
              <a:t>float </a:t>
            </a:r>
            <a:r>
              <a:rPr lang="ko-KR" altLang="en-US" sz="1200" dirty="0" smtClean="0"/>
              <a:t>으로 처리한다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단순 값은 모두 양수로 처리하고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하락이 의미가 있는 경우에만 부등호를 붙인다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분봉의 경우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중간중간에 비는 시간대가 발생하는데</a:t>
            </a:r>
            <a:r>
              <a:rPr lang="en-US" altLang="ko-KR" sz="1200" b="1" dirty="0" smtClean="0"/>
              <a:t>, padding</a:t>
            </a:r>
            <a:r>
              <a:rPr lang="ko-KR" altLang="en-US" sz="1200" b="1" dirty="0" smtClean="0"/>
              <a:t>을  어떻게 해야 할지 생각해봐야 함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4245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57" y="697854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일봉</a:t>
            </a:r>
            <a:r>
              <a:rPr lang="ko-KR" altLang="en-US" sz="1200" dirty="0" smtClean="0"/>
              <a:t> 데이터를 </a:t>
            </a:r>
            <a:r>
              <a:rPr lang="ko-KR" altLang="en-US" sz="1200" dirty="0" err="1" smtClean="0"/>
              <a:t>저장시</a:t>
            </a:r>
            <a:r>
              <a:rPr lang="ko-KR" altLang="en-US" sz="1200" dirty="0" smtClean="0"/>
              <a:t> 필드</a:t>
            </a:r>
            <a:endParaRPr lang="en-US" altLang="ko-KR" sz="1200" dirty="0" smtClean="0"/>
          </a:p>
          <a:p>
            <a:r>
              <a:rPr lang="en-US" altLang="ko-KR" sz="1200" dirty="0" smtClean="0"/>
              <a:t>OPTKWFID: </a:t>
            </a:r>
            <a:r>
              <a:rPr lang="ko-KR" altLang="en-US" sz="1200" dirty="0" smtClean="0"/>
              <a:t>관심종목정보요청 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의 데이터를 활용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385405"/>
            <a:ext cx="2381250" cy="500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42" y="1385405"/>
            <a:ext cx="2381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1550595"/>
            <a:ext cx="39324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stock_name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주식명</a:t>
            </a:r>
            <a:endParaRPr lang="en-US" altLang="ko-KR" sz="1200" dirty="0" smtClean="0"/>
          </a:p>
          <a:p>
            <a:r>
              <a:rPr lang="en-US" altLang="ko-KR" sz="1200" dirty="0" smtClean="0"/>
              <a:t>code: 000123</a:t>
            </a:r>
          </a:p>
          <a:p>
            <a:r>
              <a:rPr lang="en-US" altLang="ko-KR" sz="1200" dirty="0" smtClean="0"/>
              <a:t>market: 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endParaRPr lang="en-US" altLang="ko-KR" sz="1200" dirty="0" smtClean="0"/>
          </a:p>
          <a:p>
            <a:r>
              <a:rPr lang="en-US" altLang="ko-KR" sz="1200" dirty="0" smtClean="0"/>
              <a:t>size: </a:t>
            </a:r>
            <a:r>
              <a:rPr lang="ko-KR" altLang="en-US" sz="1200" dirty="0" smtClean="0"/>
              <a:t>대기업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중견기업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중소기업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업종코드라는게</a:t>
            </a:r>
            <a:r>
              <a:rPr lang="ko-KR" altLang="en-US" sz="1200" dirty="0" smtClean="0"/>
              <a:t> 있음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theme: </a:t>
            </a:r>
            <a:r>
              <a:rPr lang="ko-KR" altLang="en-US" sz="1200" dirty="0" smtClean="0"/>
              <a:t>속해있는 테마</a:t>
            </a:r>
            <a:endParaRPr lang="en-US" altLang="ko-KR" sz="1200" dirty="0" smtClean="0"/>
          </a:p>
          <a:p>
            <a:r>
              <a:rPr lang="en-US" altLang="ko-KR" sz="1200" dirty="0" smtClean="0"/>
              <a:t>warning: </a:t>
            </a:r>
            <a:r>
              <a:rPr lang="ko-KR" altLang="en-US" sz="1200" dirty="0" err="1" smtClean="0"/>
              <a:t>감리구분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preferred: True(</a:t>
            </a:r>
            <a:r>
              <a:rPr lang="ko-KR" altLang="en-US" sz="1200" dirty="0" smtClean="0"/>
              <a:t>우선주</a:t>
            </a:r>
            <a:r>
              <a:rPr lang="en-US" altLang="ko-KR" sz="1200" dirty="0" smtClean="0"/>
              <a:t>)/False(</a:t>
            </a:r>
            <a:r>
              <a:rPr lang="ko-KR" altLang="en-US" sz="1200" dirty="0" smtClean="0"/>
              <a:t>비 우선주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주가 상승률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주가 상승률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주가 상승률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거래량 증가율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거래량 증가율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외인 비중</a:t>
            </a:r>
            <a:endParaRPr lang="en-US" altLang="ko-KR" sz="1200" dirty="0" smtClean="0"/>
          </a:p>
          <a:p>
            <a:r>
              <a:rPr lang="ko-KR" altLang="en-US" sz="1200" dirty="0" smtClean="0"/>
              <a:t>기관 비중</a:t>
            </a:r>
            <a:endParaRPr lang="en-US" altLang="ko-KR" sz="1200" dirty="0" smtClean="0"/>
          </a:p>
          <a:p>
            <a:r>
              <a:rPr lang="ko-KR" altLang="en-US" sz="1200" dirty="0" smtClean="0"/>
              <a:t>개인 비중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Latest Stock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677636"/>
            <a:ext cx="558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(static</a:t>
            </a:r>
            <a:r>
              <a:rPr lang="ko-KR" altLang="en-US" sz="1200" dirty="0" smtClean="0"/>
              <a:t>하게 변하지 않는 데이터 </a:t>
            </a:r>
            <a:r>
              <a:rPr lang="en-US" altLang="ko-KR" sz="1200" dirty="0" smtClean="0"/>
              <a:t>+ </a:t>
            </a:r>
            <a:r>
              <a:rPr lang="ko-KR" altLang="en-US" sz="1200" dirty="0" err="1" smtClean="0"/>
              <a:t>매일변하는</a:t>
            </a:r>
            <a:r>
              <a:rPr lang="ko-KR" altLang="en-US" sz="1200" dirty="0" smtClean="0"/>
              <a:t> 가장 최신의 데이터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기준은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“ </a:t>
            </a:r>
            <a:r>
              <a:rPr lang="ko-KR" altLang="en-US" sz="1200" dirty="0" smtClean="0"/>
              <a:t>단위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09" y="1385405"/>
            <a:ext cx="2381250" cy="500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94" y="1385405"/>
            <a:ext cx="2381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1231</Words>
  <Application>Microsoft Office PowerPoint</Application>
  <PresentationFormat>와이드스크린</PresentationFormat>
  <Paragraphs>474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D2Coding</vt:lpstr>
      <vt:lpstr>Daki</vt:lpstr>
      <vt:lpstr>Noto Sans</vt:lpstr>
      <vt:lpstr>SFMono-Regular</vt:lpstr>
      <vt:lpstr>나눔고딕</vt:lpstr>
      <vt:lpstr>나눔고딕 ExtraBold</vt:lpstr>
      <vt:lpstr>나눔고딕코딩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74</cp:revision>
  <dcterms:created xsi:type="dcterms:W3CDTF">2018-06-05T16:29:15Z</dcterms:created>
  <dcterms:modified xsi:type="dcterms:W3CDTF">2018-07-07T08:37:35Z</dcterms:modified>
</cp:coreProperties>
</file>