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2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4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9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19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83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7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09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09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27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9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0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172D4-DF79-4B9B-8BC5-98EF4E94601A}" type="datetimeFigureOut">
              <a:rPr lang="ko-KR" altLang="en-US" smtClean="0"/>
              <a:t>2018-06-25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B480D-C889-4988-9F33-7A9C36441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91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25670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onfig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68962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12254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account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5670" y="638175"/>
            <a:ext cx="11352910" cy="419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HMI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55546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trader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44098" y="1574253"/>
            <a:ext cx="634481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kw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128714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42130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sstat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8838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85422" y="157425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8838" y="4034987"/>
            <a:ext cx="1080000" cy="62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mongo </a:t>
            </a:r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001110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199290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3413234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690241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948973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193230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419309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668714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1447377" y="1057275"/>
            <a:ext cx="0" cy="51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698580" y="4034987"/>
            <a:ext cx="1080000" cy="625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kiwoom</a:t>
            </a:r>
            <a:endParaRPr lang="en-US" altLang="ko-KR" sz="14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64268" y="4748506"/>
            <a:ext cx="1063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webserver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화살표 연결선 24"/>
          <p:cNvCxnSpPr>
            <a:stCxn id="12" idx="2"/>
            <a:endCxn id="14" idx="0"/>
          </p:cNvCxnSpPr>
          <p:nvPr/>
        </p:nvCxnSpPr>
        <p:spPr>
          <a:xfrm>
            <a:off x="5938838" y="2199290"/>
            <a:ext cx="0" cy="1835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1611804" y="2199290"/>
            <a:ext cx="0" cy="1835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65814" y="4989623"/>
            <a:ext cx="1771639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독립적으로 존재하며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r/w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위해서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restapi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349838" y="1495037"/>
            <a:ext cx="1188060" cy="32635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71986" y="3285677"/>
            <a:ext cx="1439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sync/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async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openapi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모든결과는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처리한다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2" name="직선 화살표 연결선 41"/>
          <p:cNvCxnSpPr>
            <a:stCxn id="9" idx="1"/>
            <a:endCxn id="10" idx="3"/>
          </p:cNvCxnSpPr>
          <p:nvPr/>
        </p:nvCxnSpPr>
        <p:spPr>
          <a:xfrm flipH="1">
            <a:off x="10208714" y="1886772"/>
            <a:ext cx="935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364689" y="1675825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7104" y="2216323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기능을 제공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strategy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23654" y="2216323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status</a:t>
            </a:r>
            <a:r>
              <a:rPr lang="ko-KR" altLang="en-US" sz="10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매수중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매도중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11486" y="2216323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주식계좌를</a:t>
            </a:r>
            <a:r>
              <a:rPr lang="en-US" altLang="ko-KR" sz="10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93564" y="4300363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tradin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전략을 관리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 신호를 포착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21791" y="2216323"/>
            <a:ext cx="1265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통계 관련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기능을 제공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시계열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지표 계산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rsi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이동평균선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등등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3402" y="2216323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이벤트 처리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80900" y="2216323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kw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callback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적절한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전달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65814" y="5691517"/>
            <a:ext cx="163698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 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raw data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주식계좌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정보 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개인적인 </a:t>
            </a:r>
            <a:r>
              <a:rPr lang="ko-KR" altLang="en-US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주식분석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자료 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</a:t>
            </a:r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status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en-US" altLang="ko-KR" sz="1000" dirty="0" smtClean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00" dirty="0" err="1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</a:t>
            </a:r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155546" y="260910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55546" y="3667613"/>
            <a:ext cx="108000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strategy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manager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19869" y="2907310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stock</a:t>
            </a:r>
          </a:p>
          <a:p>
            <a:r>
              <a:rPr lang="en-US" altLang="ko-KR" sz="100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analyzer</a:t>
            </a:r>
            <a:endParaRPr lang="ko-KR" altLang="en-US" sz="10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2" name="직선 화살표 연결선 61"/>
          <p:cNvCxnSpPr>
            <a:stCxn id="8" idx="2"/>
            <a:endCxn id="59" idx="0"/>
          </p:cNvCxnSpPr>
          <p:nvPr/>
        </p:nvCxnSpPr>
        <p:spPr>
          <a:xfrm>
            <a:off x="4695546" y="2199290"/>
            <a:ext cx="0" cy="40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9" idx="2"/>
            <a:endCxn id="60" idx="0"/>
          </p:cNvCxnSpPr>
          <p:nvPr/>
        </p:nvCxnSpPr>
        <p:spPr>
          <a:xfrm>
            <a:off x="4695546" y="3234140"/>
            <a:ext cx="0" cy="43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553387" y="3234140"/>
            <a:ext cx="1311150" cy="6250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emergency</a:t>
            </a: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notifier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68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/>
          <p:cNvSpPr/>
          <p:nvPr/>
        </p:nvSpPr>
        <p:spPr>
          <a:xfrm>
            <a:off x="7247690" y="650240"/>
            <a:ext cx="4310618" cy="51619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12800" y="650240"/>
            <a:ext cx="3982720" cy="587248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330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Automatic Trading – Buy/Sell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68016" y="874174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실시간 조건식 검색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68016" y="1818556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종목검출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468016" y="2762938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종목별 분봉 데이터 수집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468016" y="3707320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매수 신호 분석</a:t>
            </a:r>
          </a:p>
        </p:txBody>
      </p:sp>
      <p:sp>
        <p:nvSpPr>
          <p:cNvPr id="3" name="순서도: 판단 2"/>
          <p:cNvSpPr/>
          <p:nvPr/>
        </p:nvSpPr>
        <p:spPr>
          <a:xfrm>
            <a:off x="1673414" y="4710589"/>
            <a:ext cx="2631440" cy="5892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매수신호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468016" y="5812141"/>
            <a:ext cx="3042237" cy="4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매수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2" idx="2"/>
            <a:endCxn id="8" idx="0"/>
          </p:cNvCxnSpPr>
          <p:nvPr/>
        </p:nvCxnSpPr>
        <p:spPr>
          <a:xfrm>
            <a:off x="2989135" y="1365174"/>
            <a:ext cx="0" cy="453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9" idx="2"/>
            <a:endCxn id="10" idx="0"/>
          </p:cNvCxnSpPr>
          <p:nvPr/>
        </p:nvCxnSpPr>
        <p:spPr>
          <a:xfrm>
            <a:off x="2989135" y="3253938"/>
            <a:ext cx="0" cy="453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0" idx="2"/>
            <a:endCxn id="3" idx="0"/>
          </p:cNvCxnSpPr>
          <p:nvPr/>
        </p:nvCxnSpPr>
        <p:spPr>
          <a:xfrm flipH="1">
            <a:off x="2989134" y="4198320"/>
            <a:ext cx="1" cy="5122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2"/>
            <a:endCxn id="12" idx="0"/>
          </p:cNvCxnSpPr>
          <p:nvPr/>
        </p:nvCxnSpPr>
        <p:spPr>
          <a:xfrm>
            <a:off x="2989134" y="5299869"/>
            <a:ext cx="1" cy="5122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2"/>
            <a:endCxn id="9" idx="0"/>
          </p:cNvCxnSpPr>
          <p:nvPr/>
        </p:nvCxnSpPr>
        <p:spPr>
          <a:xfrm>
            <a:off x="2989135" y="2309556"/>
            <a:ext cx="0" cy="453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3" idx="1"/>
            <a:endCxn id="8" idx="1"/>
          </p:cNvCxnSpPr>
          <p:nvPr/>
        </p:nvCxnSpPr>
        <p:spPr>
          <a:xfrm rot="10800000">
            <a:off x="1468016" y="2064057"/>
            <a:ext cx="205398" cy="2941173"/>
          </a:xfrm>
          <a:prstGeom prst="bentConnector3">
            <a:avLst>
              <a:gd name="adj1" fmla="val 27560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411616" y="874174"/>
            <a:ext cx="3551024" cy="49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매수한 종목 분봉 데이터 수집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411616" y="1882368"/>
            <a:ext cx="3551024" cy="49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매도 신호 분석</a:t>
            </a:r>
            <a:endParaRPr lang="ko-KR" altLang="en-US" dirty="0"/>
          </a:p>
        </p:txBody>
      </p:sp>
      <p:sp>
        <p:nvSpPr>
          <p:cNvPr id="48" name="순서도: 판단 47"/>
          <p:cNvSpPr/>
          <p:nvPr/>
        </p:nvSpPr>
        <p:spPr>
          <a:xfrm>
            <a:off x="7411616" y="2890562"/>
            <a:ext cx="3551024" cy="58928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매도신호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411616" y="3997036"/>
            <a:ext cx="3551024" cy="49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매도</a:t>
            </a:r>
            <a:endParaRPr lang="ko-KR" altLang="en-US" dirty="0"/>
          </a:p>
        </p:txBody>
      </p:sp>
      <p:sp>
        <p:nvSpPr>
          <p:cNvPr id="50" name="순서도: 판단 49"/>
          <p:cNvSpPr/>
          <p:nvPr/>
        </p:nvSpPr>
        <p:spPr>
          <a:xfrm>
            <a:off x="7411616" y="5005229"/>
            <a:ext cx="3551024" cy="589280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주식잔량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43" idx="2"/>
            <a:endCxn id="44" idx="0"/>
          </p:cNvCxnSpPr>
          <p:nvPr/>
        </p:nvCxnSpPr>
        <p:spPr>
          <a:xfrm>
            <a:off x="9187128" y="1365174"/>
            <a:ext cx="0" cy="517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4" idx="2"/>
            <a:endCxn id="48" idx="0"/>
          </p:cNvCxnSpPr>
          <p:nvPr/>
        </p:nvCxnSpPr>
        <p:spPr>
          <a:xfrm>
            <a:off x="9187128" y="2373368"/>
            <a:ext cx="0" cy="517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8" idx="2"/>
            <a:endCxn id="49" idx="0"/>
          </p:cNvCxnSpPr>
          <p:nvPr/>
        </p:nvCxnSpPr>
        <p:spPr>
          <a:xfrm>
            <a:off x="9187128" y="3479842"/>
            <a:ext cx="0" cy="5171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9" idx="2"/>
            <a:endCxn id="50" idx="0"/>
          </p:cNvCxnSpPr>
          <p:nvPr/>
        </p:nvCxnSpPr>
        <p:spPr>
          <a:xfrm>
            <a:off x="9187128" y="4488036"/>
            <a:ext cx="0" cy="5171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12" idx="3"/>
            <a:endCxn id="43" idx="1"/>
          </p:cNvCxnSpPr>
          <p:nvPr/>
        </p:nvCxnSpPr>
        <p:spPr>
          <a:xfrm flipV="1">
            <a:off x="4510253" y="1119674"/>
            <a:ext cx="2901363" cy="4937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50" idx="1"/>
            <a:endCxn id="2" idx="3"/>
          </p:cNvCxnSpPr>
          <p:nvPr/>
        </p:nvCxnSpPr>
        <p:spPr>
          <a:xfrm flipH="1" flipV="1">
            <a:off x="4510253" y="1119674"/>
            <a:ext cx="2901363" cy="4180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48" idx="3"/>
            <a:endCxn id="43" idx="3"/>
          </p:cNvCxnSpPr>
          <p:nvPr/>
        </p:nvCxnSpPr>
        <p:spPr>
          <a:xfrm flipV="1">
            <a:off x="10962640" y="1119674"/>
            <a:ext cx="12700" cy="2065528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50" idx="3"/>
            <a:endCxn id="43" idx="3"/>
          </p:cNvCxnSpPr>
          <p:nvPr/>
        </p:nvCxnSpPr>
        <p:spPr>
          <a:xfrm flipV="1">
            <a:off x="10962640" y="1119674"/>
            <a:ext cx="12700" cy="4180195"/>
          </a:xfrm>
          <a:prstGeom prst="bentConnector3">
            <a:avLst>
              <a:gd name="adj1" fmla="val 34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00581" y="596566"/>
            <a:ext cx="553998" cy="185576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/>
                </a:solidFill>
              </a:rPr>
              <a:t>Buy Process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572793" y="596566"/>
            <a:ext cx="553998" cy="18221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Sell Process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42594" y="521696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367826" y="463589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0961994" y="489509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179838" y="341007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0816482" y="2829226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308004" y="489319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6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305" y="102636"/>
            <a:ext cx="292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Understanding Transaction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programmer 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579009"/>
            <a:ext cx="530225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8790491" y="2606313"/>
            <a:ext cx="128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EventLoop</a:t>
            </a:r>
            <a:r>
              <a:rPr lang="en-US" altLang="ko-KR" sz="1200" dirty="0" smtClean="0">
                <a:solidFill>
                  <a:srgbClr val="FF0000"/>
                </a:solidFill>
              </a:rPr>
              <a:t> Lock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29569" y="3986887"/>
            <a:ext cx="4237264" cy="1194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on_receive_tr_data</a:t>
            </a: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69050" y="4392994"/>
            <a:ext cx="4328431" cy="310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self.dynamicCall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GetCommDataEx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trcode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output_name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21427" y="4797989"/>
            <a:ext cx="1491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FF0000"/>
                </a:solidFill>
              </a:rPr>
              <a:t>EventLoop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Release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295400" y="844122"/>
            <a:ext cx="1234169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529569" y="844122"/>
            <a:ext cx="4237264" cy="2142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User Request Function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 smtClean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9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1428" y="1259309"/>
            <a:ext cx="5128530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SetInputValue</a:t>
            </a:r>
            <a:r>
              <a:rPr lang="ko-KR" altLang="ko-KR" sz="9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endParaRPr lang="ko-KR" altLang="ko-KR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721428" y="1679542"/>
            <a:ext cx="5128530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SetInputValue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endParaRPr lang="ko-KR" altLang="ko-KR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21428" y="2099775"/>
            <a:ext cx="5128530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SetInputValue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endParaRPr lang="ko-KR" altLang="ko-KR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21427" y="2520008"/>
            <a:ext cx="5128531" cy="31024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CommRqData</a:t>
            </a:r>
            <a:r>
              <a:rPr lang="ko-KR" altLang="ko-KR" sz="900" dirty="0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QString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)",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rqname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trcode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9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next</a:t>
            </a:r>
            <a:r>
              <a:rPr lang="ko-KR" altLang="ko-KR" sz="9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  <a:r>
              <a:rPr lang="ko-KR" altLang="ko-KR" sz="900" dirty="0" err="1" smtClean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screen_no</a:t>
            </a:r>
            <a:endParaRPr lang="ko-KR" altLang="ko-KR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707366" y="2638425"/>
            <a:ext cx="1093734" cy="1918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TR </a:t>
            </a:r>
            <a:r>
              <a:rPr lang="ko-KR" altLang="en-US" sz="1100" dirty="0" smtClean="0"/>
              <a:t>수신 대기</a:t>
            </a:r>
            <a:endParaRPr lang="ko-KR" altLang="en-US" sz="11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819829" y="4083162"/>
            <a:ext cx="1656743" cy="21355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1100" dirty="0" err="1"/>
              <a:t>OnReceiveTrData</a:t>
            </a:r>
            <a:r>
              <a:rPr lang="en-US" altLang="ko-KR" sz="1100" dirty="0"/>
              <a:t> </a:t>
            </a:r>
            <a:r>
              <a:rPr lang="ko-KR" altLang="en-US" sz="1100" dirty="0"/>
              <a:t>수신</a:t>
            </a:r>
            <a:endParaRPr lang="ko-KR" altLang="ko-KR" sz="1100" dirty="0"/>
          </a:p>
        </p:txBody>
      </p:sp>
      <p:cxnSp>
        <p:nvCxnSpPr>
          <p:cNvPr id="68" name="직선 화살표 연결선 67"/>
          <p:cNvCxnSpPr/>
          <p:nvPr/>
        </p:nvCxnSpPr>
        <p:spPr>
          <a:xfrm flipH="1" flipV="1">
            <a:off x="1252005" y="1048164"/>
            <a:ext cx="1277564" cy="193873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3" idx="2"/>
            <a:endCxn id="51" idx="0"/>
          </p:cNvCxnSpPr>
          <p:nvPr/>
        </p:nvCxnSpPr>
        <p:spPr>
          <a:xfrm rot="5400000">
            <a:off x="5824761" y="1653690"/>
            <a:ext cx="1252912" cy="3606032"/>
          </a:xfrm>
          <a:prstGeom prst="bentConnector3">
            <a:avLst/>
          </a:prstGeom>
          <a:ln w="25400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86600" y="4354894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사용자 요청 데이터를 </a:t>
            </a:r>
            <a:r>
              <a:rPr lang="ko-KR" altLang="en-US" dirty="0" err="1" smtClean="0"/>
              <a:t>받아옴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19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257" y="677636"/>
            <a:ext cx="7931915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저장할 데이터의 종류들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분봉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일봉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년봉</a:t>
            </a:r>
            <a:endParaRPr lang="en-US" altLang="ko-KR" dirty="0" smtClean="0"/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time_series_min1</a:t>
            </a:r>
          </a:p>
          <a:p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time_series_day</a:t>
            </a:r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time_series_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week</a:t>
            </a:r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time_series_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month</a:t>
            </a:r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time_series_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year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/>
              <a:t>field: code, market, open, high, low, close, volume, ma5/10/20/60(</a:t>
            </a:r>
            <a:r>
              <a:rPr lang="ko-KR" altLang="en-US" sz="1200" dirty="0" err="1" smtClean="0"/>
              <a:t>이평</a:t>
            </a:r>
            <a:r>
              <a:rPr lang="en-US" altLang="ko-KR" sz="1200" dirty="0" smtClean="0"/>
              <a:t>), </a:t>
            </a:r>
            <a:r>
              <a:rPr lang="en-US" altLang="ko-KR" sz="1200" dirty="0" err="1" smtClean="0"/>
              <a:t>rsi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등등</a:t>
            </a:r>
            <a:endParaRPr lang="en-US" altLang="ko-KR" sz="1200" dirty="0" smtClean="0"/>
          </a:p>
          <a:p>
            <a:r>
              <a:rPr lang="en-US" altLang="ko-KR" sz="1200" dirty="0" smtClean="0"/>
              <a:t>-&gt; kw open </a:t>
            </a:r>
            <a:r>
              <a:rPr lang="en-US" altLang="ko-KR" sz="1200" dirty="0" err="1" smtClean="0"/>
              <a:t>api</a:t>
            </a:r>
            <a:r>
              <a:rPr lang="ko-KR" altLang="en-US" sz="1200" dirty="0" smtClean="0"/>
              <a:t>이용해서 </a:t>
            </a:r>
            <a:r>
              <a:rPr lang="en-US" altLang="ko-KR" sz="1200" dirty="0" smtClean="0"/>
              <a:t>data</a:t>
            </a:r>
            <a:r>
              <a:rPr lang="ko-KR" altLang="en-US" sz="1200" dirty="0" smtClean="0"/>
              <a:t>쌓고</a:t>
            </a:r>
            <a:r>
              <a:rPr lang="en-US" altLang="ko-KR" sz="1200" dirty="0" smtClean="0"/>
              <a:t>, 2</a:t>
            </a:r>
            <a:r>
              <a:rPr lang="ko-KR" altLang="en-US" sz="1200" dirty="0" err="1" smtClean="0"/>
              <a:t>차데이터는</a:t>
            </a:r>
            <a:r>
              <a:rPr lang="ko-KR" altLang="en-US" sz="1200" dirty="0" smtClean="0"/>
              <a:t> 별도로 </a:t>
            </a:r>
            <a:r>
              <a:rPr lang="en-US" altLang="ko-KR" sz="1200" dirty="0" err="1" smtClean="0"/>
              <a:t>py</a:t>
            </a:r>
            <a:r>
              <a:rPr lang="en-US" altLang="ko-KR" sz="1200" dirty="0" smtClean="0"/>
              <a:t>(ta-lib) </a:t>
            </a:r>
            <a:r>
              <a:rPr lang="ko-KR" altLang="en-US" sz="1200" dirty="0" smtClean="0"/>
              <a:t>만들어서 저장해야 함</a:t>
            </a:r>
            <a:endParaRPr lang="en-US" altLang="ko-KR" sz="1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업종별 </a:t>
            </a:r>
            <a:r>
              <a:rPr lang="en-US" altLang="ko-KR" dirty="0" smtClean="0"/>
              <a:t>time series, theme</a:t>
            </a:r>
            <a:r>
              <a:rPr lang="ko-KR" altLang="en-US" dirty="0" smtClean="0"/>
              <a:t>별 </a:t>
            </a:r>
            <a:r>
              <a:rPr lang="en-US" altLang="ko-KR" dirty="0" smtClean="0"/>
              <a:t>time series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r>
              <a:rPr lang="ko-KR" altLang="en-US" sz="1200" dirty="0" smtClean="0"/>
              <a:t>업종 평균 변동률</a:t>
            </a:r>
            <a:r>
              <a:rPr lang="en-US" altLang="ko-KR" sz="1200" dirty="0" smtClean="0"/>
              <a:t>, Theme </a:t>
            </a:r>
            <a:r>
              <a:rPr lang="ko-KR" altLang="en-US" sz="1200" dirty="0" smtClean="0"/>
              <a:t>평균 변동률</a:t>
            </a:r>
            <a:endParaRPr lang="en-US" altLang="ko-KR" sz="1200" dirty="0"/>
          </a:p>
          <a:p>
            <a:endParaRPr lang="en-US" altLang="ko-KR" dirty="0" smtClean="0"/>
          </a:p>
          <a:p>
            <a:r>
              <a:rPr lang="ko-KR" altLang="en-US" dirty="0" smtClean="0"/>
              <a:t>실시간 매매 데이터를 위한 </a:t>
            </a:r>
            <a:r>
              <a:rPr lang="en-US" altLang="ko-KR" dirty="0" smtClean="0"/>
              <a:t>collection</a:t>
            </a:r>
          </a:p>
          <a:p>
            <a:r>
              <a:rPr lang="en-US" altLang="ko-KR" sz="1200" dirty="0" smtClean="0"/>
              <a:t>field: </a:t>
            </a:r>
            <a:r>
              <a:rPr lang="ko-KR" altLang="en-US" sz="1200" dirty="0" err="1" smtClean="0"/>
              <a:t>체결강도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호가</a:t>
            </a:r>
            <a:r>
              <a:rPr lang="en-US" altLang="ko-KR" sz="1200" dirty="0" smtClean="0"/>
              <a:t>(1~10)</a:t>
            </a:r>
            <a:r>
              <a:rPr lang="ko-KR" altLang="en-US" sz="1200" dirty="0" smtClean="0"/>
              <a:t>별 </a:t>
            </a:r>
            <a:r>
              <a:rPr lang="ko-KR" altLang="en-US" sz="1200" dirty="0" err="1" smtClean="0"/>
              <a:t>매물량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등등</a:t>
            </a:r>
            <a:endParaRPr lang="en-US" altLang="ko-KR" sz="1200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조건검색식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저장용 </a:t>
            </a:r>
            <a:r>
              <a:rPr lang="en-US" altLang="ko-KR" dirty="0" smtClean="0"/>
              <a:t>collection</a:t>
            </a:r>
          </a:p>
          <a:p>
            <a:r>
              <a:rPr lang="en-US" altLang="ko-KR" sz="1200" dirty="0" smtClean="0"/>
              <a:t>field: date, </a:t>
            </a:r>
            <a:r>
              <a:rPr lang="ko-KR" altLang="en-US" sz="1200" dirty="0" smtClean="0"/>
              <a:t>편입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방출</a:t>
            </a:r>
            <a:r>
              <a:rPr lang="en-US" altLang="ko-KR" sz="1200" dirty="0" smtClean="0"/>
              <a:t>, code, price, volume, + </a:t>
            </a:r>
            <a:r>
              <a:rPr lang="ko-KR" altLang="en-US" sz="1200" dirty="0" smtClean="0"/>
              <a:t>각종 지표 데이터</a:t>
            </a:r>
            <a:endParaRPr lang="en-US" altLang="ko-KR" sz="1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계좌정보 </a:t>
            </a:r>
            <a:r>
              <a:rPr lang="en-US" altLang="ko-KR" dirty="0" smtClean="0"/>
              <a:t>collection</a:t>
            </a:r>
          </a:p>
          <a:p>
            <a:r>
              <a:rPr lang="en-US" altLang="ko-KR" sz="1200" dirty="0" smtClean="0"/>
              <a:t>field: </a:t>
            </a:r>
            <a:r>
              <a:rPr lang="ko-KR" altLang="en-US" sz="1200" dirty="0" smtClean="0"/>
              <a:t>계좌번호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비번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체결이력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시간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종목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매수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비용</a:t>
            </a:r>
            <a:r>
              <a:rPr lang="en-US" altLang="ko-KR" sz="1200" dirty="0" smtClean="0"/>
              <a:t>), </a:t>
            </a:r>
            <a:r>
              <a:rPr lang="ko-KR" altLang="en-US" sz="1200" dirty="0" err="1" smtClean="0"/>
              <a:t>최종잔고</a:t>
            </a:r>
            <a:endParaRPr lang="en-US" altLang="ko-KR" sz="1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매매</a:t>
            </a:r>
            <a:r>
              <a:rPr lang="en-US" altLang="ko-KR" dirty="0" smtClean="0"/>
              <a:t> history </a:t>
            </a:r>
            <a:r>
              <a:rPr lang="ko-KR" altLang="en-US" dirty="0" smtClean="0"/>
              <a:t>저장용 </a:t>
            </a:r>
            <a:r>
              <a:rPr lang="en-US" altLang="ko-KR" dirty="0" smtClean="0"/>
              <a:t>collection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종목 분류를 위한 정적 데이터 </a:t>
            </a:r>
            <a:r>
              <a:rPr lang="en-US" altLang="ko-KR" dirty="0" smtClean="0"/>
              <a:t>-&gt; </a:t>
            </a:r>
            <a:r>
              <a:rPr lang="en-US" altLang="ko-KR" dirty="0" err="1" smtClean="0">
                <a:solidFill>
                  <a:srgbClr val="FF0000"/>
                </a:solidFill>
              </a:rPr>
              <a:t>stock_info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sz="1200" dirty="0" err="1" smtClean="0"/>
              <a:t>stock_info</a:t>
            </a:r>
            <a:r>
              <a:rPr lang="en-US" altLang="ko-KR" sz="1200" dirty="0" smtClean="0"/>
              <a:t> : code, name, theme, </a:t>
            </a:r>
            <a:r>
              <a:rPr lang="en-US" altLang="ko-KR" sz="1200" dirty="0" err="1" smtClean="0"/>
              <a:t>work_category</a:t>
            </a:r>
            <a:r>
              <a:rPr lang="en-US" altLang="ko-KR" sz="1200" dirty="0" smtClean="0"/>
              <a:t>, </a:t>
            </a:r>
            <a:r>
              <a:rPr lang="en-US" altLang="ko-KR" sz="1200" dirty="0" smtClean="0"/>
              <a:t>size,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kospi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kosdaq</a:t>
            </a:r>
            <a:r>
              <a:rPr lang="en-US" altLang="ko-KR" sz="1200" dirty="0" smtClean="0"/>
              <a:t>), 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실시간으로 변하지 않는 </a:t>
            </a:r>
            <a:r>
              <a:rPr lang="en-US" altLang="ko-KR" sz="1200" dirty="0" smtClean="0"/>
              <a:t>data</a:t>
            </a:r>
            <a:r>
              <a:rPr lang="ko-KR" altLang="en-US" sz="1200" dirty="0" smtClean="0"/>
              <a:t>를 저장한다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Scheme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9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257" y="677636"/>
            <a:ext cx="1016598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자동 매매를 위한 시나리오 구상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Theme </a:t>
            </a:r>
            <a:r>
              <a:rPr lang="ko-KR" altLang="en-US" sz="1200" dirty="0" smtClean="0"/>
              <a:t>별 변동률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업종별 변동률 실시간 모니터링</a:t>
            </a:r>
            <a:r>
              <a:rPr lang="en-US" altLang="ko-KR" sz="1200" dirty="0" smtClean="0"/>
              <a:t>….</a:t>
            </a:r>
          </a:p>
          <a:p>
            <a:r>
              <a:rPr lang="ko-KR" altLang="en-US" sz="1200" dirty="0" err="1"/>
              <a:t>조건검색식</a:t>
            </a:r>
            <a:r>
              <a:rPr lang="ko-KR" altLang="en-US" sz="1200" dirty="0"/>
              <a:t> 실시간 모니터링</a:t>
            </a:r>
            <a:r>
              <a:rPr lang="en-US" altLang="ko-KR" sz="1200" dirty="0"/>
              <a:t>….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-&gt; </a:t>
            </a:r>
            <a:r>
              <a:rPr lang="ko-KR" altLang="en-US" sz="1200" dirty="0" smtClean="0"/>
              <a:t>특이사항 발견되면</a:t>
            </a:r>
            <a:r>
              <a:rPr lang="en-US" altLang="ko-KR" sz="1200" dirty="0" smtClean="0"/>
              <a:t>(manually) </a:t>
            </a:r>
            <a:r>
              <a:rPr lang="ko-KR" altLang="en-US" sz="1200" dirty="0" err="1" smtClean="0"/>
              <a:t>특정테마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특정업종에</a:t>
            </a:r>
            <a:r>
              <a:rPr lang="ko-KR" altLang="en-US" sz="1200" dirty="0" smtClean="0"/>
              <a:t> 속해있는 모든 종목 </a:t>
            </a:r>
            <a:r>
              <a:rPr lang="en-US" altLang="ko-KR" sz="1200" dirty="0" err="1" smtClean="0"/>
              <a:t>all_fetch</a:t>
            </a:r>
            <a:r>
              <a:rPr lang="en-US" altLang="ko-KR" sz="1200" dirty="0" smtClean="0"/>
              <a:t> + </a:t>
            </a:r>
            <a:r>
              <a:rPr lang="en-US" altLang="ko-KR" sz="1200" dirty="0" err="1" smtClean="0"/>
              <a:t>gen_stock_index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돌려서</a:t>
            </a:r>
            <a:endParaRPr lang="en-US" altLang="ko-KR" sz="1200" dirty="0" smtClean="0"/>
          </a:p>
          <a:p>
            <a:r>
              <a:rPr lang="ko-KR" altLang="en-US" sz="1200" dirty="0" smtClean="0"/>
              <a:t>의사결정에 필요한 모든 </a:t>
            </a:r>
            <a:r>
              <a:rPr lang="en-US" altLang="ko-KR" sz="1200" dirty="0" smtClean="0"/>
              <a:t>data </a:t>
            </a:r>
            <a:r>
              <a:rPr lang="ko-KR" altLang="en-US" sz="1200" dirty="0" smtClean="0"/>
              <a:t>를 생성해낸다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all_fetch</a:t>
            </a:r>
            <a:r>
              <a:rPr lang="en-US" altLang="ko-KR" sz="1200" dirty="0" smtClean="0"/>
              <a:t> : open 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이용하여 기본적인 정보를 긁어온다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* </a:t>
            </a:r>
            <a:r>
              <a:rPr lang="en-US" altLang="ko-KR" sz="1200" dirty="0" err="1" smtClean="0"/>
              <a:t>gen_stock_index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기본정보를 바탕으로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차 </a:t>
            </a:r>
            <a:r>
              <a:rPr lang="en-US" altLang="ko-KR" sz="1200" dirty="0" smtClean="0"/>
              <a:t>index</a:t>
            </a:r>
            <a:r>
              <a:rPr lang="ko-KR" altLang="en-US" sz="1200" dirty="0" smtClean="0"/>
              <a:t>정보를 생성해낸다</a:t>
            </a:r>
            <a:endParaRPr lang="en-US" altLang="ko-KR" sz="1200" dirty="0" smtClean="0"/>
          </a:p>
          <a:p>
            <a:r>
              <a:rPr lang="en-US" altLang="ko-KR" sz="1200" dirty="0" smtClean="0"/>
              <a:t>* 1, 2</a:t>
            </a:r>
            <a:r>
              <a:rPr lang="ko-KR" altLang="en-US" sz="1200" dirty="0" smtClean="0"/>
              <a:t>차 정보를 바탕으로 시각화 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차트를 보여주든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숫자를 보여주든</a:t>
            </a:r>
            <a:r>
              <a:rPr lang="en-US" altLang="ko-KR" sz="1200" dirty="0" smtClean="0"/>
              <a:t>..)</a:t>
            </a:r>
          </a:p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매수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매도할 종목을 선정한다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이때 </a:t>
            </a:r>
            <a:r>
              <a:rPr lang="en-US" altLang="ko-KR" sz="1200" dirty="0" smtClean="0"/>
              <a:t>base </a:t>
            </a:r>
            <a:r>
              <a:rPr lang="ko-KR" altLang="en-US" sz="1200" dirty="0" smtClean="0"/>
              <a:t>정보를 바탕으로 기본적으로 걸러야 할 종목을 걸러낸다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감리종목이라든지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상폐예상종목이라든지</a:t>
            </a:r>
            <a:r>
              <a:rPr lang="en-US" altLang="ko-KR" sz="1200" dirty="0" smtClean="0"/>
              <a:t>…)</a:t>
            </a:r>
          </a:p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매수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매도를 수행한다</a:t>
            </a:r>
            <a:r>
              <a:rPr lang="en-US" altLang="ko-KR" sz="1200" smtClean="0"/>
              <a:t>.</a:t>
            </a:r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243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 Trading Scenario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2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257" y="677636"/>
            <a:ext cx="5216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어떤 데이터를 수집 할 것인가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open 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로부터 수집한 정보에 추가할 정보는 무엇인가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데이터 정제는 어떻게 </a:t>
            </a:r>
            <a:r>
              <a:rPr lang="ko-KR" altLang="en-US" sz="1200" dirty="0" err="1" smtClean="0"/>
              <a:t>할것인가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데이터는 어떻게 분류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정리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하여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저장할 것인가</a:t>
            </a:r>
            <a:r>
              <a:rPr lang="en-US" altLang="ko-KR" sz="1200" dirty="0" smtClean="0"/>
              <a:t>?</a:t>
            </a:r>
          </a:p>
          <a:p>
            <a:r>
              <a:rPr lang="en-US" altLang="ko-KR" sz="1200" dirty="0" smtClean="0"/>
              <a:t>data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update </a:t>
            </a:r>
            <a:r>
              <a:rPr lang="ko-KR" altLang="en-US" sz="1200" dirty="0" smtClean="0"/>
              <a:t>처리는 고려하였는가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키움 </a:t>
            </a:r>
            <a:r>
              <a:rPr lang="en-US" altLang="ko-KR" sz="1200" dirty="0" smtClean="0"/>
              <a:t>open 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말고 다른 사이트에서 가져올 정보는 어떤 것들이 있는가</a:t>
            </a:r>
            <a:r>
              <a:rPr lang="en-US" altLang="ko-KR" sz="1200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Collecting Data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257" y="2954111"/>
            <a:ext cx="6035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기본적으로 </a:t>
            </a:r>
            <a:r>
              <a:rPr lang="ko-KR" altLang="en-US" sz="1200" b="1" dirty="0" smtClean="0"/>
              <a:t>분봉</a:t>
            </a:r>
            <a:r>
              <a:rPr lang="en-US" altLang="ko-KR" sz="1200" b="1" dirty="0" smtClean="0"/>
              <a:t>/</a:t>
            </a:r>
            <a:r>
              <a:rPr lang="ko-KR" altLang="en-US" sz="1200" b="1" dirty="0" err="1" smtClean="0"/>
              <a:t>일봉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주봉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월봉 데이터</a:t>
            </a:r>
            <a:r>
              <a:rPr lang="ko-KR" altLang="en-US" sz="1200" dirty="0" smtClean="0"/>
              <a:t>를 수집한다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일단 코스피만</a:t>
            </a:r>
            <a:r>
              <a:rPr lang="en-US" altLang="ko-KR" sz="1200" dirty="0" smtClean="0"/>
              <a:t>..)</a:t>
            </a:r>
          </a:p>
          <a:p>
            <a:r>
              <a:rPr lang="en-US" altLang="ko-KR" sz="1200" dirty="0" err="1" smtClean="0"/>
              <a:t>talib</a:t>
            </a:r>
            <a:r>
              <a:rPr lang="ko-KR" altLang="en-US" sz="1200" dirty="0" smtClean="0"/>
              <a:t>를 이용하여 </a:t>
            </a:r>
            <a:r>
              <a:rPr lang="ko-KR" altLang="en-US" sz="1200" dirty="0" err="1" smtClean="0"/>
              <a:t>이평선</a:t>
            </a:r>
            <a:r>
              <a:rPr lang="en-US" altLang="ko-KR" sz="1200" dirty="0" smtClean="0"/>
              <a:t>/MACD/RSI </a:t>
            </a:r>
            <a:r>
              <a:rPr lang="ko-KR" altLang="en-US" sz="1200" dirty="0" err="1" smtClean="0"/>
              <a:t>지표값을</a:t>
            </a:r>
            <a:r>
              <a:rPr lang="ko-KR" altLang="en-US" sz="1200" dirty="0" smtClean="0"/>
              <a:t> 추가한다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숫자는 모두 </a:t>
            </a:r>
            <a:r>
              <a:rPr lang="en-US" altLang="ko-KR" sz="1200" dirty="0" smtClean="0"/>
              <a:t>float </a:t>
            </a:r>
            <a:r>
              <a:rPr lang="ko-KR" altLang="en-US" sz="1200" dirty="0" smtClean="0"/>
              <a:t>으로 처리한다</a:t>
            </a:r>
            <a:r>
              <a:rPr lang="en-US" altLang="ko-KR" sz="1200" dirty="0" smtClean="0"/>
              <a:t>?</a:t>
            </a:r>
          </a:p>
          <a:p>
            <a:r>
              <a:rPr lang="ko-KR" altLang="en-US" sz="1200" dirty="0" smtClean="0"/>
              <a:t>단순 값은 모두 양수로 처리하고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상승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하락이 의미가 있는 경우에만 부등호를 붙인다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4245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257" y="677636"/>
            <a:ext cx="18258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stock_name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주식명</a:t>
            </a:r>
            <a:endParaRPr lang="en-US" altLang="ko-KR" sz="1200" dirty="0" smtClean="0"/>
          </a:p>
          <a:p>
            <a:r>
              <a:rPr lang="en-US" altLang="ko-KR" sz="1200" dirty="0" smtClean="0"/>
              <a:t>code: 000123</a:t>
            </a:r>
          </a:p>
          <a:p>
            <a:r>
              <a:rPr lang="en-US" altLang="ko-KR" sz="1200" dirty="0" smtClean="0"/>
              <a:t>market: </a:t>
            </a:r>
            <a:r>
              <a:rPr lang="en-US" altLang="ko-KR" sz="1200" dirty="0" err="1" smtClean="0"/>
              <a:t>kospi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kosdaq</a:t>
            </a:r>
            <a:endParaRPr lang="en-US" altLang="ko-KR" sz="1200" dirty="0" smtClean="0"/>
          </a:p>
          <a:p>
            <a:r>
              <a:rPr lang="en-US" altLang="ko-KR" sz="1200" dirty="0" smtClean="0"/>
              <a:t>size:</a:t>
            </a:r>
          </a:p>
          <a:p>
            <a:r>
              <a:rPr lang="en-US" altLang="ko-KR" sz="1200" dirty="0" smtClean="0"/>
              <a:t>theme: </a:t>
            </a:r>
            <a:r>
              <a:rPr lang="ko-KR" altLang="en-US" sz="1200" dirty="0" smtClean="0"/>
              <a:t>속해있는 테마</a:t>
            </a:r>
            <a:endParaRPr lang="en-US" altLang="ko-KR" sz="1200" dirty="0" smtClean="0"/>
          </a:p>
          <a:p>
            <a:r>
              <a:rPr lang="en-US" altLang="ko-KR" sz="1200" dirty="0" smtClean="0"/>
              <a:t>warning: </a:t>
            </a:r>
            <a:r>
              <a:rPr lang="ko-KR" altLang="en-US" sz="1200" dirty="0" smtClean="0"/>
              <a:t>위험종목인지</a:t>
            </a:r>
            <a:r>
              <a:rPr lang="en-US" altLang="ko-KR" sz="1200" dirty="0" smtClean="0"/>
              <a:t>?</a:t>
            </a:r>
          </a:p>
          <a:p>
            <a:endParaRPr lang="en-US" altLang="ko-KR" sz="1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3305" y="102636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Static Data of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tock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79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624</Words>
  <Application>Microsoft Office PowerPoint</Application>
  <PresentationFormat>와이드스크린</PresentationFormat>
  <Paragraphs>164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D2Coding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종혁</dc:creator>
  <cp:lastModifiedBy>신 종혁</cp:lastModifiedBy>
  <cp:revision>31</cp:revision>
  <dcterms:created xsi:type="dcterms:W3CDTF">2018-06-05T16:29:15Z</dcterms:created>
  <dcterms:modified xsi:type="dcterms:W3CDTF">2018-06-24T15:56:35Z</dcterms:modified>
</cp:coreProperties>
</file>