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5"/>
  </p:notes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5BBB84-F999-4C62-BFB3-3A6472172B11}" type="datetimeFigureOut">
              <a:rPr lang="en-US" smtClean="0"/>
              <a:t>13-Aug-20</a:t>
            </a:fld>
            <a:endParaRPr lang="en-S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5678AF-AADC-4DF2-8D8A-31CAFCE3D63A}" type="slidenum">
              <a:rPr lang="en-SG" smtClean="0"/>
              <a:t>‹#›</a:t>
            </a:fld>
            <a:endParaRPr lang="en-SG"/>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fld id="{905678AF-AADC-4DF2-8D8A-31CAFCE3D63A}" type="slidenum">
              <a:rPr lang="en-SG" smtClean="0"/>
              <a:t>3</a:t>
            </a:fld>
            <a:endParaRPr lang="en-SG"/>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fld id="{905678AF-AADC-4DF2-8D8A-31CAFCE3D63A}" type="slidenum">
              <a:rPr lang="en-SG" smtClean="0"/>
              <a:t>4</a:t>
            </a:fld>
            <a:endParaRPr lang="en-SG"/>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13-Aug-20</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B6F15528-21DE-4FAA-801E-634DDDAF4B2B}"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13-Aug-20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13-Aug-20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13-Aug-20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13-Aug-20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13-Aug-20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13-Aug-20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13-Aug-20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13-Aug-20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13-Aug-20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13-Aug-20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1D8BD707-D9CF-40AE-B4C6-C98DA3205C09}" type="datetimeFigureOut">
              <a:rPr lang="en-US" smtClean="0"/>
              <a:pPr/>
              <a:t>13-Aug-20</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COVID-19 India</a:t>
            </a:r>
            <a:endParaRPr lang="en-SG"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subTitle" idx="1"/>
          </p:nvPr>
        </p:nvSpPr>
        <p:spPr>
          <a:xfrm>
            <a:off x="533400" y="533400"/>
            <a:ext cx="8077200" cy="5791200"/>
          </a:xfrm>
        </p:spPr>
        <p:txBody>
          <a:bodyPr>
            <a:normAutofit/>
          </a:bodyPr>
          <a:lstStyle/>
          <a:p>
            <a:r>
              <a:rPr lang="en-SG" sz="2400" dirty="0" smtClean="0">
                <a:solidFill>
                  <a:schemeClr val="tx1"/>
                </a:solidFill>
                <a:latin typeface="Times New Roman" pitchFamily="18" charset="0"/>
                <a:cs typeface="Times New Roman" pitchFamily="18" charset="0"/>
              </a:rPr>
              <a:t>To start, we </a:t>
            </a:r>
            <a:r>
              <a:rPr lang="en-SG" sz="2400" dirty="0" smtClean="0">
                <a:solidFill>
                  <a:schemeClr val="tx1"/>
                </a:solidFill>
                <a:latin typeface="Times New Roman" pitchFamily="18" charset="0"/>
                <a:cs typeface="Times New Roman" pitchFamily="18" charset="0"/>
              </a:rPr>
              <a:t>need </a:t>
            </a:r>
            <a:r>
              <a:rPr lang="en-SG" sz="2400" dirty="0" smtClean="0">
                <a:solidFill>
                  <a:schemeClr val="tx1"/>
                </a:solidFill>
                <a:latin typeface="Times New Roman" pitchFamily="18" charset="0"/>
                <a:cs typeface="Times New Roman" pitchFamily="18" charset="0"/>
              </a:rPr>
              <a:t>to decide the best K-value for our analysis</a:t>
            </a:r>
            <a:r>
              <a:rPr lang="en-SG" sz="2400" dirty="0" smtClean="0">
                <a:solidFill>
                  <a:schemeClr val="tx1"/>
                </a:solidFill>
                <a:latin typeface="Times New Roman" pitchFamily="18" charset="0"/>
                <a:cs typeface="Times New Roman" pitchFamily="18" charset="0"/>
              </a:rPr>
              <a:t>.</a:t>
            </a:r>
          </a:p>
          <a:p>
            <a:endParaRPr lang="en-SG" sz="2400" dirty="0">
              <a:solidFill>
                <a:schemeClr val="tx1"/>
              </a:solidFill>
              <a:latin typeface="Times New Roman" pitchFamily="18" charset="0"/>
              <a:cs typeface="Times New Roman" pitchFamily="18" charset="0"/>
            </a:endParaRPr>
          </a:p>
        </p:txBody>
      </p:sp>
      <p:pic>
        <p:nvPicPr>
          <p:cNvPr id="5" name="Picture 4" descr="9.PNG"/>
          <p:cNvPicPr>
            <a:picLocks noChangeAspect="1"/>
          </p:cNvPicPr>
          <p:nvPr/>
        </p:nvPicPr>
        <p:blipFill>
          <a:blip r:embed="rId2"/>
          <a:stretch>
            <a:fillRect/>
          </a:stretch>
        </p:blipFill>
        <p:spPr>
          <a:xfrm>
            <a:off x="1600200" y="1600200"/>
            <a:ext cx="5854223" cy="39624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9600" y="457200"/>
            <a:ext cx="7924800" cy="5791200"/>
          </a:xfrm>
        </p:spPr>
        <p:txBody>
          <a:bodyPr/>
          <a:lstStyle/>
          <a:p>
            <a:pPr algn="l"/>
            <a:r>
              <a:rPr lang="en-SG" sz="2400" dirty="0" smtClean="0">
                <a:solidFill>
                  <a:schemeClr val="tx1"/>
                </a:solidFill>
                <a:latin typeface="Times New Roman" pitchFamily="18" charset="0"/>
                <a:cs typeface="Times New Roman" pitchFamily="18" charset="0"/>
              </a:rPr>
              <a:t>Based on the results generated by the FOURSQUARE API, we can locate the business site around AIIMS </a:t>
            </a:r>
            <a:r>
              <a:rPr lang="en-SG" sz="2400" dirty="0" smtClean="0">
                <a:solidFill>
                  <a:schemeClr val="tx1"/>
                </a:solidFill>
                <a:latin typeface="Times New Roman" pitchFamily="18" charset="0"/>
                <a:cs typeface="Times New Roman" pitchFamily="18" charset="0"/>
              </a:rPr>
              <a:t>Hospital </a:t>
            </a:r>
            <a:r>
              <a:rPr lang="en-SG" sz="2400" dirty="0" smtClean="0">
                <a:solidFill>
                  <a:schemeClr val="tx1"/>
                </a:solidFill>
                <a:latin typeface="Times New Roman" pitchFamily="18" charset="0"/>
                <a:cs typeface="Times New Roman" pitchFamily="18" charset="0"/>
              </a:rPr>
              <a:t>and identify affected business locations in the red zone.</a:t>
            </a:r>
          </a:p>
          <a:p>
            <a:endParaRPr lang="en-SG" dirty="0"/>
          </a:p>
        </p:txBody>
      </p:sp>
      <p:pic>
        <p:nvPicPr>
          <p:cNvPr id="4" name="Picture 3" descr="10.PNG"/>
          <p:cNvPicPr>
            <a:picLocks noChangeAspect="1"/>
          </p:cNvPicPr>
          <p:nvPr/>
        </p:nvPicPr>
        <p:blipFill>
          <a:blip r:embed="rId2"/>
          <a:stretch>
            <a:fillRect/>
          </a:stretch>
        </p:blipFill>
        <p:spPr>
          <a:xfrm>
            <a:off x="1143000" y="2362200"/>
            <a:ext cx="7060812" cy="26670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subTitle" idx="1"/>
          </p:nvPr>
        </p:nvSpPr>
        <p:spPr>
          <a:xfrm>
            <a:off x="685800" y="533400"/>
            <a:ext cx="7848600" cy="5715000"/>
          </a:xfrm>
        </p:spPr>
        <p:txBody>
          <a:bodyPr/>
          <a:lstStyle/>
          <a:p>
            <a:pPr algn="just"/>
            <a:r>
              <a:rPr lang="en-SG" sz="2400" dirty="0" smtClean="0">
                <a:solidFill>
                  <a:schemeClr val="tx1"/>
                </a:solidFill>
                <a:latin typeface="Times New Roman" pitchFamily="18" charset="0"/>
                <a:cs typeface="Times New Roman" pitchFamily="18" charset="0"/>
              </a:rPr>
              <a:t>Next, we can then visualize our clustering analysis to a Folium map to see how all of these venues are geographically distributed within the 500-meter radius that we specified surrounding the proposed facility.</a:t>
            </a:r>
          </a:p>
          <a:p>
            <a:endParaRPr lang="en-SG" dirty="0"/>
          </a:p>
        </p:txBody>
      </p:sp>
      <p:pic>
        <p:nvPicPr>
          <p:cNvPr id="5" name="Picture 4" descr="11.PNG"/>
          <p:cNvPicPr>
            <a:picLocks noChangeAspect="1"/>
          </p:cNvPicPr>
          <p:nvPr/>
        </p:nvPicPr>
        <p:blipFill>
          <a:blip r:embed="rId2"/>
          <a:stretch>
            <a:fillRect/>
          </a:stretch>
        </p:blipFill>
        <p:spPr>
          <a:xfrm>
            <a:off x="1066800" y="2133600"/>
            <a:ext cx="7010400" cy="4210638"/>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8077200" cy="1470025"/>
          </a:xfrm>
        </p:spPr>
        <p:txBody>
          <a:bodyPr>
            <a:normAutofit/>
          </a:bodyPr>
          <a:lstStyle/>
          <a:p>
            <a:r>
              <a:rPr lang="en-SG" b="1" u="sng" dirty="0" smtClean="0">
                <a:latin typeface="Times New Roman" pitchFamily="18" charset="0"/>
                <a:cs typeface="Times New Roman" pitchFamily="18" charset="0"/>
              </a:rPr>
              <a:t>Conclusion and f</a:t>
            </a:r>
            <a:r>
              <a:rPr lang="en-SG" b="1" u="sng" dirty="0" smtClean="0">
                <a:latin typeface="Times New Roman" pitchFamily="18" charset="0"/>
                <a:cs typeface="Times New Roman" pitchFamily="18" charset="0"/>
              </a:rPr>
              <a:t>uture </a:t>
            </a:r>
            <a:r>
              <a:rPr lang="en-SG" b="1" u="sng" dirty="0" smtClean="0">
                <a:latin typeface="Times New Roman" pitchFamily="18" charset="0"/>
                <a:cs typeface="Times New Roman" pitchFamily="18" charset="0"/>
              </a:rPr>
              <a:t>directions</a:t>
            </a:r>
            <a:endParaRPr lang="en-SG" b="1" u="sng" dirty="0">
              <a:latin typeface="Times New Roman" pitchFamily="18" charset="0"/>
              <a:cs typeface="Times New Roman" pitchFamily="18" charset="0"/>
            </a:endParaRPr>
          </a:p>
        </p:txBody>
      </p:sp>
      <p:sp>
        <p:nvSpPr>
          <p:cNvPr id="3" name="Subtitle 2"/>
          <p:cNvSpPr>
            <a:spLocks noGrp="1"/>
          </p:cNvSpPr>
          <p:nvPr>
            <p:ph type="subTitle" idx="1"/>
          </p:nvPr>
        </p:nvSpPr>
        <p:spPr>
          <a:xfrm>
            <a:off x="609600" y="1905000"/>
            <a:ext cx="7924800" cy="4343400"/>
          </a:xfrm>
        </p:spPr>
        <p:txBody>
          <a:bodyPr>
            <a:normAutofit lnSpcReduction="10000"/>
          </a:bodyPr>
          <a:lstStyle/>
          <a:p>
            <a:pPr algn="just"/>
            <a:r>
              <a:rPr lang="en-SG" sz="2400" dirty="0" smtClean="0">
                <a:solidFill>
                  <a:schemeClr val="tx1"/>
                </a:solidFill>
                <a:latin typeface="Times New Roman" pitchFamily="18" charset="0"/>
                <a:cs typeface="Times New Roman" pitchFamily="18" charset="0"/>
              </a:rPr>
              <a:t>This project helps mask sellers to understand potential distribution areas according to population density in different states or union territories of India. It also helps the distribution of medical devices for corona care to hospitals that are estimated to have a large number of patients or even helps analyzing which hospitals need additional medical personnel (doctors and nurses).</a:t>
            </a:r>
          </a:p>
          <a:p>
            <a:pPr algn="just"/>
            <a:endParaRPr lang="en-SG" sz="2400" dirty="0" smtClean="0">
              <a:solidFill>
                <a:schemeClr val="tx1"/>
              </a:solidFill>
              <a:latin typeface="Times New Roman" pitchFamily="18" charset="0"/>
              <a:cs typeface="Times New Roman" pitchFamily="18" charset="0"/>
            </a:endParaRPr>
          </a:p>
          <a:p>
            <a:pPr algn="just"/>
            <a:r>
              <a:rPr lang="en-SG" sz="2400" dirty="0" smtClean="0">
                <a:solidFill>
                  <a:schemeClr val="tx1"/>
                </a:solidFill>
                <a:latin typeface="Times New Roman" pitchFamily="18" charset="0"/>
                <a:cs typeface="Times New Roman" pitchFamily="18" charset="0"/>
              </a:rPr>
              <a:t>It will also provide awareness to help business owners who run businesses surrounding the adjacent clusters to be better informed, with the density of people within the business </a:t>
            </a:r>
            <a:r>
              <a:rPr lang="en-SG" sz="2400" dirty="0" smtClean="0">
                <a:solidFill>
                  <a:schemeClr val="tx1"/>
                </a:solidFill>
                <a:latin typeface="Times New Roman" pitchFamily="18" charset="0"/>
                <a:cs typeface="Times New Roman" pitchFamily="18" charset="0"/>
              </a:rPr>
              <a:t>neighbourhood.</a:t>
            </a:r>
            <a:endParaRPr lang="en-SG" sz="2400" dirty="0">
              <a:solidFill>
                <a:schemeClr val="tx1"/>
              </a:solidFill>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0"/>
            <a:ext cx="7772400" cy="914400"/>
          </a:xfrm>
        </p:spPr>
        <p:txBody>
          <a:bodyPr>
            <a:normAutofit fontScale="90000"/>
          </a:bodyPr>
          <a:lstStyle/>
          <a:p>
            <a:r>
              <a:rPr lang="en-SG" sz="4900" b="1" u="sng" dirty="0" smtClean="0">
                <a:latin typeface="Times New Roman" pitchFamily="18" charset="0"/>
                <a:cs typeface="Times New Roman" pitchFamily="18" charset="0"/>
              </a:rPr>
              <a:t>Introduction</a:t>
            </a:r>
            <a:r>
              <a:rPr lang="en-SG" b="1" dirty="0" smtClean="0"/>
              <a:t/>
            </a:r>
            <a:br>
              <a:rPr lang="en-SG" b="1" dirty="0" smtClean="0"/>
            </a:br>
            <a:endParaRPr lang="en-SG" dirty="0"/>
          </a:p>
        </p:txBody>
      </p:sp>
      <p:sp>
        <p:nvSpPr>
          <p:cNvPr id="3" name="Subtitle 2"/>
          <p:cNvSpPr>
            <a:spLocks noGrp="1"/>
          </p:cNvSpPr>
          <p:nvPr>
            <p:ph type="subTitle" idx="1"/>
          </p:nvPr>
        </p:nvSpPr>
        <p:spPr>
          <a:xfrm>
            <a:off x="685800" y="1524000"/>
            <a:ext cx="7772400" cy="3733800"/>
          </a:xfrm>
        </p:spPr>
        <p:txBody>
          <a:bodyPr>
            <a:noAutofit/>
          </a:bodyPr>
          <a:lstStyle/>
          <a:p>
            <a:pPr algn="just"/>
            <a:r>
              <a:rPr lang="en-SG" sz="2400" dirty="0" smtClean="0">
                <a:solidFill>
                  <a:schemeClr val="tx1"/>
                </a:solidFill>
                <a:latin typeface="Times New Roman" pitchFamily="18" charset="0"/>
                <a:cs typeface="Times New Roman" pitchFamily="18" charset="0"/>
              </a:rPr>
              <a:t>The purpose of this Project aims to create an analysis and visualization to help provide information to local people who must be alerted to go out of the house from the distribution of the COVID-19 case in India within their specific states and union territories. Also, to better visualize the clustering of our </a:t>
            </a:r>
            <a:r>
              <a:rPr lang="en-SG" sz="2400" dirty="0" smtClean="0">
                <a:solidFill>
                  <a:schemeClr val="tx1"/>
                </a:solidFill>
                <a:latin typeface="Times New Roman" pitchFamily="18" charset="0"/>
                <a:cs typeface="Times New Roman" pitchFamily="18" charset="0"/>
              </a:rPr>
              <a:t>neighbourhood, </a:t>
            </a:r>
            <a:r>
              <a:rPr lang="en-SG" sz="2400" dirty="0" smtClean="0">
                <a:solidFill>
                  <a:schemeClr val="tx1"/>
                </a:solidFill>
                <a:latin typeface="Times New Roman" pitchFamily="18" charset="0"/>
                <a:cs typeface="Times New Roman" pitchFamily="18" charset="0"/>
              </a:rPr>
              <a:t>we will be creating a custom function that we call ‘regioncolors’ that will assign a </a:t>
            </a:r>
            <a:r>
              <a:rPr lang="en-SG" sz="2400" dirty="0" smtClean="0">
                <a:solidFill>
                  <a:schemeClr val="tx1"/>
                </a:solidFill>
                <a:latin typeface="Times New Roman" pitchFamily="18" charset="0"/>
                <a:cs typeface="Times New Roman" pitchFamily="18" charset="0"/>
              </a:rPr>
              <a:t>colour </a:t>
            </a:r>
            <a:r>
              <a:rPr lang="en-SG" sz="2400" dirty="0" smtClean="0">
                <a:solidFill>
                  <a:schemeClr val="tx1"/>
                </a:solidFill>
                <a:latin typeface="Times New Roman" pitchFamily="18" charset="0"/>
                <a:cs typeface="Times New Roman" pitchFamily="18" charset="0"/>
              </a:rPr>
              <a:t>to each area within a 500-meter radius of our proposed facility firmly signifying their safety. It also aims to provide information on the states or union territories that are most needed for a lot of mask distribution, according to population density and number of increasing cases in that area.</a:t>
            </a:r>
            <a:endParaRPr lang="en-SG" sz="2400" dirty="0">
              <a:solidFill>
                <a:schemeClr val="tx1"/>
              </a:solidFill>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1470025"/>
          </a:xfrm>
        </p:spPr>
        <p:txBody>
          <a:bodyPr/>
          <a:lstStyle/>
          <a:p>
            <a:r>
              <a:rPr lang="en-SG" b="1" u="sng" dirty="0" smtClean="0">
                <a:latin typeface="Times New Roman" pitchFamily="18" charset="0"/>
                <a:cs typeface="Times New Roman" pitchFamily="18" charset="0"/>
              </a:rPr>
              <a:t>Data acquisition and cleaning</a:t>
            </a:r>
            <a:endParaRPr lang="en-SG" b="1" u="sng" dirty="0">
              <a:latin typeface="Times New Roman" pitchFamily="18" charset="0"/>
              <a:cs typeface="Times New Roman" pitchFamily="18" charset="0"/>
            </a:endParaRPr>
          </a:p>
        </p:txBody>
      </p:sp>
      <p:sp>
        <p:nvSpPr>
          <p:cNvPr id="3" name="Subtitle 2"/>
          <p:cNvSpPr>
            <a:spLocks noGrp="1"/>
          </p:cNvSpPr>
          <p:nvPr>
            <p:ph type="subTitle" idx="1"/>
          </p:nvPr>
        </p:nvSpPr>
        <p:spPr>
          <a:xfrm>
            <a:off x="457200" y="1981200"/>
            <a:ext cx="8229600" cy="3657600"/>
          </a:xfrm>
        </p:spPr>
        <p:txBody>
          <a:bodyPr>
            <a:noAutofit/>
          </a:bodyPr>
          <a:lstStyle/>
          <a:p>
            <a:r>
              <a:rPr lang="en-SG" sz="2400" b="1" dirty="0" smtClean="0">
                <a:solidFill>
                  <a:schemeClr val="tx1"/>
                </a:solidFill>
                <a:latin typeface="Times New Roman" pitchFamily="18" charset="0"/>
                <a:cs typeface="Times New Roman" pitchFamily="18" charset="0"/>
              </a:rPr>
              <a:t>1. A few Identified factors that influence our decision are:</a:t>
            </a:r>
            <a:endParaRPr lang="en-SG" sz="2400" dirty="0" smtClean="0">
              <a:solidFill>
                <a:schemeClr val="tx1"/>
              </a:solidFill>
              <a:latin typeface="Times New Roman" pitchFamily="18" charset="0"/>
              <a:cs typeface="Times New Roman" pitchFamily="18" charset="0"/>
            </a:endParaRPr>
          </a:p>
          <a:p>
            <a:pPr lvl="1" algn="just">
              <a:buFont typeface="Arial" pitchFamily="34" charset="0"/>
              <a:buChar char="•"/>
            </a:pPr>
            <a:r>
              <a:rPr lang="en-SG" sz="2400" dirty="0" smtClean="0">
                <a:solidFill>
                  <a:schemeClr val="tx1"/>
                </a:solidFill>
                <a:latin typeface="Times New Roman" pitchFamily="18" charset="0"/>
                <a:cs typeface="Times New Roman" pitchFamily="18" charset="0"/>
              </a:rPr>
              <a:t>Covid-19 cases per state or union territory.  </a:t>
            </a:r>
          </a:p>
          <a:p>
            <a:pPr lvl="1" algn="just">
              <a:buFont typeface="Arial" pitchFamily="34" charset="0"/>
              <a:buChar char="•"/>
            </a:pPr>
            <a:r>
              <a:rPr lang="en-SG" sz="2400" dirty="0" smtClean="0">
                <a:solidFill>
                  <a:schemeClr val="tx1"/>
                </a:solidFill>
                <a:latin typeface="Times New Roman" pitchFamily="18" charset="0"/>
                <a:cs typeface="Times New Roman" pitchFamily="18" charset="0"/>
              </a:rPr>
              <a:t>Total population in states or union territories.  </a:t>
            </a:r>
          </a:p>
          <a:p>
            <a:pPr lvl="1" algn="just">
              <a:buFont typeface="Arial" pitchFamily="34" charset="0"/>
              <a:buChar char="•"/>
            </a:pPr>
            <a:r>
              <a:rPr lang="en-SG" sz="2400" dirty="0" smtClean="0">
                <a:solidFill>
                  <a:schemeClr val="tx1"/>
                </a:solidFill>
                <a:latin typeface="Times New Roman" pitchFamily="18" charset="0"/>
                <a:cs typeface="Times New Roman" pitchFamily="18" charset="0"/>
              </a:rPr>
              <a:t>10 most population cities per state or union territory.  </a:t>
            </a:r>
          </a:p>
          <a:p>
            <a:pPr lvl="1" algn="just">
              <a:buFont typeface="Arial" pitchFamily="34" charset="0"/>
              <a:buChar char="•"/>
            </a:pPr>
            <a:r>
              <a:rPr lang="en-SG" sz="2400" dirty="0" smtClean="0">
                <a:solidFill>
                  <a:schemeClr val="tx1"/>
                </a:solidFill>
                <a:latin typeface="Times New Roman" pitchFamily="18" charset="0"/>
                <a:cs typeface="Times New Roman" pitchFamily="18" charset="0"/>
              </a:rPr>
              <a:t>Hospitals and Nursing Homes for treatment of covid-19 </a:t>
            </a:r>
          </a:p>
          <a:p>
            <a:endParaRPr lang="en-SG" sz="2400" dirty="0">
              <a:solidFill>
                <a:schemeClr val="tx1"/>
              </a:solidFill>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457200"/>
            <a:ext cx="8610600" cy="4572000"/>
          </a:xfrm>
        </p:spPr>
        <p:txBody>
          <a:bodyPr>
            <a:noAutofit/>
          </a:bodyPr>
          <a:lstStyle/>
          <a:p>
            <a:r>
              <a:rPr lang="en-SG" sz="2400" b="1" dirty="0" smtClean="0">
                <a:solidFill>
                  <a:schemeClr val="tx1"/>
                </a:solidFill>
                <a:latin typeface="Times New Roman" pitchFamily="18" charset="0"/>
                <a:cs typeface="Times New Roman" pitchFamily="18" charset="0"/>
              </a:rPr>
              <a:t>2. The following data sources are needed to extract/generate the  </a:t>
            </a:r>
            <a:r>
              <a:rPr lang="en-SG" sz="2400" b="1" dirty="0" smtClean="0">
                <a:solidFill>
                  <a:schemeClr val="tx1"/>
                </a:solidFill>
                <a:latin typeface="Times New Roman" pitchFamily="18" charset="0"/>
                <a:cs typeface="Times New Roman" pitchFamily="18" charset="0"/>
              </a:rPr>
              <a:t>          required </a:t>
            </a:r>
            <a:r>
              <a:rPr lang="en-SG" sz="2400" b="1" dirty="0" smtClean="0">
                <a:solidFill>
                  <a:schemeClr val="tx1"/>
                </a:solidFill>
                <a:latin typeface="Times New Roman" pitchFamily="18" charset="0"/>
                <a:cs typeface="Times New Roman" pitchFamily="18" charset="0"/>
              </a:rPr>
              <a:t>information</a:t>
            </a:r>
            <a:r>
              <a:rPr lang="en-SG" sz="2400" b="1" dirty="0" smtClean="0">
                <a:solidFill>
                  <a:schemeClr val="tx1"/>
                </a:solidFill>
                <a:latin typeface="Times New Roman" pitchFamily="18" charset="0"/>
                <a:cs typeface="Times New Roman" pitchFamily="18" charset="0"/>
              </a:rPr>
              <a:t>:</a:t>
            </a:r>
          </a:p>
          <a:p>
            <a:pPr algn="l"/>
            <a:endParaRPr lang="en-SG" sz="2400" b="1" dirty="0" smtClean="0">
              <a:solidFill>
                <a:schemeClr val="tx1"/>
              </a:solidFill>
              <a:latin typeface="Times New Roman" pitchFamily="18" charset="0"/>
              <a:cs typeface="Times New Roman" pitchFamily="18" charset="0"/>
            </a:endParaRPr>
          </a:p>
          <a:p>
            <a:pPr algn="just">
              <a:buFont typeface="Arial" pitchFamily="34" charset="0"/>
              <a:buChar char="•"/>
            </a:pPr>
            <a:r>
              <a:rPr lang="en-SG" sz="2400" dirty="0" smtClean="0">
                <a:solidFill>
                  <a:schemeClr val="tx1"/>
                </a:solidFill>
                <a:latin typeface="Times New Roman" pitchFamily="18" charset="0"/>
                <a:cs typeface="Times New Roman" pitchFamily="18" charset="0"/>
              </a:rPr>
              <a:t>Processed covid-19 positive case data collection.</a:t>
            </a:r>
          </a:p>
          <a:p>
            <a:pPr algn="just">
              <a:buFont typeface="Arial" pitchFamily="34" charset="0"/>
              <a:buChar char="•"/>
            </a:pPr>
            <a:r>
              <a:rPr lang="en-SG" sz="2400" dirty="0" smtClean="0">
                <a:solidFill>
                  <a:schemeClr val="tx1"/>
                </a:solidFill>
                <a:latin typeface="Times New Roman" pitchFamily="18" charset="0"/>
                <a:cs typeface="Times New Roman" pitchFamily="18" charset="0"/>
              </a:rPr>
              <a:t>The distribution of mask sales based on the population in the India.</a:t>
            </a:r>
          </a:p>
          <a:p>
            <a:pPr algn="just">
              <a:buFont typeface="Arial" pitchFamily="34" charset="0"/>
              <a:buChar char="•"/>
            </a:pPr>
            <a:r>
              <a:rPr lang="en-SG" sz="2400" dirty="0" smtClean="0">
                <a:solidFill>
                  <a:schemeClr val="tx1"/>
                </a:solidFill>
                <a:latin typeface="Times New Roman" pitchFamily="18" charset="0"/>
                <a:cs typeface="Times New Roman" pitchFamily="18" charset="0"/>
              </a:rPr>
              <a:t>The distribution of mask sales based on 5 states or union territories with the most densely populated populations.</a:t>
            </a:r>
          </a:p>
          <a:p>
            <a:pPr algn="just">
              <a:buFont typeface="Arial" pitchFamily="34" charset="0"/>
              <a:buChar char="•"/>
            </a:pPr>
            <a:r>
              <a:rPr lang="en-SG" sz="2400" dirty="0" smtClean="0">
                <a:solidFill>
                  <a:schemeClr val="tx1"/>
                </a:solidFill>
                <a:latin typeface="Times New Roman" pitchFamily="18" charset="0"/>
                <a:cs typeface="Times New Roman" pitchFamily="18" charset="0"/>
              </a:rPr>
              <a:t>New datasets (to be created) that contains state or union territory, active cases, along with their latitudes and longitudes.</a:t>
            </a:r>
            <a:br>
              <a:rPr lang="en-SG" sz="2400" dirty="0" smtClean="0">
                <a:solidFill>
                  <a:schemeClr val="tx1"/>
                </a:solidFill>
                <a:latin typeface="Times New Roman" pitchFamily="18" charset="0"/>
                <a:cs typeface="Times New Roman" pitchFamily="18" charset="0"/>
              </a:rPr>
            </a:br>
            <a:endParaRPr lang="en-SG" sz="2400" dirty="0">
              <a:solidFill>
                <a:schemeClr val="tx1"/>
              </a:solidFill>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0"/>
            <a:ext cx="7772400" cy="1470025"/>
          </a:xfrm>
        </p:spPr>
        <p:txBody>
          <a:bodyPr/>
          <a:lstStyle/>
          <a:p>
            <a:r>
              <a:rPr lang="en-SG" b="1" u="sng" dirty="0" smtClean="0">
                <a:latin typeface="Times New Roman" pitchFamily="18" charset="0"/>
                <a:cs typeface="Times New Roman" pitchFamily="18" charset="0"/>
              </a:rPr>
              <a:t>Methodology</a:t>
            </a:r>
            <a:r>
              <a:rPr lang="en-SG" b="1" dirty="0" smtClean="0"/>
              <a:t/>
            </a:r>
            <a:br>
              <a:rPr lang="en-SG" b="1" dirty="0" smtClean="0"/>
            </a:br>
            <a:endParaRPr lang="en-SG" dirty="0"/>
          </a:p>
        </p:txBody>
      </p:sp>
      <p:sp>
        <p:nvSpPr>
          <p:cNvPr id="3" name="Subtitle 2"/>
          <p:cNvSpPr>
            <a:spLocks noGrp="1"/>
          </p:cNvSpPr>
          <p:nvPr>
            <p:ph type="subTitle" idx="1"/>
          </p:nvPr>
        </p:nvSpPr>
        <p:spPr>
          <a:xfrm>
            <a:off x="533400" y="1219200"/>
            <a:ext cx="8153400" cy="5105400"/>
          </a:xfrm>
        </p:spPr>
        <p:txBody>
          <a:bodyPr/>
          <a:lstStyle/>
          <a:p>
            <a:pPr algn="l"/>
            <a:r>
              <a:rPr lang="en-SG" sz="2400" dirty="0" smtClean="0">
                <a:solidFill>
                  <a:schemeClr val="tx1"/>
                </a:solidFill>
                <a:latin typeface="Times New Roman" pitchFamily="18" charset="0"/>
                <a:cs typeface="Times New Roman" pitchFamily="18" charset="0"/>
              </a:rPr>
              <a:t>First, we create a new dataset of only cases from the Covid-19 Case table.</a:t>
            </a:r>
          </a:p>
          <a:p>
            <a:r>
              <a:rPr lang="en-SG" dirty="0" smtClean="0"/>
              <a:t> </a:t>
            </a:r>
          </a:p>
          <a:p>
            <a:endParaRPr lang="en-SG" dirty="0"/>
          </a:p>
        </p:txBody>
      </p:sp>
      <p:pic>
        <p:nvPicPr>
          <p:cNvPr id="4" name="Picture 3" descr="1.PNG"/>
          <p:cNvPicPr>
            <a:picLocks noChangeAspect="1"/>
          </p:cNvPicPr>
          <p:nvPr/>
        </p:nvPicPr>
        <p:blipFill>
          <a:blip r:embed="rId2"/>
          <a:stretch>
            <a:fillRect/>
          </a:stretch>
        </p:blipFill>
        <p:spPr>
          <a:xfrm>
            <a:off x="1524000" y="2286000"/>
            <a:ext cx="5791200" cy="381000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533400"/>
            <a:ext cx="8077200" cy="5715000"/>
          </a:xfrm>
        </p:spPr>
        <p:txBody>
          <a:bodyPr/>
          <a:lstStyle/>
          <a:p>
            <a:pPr algn="l"/>
            <a:r>
              <a:rPr lang="en-SG" sz="2400" dirty="0" smtClean="0">
                <a:solidFill>
                  <a:schemeClr val="tx1"/>
                </a:solidFill>
                <a:latin typeface="Times New Roman" pitchFamily="18" charset="0"/>
                <a:cs typeface="Times New Roman" pitchFamily="18" charset="0"/>
              </a:rPr>
              <a:t>Show the total population data in India.</a:t>
            </a:r>
          </a:p>
          <a:p>
            <a:endParaRPr lang="en-SG" dirty="0"/>
          </a:p>
        </p:txBody>
      </p:sp>
      <p:pic>
        <p:nvPicPr>
          <p:cNvPr id="4" name="Picture 3" descr="3.PNG"/>
          <p:cNvPicPr>
            <a:picLocks noChangeAspect="1"/>
          </p:cNvPicPr>
          <p:nvPr/>
        </p:nvPicPr>
        <p:blipFill>
          <a:blip r:embed="rId2"/>
          <a:stretch>
            <a:fillRect/>
          </a:stretch>
        </p:blipFill>
        <p:spPr>
          <a:xfrm>
            <a:off x="1676400" y="1066800"/>
            <a:ext cx="4648200" cy="5067593"/>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9600" y="457200"/>
            <a:ext cx="7924800" cy="5791200"/>
          </a:xfrm>
        </p:spPr>
        <p:txBody>
          <a:bodyPr/>
          <a:lstStyle/>
          <a:p>
            <a:pPr algn="l"/>
            <a:r>
              <a:rPr lang="en-SG" sz="2400" b="1" dirty="0" smtClean="0">
                <a:solidFill>
                  <a:schemeClr val="tx1"/>
                </a:solidFill>
                <a:latin typeface="Times New Roman" pitchFamily="18" charset="0"/>
                <a:cs typeface="Times New Roman" pitchFamily="18" charset="0"/>
              </a:rPr>
              <a:t>The chart below show the population density in India</a:t>
            </a:r>
            <a:endParaRPr lang="en-SG" sz="2400" dirty="0" smtClean="0">
              <a:solidFill>
                <a:schemeClr val="tx1"/>
              </a:solidFill>
              <a:latin typeface="Times New Roman" pitchFamily="18" charset="0"/>
              <a:cs typeface="Times New Roman" pitchFamily="18" charset="0"/>
            </a:endParaRPr>
          </a:p>
          <a:p>
            <a:endParaRPr lang="en-SG" dirty="0"/>
          </a:p>
        </p:txBody>
      </p:sp>
      <p:pic>
        <p:nvPicPr>
          <p:cNvPr id="4" name="Picture 3" descr="4.PNG"/>
          <p:cNvPicPr>
            <a:picLocks noChangeAspect="1"/>
          </p:cNvPicPr>
          <p:nvPr/>
        </p:nvPicPr>
        <p:blipFill>
          <a:blip r:embed="rId2"/>
          <a:stretch>
            <a:fillRect/>
          </a:stretch>
        </p:blipFill>
        <p:spPr>
          <a:xfrm>
            <a:off x="1066800" y="1280812"/>
            <a:ext cx="7010400" cy="5196188"/>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subTitle" idx="1"/>
          </p:nvPr>
        </p:nvSpPr>
        <p:spPr>
          <a:xfrm>
            <a:off x="609600" y="457200"/>
            <a:ext cx="8077200" cy="5943600"/>
          </a:xfrm>
        </p:spPr>
        <p:txBody>
          <a:bodyPr/>
          <a:lstStyle/>
          <a:p>
            <a:pPr algn="l"/>
            <a:r>
              <a:rPr lang="en-SG" sz="2400" dirty="0" smtClean="0">
                <a:solidFill>
                  <a:schemeClr val="tx1"/>
                </a:solidFill>
                <a:latin typeface="Times New Roman" pitchFamily="18" charset="0"/>
                <a:cs typeface="Times New Roman" pitchFamily="18" charset="0"/>
              </a:rPr>
              <a:t>Get the latitude and longitude:</a:t>
            </a:r>
            <a:endParaRPr lang="en-SG" sz="2400" b="1" dirty="0" smtClean="0">
              <a:solidFill>
                <a:schemeClr val="tx1"/>
              </a:solidFill>
              <a:latin typeface="Times New Roman" pitchFamily="18" charset="0"/>
              <a:cs typeface="Times New Roman" pitchFamily="18" charset="0"/>
            </a:endParaRPr>
          </a:p>
          <a:p>
            <a:endParaRPr lang="en-SG" dirty="0"/>
          </a:p>
        </p:txBody>
      </p:sp>
      <p:pic>
        <p:nvPicPr>
          <p:cNvPr id="6" name="Picture 5" descr="5.PNG"/>
          <p:cNvPicPr>
            <a:picLocks noChangeAspect="1"/>
          </p:cNvPicPr>
          <p:nvPr/>
        </p:nvPicPr>
        <p:blipFill>
          <a:blip r:embed="rId2"/>
          <a:stretch>
            <a:fillRect/>
          </a:stretch>
        </p:blipFill>
        <p:spPr>
          <a:xfrm>
            <a:off x="762000" y="1143000"/>
            <a:ext cx="5105400" cy="4572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533400"/>
            <a:ext cx="8001000" cy="5715000"/>
          </a:xfrm>
        </p:spPr>
        <p:txBody>
          <a:bodyPr/>
          <a:lstStyle/>
          <a:p>
            <a:pPr algn="l"/>
            <a:r>
              <a:rPr lang="en-SG" sz="2400" dirty="0" smtClean="0">
                <a:solidFill>
                  <a:schemeClr val="tx1"/>
                </a:solidFill>
                <a:latin typeface="Times New Roman" pitchFamily="18" charset="0"/>
                <a:cs typeface="Times New Roman" pitchFamily="18" charset="0"/>
              </a:rPr>
              <a:t>We have downloaded all the required dependencies </a:t>
            </a:r>
            <a:r>
              <a:rPr lang="en-SG" sz="2400" dirty="0" smtClean="0">
                <a:solidFill>
                  <a:schemeClr val="tx1"/>
                </a:solidFill>
                <a:latin typeface="Times New Roman" pitchFamily="18" charset="0"/>
                <a:cs typeface="Times New Roman" pitchFamily="18" charset="0"/>
              </a:rPr>
              <a:t>earlier, </a:t>
            </a:r>
            <a:r>
              <a:rPr lang="en-SG" sz="2400" dirty="0" smtClean="0">
                <a:solidFill>
                  <a:schemeClr val="tx1"/>
                </a:solidFill>
                <a:latin typeface="Times New Roman" pitchFamily="18" charset="0"/>
                <a:cs typeface="Times New Roman" pitchFamily="18" charset="0"/>
              </a:rPr>
              <a:t>and now we are ready to use the FOLIUM API service as follows:</a:t>
            </a:r>
          </a:p>
          <a:p>
            <a:endParaRPr lang="en-SG" dirty="0"/>
          </a:p>
        </p:txBody>
      </p:sp>
      <p:pic>
        <p:nvPicPr>
          <p:cNvPr id="4" name="Picture 3" descr="6.PNG"/>
          <p:cNvPicPr>
            <a:picLocks noChangeAspect="1"/>
          </p:cNvPicPr>
          <p:nvPr/>
        </p:nvPicPr>
        <p:blipFill>
          <a:blip r:embed="rId2"/>
          <a:stretch>
            <a:fillRect/>
          </a:stretch>
        </p:blipFill>
        <p:spPr>
          <a:xfrm>
            <a:off x="1676400" y="1676400"/>
            <a:ext cx="5791200" cy="480127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134</TotalTime>
  <Words>469</Words>
  <Application>Microsoft Office PowerPoint</Application>
  <PresentationFormat>On-screen Show (4:3)</PresentationFormat>
  <Paragraphs>31</Paragraphs>
  <Slides>13</Slides>
  <Notes>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Apex</vt:lpstr>
      <vt:lpstr>COVID-19 India</vt:lpstr>
      <vt:lpstr>Introduction </vt:lpstr>
      <vt:lpstr>Data acquisition and cleaning</vt:lpstr>
      <vt:lpstr>Slide 4</vt:lpstr>
      <vt:lpstr>Methodology </vt:lpstr>
      <vt:lpstr>Slide 6</vt:lpstr>
      <vt:lpstr>Slide 7</vt:lpstr>
      <vt:lpstr>Slide 8</vt:lpstr>
      <vt:lpstr>Slide 9</vt:lpstr>
      <vt:lpstr>Slide 10</vt:lpstr>
      <vt:lpstr>Slide 11</vt:lpstr>
      <vt:lpstr>Slide 12</vt:lpstr>
      <vt:lpstr>Conclusion and future directions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India</dc:title>
  <dc:creator>Manjot Gujral</dc:creator>
  <cp:lastModifiedBy>HP23</cp:lastModifiedBy>
  <cp:revision>14</cp:revision>
  <dcterms:created xsi:type="dcterms:W3CDTF">2006-08-16T00:00:00Z</dcterms:created>
  <dcterms:modified xsi:type="dcterms:W3CDTF">2020-08-13T10:37:02Z</dcterms:modified>
</cp:coreProperties>
</file>