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0d255e0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0d255e0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What to Say:</a:t>
            </a:r>
            <a:endParaRPr b="1">
              <a:solidFill>
                <a:schemeClr val="dk1"/>
              </a:solidFill>
            </a:endParaRPr>
          </a:p>
          <a:p>
            <a:pPr indent="0" lvl="0" marL="381000" marR="381000" rtl="0" algn="l">
              <a:lnSpc>
                <a:spcPct val="115000"/>
              </a:lnSpc>
              <a:spcBef>
                <a:spcPts val="1200"/>
              </a:spcBef>
              <a:spcAft>
                <a:spcPts val="0"/>
              </a:spcAft>
              <a:buNone/>
            </a:pPr>
            <a:r>
              <a:rPr lang="en">
                <a:solidFill>
                  <a:schemeClr val="dk1"/>
                </a:solidFill>
              </a:rPr>
              <a:t>“Hi everyone. I’ll start by giving a quick overview of our project, </a:t>
            </a:r>
            <a:r>
              <a:rPr i="1" lang="en">
                <a:solidFill>
                  <a:schemeClr val="dk1"/>
                </a:solidFill>
              </a:rPr>
              <a:t>NeuroSketch</a:t>
            </a:r>
            <a:r>
              <a:rPr lang="en">
                <a:solidFill>
                  <a:schemeClr val="dk1"/>
                </a:solidFill>
              </a:rPr>
              <a:t>.</a:t>
            </a:r>
            <a:br>
              <a:rPr lang="en">
                <a:solidFill>
                  <a:schemeClr val="dk1"/>
                </a:solidFill>
              </a:rPr>
            </a:br>
            <a:r>
              <a:rPr lang="en">
                <a:solidFill>
                  <a:schemeClr val="dk1"/>
                </a:solidFill>
              </a:rPr>
              <a:t> NeuroSketch is a distributed web application that enables real-time collaborative drawing. What makes it unique is its integration of AI-assisted creation features.</a:t>
            </a:r>
            <a:br>
              <a:rPr lang="en">
                <a:solidFill>
                  <a:schemeClr val="dk1"/>
                </a:solidFill>
              </a:rPr>
            </a:br>
            <a:r>
              <a:rPr lang="en">
                <a:solidFill>
                  <a:schemeClr val="dk1"/>
                </a:solidFill>
              </a:rPr>
              <a:t> So, users can draw together on a shared canvas—and at the same time, they can use AI to help generate, enhance, or modify parts of the artwork.</a:t>
            </a:r>
            <a:br>
              <a:rPr lang="en">
                <a:solidFill>
                  <a:schemeClr val="dk1"/>
                </a:solidFill>
              </a:rPr>
            </a:br>
            <a:r>
              <a:rPr lang="en">
                <a:solidFill>
                  <a:schemeClr val="dk1"/>
                </a:solidFill>
              </a:rPr>
              <a:t> This is especially useful for brainstorming ideas, adding creative touches, or even just speeding up the process of illustration.”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On the Features section:</a:t>
            </a:r>
            <a:endParaRPr b="1">
              <a:solidFill>
                <a:schemeClr val="dk1"/>
              </a:solidFill>
            </a:endParaRPr>
          </a:p>
          <a:p>
            <a:pPr indent="0" lvl="0" marL="381000" marR="381000" rtl="0" algn="l">
              <a:lnSpc>
                <a:spcPct val="115000"/>
              </a:lnSpc>
              <a:spcBef>
                <a:spcPts val="1200"/>
              </a:spcBef>
              <a:spcAft>
                <a:spcPts val="0"/>
              </a:spcAft>
              <a:buNone/>
            </a:pPr>
            <a:r>
              <a:rPr lang="en">
                <a:solidFill>
                  <a:schemeClr val="dk1"/>
                </a:solidFill>
              </a:rPr>
              <a:t>“Some key features we’ve built include:</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A real-time shared digital canvas where multiple users can draw simultaneously.</a:t>
            </a:r>
            <a:br>
              <a:rPr lang="en">
                <a:solidFill>
                  <a:schemeClr val="dk1"/>
                </a:solidFill>
              </a:rPr>
            </a:b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Integration with large language models (LLMs) to automatically contribute shapes or enhancements to the artwork.</a:t>
            </a:r>
            <a:br>
              <a:rPr lang="en">
                <a:solidFill>
                  <a:schemeClr val="dk1"/>
                </a:solidFill>
              </a:rPr>
            </a:b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Session management, so users can join, leave, and resume drawing sessions as needed.</a:t>
            </a:r>
            <a:br>
              <a:rPr lang="en">
                <a:solidFill>
                  <a:schemeClr val="dk1"/>
                </a:solidFill>
              </a:rPr>
            </a:b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And lastly, the system is distributed—which means that the frontend, backend, and database can run separately to optimize performance and scalability.”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10274ac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10274ac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What to Say:</a:t>
            </a:r>
            <a:endParaRPr b="1">
              <a:solidFill>
                <a:schemeClr val="dk1"/>
              </a:solidFill>
            </a:endParaRPr>
          </a:p>
          <a:p>
            <a:pPr indent="0" lvl="0" marL="381000" marR="381000" rtl="0" algn="l">
              <a:lnSpc>
                <a:spcPct val="115000"/>
              </a:lnSpc>
              <a:spcBef>
                <a:spcPts val="1200"/>
              </a:spcBef>
              <a:spcAft>
                <a:spcPts val="0"/>
              </a:spcAft>
              <a:buNone/>
            </a:pPr>
            <a:r>
              <a:rPr lang="en">
                <a:solidFill>
                  <a:schemeClr val="dk1"/>
                </a:solidFill>
              </a:rPr>
              <a:t>“Now, let’s talk about how we handle multiprocessing and the architecture behind NeuroSketch.</a:t>
            </a:r>
            <a:br>
              <a:rPr lang="en">
                <a:solidFill>
                  <a:schemeClr val="dk1"/>
                </a:solidFill>
              </a:rPr>
            </a:br>
            <a:r>
              <a:rPr lang="en">
                <a:solidFill>
                  <a:schemeClr val="dk1"/>
                </a:solidFill>
              </a:rPr>
              <a:t> Our system is divided into three main components: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A PostgreSQL database server to store session data, user input, and artwork metadata</a:t>
            </a:r>
            <a:br>
              <a:rPr lang="en">
                <a:solidFill>
                  <a:schemeClr val="dk1"/>
                </a:solidFill>
              </a:rPr>
            </a:b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A FastAPI backend that manages communication between the database and frontend, and processes AI-enhanced artwork requests</a:t>
            </a:r>
            <a:br>
              <a:rPr lang="en">
                <a:solidFill>
                  <a:schemeClr val="dk1"/>
                </a:solidFill>
              </a:rPr>
            </a:b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A Streamlit frontend which presents the drawing canvas and UI to the user.”</a:t>
            </a:r>
            <a:br>
              <a:rPr lang="en">
                <a:solidFill>
                  <a:schemeClr val="dk1"/>
                </a:solidFill>
              </a:rPr>
            </a:b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“To handle concurrent requests—like multiple users drawing at once—we use </a:t>
            </a:r>
            <a:r>
              <a:rPr b="1" lang="en">
                <a:solidFill>
                  <a:schemeClr val="dk1"/>
                </a:solidFill>
              </a:rPr>
              <a:t>Uvicorn workers</a:t>
            </a:r>
            <a:r>
              <a:rPr lang="en">
                <a:solidFill>
                  <a:schemeClr val="dk1"/>
                </a:solidFill>
              </a:rPr>
              <a:t> within FastAPI. This helps with responsiveness and real-time interaction.”</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“One of the strengths of our architecture is that each of these components—the frontend, backend, and database—can be deployed independently. That means they can run on different machines for better performance or all together on a single machine for simplicity, depending on the use case.”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Point to the Diagram:</a:t>
            </a:r>
            <a:endParaRPr b="1">
              <a:solidFill>
                <a:schemeClr val="dk1"/>
              </a:solidFill>
            </a:endParaRPr>
          </a:p>
          <a:p>
            <a:pPr indent="0" lvl="0" marL="381000" marR="381000" rtl="0" algn="l">
              <a:lnSpc>
                <a:spcPct val="115000"/>
              </a:lnSpc>
              <a:spcBef>
                <a:spcPts val="1200"/>
              </a:spcBef>
              <a:spcAft>
                <a:spcPts val="0"/>
              </a:spcAft>
              <a:buNone/>
            </a:pPr>
            <a:r>
              <a:rPr lang="en">
                <a:solidFill>
                  <a:schemeClr val="dk1"/>
                </a:solidFill>
              </a:rPr>
              <a:t>“As shown in the diagram here, we have clear separation of concerns. The frontend sends API requests to the backend, the backend communicates with the database, and Uvicorn ensures the backend scales for concurrent activity. This architecture gives us a flexible and scalable environment to support collaboration and AI-powered drawing.”</a:t>
            </a:r>
            <a:endParaRPr>
              <a:solidFill>
                <a:schemeClr val="dk1"/>
              </a:solidFill>
            </a:endParaRPr>
          </a:p>
          <a:p>
            <a:pPr indent="-311150" lvl="0" marL="457200" rtl="0" algn="l">
              <a:lnSpc>
                <a:spcPct val="115000"/>
              </a:lnSpc>
              <a:spcBef>
                <a:spcPts val="1200"/>
              </a:spcBef>
              <a:spcAft>
                <a:spcPts val="0"/>
              </a:spcAft>
              <a:buClr>
                <a:srgbClr val="595959"/>
              </a:buClr>
              <a:buSzPts val="1300"/>
              <a:buFont typeface="Lato"/>
              <a:buChar char="-"/>
            </a:pPr>
            <a:r>
              <a:rPr lang="en" sz="1300">
                <a:solidFill>
                  <a:srgbClr val="595959"/>
                </a:solidFill>
                <a:latin typeface="Lato"/>
                <a:ea typeface="Lato"/>
                <a:cs typeface="Lato"/>
                <a:sym typeface="Lato"/>
              </a:rPr>
              <a:t>location</a:t>
            </a:r>
            <a:r>
              <a:rPr lang="en" sz="1300">
                <a:solidFill>
                  <a:srgbClr val="595959"/>
                </a:solidFill>
                <a:latin typeface="Lato"/>
                <a:ea typeface="Lato"/>
                <a:cs typeface="Lato"/>
                <a:sym typeface="Lato"/>
              </a:rPr>
              <a:t> efficiently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10274ac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10274ac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A9988"/>
              </a:buClr>
              <a:buSzPts val="1100"/>
              <a:buFont typeface="Arial"/>
              <a:buNone/>
            </a:pPr>
            <a:r>
              <a:rPr lang="en" sz="1300">
                <a:solidFill>
                  <a:srgbClr val="595959"/>
                </a:solidFill>
                <a:latin typeface="Lato"/>
                <a:ea typeface="Lato"/>
                <a:cs typeface="Lato"/>
                <a:sym typeface="Lato"/>
              </a:rPr>
              <a:t>Multithreading</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 sz="1300">
                <a:solidFill>
                  <a:srgbClr val="595959"/>
                </a:solidFill>
                <a:latin typeface="Lato"/>
                <a:ea typeface="Lato"/>
                <a:cs typeface="Lato"/>
                <a:sym typeface="Lato"/>
              </a:rPr>
              <a:t>Implements real-time updates across clients for drawing operations</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Handles progress updates for AI tasks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10274ac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10274ac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a9f82cea7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9f82cea7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Controller Server:</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 sz="1300">
                <a:solidFill>
                  <a:srgbClr val="595959"/>
                </a:solidFill>
                <a:latin typeface="Lato"/>
                <a:ea typeface="Lato"/>
                <a:cs typeface="Lato"/>
                <a:sym typeface="Lato"/>
              </a:rPr>
              <a:t>Manages authentication, sessions, permissions, and routes for client requests</a:t>
            </a:r>
            <a:endParaRPr sz="1300">
              <a:solidFill>
                <a:srgbClr val="595959"/>
              </a:solidFill>
              <a:latin typeface="Lato"/>
              <a:ea typeface="Lato"/>
              <a:cs typeface="Lato"/>
              <a:sym typeface="Lato"/>
            </a:endParaRPr>
          </a:p>
          <a:p>
            <a:pPr indent="-298450" lvl="1" marL="914400" rtl="0" algn="l">
              <a:lnSpc>
                <a:spcPct val="115000"/>
              </a:lnSpc>
              <a:spcBef>
                <a:spcPts val="0"/>
              </a:spcBef>
              <a:spcAft>
                <a:spcPts val="0"/>
              </a:spcAft>
              <a:buClr>
                <a:srgbClr val="595959"/>
              </a:buClr>
              <a:buSzPts val="1100"/>
              <a:buFont typeface="Lato"/>
              <a:buChar char="-"/>
            </a:pPr>
            <a:r>
              <a:rPr lang="en">
                <a:solidFill>
                  <a:srgbClr val="595959"/>
                </a:solidFill>
                <a:latin typeface="Lato"/>
                <a:ea typeface="Lato"/>
                <a:cs typeface="Lato"/>
                <a:sym typeface="Lato"/>
              </a:rPr>
              <a:t>We didn’t include permissions, only one route</a:t>
            </a:r>
            <a:endParaRPr>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Entry point for all client interactions, validating user identity</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300">
                <a:solidFill>
                  <a:srgbClr val="595959"/>
                </a:solidFill>
                <a:latin typeface="Lato"/>
                <a:ea typeface="Lato"/>
                <a:cs typeface="Lato"/>
                <a:sym typeface="Lato"/>
              </a:rPr>
              <a:t>Client Layer:</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 sz="1300">
                <a:solidFill>
                  <a:srgbClr val="595959"/>
                </a:solidFill>
                <a:latin typeface="Lato"/>
                <a:ea typeface="Lato"/>
                <a:cs typeface="Lato"/>
                <a:sym typeface="Lato"/>
              </a:rPr>
              <a:t>Multiple clients connect to Controller Server, sending drawing operations and LLM requests. Each client receives updates as other users modify a shared canvas, and when LLM requests finish.</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000">
                <a:solidFill>
                  <a:srgbClr val="595959"/>
                </a:solidFill>
                <a:latin typeface="Lato"/>
                <a:ea typeface="Lato"/>
                <a:cs typeface="Lato"/>
                <a:sym typeface="Lato"/>
              </a:rPr>
              <a:t>Worker Nodes:  on the </a:t>
            </a:r>
            <a:r>
              <a:rPr lang="en" sz="1000">
                <a:solidFill>
                  <a:srgbClr val="595959"/>
                </a:solidFill>
                <a:latin typeface="Lato"/>
                <a:ea typeface="Lato"/>
                <a:cs typeface="Lato"/>
                <a:sym typeface="Lato"/>
              </a:rPr>
              <a:t>database</a:t>
            </a:r>
            <a:r>
              <a:rPr lang="en" sz="1000">
                <a:solidFill>
                  <a:srgbClr val="595959"/>
                </a:solidFill>
                <a:latin typeface="Lato"/>
                <a:ea typeface="Lato"/>
                <a:cs typeface="Lato"/>
                <a:sym typeface="Lato"/>
              </a:rPr>
              <a:t> side </a:t>
            </a:r>
            <a:endParaRPr sz="1000">
              <a:solidFill>
                <a:srgbClr val="595959"/>
              </a:solidFill>
              <a:latin typeface="Lato"/>
              <a:ea typeface="Lato"/>
              <a:cs typeface="Lato"/>
              <a:sym typeface="Lato"/>
            </a:endParaRPr>
          </a:p>
          <a:p>
            <a:pPr indent="-292100" lvl="0" marL="457200" rtl="0" algn="l">
              <a:lnSpc>
                <a:spcPct val="115000"/>
              </a:lnSpc>
              <a:spcBef>
                <a:spcPts val="1200"/>
              </a:spcBef>
              <a:spcAft>
                <a:spcPts val="0"/>
              </a:spcAft>
              <a:buClr>
                <a:srgbClr val="595959"/>
              </a:buClr>
              <a:buSzPts val="1000"/>
              <a:buFont typeface="Lato"/>
              <a:buChar char="-"/>
            </a:pPr>
            <a:r>
              <a:rPr lang="en" sz="1000">
                <a:solidFill>
                  <a:srgbClr val="595959"/>
                </a:solidFill>
                <a:latin typeface="Lato"/>
                <a:ea typeface="Lato"/>
                <a:cs typeface="Lato"/>
                <a:sym typeface="Lato"/>
              </a:rPr>
              <a:t>Drawing Node</a:t>
            </a:r>
            <a:endParaRPr sz="1000">
              <a:solidFill>
                <a:srgbClr val="595959"/>
              </a:solidFill>
              <a:latin typeface="Lato"/>
              <a:ea typeface="Lato"/>
              <a:cs typeface="Lato"/>
              <a:sym typeface="Lato"/>
            </a:endParaRPr>
          </a:p>
          <a:p>
            <a:pPr indent="-292100" lvl="1" marL="914400" rtl="0" algn="l">
              <a:lnSpc>
                <a:spcPct val="115000"/>
              </a:lnSpc>
              <a:spcBef>
                <a:spcPts val="0"/>
              </a:spcBef>
              <a:spcAft>
                <a:spcPts val="0"/>
              </a:spcAft>
              <a:buClr>
                <a:srgbClr val="595959"/>
              </a:buClr>
              <a:buSzPts val="1000"/>
              <a:buFont typeface="Lato"/>
              <a:buChar char="-"/>
            </a:pPr>
            <a:r>
              <a:rPr lang="en" sz="1000">
                <a:solidFill>
                  <a:srgbClr val="595959"/>
                </a:solidFill>
                <a:latin typeface="Lato"/>
                <a:ea typeface="Lato"/>
                <a:cs typeface="Lato"/>
                <a:sym typeface="Lato"/>
              </a:rPr>
              <a:t>Process drawing operations, state synchronization and history</a:t>
            </a:r>
            <a:endParaRPr sz="10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000">
                <a:solidFill>
                  <a:srgbClr val="595959"/>
                </a:solidFill>
                <a:latin typeface="Lato"/>
                <a:ea typeface="Lato"/>
                <a:cs typeface="Lato"/>
                <a:sym typeface="Lato"/>
              </a:rPr>
              <a:t>LLM Node</a:t>
            </a:r>
            <a:endParaRPr sz="1000">
              <a:solidFill>
                <a:srgbClr val="595959"/>
              </a:solidFill>
              <a:latin typeface="Lato"/>
              <a:ea typeface="Lato"/>
              <a:cs typeface="Lato"/>
              <a:sym typeface="Lato"/>
            </a:endParaRPr>
          </a:p>
          <a:p>
            <a:pPr indent="-292100" lvl="1" marL="914400" rtl="0" algn="l">
              <a:lnSpc>
                <a:spcPct val="115000"/>
              </a:lnSpc>
              <a:spcBef>
                <a:spcPts val="1200"/>
              </a:spcBef>
              <a:spcAft>
                <a:spcPts val="0"/>
              </a:spcAft>
              <a:buClr>
                <a:srgbClr val="595959"/>
              </a:buClr>
              <a:buSzPts val="1000"/>
              <a:buFont typeface="Lato"/>
              <a:buChar char="-"/>
            </a:pPr>
            <a:r>
              <a:rPr lang="en" sz="1000">
                <a:solidFill>
                  <a:srgbClr val="595959"/>
                </a:solidFill>
                <a:latin typeface="Lato"/>
                <a:ea typeface="Lato"/>
                <a:cs typeface="Lato"/>
                <a:sym typeface="Lato"/>
              </a:rPr>
              <a:t>Shape generation and chat interactions</a:t>
            </a:r>
            <a:endParaRPr sz="1000">
              <a:solidFill>
                <a:srgbClr val="595959"/>
              </a:solidFill>
              <a:latin typeface="Lato"/>
              <a:ea typeface="Lato"/>
              <a:cs typeface="Lato"/>
              <a:sym typeface="Lato"/>
            </a:endParaRPr>
          </a:p>
          <a:p>
            <a:pPr indent="-292100" lvl="1" marL="914400" rtl="0" algn="l">
              <a:lnSpc>
                <a:spcPct val="115000"/>
              </a:lnSpc>
              <a:spcBef>
                <a:spcPts val="0"/>
              </a:spcBef>
              <a:spcAft>
                <a:spcPts val="0"/>
              </a:spcAft>
              <a:buClr>
                <a:srgbClr val="595959"/>
              </a:buClr>
              <a:buSzPts val="1000"/>
              <a:buFont typeface="Lato"/>
              <a:buChar char="-"/>
            </a:pPr>
            <a:r>
              <a:rPr lang="en" sz="1000">
                <a:solidFill>
                  <a:srgbClr val="595959"/>
                </a:solidFill>
                <a:latin typeface="Lato"/>
                <a:ea typeface="Lato"/>
                <a:cs typeface="Lato"/>
                <a:sym typeface="Lato"/>
              </a:rPr>
              <a:t>Interfaces with OpenAI APIs w/ a parallel task dispatcher </a:t>
            </a:r>
            <a:endParaRPr sz="1000">
              <a:solidFill>
                <a:srgbClr val="595959"/>
              </a:solidFill>
              <a:latin typeface="Lato"/>
              <a:ea typeface="Lato"/>
              <a:cs typeface="Lato"/>
              <a:sym typeface="Lato"/>
            </a:endParaRPr>
          </a:p>
          <a:p>
            <a:pPr indent="-292100" lvl="2" marL="1371600" rtl="0" algn="l">
              <a:lnSpc>
                <a:spcPct val="115000"/>
              </a:lnSpc>
              <a:spcBef>
                <a:spcPts val="0"/>
              </a:spcBef>
              <a:spcAft>
                <a:spcPts val="0"/>
              </a:spcAft>
              <a:buClr>
                <a:srgbClr val="595959"/>
              </a:buClr>
              <a:buSzPts val="1000"/>
              <a:buFont typeface="Lato"/>
              <a:buChar char="-"/>
            </a:pPr>
            <a:r>
              <a:rPr lang="en" sz="1000">
                <a:solidFill>
                  <a:srgbClr val="595959"/>
                </a:solidFill>
                <a:latin typeface="Lato"/>
                <a:ea typeface="Lato"/>
                <a:cs typeface="Lato"/>
                <a:sym typeface="Lato"/>
              </a:rPr>
              <a:t>Anthropic, not OpenAI</a:t>
            </a:r>
            <a:endParaRPr sz="1000">
              <a:solidFill>
                <a:srgbClr val="595959"/>
              </a:solidFill>
              <a:latin typeface="Lato"/>
              <a:ea typeface="Lato"/>
              <a:cs typeface="Lato"/>
              <a:sym typeface="Lato"/>
            </a:endParaRPr>
          </a:p>
          <a:p>
            <a:pPr indent="-292100" lvl="2" marL="1371600" rtl="0" algn="l">
              <a:lnSpc>
                <a:spcPct val="115000"/>
              </a:lnSpc>
              <a:spcBef>
                <a:spcPts val="0"/>
              </a:spcBef>
              <a:spcAft>
                <a:spcPts val="0"/>
              </a:spcAft>
              <a:buClr>
                <a:srgbClr val="595959"/>
              </a:buClr>
              <a:buSzPts val="1000"/>
              <a:buFont typeface="Lato"/>
              <a:buChar char="-"/>
            </a:pPr>
            <a:r>
              <a:rPr lang="en" sz="1000">
                <a:solidFill>
                  <a:srgbClr val="595959"/>
                </a:solidFill>
                <a:latin typeface="Lato"/>
                <a:ea typeface="Lato"/>
                <a:cs typeface="Lato"/>
                <a:sym typeface="Lato"/>
              </a:rPr>
              <a:t>Still a parallel task dispatcher</a:t>
            </a:r>
            <a:endParaRPr sz="1300">
              <a:solidFill>
                <a:srgbClr val="595959"/>
              </a:solidFill>
              <a:latin typeface="Lato"/>
              <a:ea typeface="Lato"/>
              <a:cs typeface="Lato"/>
              <a:sym typeface="La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10274ac4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10274ac4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Multiple clients can save to the same database instance - real-time implementations for updating</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 sz="1300">
                <a:solidFill>
                  <a:srgbClr val="595959"/>
                </a:solidFill>
                <a:latin typeface="Lato"/>
                <a:ea typeface="Lato"/>
                <a:cs typeface="Lato"/>
                <a:sym typeface="Lato"/>
              </a:rPr>
              <a:t>Multiple clients save call the backend w/ REST - distributed connections and responses</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10274ac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10274ac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neurosketch.ngrok.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800"/>
              <a:t>NeuroSketch</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lnSpc>
                <a:spcPct val="115000"/>
              </a:lnSpc>
              <a:spcBef>
                <a:spcPts val="1200"/>
              </a:spcBef>
              <a:spcAft>
                <a:spcPts val="1200"/>
              </a:spcAft>
              <a:buClr>
                <a:schemeClr val="dk1"/>
              </a:buClr>
              <a:buSzPts val="1100"/>
              <a:buFont typeface="Arial"/>
              <a:buNone/>
            </a:pPr>
            <a:r>
              <a:rPr lang="en" sz="1800"/>
              <a:t>Final Presentation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Project Overview</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NeuroSketch is a distributed web application that combines real-time collaborative drawing capabilities with AI-assisted creation features. Users can draw together on a shared canvas while leveraging AI to generate, enhance, or modify artwork based on prompts or existing elements.</a:t>
            </a:r>
            <a:endParaRPr/>
          </a:p>
          <a:p>
            <a:pPr indent="-311150" lvl="0" marL="457200" rtl="0" algn="l">
              <a:spcBef>
                <a:spcPts val="1200"/>
              </a:spcBef>
              <a:spcAft>
                <a:spcPts val="0"/>
              </a:spcAft>
              <a:buSzPts val="1300"/>
              <a:buChar char="-"/>
            </a:pPr>
            <a:r>
              <a:rPr lang="en"/>
              <a:t>Features</a:t>
            </a:r>
            <a:endParaRPr/>
          </a:p>
          <a:p>
            <a:pPr indent="-311150" lvl="1" marL="914400" rtl="0" algn="l">
              <a:spcBef>
                <a:spcPts val="0"/>
              </a:spcBef>
              <a:spcAft>
                <a:spcPts val="0"/>
              </a:spcAft>
              <a:buSzPts val="1300"/>
              <a:buChar char="-"/>
            </a:pPr>
            <a:r>
              <a:rPr lang="en" sz="1300"/>
              <a:t>Drawing on a shared digital canvas</a:t>
            </a:r>
            <a:endParaRPr sz="1300"/>
          </a:p>
          <a:p>
            <a:pPr indent="-311150" lvl="1" marL="914400" rtl="0" algn="l">
              <a:spcBef>
                <a:spcPts val="0"/>
              </a:spcBef>
              <a:spcAft>
                <a:spcPts val="0"/>
              </a:spcAft>
              <a:buSzPts val="1300"/>
              <a:buChar char="-"/>
            </a:pPr>
            <a:r>
              <a:rPr lang="en" sz="1300"/>
              <a:t>Leverage LLMs to contribute shapes to the overall artwork</a:t>
            </a:r>
            <a:endParaRPr sz="1300"/>
          </a:p>
          <a:p>
            <a:pPr indent="-311150" lvl="1" marL="914400" rtl="0" algn="l">
              <a:spcBef>
                <a:spcPts val="0"/>
              </a:spcBef>
              <a:spcAft>
                <a:spcPts val="0"/>
              </a:spcAft>
              <a:buSzPts val="1300"/>
              <a:buChar char="-"/>
            </a:pPr>
            <a:r>
              <a:rPr lang="en" sz="1300"/>
              <a:t>Management of active drawing sessions</a:t>
            </a:r>
            <a:endParaRPr sz="1300"/>
          </a:p>
          <a:p>
            <a:pPr indent="-311150" lvl="1" marL="914400" rtl="0" algn="l">
              <a:spcBef>
                <a:spcPts val="0"/>
              </a:spcBef>
              <a:spcAft>
                <a:spcPts val="0"/>
              </a:spcAft>
              <a:buSzPts val="1300"/>
              <a:buChar char="-"/>
            </a:pPr>
            <a:r>
              <a:rPr lang="en" sz="1300"/>
              <a:t>Distributed environment (between frontend, backend, and database)</a:t>
            </a:r>
            <a:endParaRPr sz="13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Multiprocessing</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PostgreSQL Database Server</a:t>
            </a:r>
            <a:endParaRPr/>
          </a:p>
          <a:p>
            <a:pPr indent="-311150" lvl="0" marL="457200" rtl="0" algn="l">
              <a:spcBef>
                <a:spcPts val="0"/>
              </a:spcBef>
              <a:spcAft>
                <a:spcPts val="0"/>
              </a:spcAft>
              <a:buSzPts val="1300"/>
              <a:buChar char="-"/>
            </a:pPr>
            <a:r>
              <a:rPr lang="en"/>
              <a:t>FastAPI Backend Instance</a:t>
            </a:r>
            <a:endParaRPr/>
          </a:p>
          <a:p>
            <a:pPr indent="-298450" lvl="1" marL="914400" rtl="0" algn="l">
              <a:spcBef>
                <a:spcPts val="0"/>
              </a:spcBef>
              <a:spcAft>
                <a:spcPts val="0"/>
              </a:spcAft>
              <a:buSzPts val="1100"/>
              <a:buChar char="-"/>
            </a:pPr>
            <a:r>
              <a:rPr lang="en"/>
              <a:t>Uvicorn workers for concurrent requests</a:t>
            </a:r>
            <a:endParaRPr/>
          </a:p>
          <a:p>
            <a:pPr indent="-311150" lvl="0" marL="457200" rtl="0" algn="l">
              <a:spcBef>
                <a:spcPts val="0"/>
              </a:spcBef>
              <a:spcAft>
                <a:spcPts val="0"/>
              </a:spcAft>
              <a:buSzPts val="1300"/>
              <a:buChar char="-"/>
            </a:pPr>
            <a:r>
              <a:rPr lang="en"/>
              <a:t>Streamlit Frontend</a:t>
            </a:r>
            <a:endParaRPr/>
          </a:p>
          <a:p>
            <a:pPr indent="-311150" lvl="0" marL="457200" rtl="0" algn="l">
              <a:spcBef>
                <a:spcPts val="0"/>
              </a:spcBef>
              <a:spcAft>
                <a:spcPts val="0"/>
              </a:spcAft>
              <a:buSzPts val="1300"/>
              <a:buChar char="-"/>
            </a:pPr>
            <a:r>
              <a:rPr lang="en"/>
              <a:t>Each of these three can </a:t>
            </a:r>
            <a:r>
              <a:rPr lang="en"/>
              <a:t>separately</a:t>
            </a:r>
            <a:r>
              <a:rPr lang="en"/>
              <a:t> independently on three different machines, or on the same same machine</a:t>
            </a:r>
            <a:endParaRPr/>
          </a:p>
        </p:txBody>
      </p:sp>
      <p:pic>
        <p:nvPicPr>
          <p:cNvPr id="99" name="Google Shape;99;p15"/>
          <p:cNvPicPr preferRelativeResize="0"/>
          <p:nvPr/>
        </p:nvPicPr>
        <p:blipFill rotWithShape="1">
          <a:blip r:embed="rId3">
            <a:alphaModFix/>
          </a:blip>
          <a:srcRect b="0" l="586" r="0" t="1845"/>
          <a:stretch/>
        </p:blipFill>
        <p:spPr>
          <a:xfrm>
            <a:off x="4747850" y="552775"/>
            <a:ext cx="4195548" cy="2417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a:t>
            </a:r>
            <a:endParaRPr/>
          </a:p>
        </p:txBody>
      </p:sp>
      <p:sp>
        <p:nvSpPr>
          <p:cNvPr id="105" name="Google Shape;105;p16"/>
          <p:cNvSpPr txBox="1"/>
          <p:nvPr>
            <p:ph idx="1" type="body"/>
          </p:nvPr>
        </p:nvSpPr>
        <p:spPr>
          <a:xfrm>
            <a:off x="777575" y="17715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endpoint for calling AI-generated objects now has background threads for processing</a:t>
            </a:r>
            <a:endParaRPr/>
          </a:p>
          <a:p>
            <a:pPr indent="-298450" lvl="1" marL="914400" rtl="0" algn="l">
              <a:spcBef>
                <a:spcPts val="0"/>
              </a:spcBef>
              <a:spcAft>
                <a:spcPts val="0"/>
              </a:spcAft>
              <a:buSzPts val="1100"/>
              <a:buChar char="-"/>
            </a:pPr>
            <a:r>
              <a:rPr lang="en"/>
              <a:t>For each request, a thread for running the task</a:t>
            </a:r>
            <a:endParaRPr/>
          </a:p>
          <a:p>
            <a:pPr indent="-298450" lvl="1" marL="914400" rtl="0" algn="l">
              <a:spcBef>
                <a:spcPts val="0"/>
              </a:spcBef>
              <a:spcAft>
                <a:spcPts val="0"/>
              </a:spcAft>
              <a:buSzPts val="1100"/>
              <a:buChar char="-"/>
            </a:pPr>
            <a:r>
              <a:rPr lang="en"/>
              <a:t>Tracking of each worker and logging to monitor requests</a:t>
            </a:r>
            <a:endParaRPr/>
          </a:p>
          <a:p>
            <a:pPr indent="-298450" lvl="1" marL="914400" rtl="0" algn="l">
              <a:spcBef>
                <a:spcPts val="0"/>
              </a:spcBef>
              <a:spcAft>
                <a:spcPts val="0"/>
              </a:spcAft>
              <a:buSzPts val="1100"/>
              <a:buChar char="-"/>
            </a:pPr>
            <a:r>
              <a:rPr lang="en"/>
              <a:t>Frontend receives confirmation of request and offloads the work to the backend</a:t>
            </a:r>
            <a:endParaRPr/>
          </a:p>
        </p:txBody>
      </p:sp>
      <p:pic>
        <p:nvPicPr>
          <p:cNvPr id="106" name="Google Shape;106;p16"/>
          <p:cNvPicPr preferRelativeResize="0"/>
          <p:nvPr/>
        </p:nvPicPr>
        <p:blipFill>
          <a:blip r:embed="rId3">
            <a:alphaModFix/>
          </a:blip>
          <a:stretch>
            <a:fillRect/>
          </a:stretch>
        </p:blipFill>
        <p:spPr>
          <a:xfrm>
            <a:off x="547450" y="2636250"/>
            <a:ext cx="2700975" cy="230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Interprocess Communication</a:t>
            </a:r>
            <a:endParaRPr/>
          </a:p>
        </p:txBody>
      </p:sp>
      <p:sp>
        <p:nvSpPr>
          <p:cNvPr id="112" name="Google Shape;112;p17"/>
          <p:cNvSpPr txBox="1"/>
          <p:nvPr>
            <p:ph idx="1" type="body"/>
          </p:nvPr>
        </p:nvSpPr>
        <p:spPr>
          <a:xfrm>
            <a:off x="727650" y="17604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Frontend and backend communicate through HTTP requests</a:t>
            </a:r>
            <a:endParaRPr/>
          </a:p>
          <a:p>
            <a:pPr indent="-311150" lvl="0" marL="457200" rtl="0" algn="l">
              <a:spcBef>
                <a:spcPts val="0"/>
              </a:spcBef>
              <a:spcAft>
                <a:spcPts val="0"/>
              </a:spcAft>
              <a:buSzPts val="1300"/>
              <a:buChar char="-"/>
            </a:pPr>
            <a:r>
              <a:rPr lang="en"/>
              <a:t>All processes communicate indirectly through PostgreSQL</a:t>
            </a:r>
            <a:endParaRPr/>
          </a:p>
          <a:p>
            <a:pPr indent="-311150" lvl="0" marL="457200" rtl="0" algn="l">
              <a:spcBef>
                <a:spcPts val="0"/>
              </a:spcBef>
              <a:spcAft>
                <a:spcPts val="0"/>
              </a:spcAft>
              <a:buSzPts val="1300"/>
              <a:buChar char="-"/>
            </a:pPr>
            <a:r>
              <a:rPr lang="en"/>
              <a:t>Private keys are stored via cookies</a:t>
            </a:r>
            <a:endParaRPr/>
          </a:p>
          <a:p>
            <a:pPr indent="-298450" lvl="1" marL="914400" rtl="0" algn="l">
              <a:spcBef>
                <a:spcPts val="0"/>
              </a:spcBef>
              <a:spcAft>
                <a:spcPts val="0"/>
              </a:spcAft>
              <a:buSzPts val="1100"/>
              <a:buChar char="-"/>
            </a:pPr>
            <a:r>
              <a:rPr lang="en"/>
              <a:t>Note: With HTTPS links, this provides immediate SSL encryption</a:t>
            </a:r>
            <a:endParaRPr/>
          </a:p>
        </p:txBody>
      </p:sp>
      <p:pic>
        <p:nvPicPr>
          <p:cNvPr id="113" name="Google Shape;113;p17"/>
          <p:cNvPicPr preferRelativeResize="0"/>
          <p:nvPr/>
        </p:nvPicPr>
        <p:blipFill>
          <a:blip r:embed="rId3">
            <a:alphaModFix/>
          </a:blip>
          <a:stretch>
            <a:fillRect/>
          </a:stretch>
        </p:blipFill>
        <p:spPr>
          <a:xfrm>
            <a:off x="582125" y="2730775"/>
            <a:ext cx="4283150" cy="2412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Distributed Computing over Networked Machines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Flexible networking: Database, backend, and frontend can all run on separate machines</a:t>
            </a:r>
            <a:endParaRPr/>
          </a:p>
          <a:p>
            <a:pPr indent="-311150" lvl="0" marL="457200" rtl="0" algn="l">
              <a:spcBef>
                <a:spcPts val="0"/>
              </a:spcBef>
              <a:spcAft>
                <a:spcPts val="0"/>
              </a:spcAft>
              <a:buSzPts val="1300"/>
              <a:buChar char="-"/>
            </a:pPr>
            <a:r>
              <a:rPr lang="en"/>
              <a:t>As long as they are on the same network, configuration files can guide the application to the right processes it needs</a:t>
            </a:r>
            <a:endParaRPr/>
          </a:p>
        </p:txBody>
      </p:sp>
      <p:pic>
        <p:nvPicPr>
          <p:cNvPr id="120" name="Google Shape;120;p18"/>
          <p:cNvPicPr preferRelativeResize="0"/>
          <p:nvPr/>
        </p:nvPicPr>
        <p:blipFill>
          <a:blip r:embed="rId3">
            <a:alphaModFix/>
          </a:blip>
          <a:stretch>
            <a:fillRect/>
          </a:stretch>
        </p:blipFill>
        <p:spPr>
          <a:xfrm>
            <a:off x="166925" y="3064825"/>
            <a:ext cx="5520600" cy="1905000"/>
          </a:xfrm>
          <a:prstGeom prst="rect">
            <a:avLst/>
          </a:prstGeom>
          <a:noFill/>
          <a:ln>
            <a:noFill/>
          </a:ln>
        </p:spPr>
      </p:pic>
      <p:sp>
        <p:nvSpPr>
          <p:cNvPr id="121" name="Google Shape;121;p18"/>
          <p:cNvSpPr txBox="1"/>
          <p:nvPr/>
        </p:nvSpPr>
        <p:spPr>
          <a:xfrm>
            <a:off x="5934800" y="2942675"/>
            <a:ext cx="3029100" cy="2027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Controller server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Client layer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Worker node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Llm node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Internode Communication</a:t>
            </a:r>
            <a:endParaRPr/>
          </a:p>
        </p:txBody>
      </p:sp>
      <p:sp>
        <p:nvSpPr>
          <p:cNvPr id="127" name="Google Shape;127;p19"/>
          <p:cNvSpPr txBox="1"/>
          <p:nvPr>
            <p:ph idx="1" type="body"/>
          </p:nvPr>
        </p:nvSpPr>
        <p:spPr>
          <a:xfrm>
            <a:off x="710950" y="17678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Clients and workers exchange info about the current processes, allowing the user to see which hostname and worker their AI request was sent to</a:t>
            </a:r>
            <a:endParaRPr/>
          </a:p>
        </p:txBody>
      </p:sp>
      <p:pic>
        <p:nvPicPr>
          <p:cNvPr id="128" name="Google Shape;128;p19"/>
          <p:cNvPicPr preferRelativeResize="0"/>
          <p:nvPr/>
        </p:nvPicPr>
        <p:blipFill>
          <a:blip r:embed="rId3">
            <a:alphaModFix/>
          </a:blip>
          <a:stretch>
            <a:fillRect/>
          </a:stretch>
        </p:blipFill>
        <p:spPr>
          <a:xfrm>
            <a:off x="1390275" y="2275300"/>
            <a:ext cx="5215100" cy="258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34" name="Google Shape;134;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Live setup on multiple machines</a:t>
            </a:r>
            <a:endParaRPr/>
          </a:p>
          <a:p>
            <a:pPr indent="-311150" lvl="0" marL="457200" rtl="0" algn="l">
              <a:spcBef>
                <a:spcPts val="0"/>
              </a:spcBef>
              <a:spcAft>
                <a:spcPts val="0"/>
              </a:spcAft>
              <a:buSzPts val="1300"/>
              <a:buChar char="-"/>
            </a:pPr>
            <a:r>
              <a:rPr lang="en"/>
              <a:t>You get to directly draw, collaborate, invite users, etc.</a:t>
            </a:r>
            <a:endParaRPr/>
          </a:p>
        </p:txBody>
      </p:sp>
      <p:sp>
        <p:nvSpPr>
          <p:cNvPr id="135" name="Google Shape;135;p2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case of technical difficulties, we have a one-machine cloud instance ready: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https://neurosketch.ngrok.io</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