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63" r:id="rId3"/>
    <p:sldId id="257" r:id="rId4"/>
    <p:sldId id="258" r:id="rId5"/>
    <p:sldId id="259"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E0A89-0FB9-4C6E-ADCA-4099EC9F5D0B}" type="doc">
      <dgm:prSet loTypeId="urn:microsoft.com/office/officeart/2018/2/layout/IconLabelList" loCatId="icon" qsTypeId="urn:microsoft.com/office/officeart/2005/8/quickstyle/simple1" qsCatId="simple" csTypeId="urn:microsoft.com/office/officeart/2005/8/colors/accent6_2" csCatId="accent6" phldr="1"/>
      <dgm:spPr/>
      <dgm:t>
        <a:bodyPr/>
        <a:lstStyle/>
        <a:p>
          <a:endParaRPr lang="en-US"/>
        </a:p>
      </dgm:t>
    </dgm:pt>
    <dgm:pt modelId="{248AA61B-6B54-46A7-871E-4F0463DEF3A1}">
      <dgm:prSet custT="1"/>
      <dgm:spPr/>
      <dgm:t>
        <a:bodyPr/>
        <a:lstStyle/>
        <a:p>
          <a:pPr>
            <a:lnSpc>
              <a:spcPct val="100000"/>
            </a:lnSpc>
          </a:pPr>
          <a:r>
            <a:rPr lang="en-US" sz="1200" b="1" kern="1200" dirty="0"/>
            <a:t>Product Owner (PO) </a:t>
          </a:r>
          <a:r>
            <a:rPr lang="en-US" sz="1200" kern="1200" dirty="0"/>
            <a:t>– Liaison between the stakeholder and team. </a:t>
          </a:r>
          <a:r>
            <a:rPr lang="en-US" sz="1200" kern="1200" dirty="0">
              <a:solidFill>
                <a:prstClr val="black">
                  <a:hueOff val="0"/>
                  <a:satOff val="0"/>
                  <a:lumOff val="0"/>
                  <a:alphaOff val="0"/>
                </a:prstClr>
              </a:solidFill>
              <a:latin typeface="Garamond" panose="02020404030301010803"/>
              <a:ea typeface="+mn-ea"/>
              <a:cs typeface="+mn-cs"/>
            </a:rPr>
            <a:t>The Product Owner defines the product, the stakeholder’s expectations and outlines the projects priorities. </a:t>
          </a:r>
        </a:p>
      </dgm:t>
    </dgm:pt>
    <dgm:pt modelId="{80C39541-6774-473D-B08D-2BCE5391D536}" type="parTrans" cxnId="{CD4700F1-A337-4989-8AF8-9792CBA1626E}">
      <dgm:prSet/>
      <dgm:spPr/>
      <dgm:t>
        <a:bodyPr/>
        <a:lstStyle/>
        <a:p>
          <a:endParaRPr lang="en-US"/>
        </a:p>
      </dgm:t>
    </dgm:pt>
    <dgm:pt modelId="{D9F7ECD6-BAD7-4D24-8DF8-5E391D1099C6}" type="sibTrans" cxnId="{CD4700F1-A337-4989-8AF8-9792CBA1626E}">
      <dgm:prSet/>
      <dgm:spPr/>
      <dgm:t>
        <a:bodyPr/>
        <a:lstStyle/>
        <a:p>
          <a:endParaRPr lang="en-US"/>
        </a:p>
      </dgm:t>
    </dgm:pt>
    <dgm:pt modelId="{625BEB73-5C0F-4A5D-BA9D-AD59A0ED9CC2}">
      <dgm:prSet custT="1"/>
      <dgm:spPr/>
      <dgm:t>
        <a:bodyPr/>
        <a:lstStyle/>
        <a:p>
          <a:pPr>
            <a:lnSpc>
              <a:spcPct val="100000"/>
            </a:lnSpc>
          </a:pPr>
          <a:r>
            <a:rPr lang="en-US" sz="1100" b="1" kern="1200" dirty="0"/>
            <a:t>Scrum Master (SM) </a:t>
          </a:r>
          <a:r>
            <a:rPr lang="en-US" sz="1100" kern="1200" dirty="0"/>
            <a:t>– </a:t>
          </a:r>
          <a:r>
            <a:rPr lang="en-US" sz="1100" kern="1200" dirty="0">
              <a:solidFill>
                <a:prstClr val="black">
                  <a:hueOff val="0"/>
                  <a:satOff val="0"/>
                  <a:lumOff val="0"/>
                  <a:alphaOff val="0"/>
                </a:prstClr>
              </a:solidFill>
              <a:latin typeface="Garamond" panose="02020404030301010803"/>
              <a:ea typeface="+mn-ea"/>
              <a:cs typeface="+mn-cs"/>
            </a:rPr>
            <a:t>Helps to facilitate the agile Scrum team through sprint planning, daily status meetings, and reviews of the necessary improvements needed to achieve the goal. </a:t>
          </a:r>
        </a:p>
      </dgm:t>
    </dgm:pt>
    <dgm:pt modelId="{A4508F8F-B9CD-48E8-B1CE-8D49233EAD0C}" type="parTrans" cxnId="{DC05D1B9-0641-4520-97CF-B6F61DF7105A}">
      <dgm:prSet/>
      <dgm:spPr/>
      <dgm:t>
        <a:bodyPr/>
        <a:lstStyle/>
        <a:p>
          <a:endParaRPr lang="en-US"/>
        </a:p>
      </dgm:t>
    </dgm:pt>
    <dgm:pt modelId="{B3DD1BE8-FCB1-4C02-9EB7-5D1284E43AE3}" type="sibTrans" cxnId="{DC05D1B9-0641-4520-97CF-B6F61DF7105A}">
      <dgm:prSet/>
      <dgm:spPr/>
      <dgm:t>
        <a:bodyPr/>
        <a:lstStyle/>
        <a:p>
          <a:endParaRPr lang="en-US"/>
        </a:p>
      </dgm:t>
    </dgm:pt>
    <dgm:pt modelId="{EEB1D4A1-FB74-4ED9-A98F-C5C58BBC3311}">
      <dgm:prSet custT="1"/>
      <dgm:spPr/>
      <dgm:t>
        <a:bodyPr/>
        <a:lstStyle/>
        <a:p>
          <a:pPr>
            <a:lnSpc>
              <a:spcPct val="100000"/>
            </a:lnSpc>
          </a:pPr>
          <a:r>
            <a:rPr lang="en-US" sz="1200" b="1" kern="1200" dirty="0">
              <a:solidFill>
                <a:prstClr val="black">
                  <a:hueOff val="0"/>
                  <a:satOff val="0"/>
                  <a:lumOff val="0"/>
                  <a:alphaOff val="0"/>
                </a:prstClr>
              </a:solidFill>
              <a:latin typeface="Garamond" panose="02020404030301010803"/>
              <a:ea typeface="+mn-ea"/>
              <a:cs typeface="+mn-cs"/>
            </a:rPr>
            <a:t>Development Team (DT) </a:t>
          </a:r>
          <a:r>
            <a:rPr lang="en-US" sz="1400" kern="1200" dirty="0"/>
            <a:t>– </a:t>
          </a:r>
          <a:r>
            <a:rPr lang="en-US" sz="1200" kern="1200" dirty="0">
              <a:solidFill>
                <a:prstClr val="black">
                  <a:hueOff val="0"/>
                  <a:satOff val="0"/>
                  <a:lumOff val="0"/>
                  <a:alphaOff val="0"/>
                </a:prstClr>
              </a:solidFill>
              <a:latin typeface="Garamond" panose="02020404030301010803"/>
              <a:ea typeface="+mn-ea"/>
              <a:cs typeface="+mn-cs"/>
            </a:rPr>
            <a:t>develops all the code based on the requirements from the Product Owner and Scrum Master. </a:t>
          </a:r>
        </a:p>
      </dgm:t>
    </dgm:pt>
    <dgm:pt modelId="{A68F1DC2-4214-4DD9-9FC8-1059E6977337}" type="parTrans" cxnId="{3A662659-88F6-44A9-9ABE-4CA4170B1CBC}">
      <dgm:prSet/>
      <dgm:spPr/>
      <dgm:t>
        <a:bodyPr/>
        <a:lstStyle/>
        <a:p>
          <a:endParaRPr lang="en-US"/>
        </a:p>
      </dgm:t>
    </dgm:pt>
    <dgm:pt modelId="{BEC59D80-514E-4A71-ABA0-44C0C5A8D141}" type="sibTrans" cxnId="{3A662659-88F6-44A9-9ABE-4CA4170B1CBC}">
      <dgm:prSet/>
      <dgm:spPr/>
      <dgm:t>
        <a:bodyPr/>
        <a:lstStyle/>
        <a:p>
          <a:endParaRPr lang="en-US"/>
        </a:p>
      </dgm:t>
    </dgm:pt>
    <dgm:pt modelId="{AA28220E-3FB6-4FCD-8899-7D0A1C0FDEC4}">
      <dgm:prSet custT="1"/>
      <dgm:spPr/>
      <dgm:t>
        <a:bodyPr/>
        <a:lstStyle/>
        <a:p>
          <a:pPr>
            <a:lnSpc>
              <a:spcPct val="100000"/>
            </a:lnSpc>
          </a:pPr>
          <a:r>
            <a:rPr lang="en-US" sz="1200" b="1" kern="1200" dirty="0">
              <a:solidFill>
                <a:prstClr val="black">
                  <a:hueOff val="0"/>
                  <a:satOff val="0"/>
                  <a:lumOff val="0"/>
                  <a:alphaOff val="0"/>
                </a:prstClr>
              </a:solidFill>
              <a:latin typeface="Garamond" panose="02020404030301010803"/>
              <a:ea typeface="+mn-ea"/>
              <a:cs typeface="+mn-cs"/>
            </a:rPr>
            <a:t>Tester – </a:t>
          </a:r>
          <a:r>
            <a:rPr lang="en-US" sz="1200" kern="1200" dirty="0">
              <a:solidFill>
                <a:prstClr val="black">
                  <a:hueOff val="0"/>
                  <a:satOff val="0"/>
                  <a:lumOff val="0"/>
                  <a:alphaOff val="0"/>
                </a:prstClr>
              </a:solidFill>
              <a:latin typeface="Garamond" panose="02020404030301010803"/>
              <a:ea typeface="+mn-ea"/>
              <a:cs typeface="+mn-cs"/>
            </a:rPr>
            <a:t>Completes routine testing throughout the development of the project. </a:t>
          </a:r>
        </a:p>
      </dgm:t>
    </dgm:pt>
    <dgm:pt modelId="{F8DFB26E-94E4-4B64-8E68-75824194A1C7}" type="parTrans" cxnId="{F5C83C86-EE52-469D-97F9-FE78074E4BBB}">
      <dgm:prSet/>
      <dgm:spPr/>
      <dgm:t>
        <a:bodyPr/>
        <a:lstStyle/>
        <a:p>
          <a:endParaRPr lang="en-US"/>
        </a:p>
      </dgm:t>
    </dgm:pt>
    <dgm:pt modelId="{935C52DD-4FB7-4F45-88D1-CF535CD881FB}" type="sibTrans" cxnId="{F5C83C86-EE52-469D-97F9-FE78074E4BBB}">
      <dgm:prSet/>
      <dgm:spPr/>
      <dgm:t>
        <a:bodyPr/>
        <a:lstStyle/>
        <a:p>
          <a:endParaRPr lang="en-US"/>
        </a:p>
      </dgm:t>
    </dgm:pt>
    <dgm:pt modelId="{791F69F4-76F3-4643-B6BF-8EF1D5AAD188}" type="pres">
      <dgm:prSet presAssocID="{D73E0A89-0FB9-4C6E-ADCA-4099EC9F5D0B}" presName="root" presStyleCnt="0">
        <dgm:presLayoutVars>
          <dgm:dir/>
          <dgm:resizeHandles val="exact"/>
        </dgm:presLayoutVars>
      </dgm:prSet>
      <dgm:spPr/>
    </dgm:pt>
    <dgm:pt modelId="{A61FE5C0-0C56-4F2A-813C-74687CF7B642}" type="pres">
      <dgm:prSet presAssocID="{248AA61B-6B54-46A7-871E-4F0463DEF3A1}" presName="compNode" presStyleCnt="0"/>
      <dgm:spPr/>
    </dgm:pt>
    <dgm:pt modelId="{8C795058-8A21-46E6-A2A7-9E0CA683650F}" type="pres">
      <dgm:prSet presAssocID="{248AA61B-6B54-46A7-871E-4F0463DEF3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44C18375-5E51-43AA-B107-F301554D5A20}" type="pres">
      <dgm:prSet presAssocID="{248AA61B-6B54-46A7-871E-4F0463DEF3A1}" presName="spaceRect" presStyleCnt="0"/>
      <dgm:spPr/>
    </dgm:pt>
    <dgm:pt modelId="{908E598D-11AD-48E7-9757-1B029185F68D}" type="pres">
      <dgm:prSet presAssocID="{248AA61B-6B54-46A7-871E-4F0463DEF3A1}" presName="textRect" presStyleLbl="revTx" presStyleIdx="0" presStyleCnt="4">
        <dgm:presLayoutVars>
          <dgm:chMax val="1"/>
          <dgm:chPref val="1"/>
        </dgm:presLayoutVars>
      </dgm:prSet>
      <dgm:spPr/>
    </dgm:pt>
    <dgm:pt modelId="{9E3EE356-5269-48F6-87CF-93AFE7E38B92}" type="pres">
      <dgm:prSet presAssocID="{D9F7ECD6-BAD7-4D24-8DF8-5E391D1099C6}" presName="sibTrans" presStyleCnt="0"/>
      <dgm:spPr/>
    </dgm:pt>
    <dgm:pt modelId="{CE4FB206-A69C-4C70-942F-E4A3FF3883AC}" type="pres">
      <dgm:prSet presAssocID="{625BEB73-5C0F-4A5D-BA9D-AD59A0ED9CC2}" presName="compNode" presStyleCnt="0"/>
      <dgm:spPr/>
    </dgm:pt>
    <dgm:pt modelId="{31FF4076-F5D8-48C2-B90D-C03A5C8D894F}" type="pres">
      <dgm:prSet presAssocID="{625BEB73-5C0F-4A5D-BA9D-AD59A0ED9C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F43E3745-4B5E-4ECD-AA65-0F0F1756AA6C}" type="pres">
      <dgm:prSet presAssocID="{625BEB73-5C0F-4A5D-BA9D-AD59A0ED9CC2}" presName="spaceRect" presStyleCnt="0"/>
      <dgm:spPr/>
    </dgm:pt>
    <dgm:pt modelId="{990B7FA3-3580-4C60-AE03-D94AEBF0C4B1}" type="pres">
      <dgm:prSet presAssocID="{625BEB73-5C0F-4A5D-BA9D-AD59A0ED9CC2}" presName="textRect" presStyleLbl="revTx" presStyleIdx="1" presStyleCnt="4">
        <dgm:presLayoutVars>
          <dgm:chMax val="1"/>
          <dgm:chPref val="1"/>
        </dgm:presLayoutVars>
      </dgm:prSet>
      <dgm:spPr/>
    </dgm:pt>
    <dgm:pt modelId="{A827115E-0B6B-4634-A70F-F5A43FD2F0D4}" type="pres">
      <dgm:prSet presAssocID="{B3DD1BE8-FCB1-4C02-9EB7-5D1284E43AE3}" presName="sibTrans" presStyleCnt="0"/>
      <dgm:spPr/>
    </dgm:pt>
    <dgm:pt modelId="{7D3AD738-0FF7-40AC-9B46-2BC7BDB86789}" type="pres">
      <dgm:prSet presAssocID="{EEB1D4A1-FB74-4ED9-A98F-C5C58BBC3311}" presName="compNode" presStyleCnt="0"/>
      <dgm:spPr/>
    </dgm:pt>
    <dgm:pt modelId="{2809F267-6AE0-4F9B-A182-63017E9374BE}" type="pres">
      <dgm:prSet presAssocID="{EEB1D4A1-FB74-4ED9-A98F-C5C58BBC33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9A1895D4-D2F0-437D-A70F-4FB8E4DCBD92}" type="pres">
      <dgm:prSet presAssocID="{EEB1D4A1-FB74-4ED9-A98F-C5C58BBC3311}" presName="spaceRect" presStyleCnt="0"/>
      <dgm:spPr/>
    </dgm:pt>
    <dgm:pt modelId="{1796CD03-C93B-4FCB-A36F-737CBB7D30CE}" type="pres">
      <dgm:prSet presAssocID="{EEB1D4A1-FB74-4ED9-A98F-C5C58BBC3311}" presName="textRect" presStyleLbl="revTx" presStyleIdx="2" presStyleCnt="4">
        <dgm:presLayoutVars>
          <dgm:chMax val="1"/>
          <dgm:chPref val="1"/>
        </dgm:presLayoutVars>
      </dgm:prSet>
      <dgm:spPr/>
    </dgm:pt>
    <dgm:pt modelId="{44B058CB-77B5-4609-B141-3C527609BBE5}" type="pres">
      <dgm:prSet presAssocID="{BEC59D80-514E-4A71-ABA0-44C0C5A8D141}" presName="sibTrans" presStyleCnt="0"/>
      <dgm:spPr/>
    </dgm:pt>
    <dgm:pt modelId="{97ED251F-BA06-4605-976A-609A21C21D70}" type="pres">
      <dgm:prSet presAssocID="{AA28220E-3FB6-4FCD-8899-7D0A1C0FDEC4}" presName="compNode" presStyleCnt="0"/>
      <dgm:spPr/>
    </dgm:pt>
    <dgm:pt modelId="{C477DD2F-489B-455E-993C-63C1DEC41851}" type="pres">
      <dgm:prSet presAssocID="{AA28220E-3FB6-4FCD-8899-7D0A1C0FDE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AF36B1DD-B1BA-4779-82B1-6D16B81B4585}" type="pres">
      <dgm:prSet presAssocID="{AA28220E-3FB6-4FCD-8899-7D0A1C0FDEC4}" presName="spaceRect" presStyleCnt="0"/>
      <dgm:spPr/>
    </dgm:pt>
    <dgm:pt modelId="{F4346B44-5D4D-46F0-BD48-8295C934236B}" type="pres">
      <dgm:prSet presAssocID="{AA28220E-3FB6-4FCD-8899-7D0A1C0FDEC4}" presName="textRect" presStyleLbl="revTx" presStyleIdx="3" presStyleCnt="4">
        <dgm:presLayoutVars>
          <dgm:chMax val="1"/>
          <dgm:chPref val="1"/>
        </dgm:presLayoutVars>
      </dgm:prSet>
      <dgm:spPr/>
    </dgm:pt>
  </dgm:ptLst>
  <dgm:cxnLst>
    <dgm:cxn modelId="{DE016311-3124-4567-827B-A4DFF83138AF}" type="presOf" srcId="{D73E0A89-0FB9-4C6E-ADCA-4099EC9F5D0B}" destId="{791F69F4-76F3-4643-B6BF-8EF1D5AAD188}" srcOrd="0" destOrd="0" presId="urn:microsoft.com/office/officeart/2018/2/layout/IconLabelList"/>
    <dgm:cxn modelId="{ADABE717-19D4-4A1E-8E6D-719BC3FD4ED1}" type="presOf" srcId="{248AA61B-6B54-46A7-871E-4F0463DEF3A1}" destId="{908E598D-11AD-48E7-9757-1B029185F68D}" srcOrd="0" destOrd="0" presId="urn:microsoft.com/office/officeart/2018/2/layout/IconLabelList"/>
    <dgm:cxn modelId="{500CDF19-2EB1-4454-A7A0-72545E701F03}" type="presOf" srcId="{EEB1D4A1-FB74-4ED9-A98F-C5C58BBC3311}" destId="{1796CD03-C93B-4FCB-A36F-737CBB7D30CE}" srcOrd="0" destOrd="0" presId="urn:microsoft.com/office/officeart/2018/2/layout/IconLabelList"/>
    <dgm:cxn modelId="{692E8E37-295B-4E98-98EA-66A0F29332E4}" type="presOf" srcId="{625BEB73-5C0F-4A5D-BA9D-AD59A0ED9CC2}" destId="{990B7FA3-3580-4C60-AE03-D94AEBF0C4B1}" srcOrd="0" destOrd="0" presId="urn:microsoft.com/office/officeart/2018/2/layout/IconLabelList"/>
    <dgm:cxn modelId="{8212E550-4075-40D7-995C-D6F8FC27DA3D}" type="presOf" srcId="{AA28220E-3FB6-4FCD-8899-7D0A1C0FDEC4}" destId="{F4346B44-5D4D-46F0-BD48-8295C934236B}" srcOrd="0" destOrd="0" presId="urn:microsoft.com/office/officeart/2018/2/layout/IconLabelList"/>
    <dgm:cxn modelId="{3A662659-88F6-44A9-9ABE-4CA4170B1CBC}" srcId="{D73E0A89-0FB9-4C6E-ADCA-4099EC9F5D0B}" destId="{EEB1D4A1-FB74-4ED9-A98F-C5C58BBC3311}" srcOrd="2" destOrd="0" parTransId="{A68F1DC2-4214-4DD9-9FC8-1059E6977337}" sibTransId="{BEC59D80-514E-4A71-ABA0-44C0C5A8D141}"/>
    <dgm:cxn modelId="{F5C83C86-EE52-469D-97F9-FE78074E4BBB}" srcId="{D73E0A89-0FB9-4C6E-ADCA-4099EC9F5D0B}" destId="{AA28220E-3FB6-4FCD-8899-7D0A1C0FDEC4}" srcOrd="3" destOrd="0" parTransId="{F8DFB26E-94E4-4B64-8E68-75824194A1C7}" sibTransId="{935C52DD-4FB7-4F45-88D1-CF535CD881FB}"/>
    <dgm:cxn modelId="{DC05D1B9-0641-4520-97CF-B6F61DF7105A}" srcId="{D73E0A89-0FB9-4C6E-ADCA-4099EC9F5D0B}" destId="{625BEB73-5C0F-4A5D-BA9D-AD59A0ED9CC2}" srcOrd="1" destOrd="0" parTransId="{A4508F8F-B9CD-48E8-B1CE-8D49233EAD0C}" sibTransId="{B3DD1BE8-FCB1-4C02-9EB7-5D1284E43AE3}"/>
    <dgm:cxn modelId="{CD4700F1-A337-4989-8AF8-9792CBA1626E}" srcId="{D73E0A89-0FB9-4C6E-ADCA-4099EC9F5D0B}" destId="{248AA61B-6B54-46A7-871E-4F0463DEF3A1}" srcOrd="0" destOrd="0" parTransId="{80C39541-6774-473D-B08D-2BCE5391D536}" sibTransId="{D9F7ECD6-BAD7-4D24-8DF8-5E391D1099C6}"/>
    <dgm:cxn modelId="{903B18C8-0F48-4BE2-A278-177BF9F1963A}" type="presParOf" srcId="{791F69F4-76F3-4643-B6BF-8EF1D5AAD188}" destId="{A61FE5C0-0C56-4F2A-813C-74687CF7B642}" srcOrd="0" destOrd="0" presId="urn:microsoft.com/office/officeart/2018/2/layout/IconLabelList"/>
    <dgm:cxn modelId="{4A7220E6-6DC5-4016-A633-3D957DBC7D35}" type="presParOf" srcId="{A61FE5C0-0C56-4F2A-813C-74687CF7B642}" destId="{8C795058-8A21-46E6-A2A7-9E0CA683650F}" srcOrd="0" destOrd="0" presId="urn:microsoft.com/office/officeart/2018/2/layout/IconLabelList"/>
    <dgm:cxn modelId="{E4BEB2F4-C758-478A-A6E8-8BCDC7DBD4D9}" type="presParOf" srcId="{A61FE5C0-0C56-4F2A-813C-74687CF7B642}" destId="{44C18375-5E51-43AA-B107-F301554D5A20}" srcOrd="1" destOrd="0" presId="urn:microsoft.com/office/officeart/2018/2/layout/IconLabelList"/>
    <dgm:cxn modelId="{8F34E8AA-1497-42AA-A003-90E8FF38D7E4}" type="presParOf" srcId="{A61FE5C0-0C56-4F2A-813C-74687CF7B642}" destId="{908E598D-11AD-48E7-9757-1B029185F68D}" srcOrd="2" destOrd="0" presId="urn:microsoft.com/office/officeart/2018/2/layout/IconLabelList"/>
    <dgm:cxn modelId="{5F688881-7AE5-4121-818D-693B006A420C}" type="presParOf" srcId="{791F69F4-76F3-4643-B6BF-8EF1D5AAD188}" destId="{9E3EE356-5269-48F6-87CF-93AFE7E38B92}" srcOrd="1" destOrd="0" presId="urn:microsoft.com/office/officeart/2018/2/layout/IconLabelList"/>
    <dgm:cxn modelId="{56BA1807-4E9C-4677-9B27-0505970E09D1}" type="presParOf" srcId="{791F69F4-76F3-4643-B6BF-8EF1D5AAD188}" destId="{CE4FB206-A69C-4C70-942F-E4A3FF3883AC}" srcOrd="2" destOrd="0" presId="urn:microsoft.com/office/officeart/2018/2/layout/IconLabelList"/>
    <dgm:cxn modelId="{69E58754-BD39-4157-9436-59A650401312}" type="presParOf" srcId="{CE4FB206-A69C-4C70-942F-E4A3FF3883AC}" destId="{31FF4076-F5D8-48C2-B90D-C03A5C8D894F}" srcOrd="0" destOrd="0" presId="urn:microsoft.com/office/officeart/2018/2/layout/IconLabelList"/>
    <dgm:cxn modelId="{F89ED2E8-2FCF-4705-9C38-BBF72C07A13A}" type="presParOf" srcId="{CE4FB206-A69C-4C70-942F-E4A3FF3883AC}" destId="{F43E3745-4B5E-4ECD-AA65-0F0F1756AA6C}" srcOrd="1" destOrd="0" presId="urn:microsoft.com/office/officeart/2018/2/layout/IconLabelList"/>
    <dgm:cxn modelId="{A9AE7D16-DA6C-49B3-81A8-F799371A5422}" type="presParOf" srcId="{CE4FB206-A69C-4C70-942F-E4A3FF3883AC}" destId="{990B7FA3-3580-4C60-AE03-D94AEBF0C4B1}" srcOrd="2" destOrd="0" presId="urn:microsoft.com/office/officeart/2018/2/layout/IconLabelList"/>
    <dgm:cxn modelId="{AFD6067A-C5F7-4ED3-A902-A1B16E7A2DA2}" type="presParOf" srcId="{791F69F4-76F3-4643-B6BF-8EF1D5AAD188}" destId="{A827115E-0B6B-4634-A70F-F5A43FD2F0D4}" srcOrd="3" destOrd="0" presId="urn:microsoft.com/office/officeart/2018/2/layout/IconLabelList"/>
    <dgm:cxn modelId="{8BE3342E-F472-47EA-B567-62335468A892}" type="presParOf" srcId="{791F69F4-76F3-4643-B6BF-8EF1D5AAD188}" destId="{7D3AD738-0FF7-40AC-9B46-2BC7BDB86789}" srcOrd="4" destOrd="0" presId="urn:microsoft.com/office/officeart/2018/2/layout/IconLabelList"/>
    <dgm:cxn modelId="{D372A45D-1BBE-43D2-80CC-499255D60A54}" type="presParOf" srcId="{7D3AD738-0FF7-40AC-9B46-2BC7BDB86789}" destId="{2809F267-6AE0-4F9B-A182-63017E9374BE}" srcOrd="0" destOrd="0" presId="urn:microsoft.com/office/officeart/2018/2/layout/IconLabelList"/>
    <dgm:cxn modelId="{8624BF56-FD5B-47FA-B8F5-F9E581BC3F18}" type="presParOf" srcId="{7D3AD738-0FF7-40AC-9B46-2BC7BDB86789}" destId="{9A1895D4-D2F0-437D-A70F-4FB8E4DCBD92}" srcOrd="1" destOrd="0" presId="urn:microsoft.com/office/officeart/2018/2/layout/IconLabelList"/>
    <dgm:cxn modelId="{EF5D4E46-7C58-4CDA-A854-A2FC39CBF02D}" type="presParOf" srcId="{7D3AD738-0FF7-40AC-9B46-2BC7BDB86789}" destId="{1796CD03-C93B-4FCB-A36F-737CBB7D30CE}" srcOrd="2" destOrd="0" presId="urn:microsoft.com/office/officeart/2018/2/layout/IconLabelList"/>
    <dgm:cxn modelId="{54773747-FE14-42AE-85DA-E66E49FC30CF}" type="presParOf" srcId="{791F69F4-76F3-4643-B6BF-8EF1D5AAD188}" destId="{44B058CB-77B5-4609-B141-3C527609BBE5}" srcOrd="5" destOrd="0" presId="urn:microsoft.com/office/officeart/2018/2/layout/IconLabelList"/>
    <dgm:cxn modelId="{7845469E-6745-4E86-8ED5-16640E85EF9A}" type="presParOf" srcId="{791F69F4-76F3-4643-B6BF-8EF1D5AAD188}" destId="{97ED251F-BA06-4605-976A-609A21C21D70}" srcOrd="6" destOrd="0" presId="urn:microsoft.com/office/officeart/2018/2/layout/IconLabelList"/>
    <dgm:cxn modelId="{E7ECCC48-601F-4E5E-A343-9B2B94E8235E}" type="presParOf" srcId="{97ED251F-BA06-4605-976A-609A21C21D70}" destId="{C477DD2F-489B-455E-993C-63C1DEC41851}" srcOrd="0" destOrd="0" presId="urn:microsoft.com/office/officeart/2018/2/layout/IconLabelList"/>
    <dgm:cxn modelId="{39114B55-F0EB-4673-BAEE-36DA361D7B1C}" type="presParOf" srcId="{97ED251F-BA06-4605-976A-609A21C21D70}" destId="{AF36B1DD-B1BA-4779-82B1-6D16B81B4585}" srcOrd="1" destOrd="0" presId="urn:microsoft.com/office/officeart/2018/2/layout/IconLabelList"/>
    <dgm:cxn modelId="{9B3CBA09-5038-46CC-810A-0A237ABAF898}" type="presParOf" srcId="{97ED251F-BA06-4605-976A-609A21C21D70}" destId="{F4346B44-5D4D-46F0-BD48-8295C934236B}"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95058-8A21-46E6-A2A7-9E0CA683650F}">
      <dsp:nvSpPr>
        <dsp:cNvPr id="0" name=""/>
        <dsp:cNvSpPr/>
      </dsp:nvSpPr>
      <dsp:spPr>
        <a:xfrm>
          <a:off x="738571" y="342992"/>
          <a:ext cx="919704" cy="919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8E598D-11AD-48E7-9757-1B029185F68D}">
      <dsp:nvSpPr>
        <dsp:cNvPr id="0" name=""/>
        <dsp:cNvSpPr/>
      </dsp:nvSpPr>
      <dsp:spPr>
        <a:xfrm>
          <a:off x="176529" y="1607682"/>
          <a:ext cx="2043787"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t>Product Owner (PO) </a:t>
          </a:r>
          <a:r>
            <a:rPr lang="en-US" sz="1200" kern="1200" dirty="0"/>
            <a:t>– Liaison between the stakeholder and team. </a:t>
          </a:r>
          <a:r>
            <a:rPr lang="en-US" sz="1200" kern="1200" dirty="0">
              <a:solidFill>
                <a:prstClr val="black">
                  <a:hueOff val="0"/>
                  <a:satOff val="0"/>
                  <a:lumOff val="0"/>
                  <a:alphaOff val="0"/>
                </a:prstClr>
              </a:solidFill>
              <a:latin typeface="Garamond" panose="02020404030301010803"/>
              <a:ea typeface="+mn-ea"/>
              <a:cs typeface="+mn-cs"/>
            </a:rPr>
            <a:t>The Product Owner defines the product, the stakeholder’s expectations and outlines the projects priorities. </a:t>
          </a:r>
        </a:p>
      </dsp:txBody>
      <dsp:txXfrm>
        <a:off x="176529" y="1607682"/>
        <a:ext cx="2043787" cy="1035000"/>
      </dsp:txXfrm>
    </dsp:sp>
    <dsp:sp modelId="{31FF4076-F5D8-48C2-B90D-C03A5C8D894F}">
      <dsp:nvSpPr>
        <dsp:cNvPr id="0" name=""/>
        <dsp:cNvSpPr/>
      </dsp:nvSpPr>
      <dsp:spPr>
        <a:xfrm>
          <a:off x="3140021" y="342992"/>
          <a:ext cx="919704" cy="91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B7FA3-3580-4C60-AE03-D94AEBF0C4B1}">
      <dsp:nvSpPr>
        <dsp:cNvPr id="0" name=""/>
        <dsp:cNvSpPr/>
      </dsp:nvSpPr>
      <dsp:spPr>
        <a:xfrm>
          <a:off x="2577979" y="1607682"/>
          <a:ext cx="2043787"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Scrum Master (SM) </a:t>
          </a:r>
          <a:r>
            <a:rPr lang="en-US" sz="1100" kern="1200" dirty="0"/>
            <a:t>– </a:t>
          </a:r>
          <a:r>
            <a:rPr lang="en-US" sz="1100" kern="1200" dirty="0">
              <a:solidFill>
                <a:prstClr val="black">
                  <a:hueOff val="0"/>
                  <a:satOff val="0"/>
                  <a:lumOff val="0"/>
                  <a:alphaOff val="0"/>
                </a:prstClr>
              </a:solidFill>
              <a:latin typeface="Garamond" panose="02020404030301010803"/>
              <a:ea typeface="+mn-ea"/>
              <a:cs typeface="+mn-cs"/>
            </a:rPr>
            <a:t>Helps to facilitate the agile Scrum team through sprint planning, daily status meetings, and reviews of the necessary improvements needed to achieve the goal. </a:t>
          </a:r>
        </a:p>
      </dsp:txBody>
      <dsp:txXfrm>
        <a:off x="2577979" y="1607682"/>
        <a:ext cx="2043787" cy="1035000"/>
      </dsp:txXfrm>
    </dsp:sp>
    <dsp:sp modelId="{2809F267-6AE0-4F9B-A182-63017E9374BE}">
      <dsp:nvSpPr>
        <dsp:cNvPr id="0" name=""/>
        <dsp:cNvSpPr/>
      </dsp:nvSpPr>
      <dsp:spPr>
        <a:xfrm>
          <a:off x="5541471" y="342992"/>
          <a:ext cx="919704" cy="919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6CD03-C93B-4FCB-A36F-737CBB7D30CE}">
      <dsp:nvSpPr>
        <dsp:cNvPr id="0" name=""/>
        <dsp:cNvSpPr/>
      </dsp:nvSpPr>
      <dsp:spPr>
        <a:xfrm>
          <a:off x="4979429" y="1607682"/>
          <a:ext cx="2043787"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solidFill>
                <a:prstClr val="black">
                  <a:hueOff val="0"/>
                  <a:satOff val="0"/>
                  <a:lumOff val="0"/>
                  <a:alphaOff val="0"/>
                </a:prstClr>
              </a:solidFill>
              <a:latin typeface="Garamond" panose="02020404030301010803"/>
              <a:ea typeface="+mn-ea"/>
              <a:cs typeface="+mn-cs"/>
            </a:rPr>
            <a:t>Development Team (DT) </a:t>
          </a:r>
          <a:r>
            <a:rPr lang="en-US" sz="1400" kern="1200" dirty="0"/>
            <a:t>– </a:t>
          </a:r>
          <a:r>
            <a:rPr lang="en-US" sz="1200" kern="1200" dirty="0">
              <a:solidFill>
                <a:prstClr val="black">
                  <a:hueOff val="0"/>
                  <a:satOff val="0"/>
                  <a:lumOff val="0"/>
                  <a:alphaOff val="0"/>
                </a:prstClr>
              </a:solidFill>
              <a:latin typeface="Garamond" panose="02020404030301010803"/>
              <a:ea typeface="+mn-ea"/>
              <a:cs typeface="+mn-cs"/>
            </a:rPr>
            <a:t>develops all the code based on the requirements from the Product Owner and Scrum Master. </a:t>
          </a:r>
        </a:p>
      </dsp:txBody>
      <dsp:txXfrm>
        <a:off x="4979429" y="1607682"/>
        <a:ext cx="2043787" cy="1035000"/>
      </dsp:txXfrm>
    </dsp:sp>
    <dsp:sp modelId="{C477DD2F-489B-455E-993C-63C1DEC41851}">
      <dsp:nvSpPr>
        <dsp:cNvPr id="0" name=""/>
        <dsp:cNvSpPr/>
      </dsp:nvSpPr>
      <dsp:spPr>
        <a:xfrm>
          <a:off x="7942921" y="342992"/>
          <a:ext cx="919704" cy="919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46B44-5D4D-46F0-BD48-8295C934236B}">
      <dsp:nvSpPr>
        <dsp:cNvPr id="0" name=""/>
        <dsp:cNvSpPr/>
      </dsp:nvSpPr>
      <dsp:spPr>
        <a:xfrm>
          <a:off x="7380880" y="1607682"/>
          <a:ext cx="2043787"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dirty="0">
              <a:solidFill>
                <a:prstClr val="black">
                  <a:hueOff val="0"/>
                  <a:satOff val="0"/>
                  <a:lumOff val="0"/>
                  <a:alphaOff val="0"/>
                </a:prstClr>
              </a:solidFill>
              <a:latin typeface="Garamond" panose="02020404030301010803"/>
              <a:ea typeface="+mn-ea"/>
              <a:cs typeface="+mn-cs"/>
            </a:rPr>
            <a:t>Tester – </a:t>
          </a:r>
          <a:r>
            <a:rPr lang="en-US" sz="1200" kern="1200" dirty="0">
              <a:solidFill>
                <a:prstClr val="black">
                  <a:hueOff val="0"/>
                  <a:satOff val="0"/>
                  <a:lumOff val="0"/>
                  <a:alphaOff val="0"/>
                </a:prstClr>
              </a:solidFill>
              <a:latin typeface="Garamond" panose="02020404030301010803"/>
              <a:ea typeface="+mn-ea"/>
              <a:cs typeface="+mn-cs"/>
            </a:rPr>
            <a:t>Completes routine testing throughout the development of the project. </a:t>
          </a:r>
        </a:p>
      </dsp:txBody>
      <dsp:txXfrm>
        <a:off x="7380880" y="1607682"/>
        <a:ext cx="2043787"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109D357-8067-4A1F-97B2-93C5160B78D9}"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62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0272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377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784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8295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45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621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9632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8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21125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CCBF3A-D7FB-4B97-8FD5-6FFB20CB1E8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1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CCBF3A-D7FB-4B97-8FD5-6FFB20CB1E8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396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CCBF3A-D7FB-4B97-8FD5-6FFB20CB1E84}"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22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995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BF3A-D7FB-4B97-8FD5-6FFB20CB1E84}"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60885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75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3709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CCBF3A-D7FB-4B97-8FD5-6FFB20CB1E84}" type="datetimeFigureOut">
              <a:rPr lang="en-US" smtClean="0"/>
              <a:t>10/15/2023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08089601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59DE6476-24D2-43CA-A412-6B793280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AC79300-5E89-C17F-BF10-8597E41BCD9A}"/>
              </a:ext>
            </a:extLst>
          </p:cNvPr>
          <p:cNvSpPr>
            <a:spLocks noGrp="1"/>
          </p:cNvSpPr>
          <p:nvPr>
            <p:ph type="ctrTitle"/>
          </p:nvPr>
        </p:nvSpPr>
        <p:spPr>
          <a:xfrm>
            <a:off x="6553770" y="1041401"/>
            <a:ext cx="4538526" cy="2345264"/>
          </a:xfrm>
        </p:spPr>
        <p:txBody>
          <a:bodyPr>
            <a:normAutofit/>
          </a:bodyPr>
          <a:lstStyle/>
          <a:p>
            <a:r>
              <a:rPr lang="en-US" dirty="0"/>
              <a:t>Agile Presentation </a:t>
            </a:r>
          </a:p>
        </p:txBody>
      </p:sp>
      <p:sp>
        <p:nvSpPr>
          <p:cNvPr id="3" name="Subtitle 2">
            <a:extLst>
              <a:ext uri="{FF2B5EF4-FFF2-40B4-BE49-F238E27FC236}">
                <a16:creationId xmlns:a16="http://schemas.microsoft.com/office/drawing/2014/main" id="{EC699D2A-50A0-4FCD-D6E9-E366E40501EB}"/>
              </a:ext>
            </a:extLst>
          </p:cNvPr>
          <p:cNvSpPr>
            <a:spLocks noGrp="1"/>
          </p:cNvSpPr>
          <p:nvPr>
            <p:ph type="subTitle" idx="1"/>
          </p:nvPr>
        </p:nvSpPr>
        <p:spPr>
          <a:xfrm>
            <a:off x="6579045" y="3657596"/>
            <a:ext cx="4513252" cy="1933463"/>
          </a:xfrm>
        </p:spPr>
        <p:txBody>
          <a:bodyPr>
            <a:normAutofit/>
          </a:bodyPr>
          <a:lstStyle/>
          <a:p>
            <a:r>
              <a:rPr lang="en-US"/>
              <a:t>Student Name: Robert Clough</a:t>
            </a:r>
          </a:p>
          <a:p>
            <a:r>
              <a:rPr lang="en-US"/>
              <a:t>Course: CS-250 Software Development Lifecycle </a:t>
            </a:r>
          </a:p>
        </p:txBody>
      </p:sp>
      <p:sp>
        <p:nvSpPr>
          <p:cNvPr id="78" name="Rectangle 77">
            <a:extLst>
              <a:ext uri="{FF2B5EF4-FFF2-40B4-BE49-F238E27FC236}">
                <a16:creationId xmlns:a16="http://schemas.microsoft.com/office/drawing/2014/main" id="{A837E51C-5DBA-44DA-A9BB-43A475B2B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5674A0-CCC9-9A30-3FF8-CEB4E0257FC8}"/>
              </a:ext>
            </a:extLst>
          </p:cNvPr>
          <p:cNvPicPr>
            <a:picLocks noChangeAspect="1"/>
          </p:cNvPicPr>
          <p:nvPr/>
        </p:nvPicPr>
        <p:blipFill rotWithShape="1">
          <a:blip r:embed="rId4"/>
          <a:srcRect l="1598" r="5706" b="2"/>
          <a:stretch/>
        </p:blipFill>
        <p:spPr>
          <a:xfrm>
            <a:off x="1353420" y="1420362"/>
            <a:ext cx="4348925" cy="3858780"/>
          </a:xfrm>
          <a:prstGeom prst="rect">
            <a:avLst/>
          </a:prstGeom>
        </p:spPr>
      </p:pic>
      <p:cxnSp>
        <p:nvCxnSpPr>
          <p:cNvPr id="80" name="Straight Connector 79">
            <a:extLst>
              <a:ext uri="{FF2B5EF4-FFF2-40B4-BE49-F238E27FC236}">
                <a16:creationId xmlns:a16="http://schemas.microsoft.com/office/drawing/2014/main" id="{45F297AC-A87C-45C9-92EC-F7888119E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9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202A-5AF8-9179-4822-901FD57968A7}"/>
              </a:ext>
            </a:extLst>
          </p:cNvPr>
          <p:cNvSpPr>
            <a:spLocks noGrp="1"/>
          </p:cNvSpPr>
          <p:nvPr>
            <p:ph type="title"/>
          </p:nvPr>
        </p:nvSpPr>
        <p:spPr>
          <a:xfrm>
            <a:off x="1577445" y="1168078"/>
            <a:ext cx="9048219" cy="1092200"/>
          </a:xfrm>
        </p:spPr>
        <p:txBody>
          <a:bodyPr anchor="ctr">
            <a:normAutofit/>
          </a:bodyPr>
          <a:lstStyle/>
          <a:p>
            <a:pPr algn="ctr"/>
            <a:r>
              <a:rPr lang="en-US" u="sng" dirty="0">
                <a:solidFill>
                  <a:schemeClr val="tx1"/>
                </a:solidFill>
              </a:rPr>
              <a:t>What is Agile?</a:t>
            </a:r>
          </a:p>
        </p:txBody>
      </p:sp>
      <p:sp>
        <p:nvSpPr>
          <p:cNvPr id="4" name="Content Placeholder 3">
            <a:extLst>
              <a:ext uri="{FF2B5EF4-FFF2-40B4-BE49-F238E27FC236}">
                <a16:creationId xmlns:a16="http://schemas.microsoft.com/office/drawing/2014/main" id="{DCD4FB2E-C93F-AFCC-39BF-C81E1DFD6E11}"/>
              </a:ext>
            </a:extLst>
          </p:cNvPr>
          <p:cNvSpPr>
            <a:spLocks noGrp="1"/>
          </p:cNvSpPr>
          <p:nvPr>
            <p:ph idx="1"/>
          </p:nvPr>
        </p:nvSpPr>
        <p:spPr/>
        <p:txBody>
          <a:bodyPr/>
          <a:lstStyle/>
          <a:p>
            <a:r>
              <a:rPr lang="en-US" sz="2000" dirty="0"/>
              <a:t>The meaning of the word agile is the process of being quick and easy. Agile is integrated into the software development model through the Scrum methodology.</a:t>
            </a:r>
          </a:p>
          <a:p>
            <a:endParaRPr lang="en-US" sz="2000" dirty="0"/>
          </a:p>
          <a:p>
            <a:r>
              <a:rPr lang="en-US" sz="2000" dirty="0"/>
              <a:t>The Scrum Methodology in the Agile Software Development Lifecycle (SDLC) consists of multiple Agile Scrum teams working independently towards the same goal. </a:t>
            </a:r>
          </a:p>
          <a:p>
            <a:endParaRPr lang="en-US" dirty="0"/>
          </a:p>
        </p:txBody>
      </p:sp>
    </p:spTree>
    <p:extLst>
      <p:ext uri="{BB962C8B-B14F-4D97-AF65-F5344CB8AC3E}">
        <p14:creationId xmlns:p14="http://schemas.microsoft.com/office/powerpoint/2010/main" val="253796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8286FD-0D8B-4A23-A1DB-E3296C728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45A990F-5655-4935-A76E-35B43EA795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637202A-5AF8-9179-4822-901FD57968A7}"/>
              </a:ext>
            </a:extLst>
          </p:cNvPr>
          <p:cNvSpPr>
            <a:spLocks noGrp="1"/>
          </p:cNvSpPr>
          <p:nvPr>
            <p:ph type="title"/>
          </p:nvPr>
        </p:nvSpPr>
        <p:spPr>
          <a:xfrm>
            <a:off x="1295402" y="982132"/>
            <a:ext cx="9601196" cy="1303867"/>
          </a:xfrm>
        </p:spPr>
        <p:txBody>
          <a:bodyPr>
            <a:normAutofit/>
          </a:bodyPr>
          <a:lstStyle/>
          <a:p>
            <a:r>
              <a:rPr lang="en-US" u="sng">
                <a:solidFill>
                  <a:srgbClr val="262626"/>
                </a:solidFill>
              </a:rPr>
              <a:t>Agile Scrum Roles &amp; Responsibilities </a:t>
            </a:r>
          </a:p>
        </p:txBody>
      </p:sp>
      <p:graphicFrame>
        <p:nvGraphicFramePr>
          <p:cNvPr id="5" name="Content Placeholder 2">
            <a:extLst>
              <a:ext uri="{FF2B5EF4-FFF2-40B4-BE49-F238E27FC236}">
                <a16:creationId xmlns:a16="http://schemas.microsoft.com/office/drawing/2014/main" id="{26763492-FA05-9DCA-C173-444BBD763238}"/>
              </a:ext>
            </a:extLst>
          </p:cNvPr>
          <p:cNvGraphicFramePr>
            <a:graphicFrameLocks noGrp="1"/>
          </p:cNvGraphicFramePr>
          <p:nvPr>
            <p:ph idx="1"/>
            <p:extLst>
              <p:ext uri="{D42A27DB-BD31-4B8C-83A1-F6EECF244321}">
                <p14:modId xmlns:p14="http://schemas.microsoft.com/office/powerpoint/2010/main" val="408546024"/>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437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41" name="Rectangle 4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7198D31-FC44-C7BB-CF6F-DE8C736860E1}"/>
              </a:ext>
            </a:extLst>
          </p:cNvPr>
          <p:cNvSpPr>
            <a:spLocks noGrp="1"/>
          </p:cNvSpPr>
          <p:nvPr>
            <p:ph type="title"/>
          </p:nvPr>
        </p:nvSpPr>
        <p:spPr>
          <a:xfrm>
            <a:off x="1295402" y="1508760"/>
            <a:ext cx="2918458" cy="3840480"/>
          </a:xfrm>
        </p:spPr>
        <p:txBody>
          <a:bodyPr>
            <a:normAutofit/>
          </a:bodyPr>
          <a:lstStyle/>
          <a:p>
            <a:r>
              <a:rPr lang="en-US">
                <a:solidFill>
                  <a:schemeClr val="tx1"/>
                </a:solidFill>
              </a:rPr>
              <a:t>Agile Phases </a:t>
            </a:r>
          </a:p>
        </p:txBody>
      </p:sp>
      <p:cxnSp>
        <p:nvCxnSpPr>
          <p:cNvPr id="47" name="Straight Connector 46">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37B87554-2C21-E7AC-9184-6AC81602710C}"/>
              </a:ext>
            </a:extLst>
          </p:cNvPr>
          <p:cNvSpPr>
            <a:spLocks noGrp="1"/>
          </p:cNvSpPr>
          <p:nvPr>
            <p:ph idx="1"/>
          </p:nvPr>
        </p:nvSpPr>
        <p:spPr>
          <a:xfrm>
            <a:off x="4907279" y="1508760"/>
            <a:ext cx="5989317" cy="3840480"/>
          </a:xfrm>
        </p:spPr>
        <p:txBody>
          <a:bodyPr anchor="ctr">
            <a:noAutofit/>
          </a:bodyPr>
          <a:lstStyle/>
          <a:p>
            <a:pPr marL="0" indent="0">
              <a:lnSpc>
                <a:spcPct val="90000"/>
              </a:lnSpc>
              <a:buNone/>
            </a:pPr>
            <a:r>
              <a:rPr lang="en-US" sz="1700" dirty="0">
                <a:solidFill>
                  <a:schemeClr val="tx1"/>
                </a:solidFill>
              </a:rPr>
              <a:t>There are 7 phases of the Software Development Lifecycle (SDLC):</a:t>
            </a:r>
          </a:p>
          <a:p>
            <a:pPr>
              <a:lnSpc>
                <a:spcPct val="90000"/>
              </a:lnSpc>
            </a:pPr>
            <a:r>
              <a:rPr lang="en-US" sz="1700" b="1" dirty="0">
                <a:solidFill>
                  <a:schemeClr val="tx1"/>
                </a:solidFill>
              </a:rPr>
              <a:t>1. Planning – </a:t>
            </a:r>
            <a:r>
              <a:rPr lang="en-US" sz="1700" dirty="0">
                <a:solidFill>
                  <a:schemeClr val="tx1"/>
                </a:solidFill>
              </a:rPr>
              <a:t>The planning phase allows the team to ask, “What do we want?” and determine what is to be accomplished. The importance of the planning phase is that it covers the entire scope and total requirements for the project. The planning stage will also include the estimated cost, required manpower, and estimated completion time. </a:t>
            </a:r>
          </a:p>
          <a:p>
            <a:pPr>
              <a:lnSpc>
                <a:spcPct val="90000"/>
              </a:lnSpc>
            </a:pPr>
            <a:r>
              <a:rPr lang="en-US" sz="1700" b="1" dirty="0">
                <a:solidFill>
                  <a:schemeClr val="tx1"/>
                </a:solidFill>
              </a:rPr>
              <a:t>2. Requirement Analysis – </a:t>
            </a:r>
            <a:r>
              <a:rPr lang="en-US" sz="1700" dirty="0">
                <a:solidFill>
                  <a:schemeClr val="tx1"/>
                </a:solidFill>
              </a:rPr>
              <a:t>This step is about gathering the maximum information from the client regarding their requirements for the product. Once the information is extracted from the client, the development team will analyze it, formulate a plan of attack based on the given information, and get everybody to understand every detail of this assignment. </a:t>
            </a:r>
          </a:p>
          <a:p>
            <a:pPr>
              <a:lnSpc>
                <a:spcPct val="90000"/>
              </a:lnSpc>
            </a:pPr>
            <a:r>
              <a:rPr lang="en-US" sz="1700" b="1" dirty="0">
                <a:solidFill>
                  <a:schemeClr val="tx1"/>
                </a:solidFill>
              </a:rPr>
              <a:t>3. Design – </a:t>
            </a:r>
            <a:r>
              <a:rPr lang="en-US" sz="1700" dirty="0">
                <a:solidFill>
                  <a:schemeClr val="tx1"/>
                </a:solidFill>
              </a:rPr>
              <a:t>In this step, the development teams decide if the prepared software meets the base requirements for the end user and if possible, for the customer. This is based on financials, practicality, and technology available to them. This is also the step where the program languages like Java, C++, or Oracle are chosen.</a:t>
            </a:r>
          </a:p>
        </p:txBody>
      </p:sp>
    </p:spTree>
    <p:extLst>
      <p:ext uri="{BB962C8B-B14F-4D97-AF65-F5344CB8AC3E}">
        <p14:creationId xmlns:p14="http://schemas.microsoft.com/office/powerpoint/2010/main" val="56584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7" name="Rectangle 6">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A3A8DF-F94A-F844-317B-F52CDA8C7A3A}"/>
              </a:ext>
            </a:extLst>
          </p:cNvPr>
          <p:cNvSpPr>
            <a:spLocks noGrp="1"/>
          </p:cNvSpPr>
          <p:nvPr>
            <p:ph type="title"/>
          </p:nvPr>
        </p:nvSpPr>
        <p:spPr>
          <a:xfrm>
            <a:off x="1295402" y="1508760"/>
            <a:ext cx="2918458" cy="3840480"/>
          </a:xfrm>
        </p:spPr>
        <p:txBody>
          <a:bodyPr>
            <a:normAutofit/>
          </a:bodyPr>
          <a:lstStyle/>
          <a:p>
            <a:r>
              <a:rPr lang="en-US" dirty="0">
                <a:solidFill>
                  <a:schemeClr val="tx1"/>
                </a:solidFill>
              </a:rPr>
              <a:t>Agile Phases Cont’d</a:t>
            </a:r>
          </a:p>
        </p:txBody>
      </p:sp>
      <p:cxnSp>
        <p:nvCxnSpPr>
          <p:cNvPr id="10" name="Straight Connector 9">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290F8EF7-C7E7-FF5B-267C-AC15208C429E}"/>
              </a:ext>
            </a:extLst>
          </p:cNvPr>
          <p:cNvSpPr>
            <a:spLocks noGrp="1"/>
          </p:cNvSpPr>
          <p:nvPr>
            <p:ph idx="1"/>
          </p:nvPr>
        </p:nvSpPr>
        <p:spPr>
          <a:xfrm>
            <a:off x="4875655" y="1256096"/>
            <a:ext cx="5989317" cy="4230303"/>
          </a:xfrm>
        </p:spPr>
        <p:txBody>
          <a:bodyPr anchor="ctr">
            <a:normAutofit fontScale="92500" lnSpcReduction="10000"/>
          </a:bodyPr>
          <a:lstStyle/>
          <a:p>
            <a:pPr>
              <a:lnSpc>
                <a:spcPct val="90000"/>
              </a:lnSpc>
            </a:pPr>
            <a:r>
              <a:rPr lang="en-US" sz="1700" b="1" dirty="0">
                <a:solidFill>
                  <a:schemeClr val="tx1"/>
                </a:solidFill>
              </a:rPr>
              <a:t>4. Development </a:t>
            </a:r>
            <a:r>
              <a:rPr lang="en-US" sz="1700" dirty="0">
                <a:solidFill>
                  <a:schemeClr val="tx1"/>
                </a:solidFill>
              </a:rPr>
              <a:t>–  This stage is very simple and complex at the same time. Implementation step where are not taking the design agreed upon and translating it into a computer-legible language, the developers will form teams able to focus on specific tasks that will eventually fold into each other to make the program</a:t>
            </a:r>
          </a:p>
          <a:p>
            <a:pPr>
              <a:lnSpc>
                <a:spcPct val="90000"/>
              </a:lnSpc>
            </a:pPr>
            <a:r>
              <a:rPr lang="en-US" sz="1700" b="1" dirty="0">
                <a:solidFill>
                  <a:schemeClr val="tx1"/>
                </a:solidFill>
              </a:rPr>
              <a:t>5. Testing </a:t>
            </a:r>
            <a:r>
              <a:rPr lang="en-US" sz="1700" dirty="0">
                <a:solidFill>
                  <a:schemeClr val="tx1"/>
                </a:solidFill>
              </a:rPr>
              <a:t>–  In the testing stage, the software have been mostly built, and then it gets tested, checking mainly for functionality the testers will run through the software to find any bugs or area that don't work as intended per the design specifications.</a:t>
            </a:r>
          </a:p>
          <a:p>
            <a:pPr>
              <a:lnSpc>
                <a:spcPct val="90000"/>
              </a:lnSpc>
            </a:pPr>
            <a:r>
              <a:rPr lang="en-US" sz="1700" b="1" dirty="0">
                <a:solidFill>
                  <a:schemeClr val="tx1"/>
                </a:solidFill>
              </a:rPr>
              <a:t>6. Implementation </a:t>
            </a:r>
            <a:r>
              <a:rPr lang="en-US" sz="1700" dirty="0">
                <a:solidFill>
                  <a:schemeClr val="tx1"/>
                </a:solidFill>
              </a:rPr>
              <a:t>– This is where the software is released to the client, after some training so that the client knows how to operate the software, another round of testing will be done during this time probably while the client is learning how to use the software, to ensure the program works.</a:t>
            </a:r>
          </a:p>
          <a:p>
            <a:pPr>
              <a:lnSpc>
                <a:spcPct val="90000"/>
              </a:lnSpc>
            </a:pPr>
            <a:r>
              <a:rPr lang="en-US" sz="1700" b="1" dirty="0">
                <a:solidFill>
                  <a:schemeClr val="tx1"/>
                </a:solidFill>
              </a:rPr>
              <a:t>7. Maintenance </a:t>
            </a:r>
            <a:r>
              <a:rPr lang="en-US" sz="1700" dirty="0">
                <a:solidFill>
                  <a:schemeClr val="tx1"/>
                </a:solidFill>
              </a:rPr>
              <a:t>– The final phase is the trickiest as it generally has the most chaotic issues and the shortest working window. Based on the issue, they could range from minor bugs to catastrophic issues. you have to fix it quickly due to the software the customer is using and their general inability to fix the issues.</a:t>
            </a:r>
          </a:p>
        </p:txBody>
      </p:sp>
    </p:spTree>
    <p:extLst>
      <p:ext uri="{BB962C8B-B14F-4D97-AF65-F5344CB8AC3E}">
        <p14:creationId xmlns:p14="http://schemas.microsoft.com/office/powerpoint/2010/main" val="25157648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7" name="Rectangle 6">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2C8808E-6010-2A0F-B373-DA8BED4FAAC5}"/>
              </a:ext>
            </a:extLst>
          </p:cNvPr>
          <p:cNvSpPr>
            <a:spLocks noGrp="1"/>
          </p:cNvSpPr>
          <p:nvPr>
            <p:ph type="title"/>
          </p:nvPr>
        </p:nvSpPr>
        <p:spPr>
          <a:xfrm>
            <a:off x="1295402" y="1508760"/>
            <a:ext cx="2918458" cy="3840480"/>
          </a:xfrm>
        </p:spPr>
        <p:txBody>
          <a:bodyPr vert="horz" lIns="91440" tIns="45720" rIns="91440" bIns="45720" rtlCol="0" anchor="ctr">
            <a:normAutofit/>
          </a:bodyPr>
          <a:lstStyle/>
          <a:p>
            <a:r>
              <a:rPr lang="en-US">
                <a:solidFill>
                  <a:schemeClr val="tx1"/>
                </a:solidFill>
              </a:rPr>
              <a:t>Waterfall vs. Agile </a:t>
            </a:r>
          </a:p>
        </p:txBody>
      </p:sp>
      <p:cxnSp>
        <p:nvCxnSpPr>
          <p:cNvPr id="10" name="Straight Connector 9">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67F982D1-E070-DD0D-A678-0163DED4D001}"/>
              </a:ext>
            </a:extLst>
          </p:cNvPr>
          <p:cNvSpPr txBox="1">
            <a:spLocks/>
          </p:cNvSpPr>
          <p:nvPr/>
        </p:nvSpPr>
        <p:spPr>
          <a:xfrm>
            <a:off x="4907279" y="1508760"/>
            <a:ext cx="5989317" cy="3840480"/>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defTabSz="457200">
              <a:spcBef>
                <a:spcPct val="20000"/>
              </a:spcBef>
              <a:spcAft>
                <a:spcPts val="600"/>
              </a:spcAft>
              <a:buClr>
                <a:schemeClr val="accent1"/>
              </a:buClr>
              <a:buSzPct val="115000"/>
              <a:buNone/>
            </a:pPr>
            <a:r>
              <a:rPr lang="en-US" sz="1800" i="0" dirty="0"/>
              <a:t>Describe how the process would have been different with a waterfall development approach. </a:t>
            </a:r>
          </a:p>
          <a:p>
            <a:pPr marL="0" indent="0" defTabSz="457200">
              <a:spcBef>
                <a:spcPct val="20000"/>
              </a:spcBef>
              <a:spcAft>
                <a:spcPts val="600"/>
              </a:spcAft>
              <a:buClr>
                <a:schemeClr val="accent1"/>
              </a:buClr>
              <a:buSzPct val="115000"/>
              <a:buNone/>
            </a:pPr>
            <a:r>
              <a:rPr lang="en-US" sz="1800" b="1" u="sng" dirty="0"/>
              <a:t>Waterfall</a:t>
            </a:r>
          </a:p>
          <a:p>
            <a:pPr defTabSz="457200">
              <a:spcBef>
                <a:spcPct val="20000"/>
              </a:spcBef>
              <a:spcAft>
                <a:spcPts val="600"/>
              </a:spcAft>
              <a:buClr>
                <a:schemeClr val="accent1"/>
              </a:buClr>
              <a:buSzPct val="115000"/>
              <a:buFont typeface="Arial"/>
              <a:buChar char="•"/>
            </a:pPr>
            <a:r>
              <a:rPr lang="en-US" sz="1800" dirty="0"/>
              <a:t>According to Cobb (2015), the Waterfall Model describes a linear and sequential development method. If the Waterfall Method were used for the SNHU Travel project, it would have been extremely difficult to go back to make revisions. The Waterfall Method plans out all phases of the development and assumes that all design work has been defined upfront in the process. If this method was used for the SNHU travel project, then all requirements should have been outlined, and the team would have proceeded to move forward, not making any adjustments to the original plan.</a:t>
            </a:r>
          </a:p>
          <a:p>
            <a:pPr marL="0" indent="0" defTabSz="457200">
              <a:spcBef>
                <a:spcPct val="20000"/>
              </a:spcBef>
              <a:spcAft>
                <a:spcPts val="600"/>
              </a:spcAft>
              <a:buClr>
                <a:schemeClr val="accent1"/>
              </a:buClr>
              <a:buSzPct val="115000"/>
              <a:buNone/>
            </a:pPr>
            <a:r>
              <a:rPr lang="en-US" sz="1800" b="1" u="sng" dirty="0"/>
              <a:t>Agile Scrum</a:t>
            </a:r>
          </a:p>
          <a:p>
            <a:pPr defTabSz="457200">
              <a:spcBef>
                <a:spcPct val="20000"/>
              </a:spcBef>
              <a:spcAft>
                <a:spcPts val="600"/>
              </a:spcAft>
              <a:buClr>
                <a:schemeClr val="accent1"/>
              </a:buClr>
              <a:buSzPct val="115000"/>
              <a:buFont typeface="Arial"/>
              <a:buChar char="•"/>
            </a:pPr>
            <a:r>
              <a:rPr lang="en-US" sz="1800" dirty="0"/>
              <a:t>The Agile Scrum method was the best method for the SNHU Travel project because it uses multiple small teams, is based on real-time decision making and teams are able to make the necessary adjustments if a change in direction has occurred (Cobb, 2015, p. 382). </a:t>
            </a:r>
          </a:p>
          <a:p>
            <a:pPr defTabSz="457200">
              <a:spcBef>
                <a:spcPct val="20000"/>
              </a:spcBef>
              <a:spcAft>
                <a:spcPts val="600"/>
              </a:spcAft>
              <a:buClr>
                <a:schemeClr val="accent1"/>
              </a:buClr>
              <a:buSzPct val="115000"/>
              <a:buFont typeface="Arial"/>
              <a:buChar char="•"/>
            </a:pPr>
            <a:endParaRPr lang="en-US" sz="2000" b="1" dirty="0"/>
          </a:p>
          <a:p>
            <a:pPr defTabSz="457200">
              <a:spcBef>
                <a:spcPct val="20000"/>
              </a:spcBef>
              <a:spcAft>
                <a:spcPts val="600"/>
              </a:spcAft>
              <a:buClr>
                <a:schemeClr val="accent1"/>
              </a:buClr>
              <a:buSzPct val="115000"/>
              <a:buFont typeface="Arial"/>
              <a:buChar char="•"/>
            </a:pPr>
            <a:endParaRPr lang="en-US" sz="2000" b="1" dirty="0"/>
          </a:p>
          <a:p>
            <a:pPr defTabSz="457200">
              <a:spcBef>
                <a:spcPct val="20000"/>
              </a:spcBef>
              <a:spcAft>
                <a:spcPts val="600"/>
              </a:spcAft>
              <a:buClr>
                <a:schemeClr val="accent1"/>
              </a:buClr>
              <a:buSzPct val="115000"/>
              <a:buFont typeface="Arial"/>
              <a:buChar char="•"/>
            </a:pPr>
            <a:endParaRPr lang="en-US" sz="2000" dirty="0"/>
          </a:p>
        </p:txBody>
      </p:sp>
    </p:spTree>
    <p:extLst>
      <p:ext uri="{BB962C8B-B14F-4D97-AF65-F5344CB8AC3E}">
        <p14:creationId xmlns:p14="http://schemas.microsoft.com/office/powerpoint/2010/main" val="224739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0" name="Rectangle 9">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2C8808E-6010-2A0F-B373-DA8BED4FAAC5}"/>
              </a:ext>
            </a:extLst>
          </p:cNvPr>
          <p:cNvSpPr>
            <a:spLocks noGrp="1"/>
          </p:cNvSpPr>
          <p:nvPr>
            <p:ph type="title"/>
          </p:nvPr>
        </p:nvSpPr>
        <p:spPr>
          <a:xfrm>
            <a:off x="1295402" y="1508760"/>
            <a:ext cx="2918458" cy="3840480"/>
          </a:xfrm>
        </p:spPr>
        <p:txBody>
          <a:bodyPr>
            <a:normAutofit/>
          </a:bodyPr>
          <a:lstStyle/>
          <a:p>
            <a:r>
              <a:rPr lang="en-US" dirty="0">
                <a:solidFill>
                  <a:schemeClr val="tx1"/>
                </a:solidFill>
              </a:rPr>
              <a:t>Waterfall vs. Agile</a:t>
            </a:r>
          </a:p>
        </p:txBody>
      </p:sp>
      <p:cxnSp>
        <p:nvCxnSpPr>
          <p:cNvPr id="9" name="Straight Connector 8">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9F0544-3E25-617E-9520-46A4F0EC30DE}"/>
              </a:ext>
            </a:extLst>
          </p:cNvPr>
          <p:cNvSpPr>
            <a:spLocks noGrp="1"/>
          </p:cNvSpPr>
          <p:nvPr>
            <p:ph idx="1"/>
          </p:nvPr>
        </p:nvSpPr>
        <p:spPr>
          <a:xfrm>
            <a:off x="4734956" y="995010"/>
            <a:ext cx="6590440" cy="4867979"/>
          </a:xfrm>
        </p:spPr>
        <p:txBody>
          <a:bodyPr anchor="ctr">
            <a:noAutofit/>
          </a:bodyPr>
          <a:lstStyle/>
          <a:p>
            <a:pPr marL="0" indent="0">
              <a:lnSpc>
                <a:spcPct val="120000"/>
              </a:lnSpc>
              <a:buNone/>
            </a:pPr>
            <a:r>
              <a:rPr lang="en-US" sz="1400" dirty="0">
                <a:solidFill>
                  <a:schemeClr val="tx1"/>
                </a:solidFill>
              </a:rPr>
              <a:t>What are the factors to consider when using the Waterfall Approach or an Agile Approach?</a:t>
            </a:r>
          </a:p>
          <a:p>
            <a:pPr marL="0" indent="0">
              <a:lnSpc>
                <a:spcPct val="120000"/>
              </a:lnSpc>
              <a:buNone/>
            </a:pPr>
            <a:r>
              <a:rPr lang="en-US" sz="1400" b="1" u="sng" dirty="0">
                <a:solidFill>
                  <a:schemeClr val="tx1"/>
                </a:solidFill>
              </a:rPr>
              <a:t>Waterfall</a:t>
            </a:r>
          </a:p>
          <a:p>
            <a:pPr>
              <a:lnSpc>
                <a:spcPct val="120000"/>
              </a:lnSpc>
            </a:pPr>
            <a:r>
              <a:rPr lang="en-US" sz="1400" dirty="0">
                <a:solidFill>
                  <a:schemeClr val="tx1"/>
                </a:solidFill>
              </a:rPr>
              <a:t>1. It is best utilized if there is a shorter deadline </a:t>
            </a:r>
          </a:p>
          <a:p>
            <a:pPr>
              <a:lnSpc>
                <a:spcPct val="120000"/>
              </a:lnSpc>
            </a:pPr>
            <a:r>
              <a:rPr lang="en-US" sz="1400" dirty="0">
                <a:solidFill>
                  <a:schemeClr val="tx1"/>
                </a:solidFill>
              </a:rPr>
              <a:t>2. It is better utilized if less flexibility is needed</a:t>
            </a:r>
          </a:p>
          <a:p>
            <a:pPr>
              <a:lnSpc>
                <a:spcPct val="120000"/>
              </a:lnSpc>
            </a:pPr>
            <a:r>
              <a:rPr lang="en-US" sz="1400" dirty="0">
                <a:solidFill>
                  <a:schemeClr val="tx1"/>
                </a:solidFill>
              </a:rPr>
              <a:t>3. It is best used if the client does not want to be involved in the development process</a:t>
            </a:r>
          </a:p>
          <a:p>
            <a:pPr>
              <a:lnSpc>
                <a:spcPct val="120000"/>
              </a:lnSpc>
            </a:pPr>
            <a:r>
              <a:rPr lang="en-US" sz="1400" dirty="0">
                <a:solidFill>
                  <a:schemeClr val="tx1"/>
                </a:solidFill>
              </a:rPr>
              <a:t>4. It is best used if you are on a fixed budget because all process phases are pre-determined.</a:t>
            </a:r>
          </a:p>
          <a:p>
            <a:pPr marL="0" indent="0">
              <a:lnSpc>
                <a:spcPct val="120000"/>
              </a:lnSpc>
              <a:buNone/>
            </a:pPr>
            <a:r>
              <a:rPr lang="en-US" sz="1400" b="1" u="sng" dirty="0">
                <a:solidFill>
                  <a:schemeClr val="tx1"/>
                </a:solidFill>
              </a:rPr>
              <a:t>Agile</a:t>
            </a:r>
          </a:p>
          <a:p>
            <a:pPr>
              <a:lnSpc>
                <a:spcPct val="120000"/>
              </a:lnSpc>
            </a:pPr>
            <a:r>
              <a:rPr lang="en-US" sz="1400" dirty="0">
                <a:solidFill>
                  <a:schemeClr val="tx1"/>
                </a:solidFill>
              </a:rPr>
              <a:t>1. It is best utilized if there is a longer deadline to account for additional testing efforts that may arise throughout the development process.</a:t>
            </a:r>
          </a:p>
          <a:p>
            <a:pPr>
              <a:lnSpc>
                <a:spcPct val="120000"/>
              </a:lnSpc>
            </a:pPr>
            <a:r>
              <a:rPr lang="en-US" sz="1400" dirty="0">
                <a:solidFill>
                  <a:schemeClr val="tx1"/>
                </a:solidFill>
              </a:rPr>
              <a:t>2. It is best utilized if more flexibility is required</a:t>
            </a:r>
          </a:p>
          <a:p>
            <a:pPr>
              <a:lnSpc>
                <a:spcPct val="120000"/>
              </a:lnSpc>
            </a:pPr>
            <a:r>
              <a:rPr lang="en-US" sz="1400" dirty="0">
                <a:solidFill>
                  <a:schemeClr val="tx1"/>
                </a:solidFill>
              </a:rPr>
              <a:t>3. It is best used if the client wants to be heavily involved in the development process</a:t>
            </a:r>
          </a:p>
          <a:p>
            <a:pPr>
              <a:lnSpc>
                <a:spcPct val="120000"/>
              </a:lnSpc>
            </a:pPr>
            <a:r>
              <a:rPr lang="en-US" sz="1400" dirty="0">
                <a:solidFill>
                  <a:schemeClr val="tx1"/>
                </a:solidFill>
              </a:rPr>
              <a:t>4. It is best used if you have a flexible budget because the project will go through all phases of development, which might come with additional cost.</a:t>
            </a:r>
          </a:p>
          <a:p>
            <a:pPr marL="0" indent="0">
              <a:lnSpc>
                <a:spcPct val="90000"/>
              </a:lnSpc>
              <a:buNone/>
            </a:pPr>
            <a:endParaRPr lang="en-US" sz="300" dirty="0">
              <a:solidFill>
                <a:schemeClr val="tx1"/>
              </a:solidFill>
              <a:latin typeface="Helvetica" panose="020B0604020202020204" pitchFamily="34" charset="0"/>
            </a:endParaRPr>
          </a:p>
        </p:txBody>
      </p:sp>
    </p:spTree>
    <p:extLst>
      <p:ext uri="{BB962C8B-B14F-4D97-AF65-F5344CB8AC3E}">
        <p14:creationId xmlns:p14="http://schemas.microsoft.com/office/powerpoint/2010/main" val="257467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6" name="Rectangle 5">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2C8808E-6010-2A0F-B373-DA8BED4FAAC5}"/>
              </a:ext>
            </a:extLst>
          </p:cNvPr>
          <p:cNvSpPr>
            <a:spLocks noGrp="1"/>
          </p:cNvSpPr>
          <p:nvPr>
            <p:ph type="title"/>
          </p:nvPr>
        </p:nvSpPr>
        <p:spPr>
          <a:xfrm>
            <a:off x="1295402" y="1508760"/>
            <a:ext cx="2918458" cy="3840480"/>
          </a:xfrm>
        </p:spPr>
        <p:txBody>
          <a:bodyPr>
            <a:normAutofit/>
          </a:bodyPr>
          <a:lstStyle/>
          <a:p>
            <a:r>
              <a:rPr lang="en-US" u="sng">
                <a:solidFill>
                  <a:schemeClr val="tx1"/>
                </a:solidFill>
              </a:rPr>
              <a:t>References</a:t>
            </a:r>
            <a:r>
              <a:rPr lang="en-US">
                <a:solidFill>
                  <a:schemeClr val="tx1"/>
                </a:solidFill>
              </a:rPr>
              <a:t> </a:t>
            </a:r>
          </a:p>
        </p:txBody>
      </p:sp>
      <p:cxnSp>
        <p:nvCxnSpPr>
          <p:cNvPr id="9" name="Straight Connector 8">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9F0544-3E25-617E-9520-46A4F0EC30DE}"/>
              </a:ext>
            </a:extLst>
          </p:cNvPr>
          <p:cNvSpPr>
            <a:spLocks noGrp="1"/>
          </p:cNvSpPr>
          <p:nvPr>
            <p:ph idx="1"/>
          </p:nvPr>
        </p:nvSpPr>
        <p:spPr>
          <a:xfrm>
            <a:off x="4907279" y="1508760"/>
            <a:ext cx="5989317" cy="3840480"/>
          </a:xfrm>
        </p:spPr>
        <p:txBody>
          <a:bodyPr anchor="ctr">
            <a:normAutofit/>
          </a:bodyPr>
          <a:lstStyle/>
          <a:p>
            <a:r>
              <a:rPr lang="en-US" sz="1400" b="0" i="0" dirty="0">
                <a:solidFill>
                  <a:schemeClr val="tx1"/>
                </a:solidFill>
                <a:effectLst/>
                <a:latin typeface="Helvetica" panose="020B0604020202020204" pitchFamily="34" charset="0"/>
              </a:rPr>
              <a:t>Charles G. Cobb. (2015). </a:t>
            </a:r>
            <a:r>
              <a:rPr lang="en-US" sz="1400" b="0" i="1" dirty="0">
                <a:solidFill>
                  <a:schemeClr val="tx1"/>
                </a:solidFill>
                <a:effectLst/>
                <a:latin typeface="Helvetica" panose="020B0604020202020204" pitchFamily="34" charset="0"/>
              </a:rPr>
              <a:t>The Project Manager’s Guide to Mastering Agile : Principles and Practices for an Adaptive Approach</a:t>
            </a:r>
            <a:r>
              <a:rPr lang="en-US" sz="1400" b="0" i="0" dirty="0">
                <a:solidFill>
                  <a:schemeClr val="tx1"/>
                </a:solidFill>
                <a:effectLst/>
                <a:latin typeface="Helvetica" panose="020B0604020202020204" pitchFamily="34" charset="0"/>
              </a:rPr>
              <a:t>. Wiley.</a:t>
            </a:r>
            <a:endParaRPr lang="en-US" sz="1400" dirty="0">
              <a:solidFill>
                <a:schemeClr val="tx1"/>
              </a:solidFill>
            </a:endParaRPr>
          </a:p>
        </p:txBody>
      </p:sp>
    </p:spTree>
    <p:extLst>
      <p:ext uri="{BB962C8B-B14F-4D97-AF65-F5344CB8AC3E}">
        <p14:creationId xmlns:p14="http://schemas.microsoft.com/office/powerpoint/2010/main" val="12458377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Override1.xml><?xml version="1.0" encoding="utf-8"?>
<a:themeOverride xmlns:a="http://schemas.openxmlformats.org/drawingml/2006/main">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themeOverride>
</file>

<file path=docProps/app.xml><?xml version="1.0" encoding="utf-8"?>
<Properties xmlns="http://schemas.openxmlformats.org/officeDocument/2006/extended-properties" xmlns:vt="http://schemas.openxmlformats.org/officeDocument/2006/docPropsVTypes">
  <Template>Organic</Template>
  <TotalTime>377</TotalTime>
  <Words>975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Helvetica</vt:lpstr>
      <vt:lpstr>Organic</vt:lpstr>
      <vt:lpstr>Agile Presentation </vt:lpstr>
      <vt:lpstr>What is Agile?</vt:lpstr>
      <vt:lpstr>Agile Scrum Roles &amp; Responsibilities </vt:lpstr>
      <vt:lpstr>Agile Phases </vt:lpstr>
      <vt:lpstr>Agile Phases Cont’d</vt:lpstr>
      <vt:lpstr>Waterfall vs. Agile </vt:lpstr>
      <vt:lpstr>Waterfall vs. Agile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 </dc:title>
  <dc:creator>Robert Clough</dc:creator>
  <cp:lastModifiedBy>Robert Clough</cp:lastModifiedBy>
  <cp:revision>32</cp:revision>
  <dcterms:created xsi:type="dcterms:W3CDTF">2023-10-13T16:40:54Z</dcterms:created>
  <dcterms:modified xsi:type="dcterms:W3CDTF">2023-10-15T23:50:40Z</dcterms:modified>
</cp:coreProperties>
</file>