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handoutMasterIdLst>
    <p:handoutMasterId r:id="rId27"/>
  </p:handoutMasterIdLst>
  <p:sldIdLst>
    <p:sldId id="301" r:id="rId2"/>
    <p:sldId id="302" r:id="rId3"/>
    <p:sldId id="304" r:id="rId4"/>
    <p:sldId id="317" r:id="rId5"/>
    <p:sldId id="325" r:id="rId6"/>
    <p:sldId id="305" r:id="rId7"/>
    <p:sldId id="336" r:id="rId8"/>
    <p:sldId id="326" r:id="rId9"/>
    <p:sldId id="329" r:id="rId10"/>
    <p:sldId id="331" r:id="rId11"/>
    <p:sldId id="330" r:id="rId12"/>
    <p:sldId id="327" r:id="rId13"/>
    <p:sldId id="344" r:id="rId14"/>
    <p:sldId id="335" r:id="rId15"/>
    <p:sldId id="339" r:id="rId16"/>
    <p:sldId id="340" r:id="rId17"/>
    <p:sldId id="341" r:id="rId18"/>
    <p:sldId id="342" r:id="rId19"/>
    <p:sldId id="334" r:id="rId20"/>
    <p:sldId id="337" r:id="rId21"/>
    <p:sldId id="332" r:id="rId22"/>
    <p:sldId id="333" r:id="rId23"/>
    <p:sldId id="338" r:id="rId24"/>
    <p:sldId id="343" r:id="rId25"/>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6295"/>
    <a:srgbClr val="257CBD"/>
    <a:srgbClr val="1482AC"/>
    <a:srgbClr val="1E2B57"/>
    <a:srgbClr val="0A5985"/>
    <a:srgbClr val="102872"/>
    <a:srgbClr val="9A1B7A"/>
    <a:srgbClr val="5C1C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617" autoAdjust="0"/>
  </p:normalViewPr>
  <p:slideViewPr>
    <p:cSldViewPr snapToGrid="0">
      <p:cViewPr>
        <p:scale>
          <a:sx n="100" d="100"/>
          <a:sy n="100" d="100"/>
        </p:scale>
        <p:origin x="954" y="90"/>
      </p:cViewPr>
      <p:guideLst/>
    </p:cSldViewPr>
  </p:slideViewPr>
  <p:notesTextViewPr>
    <p:cViewPr>
      <p:scale>
        <a:sx n="1" d="1"/>
        <a:sy n="1" d="1"/>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76492E-CB33-47A7-89B9-A987FA185045}" type="datetime1">
              <a:rPr lang="zh-CN" altLang="en-US" smtClean="0"/>
              <a:t>2019/1/2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4896A47-0954-490F-BDBA-19651F6A0012}" type="slidenum">
              <a:rPr lang="zh-CN" altLang="en-US" smtClean="0"/>
              <a:t>‹#›</a:t>
            </a:fld>
            <a:endParaRPr lang="zh-CN" altLang="en-US"/>
          </a:p>
        </p:txBody>
      </p:sp>
    </p:spTree>
    <p:extLst>
      <p:ext uri="{BB962C8B-B14F-4D97-AF65-F5344CB8AC3E}">
        <p14:creationId xmlns:p14="http://schemas.microsoft.com/office/powerpoint/2010/main" val="250794935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87B35B-8928-494D-95AA-ACA2C356398D}" type="datetime1">
              <a:rPr lang="zh-CN" altLang="en-US" smtClean="0"/>
              <a:t>2019/1/2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412020-890B-4198-ABC0-DCFE55E74981}" type="slidenum">
              <a:rPr lang="zh-CN" altLang="en-US" smtClean="0"/>
              <a:t>‹#›</a:t>
            </a:fld>
            <a:endParaRPr lang="zh-CN" altLang="en-US"/>
          </a:p>
        </p:txBody>
      </p:sp>
    </p:spTree>
    <p:extLst>
      <p:ext uri="{BB962C8B-B14F-4D97-AF65-F5344CB8AC3E}">
        <p14:creationId xmlns:p14="http://schemas.microsoft.com/office/powerpoint/2010/main" val="144143477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905887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254507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1552768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1626237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688814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1869011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7361333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475829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9475277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29269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635446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7708091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7391562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2014483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7514839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4192745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5314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在讲</a:t>
            </a:r>
            <a:r>
              <a:rPr lang="en-US" altLang="zh-CN" dirty="0" smtClean="0"/>
              <a:t>GCN</a:t>
            </a:r>
            <a:r>
              <a:rPr lang="zh-CN" altLang="en-US" dirty="0" smtClean="0"/>
              <a:t>之前，先了解一下</a:t>
            </a:r>
            <a:r>
              <a:rPr lang="en-US" altLang="zh-CN" dirty="0" smtClean="0"/>
              <a:t>CNN</a:t>
            </a:r>
            <a:r>
              <a:rPr lang="zh-CN" altLang="en-US" dirty="0" smtClean="0"/>
              <a:t>的网络是怎么操作的，方面后面理解</a:t>
            </a:r>
            <a:r>
              <a:rPr lang="en-US" altLang="zh-CN" dirty="0" smtClean="0"/>
              <a:t>GCN</a:t>
            </a:r>
            <a:r>
              <a:rPr lang="zh-CN" altLang="en-US" dirty="0" smtClean="0"/>
              <a:t>，和</a:t>
            </a:r>
            <a:r>
              <a:rPr lang="en-US" altLang="zh-CN" dirty="0" smtClean="0"/>
              <a:t>GCN</a:t>
            </a:r>
            <a:r>
              <a:rPr lang="zh-CN" altLang="en-US" dirty="0" smtClean="0"/>
              <a:t>作对比</a:t>
            </a:r>
            <a:endParaRPr lang="zh-CN" altLang="en-US" dirty="0"/>
          </a:p>
        </p:txBody>
      </p:sp>
    </p:spTree>
    <p:extLst>
      <p:ext uri="{BB962C8B-B14F-4D97-AF65-F5344CB8AC3E}">
        <p14:creationId xmlns:p14="http://schemas.microsoft.com/office/powerpoint/2010/main" val="4246488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727323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对于平移不变性的理解：</a:t>
            </a:r>
            <a:endParaRPr lang="en-US" altLang="zh-CN" dirty="0" smtClean="0"/>
          </a:p>
          <a:p>
            <a:r>
              <a:rPr lang="en-US" altLang="zh-CN" dirty="0" smtClean="0"/>
              <a:t>CNN</a:t>
            </a:r>
            <a:r>
              <a:rPr lang="zh-CN" altLang="en-US" dirty="0" smtClean="0"/>
              <a:t>的邻域的采样点数都是相同的，取决于卷积核大小。</a:t>
            </a:r>
            <a:endParaRPr lang="en-US" altLang="zh-CN" dirty="0" smtClean="0"/>
          </a:p>
          <a:p>
            <a:r>
              <a:rPr lang="zh-CN" altLang="en-US" dirty="0" smtClean="0"/>
              <a:t>但是这种方式存在着天然的缺点，也就是卷积核大小决定了当前点对周围点的影响程度的覆盖面是一样的，但是很多时候数据并不是这种分布形式的。</a:t>
            </a:r>
            <a:endParaRPr lang="en-US" altLang="zh-CN" dirty="0" smtClean="0"/>
          </a:p>
          <a:p>
            <a:r>
              <a:rPr lang="zh-CN" altLang="en-US" dirty="0" smtClean="0"/>
              <a:t>比如对于一个社交网络而言，有的人交际面广，所以和他有交集的人比较多，另外他的影响力的程度也比较强。而有的人可能比较宅，那么和他人的交集比较小，影响力覆盖面比较小。</a:t>
            </a:r>
            <a:endParaRPr lang="en-US" altLang="zh-CN" dirty="0" smtClean="0"/>
          </a:p>
          <a:p>
            <a:r>
              <a:rPr lang="zh-CN" altLang="en-US" dirty="0" smtClean="0"/>
              <a:t>所以</a:t>
            </a:r>
            <a:r>
              <a:rPr lang="en-US" altLang="zh-CN" dirty="0" smtClean="0"/>
              <a:t>CNN</a:t>
            </a:r>
            <a:r>
              <a:rPr lang="zh-CN" altLang="en-US" dirty="0" smtClean="0"/>
              <a:t>有着天然的劣势对于刻画这种节点的度不一致的图结构网络。</a:t>
            </a:r>
            <a:endParaRPr lang="zh-CN" altLang="en-US" dirty="0"/>
          </a:p>
        </p:txBody>
      </p:sp>
    </p:spTree>
    <p:extLst>
      <p:ext uri="{BB962C8B-B14F-4D97-AF65-F5344CB8AC3E}">
        <p14:creationId xmlns:p14="http://schemas.microsoft.com/office/powerpoint/2010/main" val="2439039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48609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663905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9365434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36808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FE3C946-1D3E-4E01-86E3-85DCB81D5672}"/>
              </a:ext>
            </a:extLst>
          </p:cNvPr>
          <p:cNvSpPr>
            <a:spLocks noGrp="1"/>
          </p:cNvSpPr>
          <p:nvPr>
            <p:ph type="dt" sz="half" idx="10"/>
          </p:nvPr>
        </p:nvSpPr>
        <p:spPr/>
        <p:txBody>
          <a:bodyPr/>
          <a:lstStyle/>
          <a:p>
            <a:fld id="{83E08AB6-198D-4891-A692-A3BBE85B6ED4}" type="datetime1">
              <a:rPr lang="zh-CN" altLang="en-US" smtClean="0"/>
              <a:t>2019/1/2</a:t>
            </a:fld>
            <a:endParaRPr lang="zh-CN" altLang="en-US"/>
          </a:p>
        </p:txBody>
      </p:sp>
      <p:sp>
        <p:nvSpPr>
          <p:cNvPr id="3" name="页脚占位符 2">
            <a:extLst>
              <a:ext uri="{FF2B5EF4-FFF2-40B4-BE49-F238E27FC236}">
                <a16:creationId xmlns:a16="http://schemas.microsoft.com/office/drawing/2014/main" id="{51A1CA13-0BBD-4045-8FC3-C0C6493E517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1A85D0A-C647-4592-9B80-9B60A29758BE}"/>
              </a:ext>
            </a:extLst>
          </p:cNvPr>
          <p:cNvSpPr>
            <a:spLocks noGrp="1"/>
          </p:cNvSpPr>
          <p:nvPr>
            <p:ph type="sldNum" sz="quarter" idx="12"/>
          </p:nvPr>
        </p:nvSpPr>
        <p:spPr/>
        <p:txBody>
          <a:bodyPr/>
          <a:lstStyle/>
          <a:p>
            <a:fld id="{621CDAAB-C0A6-4FD1-AA53-D3E6AAF89412}" type="slidenum">
              <a:rPr lang="zh-CN" altLang="en-US" smtClean="0"/>
              <a:t>‹#›</a:t>
            </a:fld>
            <a:endParaRPr lang="zh-CN" altLang="en-US"/>
          </a:p>
        </p:txBody>
      </p:sp>
    </p:spTree>
    <p:extLst>
      <p:ext uri="{BB962C8B-B14F-4D97-AF65-F5344CB8AC3E}">
        <p14:creationId xmlns:p14="http://schemas.microsoft.com/office/powerpoint/2010/main" val="1257988900"/>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01AEF54-7E5B-4465-8FD9-A61EECEC53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93C51B7-91D6-4E9E-B81B-0D9387DD01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A83D0B7-9486-4EFD-94CB-9F688E93E2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E196C7-32B3-4B87-90F4-360CF2C2BF50}" type="datetime1">
              <a:rPr lang="zh-CN" altLang="en-US" smtClean="0"/>
              <a:t>2019/1/2</a:t>
            </a:fld>
            <a:endParaRPr lang="zh-CN" altLang="en-US"/>
          </a:p>
        </p:txBody>
      </p:sp>
      <p:sp>
        <p:nvSpPr>
          <p:cNvPr id="5" name="页脚占位符 4">
            <a:extLst>
              <a:ext uri="{FF2B5EF4-FFF2-40B4-BE49-F238E27FC236}">
                <a16:creationId xmlns:a16="http://schemas.microsoft.com/office/drawing/2014/main" id="{6B42073D-72D5-4379-89E2-71A7E25142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3AF7281-66F9-4BEB-82EC-AFA1601BC4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1CDAAB-C0A6-4FD1-AA53-D3E6AAF89412}" type="slidenum">
              <a:rPr lang="zh-CN" altLang="en-US" smtClean="0"/>
              <a:t>‹#›</a:t>
            </a:fld>
            <a:endParaRPr lang="zh-CN" altLang="en-US"/>
          </a:p>
        </p:txBody>
      </p:sp>
    </p:spTree>
    <p:extLst>
      <p:ext uri="{BB962C8B-B14F-4D97-AF65-F5344CB8AC3E}">
        <p14:creationId xmlns:p14="http://schemas.microsoft.com/office/powerpoint/2010/main" val="2166420475"/>
      </p:ext>
    </p:extLst>
  </p:cSld>
  <p:clrMap bg1="lt1" tx1="dk1" bg2="lt2" tx2="dk2" accent1="accent1" accent2="accent2" accent3="accent3" accent4="accent4" accent5="accent5" accent6="accent6" hlink="hlink" folHlink="folHlink"/>
  <p:sldLayoutIdLst>
    <p:sldLayoutId id="2147483667" r:id="rId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jpg"/><Relationship Id="rId7"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0.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9.xml"/><Relationship Id="rId7" Type="http://schemas.openxmlformats.org/officeDocument/2006/relationships/image" Target="../media/image13.wmf"/><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0" y="1166664"/>
            <a:ext cx="12192000" cy="3641669"/>
          </a:xfrm>
          <a:prstGeom prst="roundRect">
            <a:avLst>
              <a:gd name="adj" fmla="val 50000"/>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939129" y="2156501"/>
            <a:ext cx="4671471" cy="830997"/>
          </a:xfrm>
          <a:prstGeom prst="rect">
            <a:avLst/>
          </a:prstGeom>
          <a:noFill/>
        </p:spPr>
        <p:txBody>
          <a:bodyPr wrap="none" rtlCol="0">
            <a:spAutoFit/>
          </a:bodyPr>
          <a:lstStyle/>
          <a:p>
            <a:pPr algn="ctr"/>
            <a:r>
              <a:rPr lang="en-US" altLang="zh-CN" sz="4800" b="1" dirty="0" smtClean="0">
                <a:solidFill>
                  <a:schemeClr val="bg1"/>
                </a:solidFill>
                <a:latin typeface="微软雅黑" panose="020B0503020204020204" pitchFamily="34" charset="-122"/>
                <a:ea typeface="微软雅黑" panose="020B0503020204020204" pitchFamily="34" charset="-122"/>
              </a:rPr>
              <a:t>GCN</a:t>
            </a:r>
            <a:r>
              <a:rPr lang="zh-CN" altLang="en-US" sz="4800" b="1" dirty="0" smtClean="0">
                <a:solidFill>
                  <a:schemeClr val="bg1"/>
                </a:solidFill>
                <a:latin typeface="微软雅黑" panose="020B0503020204020204" pitchFamily="34" charset="-122"/>
                <a:ea typeface="微软雅黑" panose="020B0503020204020204" pitchFamily="34" charset="-122"/>
              </a:rPr>
              <a:t>原理及应用</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8" name="TextBox 10"/>
          <p:cNvSpPr txBox="1"/>
          <p:nvPr/>
        </p:nvSpPr>
        <p:spPr>
          <a:xfrm>
            <a:off x="3106377" y="3113121"/>
            <a:ext cx="6336974" cy="1015638"/>
          </a:xfrm>
          <a:prstGeom prst="rect">
            <a:avLst/>
          </a:prstGeom>
          <a:noFill/>
        </p:spPr>
        <p:txBody>
          <a:bodyPr wrap="square" lIns="91416" tIns="45708" rIns="91416" bIns="45708" rtlCol="0">
            <a:spAutoFit/>
          </a:bodyPr>
          <a:lstStyle>
            <a:defPPr>
              <a:defRPr lang="zh-CN"/>
            </a:defPPr>
            <a:lvl1pPr>
              <a:defRPr sz="2000">
                <a:solidFill>
                  <a:schemeClr val="bg1"/>
                </a:solidFill>
                <a:latin typeface="微软雅黑"/>
                <a:ea typeface="微软雅黑"/>
              </a:defRPr>
            </a:lvl1pPr>
          </a:lstStyle>
          <a:p>
            <a:pPr algn="ctr"/>
            <a:r>
              <a:rPr lang="zh-CN" altLang="en-US" sz="3200" spc="400" dirty="0" smtClean="0">
                <a:latin typeface="微软雅黑" panose="020B0503020204020204" pitchFamily="34" charset="-122"/>
                <a:ea typeface="微软雅黑" panose="020B0503020204020204" pitchFamily="34" charset="-122"/>
              </a:rPr>
              <a:t>王康</a:t>
            </a:r>
            <a:endParaRPr lang="en-US" altLang="zh-CN" sz="3200" spc="400" dirty="0" smtClean="0">
              <a:latin typeface="微软雅黑" panose="020B0503020204020204" pitchFamily="34" charset="-122"/>
              <a:ea typeface="微软雅黑" panose="020B0503020204020204" pitchFamily="34" charset="-122"/>
            </a:endParaRPr>
          </a:p>
          <a:p>
            <a:pPr algn="ctr"/>
            <a:r>
              <a:rPr lang="en-US" altLang="zh-CN" sz="2800" spc="400" dirty="0" smtClean="0">
                <a:latin typeface="微软雅黑" panose="020B0503020204020204" pitchFamily="34" charset="-122"/>
                <a:ea typeface="微软雅黑" panose="020B0503020204020204" pitchFamily="34" charset="-122"/>
              </a:rPr>
              <a:t>2019.1.11</a:t>
            </a:r>
            <a:endParaRPr lang="en-US" altLang="zh-CN" sz="2800" spc="400"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12"/>
          </p:nvPr>
        </p:nvSpPr>
        <p:spPr/>
        <p:txBody>
          <a:bodyPr/>
          <a:lstStyle/>
          <a:p>
            <a:fld id="{621CDAAB-C0A6-4FD1-AA53-D3E6AAF89412}" type="slidenum">
              <a:rPr lang="zh-CN" altLang="en-US" smtClean="0"/>
              <a:t>1</a:t>
            </a:fld>
            <a:endParaRPr lang="zh-CN" altLang="en-US"/>
          </a:p>
        </p:txBody>
      </p:sp>
      <p:sp>
        <p:nvSpPr>
          <p:cNvPr id="10" name="日期占位符 9"/>
          <p:cNvSpPr>
            <a:spLocks noGrp="1"/>
          </p:cNvSpPr>
          <p:nvPr>
            <p:ph type="dt" sz="half" idx="10"/>
          </p:nvPr>
        </p:nvSpPr>
        <p:spPr/>
        <p:txBody>
          <a:bodyPr/>
          <a:lstStyle/>
          <a:p>
            <a:fld id="{0BCA6D14-26B1-49CE-B6B9-CA44F7C10AC6}" type="datetime1">
              <a:rPr lang="zh-CN" altLang="en-US" smtClean="0"/>
              <a:t>2019/1/2</a:t>
            </a:fld>
            <a:endParaRPr lang="zh-CN" altLang="en-US"/>
          </a:p>
        </p:txBody>
      </p:sp>
    </p:spTree>
    <p:extLst>
      <p:ext uri="{BB962C8B-B14F-4D97-AF65-F5344CB8AC3E}">
        <p14:creationId xmlns:p14="http://schemas.microsoft.com/office/powerpoint/2010/main" val="406696764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12192001" cy="771550"/>
          </a:xfrm>
          <a:prstGeom prst="rect">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 name="KSO_Shape"/>
          <p:cNvSpPr>
            <a:spLocks/>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fld id="{621CDAAB-C0A6-4FD1-AA53-D3E6AAF89412}" type="slidenum">
              <a:rPr lang="zh-CN" altLang="en-US" smtClean="0"/>
              <a:t>10</a:t>
            </a:fld>
            <a:endParaRPr lang="zh-CN" altLang="en-US"/>
          </a:p>
        </p:txBody>
      </p:sp>
      <p:sp>
        <p:nvSpPr>
          <p:cNvPr id="9" name="日期占位符 8"/>
          <p:cNvSpPr>
            <a:spLocks noGrp="1"/>
          </p:cNvSpPr>
          <p:nvPr>
            <p:ph type="dt" sz="half" idx="10"/>
          </p:nvPr>
        </p:nvSpPr>
        <p:spPr/>
        <p:txBody>
          <a:bodyPr/>
          <a:lstStyle/>
          <a:p>
            <a:fld id="{02685055-822F-47F3-83E5-A9E68F11BF2E}" type="datetime1">
              <a:rPr lang="zh-CN" altLang="en-US" smtClean="0"/>
              <a:t>2019/1/11</a:t>
            </a:fld>
            <a:endParaRPr lang="zh-CN" altLang="en-US"/>
          </a:p>
        </p:txBody>
      </p:sp>
      <p:sp>
        <p:nvSpPr>
          <p:cNvPr id="8" name="文本框 21"/>
          <p:cNvSpPr txBox="1"/>
          <p:nvPr/>
        </p:nvSpPr>
        <p:spPr>
          <a:xfrm>
            <a:off x="899592" y="123478"/>
            <a:ext cx="5625033" cy="502766"/>
          </a:xfrm>
          <a:prstGeom prst="rect">
            <a:avLst/>
          </a:prstGeom>
          <a:noFill/>
        </p:spPr>
        <p:txBody>
          <a:bodyPr wrap="square" lIns="91440" tIns="45720" rIns="91440" bIns="45720" rtlCol="0">
            <a:spAutoFit/>
          </a:bodyPr>
          <a:lstStyle/>
          <a:p>
            <a:r>
              <a:rPr lang="en-US" altLang="zh-CN" sz="2667" dirty="0">
                <a:solidFill>
                  <a:schemeClr val="bg1"/>
                </a:solidFill>
                <a:latin typeface="微软雅黑" panose="020B0503020204020204" pitchFamily="34" charset="-122"/>
                <a:ea typeface="微软雅黑" panose="020B0503020204020204" pitchFamily="34" charset="-122"/>
              </a:rPr>
              <a:t>GCN in Different Domain</a:t>
            </a:r>
            <a:r>
              <a:rPr lang="zh-CN" altLang="en-US" sz="2667" dirty="0">
                <a:solidFill>
                  <a:schemeClr val="bg1"/>
                </a:solidFill>
                <a:latin typeface="微软雅黑" panose="020B0503020204020204" pitchFamily="34" charset="-122"/>
                <a:ea typeface="微软雅黑" panose="020B0503020204020204" pitchFamily="34" charset="-122"/>
              </a:rPr>
              <a:t>（续）</a:t>
            </a:r>
            <a:endParaRPr lang="zh-CN" altLang="en-US" sz="2667"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838200" y="1053322"/>
            <a:ext cx="3647152" cy="3000821"/>
          </a:xfrm>
          <a:prstGeom prst="rect">
            <a:avLst/>
          </a:prstGeom>
        </p:spPr>
        <p:txBody>
          <a:bodyPr wrap="none">
            <a:spAutoFit/>
          </a:bodyPr>
          <a:lstStyle/>
          <a:p>
            <a:pPr>
              <a:lnSpc>
                <a:spcPct val="150000"/>
              </a:lnSpc>
            </a:pPr>
            <a:r>
              <a:rPr lang="en-US" altLang="zh-CN" dirty="0"/>
              <a:t>3</a:t>
            </a:r>
            <a:r>
              <a:rPr lang="zh-CN" altLang="en-US" dirty="0"/>
              <a:t>）</a:t>
            </a:r>
            <a:r>
              <a:rPr lang="en-US" altLang="zh-CN" dirty="0"/>
              <a:t>Spatial-Temporal </a:t>
            </a:r>
            <a:r>
              <a:rPr lang="en-US" altLang="zh-CN" dirty="0" smtClean="0"/>
              <a:t>Domain</a:t>
            </a:r>
          </a:p>
          <a:p>
            <a:pPr>
              <a:lnSpc>
                <a:spcPct val="150000"/>
              </a:lnSpc>
            </a:pPr>
            <a:r>
              <a:rPr lang="zh-CN" altLang="en-US" dirty="0" smtClean="0">
                <a:solidFill>
                  <a:srgbClr val="FF0000"/>
                </a:solidFill>
              </a:rPr>
              <a:t>图结构在时空域上的应用</a:t>
            </a:r>
            <a:endParaRPr lang="en-US" altLang="zh-CN" dirty="0" smtClean="0">
              <a:solidFill>
                <a:srgbClr val="FF0000"/>
              </a:solidFill>
            </a:endParaRPr>
          </a:p>
          <a:p>
            <a:pPr>
              <a:lnSpc>
                <a:spcPct val="150000"/>
              </a:lnSpc>
            </a:pPr>
            <a:r>
              <a:rPr lang="en-US" altLang="zh-CN" dirty="0" smtClean="0"/>
              <a:t>2-Step</a:t>
            </a:r>
            <a:r>
              <a:rPr lang="zh-CN" altLang="en-US" dirty="0" smtClean="0"/>
              <a:t>：</a:t>
            </a:r>
            <a:endParaRPr lang="en-US" altLang="zh-CN" dirty="0" smtClean="0"/>
          </a:p>
          <a:p>
            <a:pPr marL="285750" indent="-285750">
              <a:lnSpc>
                <a:spcPct val="150000"/>
              </a:lnSpc>
              <a:buFont typeface="Arial" panose="020B0604020202020204" pitchFamily="34" charset="0"/>
              <a:buChar char="•"/>
            </a:pPr>
            <a:r>
              <a:rPr lang="zh-CN" altLang="en-US" dirty="0" smtClean="0"/>
              <a:t>时间域上操作</a:t>
            </a:r>
            <a:endParaRPr lang="en-US" altLang="zh-CN" dirty="0" smtClean="0"/>
          </a:p>
          <a:p>
            <a:pPr marL="285750" indent="-285750">
              <a:lnSpc>
                <a:spcPct val="150000"/>
              </a:lnSpc>
              <a:buFont typeface="Arial" panose="020B0604020202020204" pitchFamily="34" charset="0"/>
              <a:buChar char="•"/>
            </a:pPr>
            <a:r>
              <a:rPr lang="zh-CN" altLang="en-US" dirty="0" smtClean="0"/>
              <a:t>空间域上操作</a:t>
            </a:r>
            <a:endParaRPr lang="en-US" altLang="zh-CN" dirty="0" smtClean="0"/>
          </a:p>
          <a:p>
            <a:pPr>
              <a:lnSpc>
                <a:spcPct val="150000"/>
              </a:lnSpc>
            </a:pPr>
            <a:endParaRPr lang="en-US" altLang="zh-CN" dirty="0"/>
          </a:p>
          <a:p>
            <a:pPr>
              <a:lnSpc>
                <a:spcPct val="150000"/>
              </a:lnSpc>
            </a:pPr>
            <a:r>
              <a:rPr lang="zh-CN" altLang="en-US" dirty="0" smtClean="0"/>
              <a:t>典型应用：具有图结构的时空数据</a:t>
            </a:r>
            <a:endParaRPr lang="en-US" altLang="zh-CN" dirty="0"/>
          </a:p>
        </p:txBody>
      </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5675" y="1382932"/>
            <a:ext cx="4829849" cy="2600688"/>
          </a:xfrm>
          <a:prstGeom prst="rect">
            <a:avLst/>
          </a:prstGeom>
        </p:spPr>
      </p:pic>
    </p:spTree>
    <p:extLst>
      <p:ext uri="{BB962C8B-B14F-4D97-AF65-F5344CB8AC3E}">
        <p14:creationId xmlns:p14="http://schemas.microsoft.com/office/powerpoint/2010/main" val="125816027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12192001" cy="771550"/>
          </a:xfrm>
          <a:prstGeom prst="rect">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 name="KSO_Shape"/>
          <p:cNvSpPr>
            <a:spLocks/>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fld id="{621CDAAB-C0A6-4FD1-AA53-D3E6AAF89412}" type="slidenum">
              <a:rPr lang="zh-CN" altLang="en-US" smtClean="0"/>
              <a:t>11</a:t>
            </a:fld>
            <a:endParaRPr lang="zh-CN" altLang="en-US"/>
          </a:p>
        </p:txBody>
      </p:sp>
      <p:sp>
        <p:nvSpPr>
          <p:cNvPr id="9" name="日期占位符 8"/>
          <p:cNvSpPr>
            <a:spLocks noGrp="1"/>
          </p:cNvSpPr>
          <p:nvPr>
            <p:ph type="dt" sz="half" idx="10"/>
          </p:nvPr>
        </p:nvSpPr>
        <p:spPr/>
        <p:txBody>
          <a:bodyPr/>
          <a:lstStyle/>
          <a:p>
            <a:fld id="{02685055-822F-47F3-83E5-A9E68F11BF2E}" type="datetime1">
              <a:rPr lang="zh-CN" altLang="en-US" smtClean="0"/>
              <a:t>2019/1/11</a:t>
            </a:fld>
            <a:endParaRPr lang="zh-CN" altLang="en-US"/>
          </a:p>
        </p:txBody>
      </p:sp>
      <p:sp>
        <p:nvSpPr>
          <p:cNvPr id="8" name="文本框 21"/>
          <p:cNvSpPr txBox="1"/>
          <p:nvPr/>
        </p:nvSpPr>
        <p:spPr>
          <a:xfrm>
            <a:off x="899592" y="123478"/>
            <a:ext cx="5548833" cy="502766"/>
          </a:xfrm>
          <a:prstGeom prst="rect">
            <a:avLst/>
          </a:prstGeom>
          <a:noFill/>
        </p:spPr>
        <p:txBody>
          <a:bodyPr wrap="square" lIns="91440" tIns="45720" rIns="91440" bIns="45720" rtlCol="0">
            <a:spAutoFit/>
          </a:bodyPr>
          <a:lstStyle/>
          <a:p>
            <a:r>
              <a:rPr lang="en-US" altLang="zh-CN" sz="2667" dirty="0">
                <a:solidFill>
                  <a:schemeClr val="bg1"/>
                </a:solidFill>
                <a:latin typeface="微软雅黑" panose="020B0503020204020204" pitchFamily="34" charset="-122"/>
                <a:ea typeface="微软雅黑" panose="020B0503020204020204" pitchFamily="34" charset="-122"/>
              </a:rPr>
              <a:t>GCN in Different Domain</a:t>
            </a:r>
            <a:r>
              <a:rPr lang="zh-CN" altLang="en-US" sz="2667" dirty="0">
                <a:solidFill>
                  <a:schemeClr val="bg1"/>
                </a:solidFill>
                <a:latin typeface="微软雅黑" panose="020B0503020204020204" pitchFamily="34" charset="-122"/>
                <a:ea typeface="微软雅黑" panose="020B0503020204020204" pitchFamily="34" charset="-122"/>
              </a:rPr>
              <a:t>（续）</a:t>
            </a:r>
            <a:endParaRPr lang="zh-CN" altLang="en-US" sz="2667"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988367" y="1002166"/>
            <a:ext cx="8208897" cy="507127"/>
          </a:xfrm>
          <a:prstGeom prst="rect">
            <a:avLst/>
          </a:prstGeom>
          <a:noFill/>
        </p:spPr>
        <p:txBody>
          <a:bodyPr wrap="square" rtlCol="0">
            <a:spAutoFit/>
          </a:bodyPr>
          <a:lstStyle/>
          <a:p>
            <a:pPr>
              <a:lnSpc>
                <a:spcPct val="150000"/>
              </a:lnSpc>
            </a:pPr>
            <a:r>
              <a:rPr lang="en-US" altLang="zh-CN" sz="2000" dirty="0" smtClean="0"/>
              <a:t>4</a:t>
            </a:r>
            <a:r>
              <a:rPr lang="zh-CN" altLang="en-US" sz="2000" dirty="0"/>
              <a:t>）</a:t>
            </a:r>
            <a:r>
              <a:rPr lang="en-US" altLang="zh-CN" sz="2000" dirty="0"/>
              <a:t>Manifold Domain</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5699" y="1124541"/>
            <a:ext cx="6568101" cy="4936534"/>
          </a:xfrm>
          <a:prstGeom prst="rect">
            <a:avLst/>
          </a:prstGeom>
        </p:spPr>
      </p:pic>
      <p:sp>
        <p:nvSpPr>
          <p:cNvPr id="6" name="文本框 5"/>
          <p:cNvSpPr txBox="1"/>
          <p:nvPr/>
        </p:nvSpPr>
        <p:spPr>
          <a:xfrm>
            <a:off x="988367" y="1669002"/>
            <a:ext cx="3956495" cy="3789627"/>
          </a:xfrm>
          <a:prstGeom prst="rect">
            <a:avLst/>
          </a:prstGeom>
          <a:noFill/>
        </p:spPr>
        <p:txBody>
          <a:bodyPr wrap="square" rtlCol="0">
            <a:spAutoFit/>
          </a:bodyPr>
          <a:lstStyle/>
          <a:p>
            <a:pPr>
              <a:lnSpc>
                <a:spcPct val="150000"/>
              </a:lnSpc>
            </a:pPr>
            <a:r>
              <a:rPr lang="zh-CN" altLang="en-US" dirty="0" smtClean="0">
                <a:solidFill>
                  <a:srgbClr val="FF0000"/>
                </a:solidFill>
              </a:rPr>
              <a:t>图卷积在流形领域的应用</a:t>
            </a:r>
            <a:endParaRPr lang="en-US" altLang="zh-CN" dirty="0" smtClean="0">
              <a:solidFill>
                <a:srgbClr val="FF0000"/>
              </a:solidFill>
            </a:endParaRPr>
          </a:p>
          <a:p>
            <a:pPr>
              <a:lnSpc>
                <a:spcPct val="150000"/>
              </a:lnSpc>
            </a:pPr>
            <a:endParaRPr lang="en-US" altLang="zh-CN" dirty="0">
              <a:solidFill>
                <a:srgbClr val="FF0000"/>
              </a:solidFill>
            </a:endParaRPr>
          </a:p>
          <a:p>
            <a:pPr>
              <a:lnSpc>
                <a:spcPct val="150000"/>
              </a:lnSpc>
            </a:pPr>
            <a:r>
              <a:rPr lang="zh-CN" altLang="en-US" dirty="0" smtClean="0"/>
              <a:t>什么是流形？</a:t>
            </a:r>
            <a:endParaRPr lang="en-US" altLang="zh-CN" dirty="0" smtClean="0"/>
          </a:p>
          <a:p>
            <a:pPr>
              <a:lnSpc>
                <a:spcPct val="150000"/>
              </a:lnSpc>
            </a:pPr>
            <a:endParaRPr lang="en-US" altLang="zh-CN" dirty="0"/>
          </a:p>
          <a:p>
            <a:pPr>
              <a:lnSpc>
                <a:spcPct val="150000"/>
              </a:lnSpc>
            </a:pPr>
            <a:r>
              <a:rPr lang="zh-CN" altLang="en-US" dirty="0" smtClean="0"/>
              <a:t>图卷积在流形上的操作流程：</a:t>
            </a:r>
            <a:endParaRPr lang="en-US" altLang="zh-CN" dirty="0" smtClean="0"/>
          </a:p>
          <a:p>
            <a:pPr marL="285750" indent="-285750">
              <a:lnSpc>
                <a:spcPct val="150000"/>
              </a:lnSpc>
              <a:buFont typeface="Arial" panose="020B0604020202020204" pitchFamily="34" charset="0"/>
              <a:buChar char="•"/>
            </a:pPr>
            <a:r>
              <a:rPr lang="zh-CN" altLang="en-US" dirty="0" smtClean="0"/>
              <a:t>对流形数据</a:t>
            </a:r>
            <a:r>
              <a:rPr lang="en-US" altLang="zh-CN" dirty="0" smtClean="0"/>
              <a:t>mesh</a:t>
            </a:r>
            <a:r>
              <a:rPr lang="zh-CN" altLang="en-US" dirty="0" smtClean="0"/>
              <a:t>划分</a:t>
            </a:r>
            <a:endParaRPr lang="en-US" altLang="zh-CN" dirty="0" smtClean="0"/>
          </a:p>
          <a:p>
            <a:pPr marL="285750" indent="-285750">
              <a:lnSpc>
                <a:spcPct val="150000"/>
              </a:lnSpc>
              <a:buFont typeface="Arial" panose="020B0604020202020204" pitchFamily="34" charset="0"/>
              <a:buChar char="•"/>
            </a:pPr>
            <a:r>
              <a:rPr lang="zh-CN" altLang="en-US" dirty="0" smtClean="0"/>
              <a:t>每个</a:t>
            </a:r>
            <a:r>
              <a:rPr lang="en-US" altLang="zh-CN" dirty="0" smtClean="0"/>
              <a:t>mesh</a:t>
            </a:r>
            <a:r>
              <a:rPr lang="zh-CN" altLang="en-US" dirty="0" smtClean="0"/>
              <a:t>就是一个</a:t>
            </a:r>
            <a:r>
              <a:rPr lang="en-US" altLang="zh-CN" dirty="0" smtClean="0"/>
              <a:t>node</a:t>
            </a:r>
            <a:r>
              <a:rPr lang="zh-CN" altLang="en-US" dirty="0" smtClean="0"/>
              <a:t>，建立邻域矩阵</a:t>
            </a:r>
            <a:endParaRPr lang="en-US" altLang="zh-CN" dirty="0" smtClean="0"/>
          </a:p>
          <a:p>
            <a:pPr marL="285750" indent="-285750">
              <a:lnSpc>
                <a:spcPct val="150000"/>
              </a:lnSpc>
              <a:buFont typeface="Arial" panose="020B0604020202020204" pitchFamily="34" charset="0"/>
              <a:buChar char="•"/>
            </a:pPr>
            <a:r>
              <a:rPr lang="zh-CN" altLang="en-US" dirty="0" smtClean="0"/>
              <a:t>应用图卷积</a:t>
            </a:r>
            <a:endParaRPr lang="en-US" altLang="zh-CN" dirty="0" smtClean="0"/>
          </a:p>
        </p:txBody>
      </p:sp>
    </p:spTree>
    <p:extLst>
      <p:ext uri="{BB962C8B-B14F-4D97-AF65-F5344CB8AC3E}">
        <p14:creationId xmlns:p14="http://schemas.microsoft.com/office/powerpoint/2010/main" val="395279272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12192001" cy="771550"/>
          </a:xfrm>
          <a:prstGeom prst="rect">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 name="KSO_Shape"/>
          <p:cNvSpPr>
            <a:spLocks/>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fld id="{621CDAAB-C0A6-4FD1-AA53-D3E6AAF89412}" type="slidenum">
              <a:rPr lang="zh-CN" altLang="en-US" smtClean="0"/>
              <a:t>12</a:t>
            </a:fld>
            <a:endParaRPr lang="zh-CN" altLang="en-US"/>
          </a:p>
        </p:txBody>
      </p:sp>
      <p:sp>
        <p:nvSpPr>
          <p:cNvPr id="9" name="日期占位符 8"/>
          <p:cNvSpPr>
            <a:spLocks noGrp="1"/>
          </p:cNvSpPr>
          <p:nvPr>
            <p:ph type="dt" sz="half" idx="10"/>
          </p:nvPr>
        </p:nvSpPr>
        <p:spPr/>
        <p:txBody>
          <a:bodyPr/>
          <a:lstStyle/>
          <a:p>
            <a:fld id="{02685055-822F-47F3-83E5-A9E68F11BF2E}" type="datetime1">
              <a:rPr lang="zh-CN" altLang="en-US" smtClean="0"/>
              <a:t>2019/1/3</a:t>
            </a:fld>
            <a:endParaRPr lang="zh-CN" altLang="en-US"/>
          </a:p>
        </p:txBody>
      </p:sp>
      <p:sp>
        <p:nvSpPr>
          <p:cNvPr id="8" name="文本框 21"/>
          <p:cNvSpPr txBox="1"/>
          <p:nvPr/>
        </p:nvSpPr>
        <p:spPr>
          <a:xfrm>
            <a:off x="899592" y="123478"/>
            <a:ext cx="3855583" cy="502766"/>
          </a:xfrm>
          <a:prstGeom prst="rect">
            <a:avLst/>
          </a:prstGeom>
          <a:noFill/>
        </p:spPr>
        <p:txBody>
          <a:bodyPr wrap="square" lIns="91440" tIns="45720" rIns="91440" bIns="45720" rtlCol="0">
            <a:spAutoFit/>
          </a:bodyPr>
          <a:lstStyle/>
          <a:p>
            <a:r>
              <a:rPr lang="en-US" altLang="zh-CN" sz="2667" dirty="0" smtClean="0">
                <a:solidFill>
                  <a:schemeClr val="bg1"/>
                </a:solidFill>
                <a:latin typeface="微软雅黑" panose="020B0503020204020204" pitchFamily="34" charset="-122"/>
                <a:ea typeface="微软雅黑" panose="020B0503020204020204" pitchFamily="34" charset="-122"/>
              </a:rPr>
              <a:t>GCN</a:t>
            </a:r>
            <a:r>
              <a:rPr lang="en-US" altLang="zh-CN" sz="2667" dirty="0" smtClean="0">
                <a:solidFill>
                  <a:schemeClr val="bg1"/>
                </a:solidFill>
                <a:latin typeface="微软雅黑" panose="020B0503020204020204" pitchFamily="34" charset="-122"/>
                <a:ea typeface="微软雅黑" panose="020B0503020204020204" pitchFamily="34" charset="-122"/>
              </a:rPr>
              <a:t>-Review</a:t>
            </a:r>
            <a:endParaRPr lang="zh-CN" altLang="en-US" sz="2667" dirty="0">
              <a:solidFill>
                <a:schemeClr val="bg1"/>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1659" y="771550"/>
            <a:ext cx="7228683" cy="5653329"/>
          </a:xfrm>
          <a:prstGeom prst="rect">
            <a:avLst/>
          </a:prstGeom>
        </p:spPr>
      </p:pic>
    </p:spTree>
    <p:extLst>
      <p:ext uri="{BB962C8B-B14F-4D97-AF65-F5344CB8AC3E}">
        <p14:creationId xmlns:p14="http://schemas.microsoft.com/office/powerpoint/2010/main" val="206593709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12192001" cy="771550"/>
          </a:xfrm>
          <a:prstGeom prst="rect">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 name="KSO_Shape"/>
          <p:cNvSpPr>
            <a:spLocks/>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fld id="{621CDAAB-C0A6-4FD1-AA53-D3E6AAF89412}" type="slidenum">
              <a:rPr lang="zh-CN" altLang="en-US" smtClean="0"/>
              <a:t>13</a:t>
            </a:fld>
            <a:endParaRPr lang="zh-CN" altLang="en-US"/>
          </a:p>
        </p:txBody>
      </p:sp>
      <p:sp>
        <p:nvSpPr>
          <p:cNvPr id="9" name="日期占位符 8"/>
          <p:cNvSpPr>
            <a:spLocks noGrp="1"/>
          </p:cNvSpPr>
          <p:nvPr>
            <p:ph type="dt" sz="half" idx="10"/>
          </p:nvPr>
        </p:nvSpPr>
        <p:spPr/>
        <p:txBody>
          <a:bodyPr/>
          <a:lstStyle/>
          <a:p>
            <a:fld id="{02685055-822F-47F3-83E5-A9E68F11BF2E}" type="datetime1">
              <a:rPr lang="zh-CN" altLang="en-US" smtClean="0"/>
              <a:t>2019/1/11</a:t>
            </a:fld>
            <a:endParaRPr lang="zh-CN" altLang="en-US"/>
          </a:p>
        </p:txBody>
      </p:sp>
      <p:sp>
        <p:nvSpPr>
          <p:cNvPr id="8" name="文本框 21"/>
          <p:cNvSpPr txBox="1"/>
          <p:nvPr/>
        </p:nvSpPr>
        <p:spPr>
          <a:xfrm>
            <a:off x="899592" y="123478"/>
            <a:ext cx="3855583" cy="502766"/>
          </a:xfrm>
          <a:prstGeom prst="rect">
            <a:avLst/>
          </a:prstGeom>
          <a:noFill/>
        </p:spPr>
        <p:txBody>
          <a:bodyPr wrap="square" lIns="91440" tIns="45720" rIns="91440" bIns="45720" rtlCol="0">
            <a:spAutoFit/>
          </a:bodyPr>
          <a:lstStyle/>
          <a:p>
            <a:r>
              <a:rPr lang="en-US" altLang="zh-CN" sz="2667" dirty="0" smtClean="0">
                <a:solidFill>
                  <a:schemeClr val="bg1"/>
                </a:solidFill>
                <a:latin typeface="微软雅黑" panose="020B0503020204020204" pitchFamily="34" charset="-122"/>
                <a:ea typeface="微软雅黑" panose="020B0503020204020204" pitchFamily="34" charset="-122"/>
              </a:rPr>
              <a:t>GCN</a:t>
            </a:r>
            <a:r>
              <a:rPr lang="en-US" altLang="zh-CN" sz="2667" dirty="0" smtClean="0">
                <a:solidFill>
                  <a:schemeClr val="bg1"/>
                </a:solidFill>
                <a:latin typeface="微软雅黑" panose="020B0503020204020204" pitchFamily="34" charset="-122"/>
                <a:ea typeface="微软雅黑" panose="020B0503020204020204" pitchFamily="34" charset="-122"/>
              </a:rPr>
              <a:t>-Review</a:t>
            </a:r>
            <a:endParaRPr lang="zh-CN" altLang="en-US" sz="2667"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899592" y="1095375"/>
            <a:ext cx="10358958" cy="3046988"/>
          </a:xfrm>
          <a:prstGeom prst="rect">
            <a:avLst/>
          </a:prstGeom>
          <a:noFill/>
        </p:spPr>
        <p:txBody>
          <a:bodyPr wrap="square" rtlCol="0">
            <a:spAutoFit/>
          </a:bodyPr>
          <a:lstStyle/>
          <a:p>
            <a:pPr>
              <a:lnSpc>
                <a:spcPct val="150000"/>
              </a:lnSpc>
            </a:pPr>
            <a:r>
              <a:rPr lang="en-US" altLang="zh-CN" sz="2000" b="1" dirty="0" smtClean="0"/>
              <a:t>GCN </a:t>
            </a:r>
            <a:r>
              <a:rPr lang="zh-CN" altLang="en-US" sz="2000" b="1" dirty="0" smtClean="0"/>
              <a:t>有哪些可以改进的地方？</a:t>
            </a:r>
            <a:endParaRPr lang="en-US" altLang="zh-CN" sz="2000" b="1" dirty="0" smtClean="0"/>
          </a:p>
          <a:p>
            <a:pPr>
              <a:lnSpc>
                <a:spcPct val="150000"/>
              </a:lnSpc>
            </a:pPr>
            <a:r>
              <a:rPr lang="en-US" altLang="zh-CN" dirty="0" smtClean="0"/>
              <a:t>1</a:t>
            </a:r>
            <a:r>
              <a:rPr lang="zh-CN" altLang="en-US" dirty="0" smtClean="0"/>
              <a:t>）邻域采样的手段（所有邻域全采样还是部分采样）</a:t>
            </a:r>
            <a:endParaRPr lang="en-US" altLang="zh-CN" dirty="0" smtClean="0"/>
          </a:p>
          <a:p>
            <a:pPr>
              <a:lnSpc>
                <a:spcPct val="150000"/>
              </a:lnSpc>
            </a:pPr>
            <a:r>
              <a:rPr lang="en-US" altLang="zh-CN" dirty="0" smtClean="0"/>
              <a:t>2</a:t>
            </a:r>
            <a:r>
              <a:rPr lang="zh-CN" altLang="en-US" dirty="0" smtClean="0"/>
              <a:t>）邻域节点重要性</a:t>
            </a:r>
            <a:endParaRPr lang="en-US" altLang="zh-CN" dirty="0" smtClean="0"/>
          </a:p>
          <a:p>
            <a:pPr>
              <a:lnSpc>
                <a:spcPct val="150000"/>
              </a:lnSpc>
            </a:pPr>
            <a:r>
              <a:rPr lang="en-US" altLang="zh-CN" dirty="0" smtClean="0"/>
              <a:t>3</a:t>
            </a:r>
            <a:r>
              <a:rPr lang="zh-CN" altLang="en-US" dirty="0" smtClean="0"/>
              <a:t>）</a:t>
            </a:r>
            <a:r>
              <a:rPr lang="en-US" altLang="zh-CN" dirty="0" smtClean="0"/>
              <a:t>k-</a:t>
            </a:r>
            <a:r>
              <a:rPr lang="zh-CN" altLang="en-US" dirty="0" smtClean="0"/>
              <a:t>阶近似</a:t>
            </a:r>
            <a:endParaRPr lang="en-US" altLang="zh-CN" dirty="0" smtClean="0"/>
          </a:p>
          <a:p>
            <a:pPr>
              <a:lnSpc>
                <a:spcPct val="150000"/>
              </a:lnSpc>
            </a:pPr>
            <a:r>
              <a:rPr lang="en-US" altLang="zh-CN" dirty="0" smtClean="0"/>
              <a:t>4</a:t>
            </a:r>
            <a:r>
              <a:rPr lang="zh-CN" altLang="en-US" dirty="0" smtClean="0"/>
              <a:t>）</a:t>
            </a:r>
            <a:r>
              <a:rPr lang="en-US" altLang="zh-CN" dirty="0" smtClean="0"/>
              <a:t>re-normalization</a:t>
            </a:r>
          </a:p>
          <a:p>
            <a:pPr>
              <a:lnSpc>
                <a:spcPct val="150000"/>
              </a:lnSpc>
            </a:pPr>
            <a:r>
              <a:rPr lang="en-US" altLang="zh-CN" dirty="0" smtClean="0"/>
              <a:t>5</a:t>
            </a:r>
            <a:r>
              <a:rPr lang="zh-CN" altLang="en-US" dirty="0" smtClean="0"/>
              <a:t>）</a:t>
            </a:r>
            <a:r>
              <a:rPr lang="en-US" altLang="zh-CN" dirty="0" smtClean="0"/>
              <a:t>aggregator</a:t>
            </a:r>
            <a:r>
              <a:rPr lang="zh-CN" altLang="en-US" dirty="0" smtClean="0"/>
              <a:t>的选择</a:t>
            </a:r>
            <a:endParaRPr lang="en-US" altLang="zh-CN" dirty="0" smtClean="0"/>
          </a:p>
          <a:p>
            <a:pPr>
              <a:lnSpc>
                <a:spcPct val="150000"/>
              </a:lnSpc>
            </a:pPr>
            <a:r>
              <a:rPr lang="en-US" altLang="zh-CN" dirty="0" smtClean="0"/>
              <a:t>6</a:t>
            </a:r>
            <a:r>
              <a:rPr lang="zh-CN" altLang="en-US" dirty="0" smtClean="0"/>
              <a:t>）</a:t>
            </a:r>
            <a:r>
              <a:rPr lang="en-US" altLang="zh-CN" dirty="0" smtClean="0"/>
              <a:t>shallow structure</a:t>
            </a:r>
            <a:endParaRPr lang="zh-CN" altLang="en-US" dirty="0"/>
          </a:p>
        </p:txBody>
      </p:sp>
    </p:spTree>
    <p:extLst>
      <p:ext uri="{BB962C8B-B14F-4D97-AF65-F5344CB8AC3E}">
        <p14:creationId xmlns:p14="http://schemas.microsoft.com/office/powerpoint/2010/main" val="389611529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12192001" cy="771550"/>
          </a:xfrm>
          <a:prstGeom prst="rect">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 name="KSO_Shape"/>
          <p:cNvSpPr>
            <a:spLocks/>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fld id="{621CDAAB-C0A6-4FD1-AA53-D3E6AAF89412}" type="slidenum">
              <a:rPr lang="zh-CN" altLang="en-US" smtClean="0"/>
              <a:t>14</a:t>
            </a:fld>
            <a:endParaRPr lang="zh-CN" altLang="en-US"/>
          </a:p>
        </p:txBody>
      </p:sp>
      <p:sp>
        <p:nvSpPr>
          <p:cNvPr id="9" name="日期占位符 8"/>
          <p:cNvSpPr>
            <a:spLocks noGrp="1"/>
          </p:cNvSpPr>
          <p:nvPr>
            <p:ph type="dt" sz="half" idx="10"/>
          </p:nvPr>
        </p:nvSpPr>
        <p:spPr/>
        <p:txBody>
          <a:bodyPr/>
          <a:lstStyle/>
          <a:p>
            <a:fld id="{02685055-822F-47F3-83E5-A9E68F11BF2E}" type="datetime1">
              <a:rPr lang="zh-CN" altLang="en-US" smtClean="0"/>
              <a:t>2019/1/8</a:t>
            </a:fld>
            <a:endParaRPr lang="zh-CN" altLang="en-US"/>
          </a:p>
        </p:txBody>
      </p:sp>
      <p:sp>
        <p:nvSpPr>
          <p:cNvPr id="8" name="文本框 21"/>
          <p:cNvSpPr txBox="1"/>
          <p:nvPr/>
        </p:nvSpPr>
        <p:spPr>
          <a:xfrm>
            <a:off x="899592" y="123478"/>
            <a:ext cx="3855583" cy="502766"/>
          </a:xfrm>
          <a:prstGeom prst="rect">
            <a:avLst/>
          </a:prstGeom>
          <a:noFill/>
        </p:spPr>
        <p:txBody>
          <a:bodyPr wrap="square" lIns="91440" tIns="45720" rIns="91440" bIns="45720" rtlCol="0">
            <a:spAutoFit/>
          </a:bodyPr>
          <a:lstStyle/>
          <a:p>
            <a:r>
              <a:rPr lang="en-US" altLang="zh-CN" sz="2667" dirty="0" smtClean="0">
                <a:solidFill>
                  <a:schemeClr val="bg1"/>
                </a:solidFill>
                <a:latin typeface="微软雅黑" panose="020B0503020204020204" pitchFamily="34" charset="-122"/>
                <a:ea typeface="微软雅黑" panose="020B0503020204020204" pitchFamily="34" charset="-122"/>
              </a:rPr>
              <a:t>GCN Application</a:t>
            </a:r>
            <a:endParaRPr lang="zh-CN" altLang="en-US" sz="2667" dirty="0">
              <a:solidFill>
                <a:schemeClr val="bg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1852" y="1354861"/>
            <a:ext cx="10253710" cy="4526860"/>
          </a:xfrm>
          <a:prstGeom prst="rect">
            <a:avLst/>
          </a:prstGeom>
        </p:spPr>
      </p:pic>
    </p:spTree>
    <p:extLst>
      <p:ext uri="{BB962C8B-B14F-4D97-AF65-F5344CB8AC3E}">
        <p14:creationId xmlns:p14="http://schemas.microsoft.com/office/powerpoint/2010/main" val="275239087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12192001" cy="771550"/>
          </a:xfrm>
          <a:prstGeom prst="rect">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 name="KSO_Shape"/>
          <p:cNvSpPr>
            <a:spLocks/>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fld id="{621CDAAB-C0A6-4FD1-AA53-D3E6AAF89412}" type="slidenum">
              <a:rPr lang="zh-CN" altLang="en-US" smtClean="0"/>
              <a:t>15</a:t>
            </a:fld>
            <a:endParaRPr lang="zh-CN" altLang="en-US"/>
          </a:p>
        </p:txBody>
      </p:sp>
      <p:sp>
        <p:nvSpPr>
          <p:cNvPr id="9" name="日期占位符 8"/>
          <p:cNvSpPr>
            <a:spLocks noGrp="1"/>
          </p:cNvSpPr>
          <p:nvPr>
            <p:ph type="dt" sz="half" idx="10"/>
          </p:nvPr>
        </p:nvSpPr>
        <p:spPr/>
        <p:txBody>
          <a:bodyPr/>
          <a:lstStyle/>
          <a:p>
            <a:fld id="{02685055-822F-47F3-83E5-A9E68F11BF2E}" type="datetime1">
              <a:rPr lang="zh-CN" altLang="en-US" smtClean="0"/>
              <a:t>2019/1/10</a:t>
            </a:fld>
            <a:endParaRPr lang="zh-CN" altLang="en-US"/>
          </a:p>
        </p:txBody>
      </p:sp>
      <p:sp>
        <p:nvSpPr>
          <p:cNvPr id="8" name="文本框 21"/>
          <p:cNvSpPr txBox="1"/>
          <p:nvPr/>
        </p:nvSpPr>
        <p:spPr>
          <a:xfrm>
            <a:off x="899592" y="123478"/>
            <a:ext cx="4872558" cy="502766"/>
          </a:xfrm>
          <a:prstGeom prst="rect">
            <a:avLst/>
          </a:prstGeom>
          <a:noFill/>
        </p:spPr>
        <p:txBody>
          <a:bodyPr wrap="square" lIns="91440" tIns="45720" rIns="91440" bIns="45720" rtlCol="0">
            <a:spAutoFit/>
          </a:bodyPr>
          <a:lstStyle/>
          <a:p>
            <a:r>
              <a:rPr lang="en-US" altLang="zh-CN" sz="2667" dirty="0" smtClean="0">
                <a:solidFill>
                  <a:schemeClr val="bg1"/>
                </a:solidFill>
                <a:latin typeface="微软雅黑" panose="020B0503020204020204" pitchFamily="34" charset="-122"/>
                <a:ea typeface="微软雅黑" panose="020B0503020204020204" pitchFamily="34" charset="-122"/>
              </a:rPr>
              <a:t>GCN in Traffic Prediction</a:t>
            </a:r>
            <a:endParaRPr lang="zh-CN" altLang="en-US" sz="2667" dirty="0">
              <a:solidFill>
                <a:schemeClr val="bg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99592" y="942975"/>
            <a:ext cx="10539933" cy="646331"/>
          </a:xfrm>
          <a:prstGeom prst="rect">
            <a:avLst/>
          </a:prstGeom>
          <a:noFill/>
        </p:spPr>
        <p:txBody>
          <a:bodyPr wrap="square" rtlCol="0">
            <a:spAutoFit/>
          </a:bodyPr>
          <a:lstStyle/>
          <a:p>
            <a:r>
              <a:rPr lang="en-US" altLang="zh-CN" b="1" dirty="0" smtClean="0"/>
              <a:t>Problem</a:t>
            </a:r>
            <a:r>
              <a:rPr lang="zh-CN" altLang="en-US" b="1" dirty="0" smtClean="0"/>
              <a:t>：</a:t>
            </a:r>
            <a:endParaRPr lang="en-US" altLang="zh-CN" b="1" dirty="0" smtClean="0"/>
          </a:p>
          <a:p>
            <a:r>
              <a:rPr lang="zh-CN" altLang="en-US" dirty="0" smtClean="0"/>
              <a:t>给定道路当前时间之前的某段时间的交通流状况，预测下一个时间点的交通流状况</a:t>
            </a:r>
            <a:endParaRPr lang="zh-CN" altLang="en-US" dirty="0"/>
          </a:p>
        </p:txBody>
      </p:sp>
      <p:sp>
        <p:nvSpPr>
          <p:cNvPr id="10" name="文本框 9"/>
          <p:cNvSpPr txBox="1"/>
          <p:nvPr/>
        </p:nvSpPr>
        <p:spPr>
          <a:xfrm>
            <a:off x="990600" y="1724025"/>
            <a:ext cx="10258425" cy="923330"/>
          </a:xfrm>
          <a:prstGeom prst="rect">
            <a:avLst/>
          </a:prstGeom>
          <a:noFill/>
        </p:spPr>
        <p:txBody>
          <a:bodyPr wrap="square" rtlCol="0">
            <a:spAutoFit/>
          </a:bodyPr>
          <a:lstStyle/>
          <a:p>
            <a:r>
              <a:rPr lang="en-US" altLang="zh-CN" b="1" dirty="0" smtClean="0"/>
              <a:t>Methods</a:t>
            </a:r>
            <a:r>
              <a:rPr lang="zh-CN" altLang="en-US" b="1" dirty="0" smtClean="0"/>
              <a:t>：</a:t>
            </a:r>
            <a:endParaRPr lang="en-US" altLang="zh-CN" b="1" dirty="0" smtClean="0"/>
          </a:p>
          <a:p>
            <a:r>
              <a:rPr lang="en-US" altLang="zh-CN" dirty="0" smtClean="0"/>
              <a:t>ARIMA</a:t>
            </a:r>
            <a:r>
              <a:rPr lang="zh-CN" altLang="en-US" dirty="0" smtClean="0"/>
              <a:t>（</a:t>
            </a:r>
            <a:r>
              <a:rPr lang="en-US" altLang="zh-CN" b="1" dirty="0"/>
              <a:t>A</a:t>
            </a:r>
            <a:r>
              <a:rPr lang="en-US" altLang="zh-CN" dirty="0"/>
              <a:t>uto</a:t>
            </a:r>
            <a:r>
              <a:rPr lang="en-US" altLang="zh-CN" b="1" dirty="0"/>
              <a:t>r</a:t>
            </a:r>
            <a:r>
              <a:rPr lang="en-US" altLang="zh-CN" dirty="0"/>
              <a:t>egressive </a:t>
            </a:r>
            <a:r>
              <a:rPr lang="en-US" altLang="zh-CN" b="1" dirty="0"/>
              <a:t>I</a:t>
            </a:r>
            <a:r>
              <a:rPr lang="en-US" altLang="zh-CN" dirty="0"/>
              <a:t>ntegrated </a:t>
            </a:r>
            <a:r>
              <a:rPr lang="en-US" altLang="zh-CN" b="1" dirty="0"/>
              <a:t>M</a:t>
            </a:r>
            <a:r>
              <a:rPr lang="en-US" altLang="zh-CN" dirty="0"/>
              <a:t>oving </a:t>
            </a:r>
            <a:r>
              <a:rPr lang="en-US" altLang="zh-CN" b="1" dirty="0"/>
              <a:t>A</a:t>
            </a:r>
            <a:r>
              <a:rPr lang="en-US" altLang="zh-CN" dirty="0"/>
              <a:t>verage model</a:t>
            </a:r>
            <a:r>
              <a:rPr lang="zh-CN" altLang="en-US" dirty="0" smtClean="0"/>
              <a:t>）系列</a:t>
            </a:r>
            <a:endParaRPr lang="en-US" altLang="zh-CN" dirty="0" smtClean="0"/>
          </a:p>
          <a:p>
            <a:endParaRPr lang="zh-CN" altLang="en-US" dirty="0"/>
          </a:p>
        </p:txBody>
      </p:sp>
      <p:pic>
        <p:nvPicPr>
          <p:cNvPr id="11" name="图片 10"/>
          <p:cNvPicPr>
            <a:picLocks noChangeAspect="1"/>
          </p:cNvPicPr>
          <p:nvPr/>
        </p:nvPicPr>
        <p:blipFill>
          <a:blip r:embed="rId3"/>
          <a:stretch>
            <a:fillRect/>
          </a:stretch>
        </p:blipFill>
        <p:spPr>
          <a:xfrm>
            <a:off x="990600" y="2434455"/>
            <a:ext cx="4104762" cy="695238"/>
          </a:xfrm>
          <a:prstGeom prst="rect">
            <a:avLst/>
          </a:prstGeom>
        </p:spPr>
      </p:pic>
      <p:sp>
        <p:nvSpPr>
          <p:cNvPr id="12" name="文本框 11"/>
          <p:cNvSpPr txBox="1"/>
          <p:nvPr/>
        </p:nvSpPr>
        <p:spPr>
          <a:xfrm>
            <a:off x="1104900" y="3333750"/>
            <a:ext cx="9667875" cy="2539157"/>
          </a:xfrm>
          <a:prstGeom prst="rect">
            <a:avLst/>
          </a:prstGeom>
          <a:noFill/>
        </p:spPr>
        <p:txBody>
          <a:bodyPr wrap="square" rtlCol="0">
            <a:spAutoFit/>
          </a:bodyPr>
          <a:lstStyle/>
          <a:p>
            <a:pPr>
              <a:lnSpc>
                <a:spcPct val="150000"/>
              </a:lnSpc>
            </a:pPr>
            <a:r>
              <a:rPr lang="en-US" altLang="zh-CN" dirty="0" smtClean="0"/>
              <a:t>ARIMA=</a:t>
            </a:r>
            <a:r>
              <a:rPr lang="zh-CN" altLang="en-US" dirty="0"/>
              <a:t>自回归</a:t>
            </a:r>
            <a:r>
              <a:rPr lang="en-US" altLang="zh-CN" dirty="0"/>
              <a:t>(AR</a:t>
            </a:r>
            <a:r>
              <a:rPr lang="en-US" altLang="zh-CN" dirty="0" smtClean="0"/>
              <a:t>)+</a:t>
            </a:r>
            <a:r>
              <a:rPr lang="zh-CN" altLang="en-US" dirty="0" smtClean="0"/>
              <a:t>差分整合</a:t>
            </a:r>
            <a:r>
              <a:rPr lang="en-US" altLang="zh-CN" dirty="0" smtClean="0"/>
              <a:t>(I)+</a:t>
            </a:r>
            <a:r>
              <a:rPr lang="zh-CN" altLang="en-US" dirty="0"/>
              <a:t>移动平均</a:t>
            </a:r>
            <a:r>
              <a:rPr lang="en-US" altLang="zh-CN" dirty="0"/>
              <a:t>(MA</a:t>
            </a:r>
            <a:r>
              <a:rPr lang="en-US" altLang="zh-CN" dirty="0" smtClean="0"/>
              <a:t>)</a:t>
            </a:r>
          </a:p>
          <a:p>
            <a:pPr>
              <a:lnSpc>
                <a:spcPct val="150000"/>
              </a:lnSpc>
            </a:pPr>
            <a:r>
              <a:rPr lang="zh-CN" altLang="en-US" dirty="0" smtClean="0"/>
              <a:t>自回归：把信号序列看做是前</a:t>
            </a:r>
            <a:r>
              <a:rPr lang="en-US" altLang="zh-CN" dirty="0" smtClean="0"/>
              <a:t>k</a:t>
            </a:r>
            <a:r>
              <a:rPr lang="zh-CN" altLang="en-US" dirty="0" smtClean="0"/>
              <a:t>项的历史信号的线性加权求和加上随机项</a:t>
            </a:r>
            <a:endParaRPr lang="en-US" altLang="zh-CN" dirty="0" smtClean="0"/>
          </a:p>
          <a:p>
            <a:pPr>
              <a:lnSpc>
                <a:spcPct val="150000"/>
              </a:lnSpc>
            </a:pPr>
            <a:r>
              <a:rPr lang="zh-CN" altLang="en-US" dirty="0" smtClean="0"/>
              <a:t>移动平均：把信号序列看做平均值加上随机平均值附近的扰动误差</a:t>
            </a:r>
            <a:endParaRPr lang="en-US" altLang="zh-CN" dirty="0" smtClean="0"/>
          </a:p>
          <a:p>
            <a:pPr>
              <a:lnSpc>
                <a:spcPct val="150000"/>
              </a:lnSpc>
            </a:pPr>
            <a:r>
              <a:rPr lang="zh-CN" altLang="en-US" dirty="0" smtClean="0"/>
              <a:t>差分整合：差分的目的是为了将非平稳序列通过差分形式变成平稳序列</a:t>
            </a:r>
            <a:endParaRPr lang="en-US" altLang="zh-CN" dirty="0" smtClean="0"/>
          </a:p>
          <a:p>
            <a:pPr>
              <a:lnSpc>
                <a:spcPct val="150000"/>
              </a:lnSpc>
            </a:pPr>
            <a:endParaRPr lang="en-US" altLang="zh-CN" dirty="0"/>
          </a:p>
          <a:p>
            <a:pPr>
              <a:lnSpc>
                <a:spcPct val="150000"/>
              </a:lnSpc>
            </a:pPr>
            <a:r>
              <a:rPr lang="zh-CN" altLang="en-US" sz="1600" dirty="0" smtClean="0">
                <a:solidFill>
                  <a:srgbClr val="FF0000"/>
                </a:solidFill>
              </a:rPr>
              <a:t>平稳序列：基本上不存在趋势的序列</a:t>
            </a:r>
            <a:endParaRPr lang="zh-CN" altLang="en-US" sz="1600" dirty="0">
              <a:solidFill>
                <a:srgbClr val="FF0000"/>
              </a:solidFill>
            </a:endParaRPr>
          </a:p>
        </p:txBody>
      </p:sp>
    </p:spTree>
    <p:extLst>
      <p:ext uri="{BB962C8B-B14F-4D97-AF65-F5344CB8AC3E}">
        <p14:creationId xmlns:p14="http://schemas.microsoft.com/office/powerpoint/2010/main" val="26230122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12192001" cy="771550"/>
          </a:xfrm>
          <a:prstGeom prst="rect">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 name="KSO_Shape"/>
          <p:cNvSpPr>
            <a:spLocks/>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fld id="{621CDAAB-C0A6-4FD1-AA53-D3E6AAF89412}" type="slidenum">
              <a:rPr lang="zh-CN" altLang="en-US" smtClean="0"/>
              <a:t>16</a:t>
            </a:fld>
            <a:endParaRPr lang="zh-CN" altLang="en-US"/>
          </a:p>
        </p:txBody>
      </p:sp>
      <p:sp>
        <p:nvSpPr>
          <p:cNvPr id="9" name="日期占位符 8"/>
          <p:cNvSpPr>
            <a:spLocks noGrp="1"/>
          </p:cNvSpPr>
          <p:nvPr>
            <p:ph type="dt" sz="half" idx="10"/>
          </p:nvPr>
        </p:nvSpPr>
        <p:spPr/>
        <p:txBody>
          <a:bodyPr/>
          <a:lstStyle/>
          <a:p>
            <a:fld id="{02685055-822F-47F3-83E5-A9E68F11BF2E}" type="datetime1">
              <a:rPr lang="zh-CN" altLang="en-US" smtClean="0"/>
              <a:t>2019/1/10</a:t>
            </a:fld>
            <a:endParaRPr lang="zh-CN" altLang="en-US"/>
          </a:p>
        </p:txBody>
      </p:sp>
      <p:sp>
        <p:nvSpPr>
          <p:cNvPr id="8" name="文本框 21"/>
          <p:cNvSpPr txBox="1"/>
          <p:nvPr/>
        </p:nvSpPr>
        <p:spPr>
          <a:xfrm>
            <a:off x="899592" y="123478"/>
            <a:ext cx="4872558" cy="502766"/>
          </a:xfrm>
          <a:prstGeom prst="rect">
            <a:avLst/>
          </a:prstGeom>
          <a:noFill/>
        </p:spPr>
        <p:txBody>
          <a:bodyPr wrap="square" lIns="91440" tIns="45720" rIns="91440" bIns="45720" rtlCol="0">
            <a:spAutoFit/>
          </a:bodyPr>
          <a:lstStyle/>
          <a:p>
            <a:r>
              <a:rPr lang="en-US" altLang="zh-CN" sz="2667" dirty="0" smtClean="0">
                <a:solidFill>
                  <a:schemeClr val="bg1"/>
                </a:solidFill>
                <a:latin typeface="微软雅黑" panose="020B0503020204020204" pitchFamily="34" charset="-122"/>
                <a:ea typeface="微软雅黑" panose="020B0503020204020204" pitchFamily="34" charset="-122"/>
              </a:rPr>
              <a:t>GCN in Traffic Prediction</a:t>
            </a:r>
            <a:r>
              <a:rPr lang="zh-CN" altLang="en-US" sz="2667" dirty="0" smtClean="0">
                <a:solidFill>
                  <a:schemeClr val="bg1"/>
                </a:solidFill>
                <a:latin typeface="微软雅黑" panose="020B0503020204020204" pitchFamily="34" charset="-122"/>
                <a:ea typeface="微软雅黑" panose="020B0503020204020204" pitchFamily="34" charset="-122"/>
              </a:rPr>
              <a:t>（续）</a:t>
            </a:r>
            <a:endParaRPr lang="zh-CN" altLang="en-US" sz="2667"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899592" y="1143000"/>
            <a:ext cx="6853758" cy="1477328"/>
          </a:xfrm>
          <a:prstGeom prst="rect">
            <a:avLst/>
          </a:prstGeom>
          <a:noFill/>
        </p:spPr>
        <p:txBody>
          <a:bodyPr wrap="square" rtlCol="0">
            <a:spAutoFit/>
          </a:bodyPr>
          <a:lstStyle/>
          <a:p>
            <a:pPr>
              <a:lnSpc>
                <a:spcPct val="150000"/>
              </a:lnSpc>
            </a:pPr>
            <a:r>
              <a:rPr lang="en-US" altLang="zh-CN" dirty="0" smtClean="0"/>
              <a:t>CNN</a:t>
            </a:r>
            <a:r>
              <a:rPr lang="zh-CN" altLang="en-US" dirty="0" smtClean="0"/>
              <a:t>：将道路划分为网格，可能存在一个网格多条道路的问题</a:t>
            </a:r>
            <a:endParaRPr lang="en-US" altLang="zh-CN" dirty="0" smtClean="0"/>
          </a:p>
          <a:p>
            <a:pPr>
              <a:lnSpc>
                <a:spcPct val="150000"/>
              </a:lnSpc>
            </a:pPr>
            <a:r>
              <a:rPr lang="en-US" altLang="zh-CN" sz="1400" i="1" dirty="0"/>
              <a:t>Ma X, Dai Z, He Z, et al. Learning traffic as images: a deep convolutional neural network for large-scale transportation network speed prediction[J]. Sensors, 2017, 17(4): 818</a:t>
            </a:r>
            <a:r>
              <a:rPr lang="en-US" altLang="zh-CN" sz="1400" i="1" dirty="0" smtClean="0"/>
              <a:t>.</a:t>
            </a:r>
          </a:p>
        </p:txBody>
      </p:sp>
      <p:pic>
        <p:nvPicPr>
          <p:cNvPr id="5" name="图片 4"/>
          <p:cNvPicPr>
            <a:picLocks noChangeAspect="1"/>
          </p:cNvPicPr>
          <p:nvPr/>
        </p:nvPicPr>
        <p:blipFill>
          <a:blip r:embed="rId3"/>
          <a:stretch>
            <a:fillRect/>
          </a:stretch>
        </p:blipFill>
        <p:spPr>
          <a:xfrm>
            <a:off x="8449038" y="1950913"/>
            <a:ext cx="2904762" cy="2723809"/>
          </a:xfrm>
          <a:prstGeom prst="rect">
            <a:avLst/>
          </a:prstGeom>
        </p:spPr>
      </p:pic>
      <p:pic>
        <p:nvPicPr>
          <p:cNvPr id="13" name="图片 12"/>
          <p:cNvPicPr>
            <a:picLocks noChangeAspect="1"/>
          </p:cNvPicPr>
          <p:nvPr/>
        </p:nvPicPr>
        <p:blipFill>
          <a:blip r:embed="rId4"/>
          <a:stretch>
            <a:fillRect/>
          </a:stretch>
        </p:blipFill>
        <p:spPr>
          <a:xfrm>
            <a:off x="1162413" y="2965874"/>
            <a:ext cx="5809524" cy="3390476"/>
          </a:xfrm>
          <a:prstGeom prst="rect">
            <a:avLst/>
          </a:prstGeom>
        </p:spPr>
      </p:pic>
      <p:sp>
        <p:nvSpPr>
          <p:cNvPr id="14" name="文本框 13"/>
          <p:cNvSpPr txBox="1"/>
          <p:nvPr/>
        </p:nvSpPr>
        <p:spPr>
          <a:xfrm>
            <a:off x="9372600" y="4810125"/>
            <a:ext cx="2447925" cy="338554"/>
          </a:xfrm>
          <a:prstGeom prst="rect">
            <a:avLst/>
          </a:prstGeom>
          <a:noFill/>
        </p:spPr>
        <p:txBody>
          <a:bodyPr wrap="square" rtlCol="0">
            <a:spAutoFit/>
          </a:bodyPr>
          <a:lstStyle/>
          <a:p>
            <a:r>
              <a:rPr lang="zh-CN" altLang="en-US" sz="1600" dirty="0" smtClean="0"/>
              <a:t>北京二环线</a:t>
            </a:r>
            <a:endParaRPr lang="zh-CN" altLang="en-US" sz="1600" dirty="0"/>
          </a:p>
        </p:txBody>
      </p:sp>
    </p:spTree>
    <p:extLst>
      <p:ext uri="{BB962C8B-B14F-4D97-AF65-F5344CB8AC3E}">
        <p14:creationId xmlns:p14="http://schemas.microsoft.com/office/powerpoint/2010/main" val="424997943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12192001" cy="771550"/>
          </a:xfrm>
          <a:prstGeom prst="rect">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 name="KSO_Shape"/>
          <p:cNvSpPr>
            <a:spLocks/>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fld id="{621CDAAB-C0A6-4FD1-AA53-D3E6AAF89412}" type="slidenum">
              <a:rPr lang="zh-CN" altLang="en-US" smtClean="0"/>
              <a:t>17</a:t>
            </a:fld>
            <a:endParaRPr lang="zh-CN" altLang="en-US"/>
          </a:p>
        </p:txBody>
      </p:sp>
      <p:sp>
        <p:nvSpPr>
          <p:cNvPr id="9" name="日期占位符 8"/>
          <p:cNvSpPr>
            <a:spLocks noGrp="1"/>
          </p:cNvSpPr>
          <p:nvPr>
            <p:ph type="dt" sz="half" idx="10"/>
          </p:nvPr>
        </p:nvSpPr>
        <p:spPr/>
        <p:txBody>
          <a:bodyPr/>
          <a:lstStyle/>
          <a:p>
            <a:fld id="{02685055-822F-47F3-83E5-A9E68F11BF2E}" type="datetime1">
              <a:rPr lang="zh-CN" altLang="en-US" smtClean="0"/>
              <a:t>2019/1/10</a:t>
            </a:fld>
            <a:endParaRPr lang="zh-CN" altLang="en-US"/>
          </a:p>
        </p:txBody>
      </p:sp>
      <p:sp>
        <p:nvSpPr>
          <p:cNvPr id="8" name="文本框 21"/>
          <p:cNvSpPr txBox="1"/>
          <p:nvPr/>
        </p:nvSpPr>
        <p:spPr>
          <a:xfrm>
            <a:off x="899592" y="123478"/>
            <a:ext cx="4872558" cy="502766"/>
          </a:xfrm>
          <a:prstGeom prst="rect">
            <a:avLst/>
          </a:prstGeom>
          <a:noFill/>
        </p:spPr>
        <p:txBody>
          <a:bodyPr wrap="square" lIns="91440" tIns="45720" rIns="91440" bIns="45720" rtlCol="0">
            <a:spAutoFit/>
          </a:bodyPr>
          <a:lstStyle/>
          <a:p>
            <a:r>
              <a:rPr lang="en-US" altLang="zh-CN" sz="2667" dirty="0" smtClean="0">
                <a:solidFill>
                  <a:schemeClr val="bg1"/>
                </a:solidFill>
                <a:latin typeface="微软雅黑" panose="020B0503020204020204" pitchFamily="34" charset="-122"/>
                <a:ea typeface="微软雅黑" panose="020B0503020204020204" pitchFamily="34" charset="-122"/>
              </a:rPr>
              <a:t>GCN in Traffic Prediction</a:t>
            </a:r>
            <a:r>
              <a:rPr lang="zh-CN" altLang="en-US" sz="2667" dirty="0" smtClean="0">
                <a:solidFill>
                  <a:schemeClr val="bg1"/>
                </a:solidFill>
                <a:latin typeface="微软雅黑" panose="020B0503020204020204" pitchFamily="34" charset="-122"/>
                <a:ea typeface="微软雅黑" panose="020B0503020204020204" pitchFamily="34" charset="-122"/>
              </a:rPr>
              <a:t>（续）</a:t>
            </a:r>
            <a:endParaRPr lang="zh-CN" altLang="en-US" sz="2667"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899592" y="1143000"/>
            <a:ext cx="10454208" cy="793487"/>
          </a:xfrm>
          <a:prstGeom prst="rect">
            <a:avLst/>
          </a:prstGeom>
          <a:noFill/>
        </p:spPr>
        <p:txBody>
          <a:bodyPr wrap="square" rtlCol="0">
            <a:spAutoFit/>
          </a:bodyPr>
          <a:lstStyle/>
          <a:p>
            <a:pPr>
              <a:lnSpc>
                <a:spcPct val="150000"/>
              </a:lnSpc>
            </a:pPr>
            <a:r>
              <a:rPr lang="en-US" altLang="zh-CN" sz="1600" dirty="0" smtClean="0"/>
              <a:t>LSTM/GRU/RNN</a:t>
            </a:r>
            <a:r>
              <a:rPr lang="zh-CN" altLang="en-US" sz="1600" dirty="0"/>
              <a:t>系列：因时间记忆机制的优势擅长时序数据的训练，单独采用该种方法的时候</a:t>
            </a:r>
            <a:r>
              <a:rPr lang="zh-CN" altLang="en-US" sz="1600" dirty="0" smtClean="0"/>
              <a:t>，忽视</a:t>
            </a:r>
            <a:r>
              <a:rPr lang="zh-CN" altLang="en-US" sz="1600" dirty="0"/>
              <a:t>了</a:t>
            </a:r>
            <a:r>
              <a:rPr lang="en-US" altLang="zh-CN" sz="1600" dirty="0"/>
              <a:t>Spatial </a:t>
            </a:r>
            <a:r>
              <a:rPr lang="en-US" altLang="zh-CN" sz="1600" dirty="0" smtClean="0"/>
              <a:t>dependency</a:t>
            </a:r>
          </a:p>
        </p:txBody>
      </p:sp>
      <p:pic>
        <p:nvPicPr>
          <p:cNvPr id="6" name="图片 5"/>
          <p:cNvPicPr>
            <a:picLocks noChangeAspect="1"/>
          </p:cNvPicPr>
          <p:nvPr/>
        </p:nvPicPr>
        <p:blipFill>
          <a:blip r:embed="rId3"/>
          <a:stretch>
            <a:fillRect/>
          </a:stretch>
        </p:blipFill>
        <p:spPr>
          <a:xfrm>
            <a:off x="2924550" y="1723858"/>
            <a:ext cx="6000000" cy="3533333"/>
          </a:xfrm>
          <a:prstGeom prst="rect">
            <a:avLst/>
          </a:prstGeom>
        </p:spPr>
      </p:pic>
      <p:sp>
        <p:nvSpPr>
          <p:cNvPr id="10" name="矩形 9"/>
          <p:cNvSpPr/>
          <p:nvPr/>
        </p:nvSpPr>
        <p:spPr>
          <a:xfrm>
            <a:off x="1240371" y="5410027"/>
            <a:ext cx="9772649" cy="793487"/>
          </a:xfrm>
          <a:prstGeom prst="rect">
            <a:avLst/>
          </a:prstGeom>
        </p:spPr>
        <p:txBody>
          <a:bodyPr wrap="square">
            <a:spAutoFit/>
          </a:bodyPr>
          <a:lstStyle/>
          <a:p>
            <a:pPr>
              <a:lnSpc>
                <a:spcPct val="150000"/>
              </a:lnSpc>
            </a:pPr>
            <a:r>
              <a:rPr lang="en-US" altLang="zh-CN" sz="1600" i="1" dirty="0" err="1"/>
              <a:t>Azzouni</a:t>
            </a:r>
            <a:r>
              <a:rPr lang="en-US" altLang="zh-CN" sz="1600" i="1" dirty="0"/>
              <a:t> A, </a:t>
            </a:r>
            <a:r>
              <a:rPr lang="en-US" altLang="zh-CN" sz="1600" i="1" dirty="0" err="1"/>
              <a:t>Pujolle</a:t>
            </a:r>
            <a:r>
              <a:rPr lang="en-US" altLang="zh-CN" sz="1600" i="1" dirty="0"/>
              <a:t> G. A long short-term memory recurrent neural network framework for network traffic matrix prediction[J]. </a:t>
            </a:r>
            <a:r>
              <a:rPr lang="en-US" altLang="zh-CN" sz="1600" i="1" dirty="0" err="1"/>
              <a:t>arXiv</a:t>
            </a:r>
            <a:r>
              <a:rPr lang="en-US" altLang="zh-CN" sz="1600" i="1" dirty="0"/>
              <a:t> preprint arXiv:1705.05690, 2017.</a:t>
            </a:r>
            <a:endParaRPr lang="en-US" altLang="zh-CN" sz="1400" i="1" dirty="0"/>
          </a:p>
        </p:txBody>
      </p:sp>
    </p:spTree>
    <p:extLst>
      <p:ext uri="{BB962C8B-B14F-4D97-AF65-F5344CB8AC3E}">
        <p14:creationId xmlns:p14="http://schemas.microsoft.com/office/powerpoint/2010/main" val="415816036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12192001" cy="771550"/>
          </a:xfrm>
          <a:prstGeom prst="rect">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 name="KSO_Shape"/>
          <p:cNvSpPr>
            <a:spLocks/>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fld id="{621CDAAB-C0A6-4FD1-AA53-D3E6AAF89412}" type="slidenum">
              <a:rPr lang="zh-CN" altLang="en-US" smtClean="0"/>
              <a:t>18</a:t>
            </a:fld>
            <a:endParaRPr lang="zh-CN" altLang="en-US"/>
          </a:p>
        </p:txBody>
      </p:sp>
      <p:sp>
        <p:nvSpPr>
          <p:cNvPr id="9" name="日期占位符 8"/>
          <p:cNvSpPr>
            <a:spLocks noGrp="1"/>
          </p:cNvSpPr>
          <p:nvPr>
            <p:ph type="dt" sz="half" idx="10"/>
          </p:nvPr>
        </p:nvSpPr>
        <p:spPr/>
        <p:txBody>
          <a:bodyPr/>
          <a:lstStyle/>
          <a:p>
            <a:fld id="{02685055-822F-47F3-83E5-A9E68F11BF2E}" type="datetime1">
              <a:rPr lang="zh-CN" altLang="en-US" smtClean="0"/>
              <a:t>2019/1/10</a:t>
            </a:fld>
            <a:endParaRPr lang="zh-CN" altLang="en-US"/>
          </a:p>
        </p:txBody>
      </p:sp>
      <p:sp>
        <p:nvSpPr>
          <p:cNvPr id="8" name="文本框 21"/>
          <p:cNvSpPr txBox="1"/>
          <p:nvPr/>
        </p:nvSpPr>
        <p:spPr>
          <a:xfrm>
            <a:off x="899592" y="123478"/>
            <a:ext cx="4872558" cy="502766"/>
          </a:xfrm>
          <a:prstGeom prst="rect">
            <a:avLst/>
          </a:prstGeom>
          <a:noFill/>
        </p:spPr>
        <p:txBody>
          <a:bodyPr wrap="square" lIns="91440" tIns="45720" rIns="91440" bIns="45720" rtlCol="0">
            <a:spAutoFit/>
          </a:bodyPr>
          <a:lstStyle/>
          <a:p>
            <a:r>
              <a:rPr lang="en-US" altLang="zh-CN" sz="2667" dirty="0" smtClean="0">
                <a:solidFill>
                  <a:schemeClr val="bg1"/>
                </a:solidFill>
                <a:latin typeface="微软雅黑" panose="020B0503020204020204" pitchFamily="34" charset="-122"/>
                <a:ea typeface="微软雅黑" panose="020B0503020204020204" pitchFamily="34" charset="-122"/>
              </a:rPr>
              <a:t>GCN in Traffic Prediction</a:t>
            </a:r>
            <a:r>
              <a:rPr lang="zh-CN" altLang="en-US" sz="2667" dirty="0" smtClean="0">
                <a:solidFill>
                  <a:schemeClr val="bg1"/>
                </a:solidFill>
                <a:latin typeface="微软雅黑" panose="020B0503020204020204" pitchFamily="34" charset="-122"/>
                <a:ea typeface="微软雅黑" panose="020B0503020204020204" pitchFamily="34" charset="-122"/>
              </a:rPr>
              <a:t>（续）</a:t>
            </a:r>
            <a:endParaRPr lang="zh-CN" altLang="en-US" sz="2667"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899592" y="1143000"/>
            <a:ext cx="5806008" cy="1569660"/>
          </a:xfrm>
          <a:prstGeom prst="rect">
            <a:avLst/>
          </a:prstGeom>
          <a:noFill/>
        </p:spPr>
        <p:txBody>
          <a:bodyPr wrap="square" rtlCol="0">
            <a:spAutoFit/>
          </a:bodyPr>
          <a:lstStyle/>
          <a:p>
            <a:pPr>
              <a:lnSpc>
                <a:spcPct val="150000"/>
              </a:lnSpc>
            </a:pPr>
            <a:r>
              <a:rPr lang="en-US" altLang="zh-CN" sz="1600" dirty="0" err="1" smtClean="0"/>
              <a:t>Cheby</a:t>
            </a:r>
            <a:r>
              <a:rPr lang="en-US" altLang="zh-CN" sz="1600" dirty="0" smtClean="0"/>
              <a:t>-Net/</a:t>
            </a:r>
            <a:r>
              <a:rPr lang="en-US" altLang="zh-CN" sz="1600" dirty="0" err="1" smtClean="0"/>
              <a:t>GraphSAGE</a:t>
            </a:r>
            <a:r>
              <a:rPr lang="en-US" altLang="zh-CN" sz="1600" dirty="0" smtClean="0"/>
              <a:t>/GAT/Fast-GCN/GCN</a:t>
            </a:r>
            <a:r>
              <a:rPr lang="zh-CN" altLang="en-US" sz="1600" dirty="0" smtClean="0"/>
              <a:t>等</a:t>
            </a:r>
            <a:r>
              <a:rPr lang="en-US" altLang="zh-CN" sz="1600" dirty="0" smtClean="0"/>
              <a:t>GNN</a:t>
            </a:r>
            <a:r>
              <a:rPr lang="zh-CN" altLang="en-US" sz="1600" dirty="0" smtClean="0"/>
              <a:t>系列：</a:t>
            </a:r>
            <a:endParaRPr lang="en-US" altLang="zh-CN" sz="1600" dirty="0" smtClean="0"/>
          </a:p>
          <a:p>
            <a:pPr>
              <a:lnSpc>
                <a:spcPct val="150000"/>
              </a:lnSpc>
            </a:pPr>
            <a:r>
              <a:rPr lang="zh-CN" altLang="en-US" sz="1600" dirty="0" smtClean="0"/>
              <a:t>引入</a:t>
            </a:r>
            <a:r>
              <a:rPr lang="en-US" altLang="zh-CN" sz="1600" dirty="0" smtClean="0"/>
              <a:t>Graph</a:t>
            </a:r>
            <a:r>
              <a:rPr lang="zh-CN" altLang="en-US" sz="1600" dirty="0" smtClean="0"/>
              <a:t>领域知识，建立空间邻接矩阵，不同的模型按照不同的手段建立感受野的范围，实现节点在邻域范围内的</a:t>
            </a:r>
            <a:r>
              <a:rPr lang="en-US" altLang="zh-CN" sz="1600" dirty="0" smtClean="0"/>
              <a:t>massage passing</a:t>
            </a:r>
            <a:r>
              <a:rPr lang="zh-CN" altLang="en-US" sz="1600" dirty="0" smtClean="0"/>
              <a:t>，从而实现</a:t>
            </a:r>
            <a:r>
              <a:rPr lang="zh-CN" altLang="en-US" sz="1600" dirty="0"/>
              <a:t>空间</a:t>
            </a:r>
            <a:r>
              <a:rPr lang="zh-CN" altLang="en-US" sz="1600" dirty="0" smtClean="0"/>
              <a:t>关系依赖的保留</a:t>
            </a:r>
            <a:endParaRPr lang="en-US" altLang="zh-CN" sz="1600" dirty="0" smtClean="0"/>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6707" y="1033943"/>
            <a:ext cx="2534004" cy="1676634"/>
          </a:xfrm>
          <a:prstGeom prst="rect">
            <a:avLst/>
          </a:prstGeom>
        </p:spPr>
      </p:pic>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9318" y="3237832"/>
            <a:ext cx="3814632" cy="2813686"/>
          </a:xfrm>
          <a:prstGeom prst="rect">
            <a:avLst/>
          </a:prstGeom>
        </p:spPr>
      </p:pic>
      <p:grpSp>
        <p:nvGrpSpPr>
          <p:cNvPr id="12" name="组合 11"/>
          <p:cNvGrpSpPr/>
          <p:nvPr/>
        </p:nvGrpSpPr>
        <p:grpSpPr>
          <a:xfrm>
            <a:off x="6394510" y="3013326"/>
            <a:ext cx="4572001" cy="3038192"/>
            <a:chOff x="2424173" y="1625940"/>
            <a:chExt cx="8253390" cy="4927809"/>
          </a:xfrm>
        </p:grpSpPr>
        <p:pic>
          <p:nvPicPr>
            <p:cNvPr id="13" name="图片 12"/>
            <p:cNvPicPr>
              <a:picLocks noChangeAspect="1"/>
            </p:cNvPicPr>
            <p:nvPr/>
          </p:nvPicPr>
          <p:blipFill>
            <a:blip r:embed="rId5"/>
            <a:stretch>
              <a:fillRect/>
            </a:stretch>
          </p:blipFill>
          <p:spPr>
            <a:xfrm>
              <a:off x="2424941" y="1630275"/>
              <a:ext cx="4184892" cy="2524769"/>
            </a:xfrm>
            <a:prstGeom prst="rect">
              <a:avLst/>
            </a:prstGeom>
          </p:spPr>
        </p:pic>
        <p:pic>
          <p:nvPicPr>
            <p:cNvPr id="14" name="图片 13"/>
            <p:cNvPicPr>
              <a:picLocks noChangeAspect="1"/>
            </p:cNvPicPr>
            <p:nvPr/>
          </p:nvPicPr>
          <p:blipFill>
            <a:blip r:embed="rId6"/>
            <a:stretch>
              <a:fillRect/>
            </a:stretch>
          </p:blipFill>
          <p:spPr>
            <a:xfrm>
              <a:off x="2424173" y="4135848"/>
              <a:ext cx="4073548" cy="2417901"/>
            </a:xfrm>
            <a:prstGeom prst="rect">
              <a:avLst/>
            </a:prstGeom>
          </p:spPr>
        </p:pic>
        <p:pic>
          <p:nvPicPr>
            <p:cNvPr id="15" name="图片 14"/>
            <p:cNvPicPr>
              <a:picLocks noChangeAspect="1"/>
            </p:cNvPicPr>
            <p:nvPr/>
          </p:nvPicPr>
          <p:blipFill>
            <a:blip r:embed="rId7"/>
            <a:stretch>
              <a:fillRect/>
            </a:stretch>
          </p:blipFill>
          <p:spPr>
            <a:xfrm>
              <a:off x="6429563" y="4155044"/>
              <a:ext cx="4248000" cy="2398705"/>
            </a:xfrm>
            <a:prstGeom prst="rect">
              <a:avLst/>
            </a:prstGeom>
          </p:spPr>
        </p:pic>
        <p:pic>
          <p:nvPicPr>
            <p:cNvPr id="16" name="图片 15"/>
            <p:cNvPicPr>
              <a:picLocks noChangeAspect="1"/>
            </p:cNvPicPr>
            <p:nvPr/>
          </p:nvPicPr>
          <p:blipFill>
            <a:blip r:embed="rId8"/>
            <a:stretch>
              <a:fillRect/>
            </a:stretch>
          </p:blipFill>
          <p:spPr>
            <a:xfrm>
              <a:off x="6418875" y="1625940"/>
              <a:ext cx="4084236" cy="2556237"/>
            </a:xfrm>
            <a:prstGeom prst="rect">
              <a:avLst/>
            </a:prstGeom>
          </p:spPr>
        </p:pic>
      </p:grpSp>
    </p:spTree>
    <p:extLst>
      <p:ext uri="{BB962C8B-B14F-4D97-AF65-F5344CB8AC3E}">
        <p14:creationId xmlns:p14="http://schemas.microsoft.com/office/powerpoint/2010/main" val="159842110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12192001" cy="771550"/>
          </a:xfrm>
          <a:prstGeom prst="rect">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 name="KSO_Shape"/>
          <p:cNvSpPr>
            <a:spLocks/>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fld id="{621CDAAB-C0A6-4FD1-AA53-D3E6AAF89412}" type="slidenum">
              <a:rPr lang="zh-CN" altLang="en-US" smtClean="0"/>
              <a:t>19</a:t>
            </a:fld>
            <a:endParaRPr lang="zh-CN" altLang="en-US"/>
          </a:p>
        </p:txBody>
      </p:sp>
      <p:sp>
        <p:nvSpPr>
          <p:cNvPr id="9" name="日期占位符 8"/>
          <p:cNvSpPr>
            <a:spLocks noGrp="1"/>
          </p:cNvSpPr>
          <p:nvPr>
            <p:ph type="dt" sz="half" idx="10"/>
          </p:nvPr>
        </p:nvSpPr>
        <p:spPr/>
        <p:txBody>
          <a:bodyPr/>
          <a:lstStyle/>
          <a:p>
            <a:fld id="{02685055-822F-47F3-83E5-A9E68F11BF2E}" type="datetime1">
              <a:rPr lang="zh-CN" altLang="en-US" smtClean="0"/>
              <a:t>2019/1/8</a:t>
            </a:fld>
            <a:endParaRPr lang="zh-CN" altLang="en-US"/>
          </a:p>
        </p:txBody>
      </p:sp>
      <p:sp>
        <p:nvSpPr>
          <p:cNvPr id="8" name="文本框 21"/>
          <p:cNvSpPr txBox="1"/>
          <p:nvPr/>
        </p:nvSpPr>
        <p:spPr>
          <a:xfrm>
            <a:off x="899592" y="123478"/>
            <a:ext cx="3855583" cy="502766"/>
          </a:xfrm>
          <a:prstGeom prst="rect">
            <a:avLst/>
          </a:prstGeom>
          <a:noFill/>
        </p:spPr>
        <p:txBody>
          <a:bodyPr wrap="square" lIns="91440" tIns="45720" rIns="91440" bIns="45720" rtlCol="0">
            <a:spAutoFit/>
          </a:bodyPr>
          <a:lstStyle/>
          <a:p>
            <a:r>
              <a:rPr lang="en-US" altLang="zh-CN" sz="2667" dirty="0" smtClean="0">
                <a:solidFill>
                  <a:schemeClr val="bg1"/>
                </a:solidFill>
                <a:latin typeface="微软雅黑" panose="020B0503020204020204" pitchFamily="34" charset="-122"/>
                <a:ea typeface="微软雅黑" panose="020B0503020204020204" pitchFamily="34" charset="-122"/>
              </a:rPr>
              <a:t>GCN-Future Work</a:t>
            </a:r>
            <a:endParaRPr lang="zh-CN" altLang="en-US" sz="2667" dirty="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981075" y="1038225"/>
            <a:ext cx="10277475" cy="5078313"/>
          </a:xfrm>
          <a:prstGeom prst="rect">
            <a:avLst/>
          </a:prstGeom>
          <a:noFill/>
        </p:spPr>
        <p:txBody>
          <a:bodyPr wrap="square" rtlCol="0">
            <a:spAutoFit/>
          </a:bodyPr>
          <a:lstStyle/>
          <a:p>
            <a:r>
              <a:rPr lang="en-US" altLang="zh-CN" b="1" dirty="0" smtClean="0"/>
              <a:t>1</a:t>
            </a:r>
            <a:r>
              <a:rPr lang="zh-CN" altLang="en-US" b="1" dirty="0" smtClean="0"/>
              <a:t>，</a:t>
            </a:r>
            <a:r>
              <a:rPr lang="en-US" altLang="zh-CN" b="1" dirty="0" smtClean="0"/>
              <a:t>Dynamic Graph</a:t>
            </a:r>
          </a:p>
          <a:p>
            <a:r>
              <a:rPr lang="zh-CN" altLang="en-US" dirty="0" smtClean="0"/>
              <a:t>大部分的现有的网络都是按照</a:t>
            </a:r>
            <a:r>
              <a:rPr lang="en-US" altLang="zh-CN" dirty="0" smtClean="0"/>
              <a:t>fixed graph</a:t>
            </a:r>
            <a:r>
              <a:rPr lang="zh-CN" altLang="en-US" dirty="0" smtClean="0"/>
              <a:t>进行后续计算，对于节点动态更新、新增、删除的</a:t>
            </a:r>
            <a:r>
              <a:rPr lang="en-US" altLang="zh-CN" dirty="0" smtClean="0"/>
              <a:t>graph</a:t>
            </a:r>
            <a:r>
              <a:rPr lang="zh-CN" altLang="en-US" dirty="0" smtClean="0"/>
              <a:t>如何研究？</a:t>
            </a:r>
            <a:endParaRPr lang="en-US" altLang="zh-CN" dirty="0" smtClean="0"/>
          </a:p>
          <a:p>
            <a:r>
              <a:rPr lang="en-US" altLang="zh-CN" b="1" dirty="0" smtClean="0"/>
              <a:t>2</a:t>
            </a:r>
            <a:r>
              <a:rPr lang="zh-CN" altLang="en-US" b="1" dirty="0" smtClean="0"/>
              <a:t>，</a:t>
            </a:r>
            <a:r>
              <a:rPr lang="en-US" altLang="zh-CN" b="1" dirty="0" smtClean="0"/>
              <a:t>Complex task</a:t>
            </a:r>
          </a:p>
          <a:p>
            <a:r>
              <a:rPr lang="zh-CN" altLang="en-US" dirty="0"/>
              <a:t>当解决复杂任务时，如多标签节点分类，边上带特征的网络</a:t>
            </a:r>
            <a:r>
              <a:rPr lang="zh-CN" altLang="en-US" dirty="0" smtClean="0"/>
              <a:t>，异质网络</a:t>
            </a:r>
            <a:r>
              <a:rPr lang="zh-CN" altLang="en-US" dirty="0"/>
              <a:t>，如何设计</a:t>
            </a:r>
            <a:r>
              <a:rPr lang="zh-CN" altLang="en-US" dirty="0" smtClean="0"/>
              <a:t>模型？ </a:t>
            </a:r>
            <a:endParaRPr lang="en-US" altLang="zh-CN" b="1" dirty="0" smtClean="0"/>
          </a:p>
          <a:p>
            <a:r>
              <a:rPr lang="en-US" altLang="zh-CN" b="1" dirty="0" smtClean="0"/>
              <a:t>3</a:t>
            </a:r>
            <a:r>
              <a:rPr lang="zh-CN" altLang="en-US" b="1" dirty="0" smtClean="0"/>
              <a:t>，</a:t>
            </a:r>
            <a:r>
              <a:rPr lang="en-US" altLang="zh-CN" b="1" dirty="0" smtClean="0"/>
              <a:t>Scalability</a:t>
            </a:r>
          </a:p>
          <a:p>
            <a:r>
              <a:rPr lang="zh-CN" altLang="en-US" dirty="0" smtClean="0"/>
              <a:t>当节点规模数量巨大的时候，目前的</a:t>
            </a:r>
            <a:r>
              <a:rPr lang="en-US" altLang="zh-CN" dirty="0" smtClean="0"/>
              <a:t>GCN</a:t>
            </a:r>
            <a:r>
              <a:rPr lang="zh-CN" altLang="en-US" dirty="0" smtClean="0"/>
              <a:t>网络训练都是采用的</a:t>
            </a:r>
            <a:r>
              <a:rPr lang="en-US" altLang="zh-CN" dirty="0" smtClean="0"/>
              <a:t>One-Batch</a:t>
            </a:r>
            <a:r>
              <a:rPr lang="zh-CN" altLang="en-US" dirty="0" smtClean="0"/>
              <a:t>（针对节点而言）的方式进行训练，这样计算性能会成为瓶颈。为了提升性能，如何将节点打散，进行分批训练，这样更具有实际的应用价值。目前已经有少部分的研究已经利用将节点</a:t>
            </a:r>
            <a:r>
              <a:rPr lang="en-US" altLang="zh-CN" dirty="0" smtClean="0"/>
              <a:t>embedding</a:t>
            </a:r>
            <a:r>
              <a:rPr lang="zh-CN" altLang="en-US" dirty="0" smtClean="0"/>
              <a:t>化，计算节点数达</a:t>
            </a:r>
            <a:r>
              <a:rPr lang="en-US" altLang="zh-CN" dirty="0" smtClean="0"/>
              <a:t>billion</a:t>
            </a:r>
            <a:r>
              <a:rPr lang="zh-CN" altLang="en-US" dirty="0" smtClean="0"/>
              <a:t>级别的图卷积。</a:t>
            </a:r>
            <a:endParaRPr lang="en-US" altLang="zh-CN" dirty="0" smtClean="0"/>
          </a:p>
          <a:p>
            <a:r>
              <a:rPr lang="en-US" altLang="zh-CN" b="1" dirty="0" smtClean="0"/>
              <a:t>4</a:t>
            </a:r>
            <a:r>
              <a:rPr lang="zh-CN" altLang="en-US" b="1" dirty="0" smtClean="0"/>
              <a:t>，</a:t>
            </a:r>
            <a:r>
              <a:rPr lang="en-US" altLang="zh-CN" b="1" dirty="0" smtClean="0"/>
              <a:t>Non-Structural Scenarios</a:t>
            </a:r>
          </a:p>
          <a:p>
            <a:r>
              <a:rPr lang="zh-CN" altLang="en-US" dirty="0" smtClean="0"/>
              <a:t>如何对非图结构的数据进行图结构化，建立节点之间的联系或者结合</a:t>
            </a:r>
            <a:r>
              <a:rPr lang="en-US" altLang="zh-CN" dirty="0" smtClean="0"/>
              <a:t>Graph Information</a:t>
            </a:r>
            <a:r>
              <a:rPr lang="zh-CN" altLang="en-US" dirty="0" smtClean="0"/>
              <a:t>对</a:t>
            </a:r>
            <a:r>
              <a:rPr lang="en-US" altLang="zh-CN" dirty="0" smtClean="0"/>
              <a:t>Non-Structural Data</a:t>
            </a:r>
            <a:r>
              <a:rPr lang="zh-CN" altLang="en-US" dirty="0" smtClean="0"/>
              <a:t>做补充，进而利用</a:t>
            </a:r>
            <a:r>
              <a:rPr lang="en-US" altLang="zh-CN" dirty="0" smtClean="0"/>
              <a:t>graph</a:t>
            </a:r>
            <a:r>
              <a:rPr lang="zh-CN" altLang="en-US" dirty="0"/>
              <a:t> </a:t>
            </a:r>
            <a:r>
              <a:rPr lang="en-US" altLang="zh-CN" dirty="0" smtClean="0"/>
              <a:t>neural network</a:t>
            </a:r>
            <a:r>
              <a:rPr lang="zh-CN" altLang="en-US" dirty="0" smtClean="0"/>
              <a:t>进行计算？</a:t>
            </a:r>
            <a:endParaRPr lang="en-US" altLang="zh-CN" b="1" dirty="0" smtClean="0"/>
          </a:p>
          <a:p>
            <a:r>
              <a:rPr lang="en-US" altLang="zh-CN" b="1" dirty="0" smtClean="0"/>
              <a:t>5</a:t>
            </a:r>
            <a:r>
              <a:rPr lang="zh-CN" altLang="en-US" b="1" dirty="0" smtClean="0"/>
              <a:t>，</a:t>
            </a:r>
            <a:r>
              <a:rPr lang="en-US" altLang="zh-CN" b="1" dirty="0" smtClean="0"/>
              <a:t>Shallow Structure</a:t>
            </a:r>
          </a:p>
          <a:p>
            <a:r>
              <a:rPr lang="zh-CN" altLang="en-US" dirty="0" smtClean="0"/>
              <a:t>传统的深度神经网络通过残差模型可以实现网络深度达数百层，然而，在</a:t>
            </a:r>
            <a:r>
              <a:rPr lang="en-US" altLang="zh-CN" dirty="0" smtClean="0"/>
              <a:t>GNN</a:t>
            </a:r>
            <a:r>
              <a:rPr lang="zh-CN" altLang="en-US" dirty="0" smtClean="0"/>
              <a:t>（</a:t>
            </a:r>
            <a:r>
              <a:rPr lang="en-US" altLang="zh-CN" dirty="0" smtClean="0"/>
              <a:t>Graph Neural Network</a:t>
            </a:r>
            <a:r>
              <a:rPr lang="zh-CN" altLang="en-US" dirty="0" smtClean="0"/>
              <a:t>）方面，目前的大部分实验表明利用</a:t>
            </a:r>
            <a:r>
              <a:rPr lang="en-US" altLang="zh-CN" dirty="0" smtClean="0"/>
              <a:t>k-hop</a:t>
            </a:r>
            <a:r>
              <a:rPr lang="zh-CN" altLang="en-US" dirty="0" smtClean="0"/>
              <a:t>邻域的节点进行训练时，往往在</a:t>
            </a:r>
            <a:r>
              <a:rPr lang="en-US" altLang="zh-CN" dirty="0" smtClean="0"/>
              <a:t>k</a:t>
            </a:r>
            <a:r>
              <a:rPr lang="zh-CN" altLang="en-US" dirty="0" smtClean="0"/>
              <a:t>比较小（</a:t>
            </a:r>
            <a:r>
              <a:rPr lang="en-US" altLang="zh-CN" dirty="0" smtClean="0"/>
              <a:t>k=2</a:t>
            </a:r>
            <a:r>
              <a:rPr lang="zh-CN" altLang="en-US" dirty="0" smtClean="0"/>
              <a:t>）时能够很好地拟合数据，当</a:t>
            </a:r>
            <a:r>
              <a:rPr lang="en-US" altLang="zh-CN" dirty="0" smtClean="0"/>
              <a:t>k</a:t>
            </a:r>
            <a:r>
              <a:rPr lang="zh-CN" altLang="en-US" dirty="0" smtClean="0"/>
              <a:t>过大时，容易</a:t>
            </a:r>
            <a:r>
              <a:rPr lang="en-US" altLang="zh-CN" dirty="0" smtClean="0"/>
              <a:t>over-smoothing</a:t>
            </a:r>
            <a:r>
              <a:rPr lang="zh-CN" altLang="en-US" dirty="0" smtClean="0"/>
              <a:t>。即使融合残差网络模型，也会出现模型过拟合问题。因此，如何设计</a:t>
            </a:r>
            <a:r>
              <a:rPr lang="en-US" altLang="zh-CN" dirty="0" smtClean="0"/>
              <a:t>deep GNN</a:t>
            </a:r>
            <a:r>
              <a:rPr lang="zh-CN" altLang="en-US" dirty="0" smtClean="0"/>
              <a:t>也是一个不小的挑战。</a:t>
            </a:r>
            <a:endParaRPr lang="zh-CN" altLang="en-US" dirty="0"/>
          </a:p>
        </p:txBody>
      </p:sp>
    </p:spTree>
    <p:extLst>
      <p:ext uri="{BB962C8B-B14F-4D97-AF65-F5344CB8AC3E}">
        <p14:creationId xmlns:p14="http://schemas.microsoft.com/office/powerpoint/2010/main" val="50815631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3485" y="643466"/>
            <a:ext cx="5585029" cy="5571067"/>
          </a:xfrm>
          <a:prstGeom prst="rect">
            <a:avLst/>
          </a:prstGeom>
        </p:spPr>
      </p:pic>
      <p:sp>
        <p:nvSpPr>
          <p:cNvPr id="3" name="矩形 2"/>
          <p:cNvSpPr/>
          <p:nvPr/>
        </p:nvSpPr>
        <p:spPr>
          <a:xfrm>
            <a:off x="0" y="0"/>
            <a:ext cx="12192000" cy="6858000"/>
          </a:xfrm>
          <a:prstGeom prst="rect">
            <a:avLst/>
          </a:prstGeom>
          <a:solidFill>
            <a:schemeClr val="bg1">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flipH="1">
            <a:off x="0" y="1849865"/>
            <a:ext cx="3822707" cy="3162251"/>
          </a:xfrm>
          <a:custGeom>
            <a:avLst/>
            <a:gdLst>
              <a:gd name="connsiteX0" fmla="*/ 1109530 w 2867030"/>
              <a:gd name="connsiteY0" fmla="*/ 0 h 2371688"/>
              <a:gd name="connsiteX1" fmla="*/ 1185300 w 2867030"/>
              <a:gd name="connsiteY1" fmla="*/ 0 h 2371688"/>
              <a:gd name="connsiteX2" fmla="*/ 2867030 w 2867030"/>
              <a:gd name="connsiteY2" fmla="*/ 0 h 2371688"/>
              <a:gd name="connsiteX3" fmla="*/ 2867030 w 2867030"/>
              <a:gd name="connsiteY3" fmla="*/ 2371687 h 2371688"/>
              <a:gd name="connsiteX4" fmla="*/ 1185320 w 2867030"/>
              <a:gd name="connsiteY4" fmla="*/ 2371687 h 2371688"/>
              <a:gd name="connsiteX5" fmla="*/ 1185300 w 2867030"/>
              <a:gd name="connsiteY5" fmla="*/ 2371688 h 2371688"/>
              <a:gd name="connsiteX6" fmla="*/ 1185281 w 2867030"/>
              <a:gd name="connsiteY6" fmla="*/ 2371687 h 2371688"/>
              <a:gd name="connsiteX7" fmla="*/ 1109530 w 2867030"/>
              <a:gd name="connsiteY7" fmla="*/ 2371687 h 2371688"/>
              <a:gd name="connsiteX8" fmla="*/ 1109530 w 2867030"/>
              <a:gd name="connsiteY8" fmla="*/ 2367860 h 2371688"/>
              <a:gd name="connsiteX9" fmla="*/ 1064110 w 2867030"/>
              <a:gd name="connsiteY9" fmla="*/ 2365566 h 2371688"/>
              <a:gd name="connsiteX10" fmla="*/ 0 w 2867030"/>
              <a:gd name="connsiteY10" fmla="*/ 1185844 h 2371688"/>
              <a:gd name="connsiteX11" fmla="*/ 1064110 w 2867030"/>
              <a:gd name="connsiteY11" fmla="*/ 6122 h 2371688"/>
              <a:gd name="connsiteX12" fmla="*/ 1109530 w 2867030"/>
              <a:gd name="connsiteY12" fmla="*/ 3828 h 237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67030" h="2371688">
                <a:moveTo>
                  <a:pt x="1109530" y="0"/>
                </a:moveTo>
                <a:lnTo>
                  <a:pt x="1185300" y="0"/>
                </a:lnTo>
                <a:lnTo>
                  <a:pt x="2867030" y="0"/>
                </a:lnTo>
                <a:lnTo>
                  <a:pt x="2867030" y="2371687"/>
                </a:lnTo>
                <a:lnTo>
                  <a:pt x="1185320" y="2371687"/>
                </a:lnTo>
                <a:lnTo>
                  <a:pt x="1185300" y="2371688"/>
                </a:lnTo>
                <a:lnTo>
                  <a:pt x="1185281" y="2371687"/>
                </a:lnTo>
                <a:lnTo>
                  <a:pt x="1109530" y="2371687"/>
                </a:lnTo>
                <a:lnTo>
                  <a:pt x="1109530" y="2367860"/>
                </a:lnTo>
                <a:lnTo>
                  <a:pt x="1064110" y="2365566"/>
                </a:lnTo>
                <a:cubicBezTo>
                  <a:pt x="466415" y="2304839"/>
                  <a:pt x="0" y="1799835"/>
                  <a:pt x="0" y="1185844"/>
                </a:cubicBezTo>
                <a:cubicBezTo>
                  <a:pt x="0" y="571853"/>
                  <a:pt x="466415" y="66849"/>
                  <a:pt x="1064110" y="6122"/>
                </a:cubicBezTo>
                <a:lnTo>
                  <a:pt x="1109530" y="3828"/>
                </a:lnTo>
                <a:close/>
              </a:path>
            </a:pathLst>
          </a:custGeom>
          <a:solidFill>
            <a:srgbClr val="1D629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1"/>
          </a:p>
        </p:txBody>
      </p:sp>
      <p:sp>
        <p:nvSpPr>
          <p:cNvPr id="6" name="任意多边形 5"/>
          <p:cNvSpPr/>
          <p:nvPr/>
        </p:nvSpPr>
        <p:spPr>
          <a:xfrm flipH="1">
            <a:off x="1" y="2025454"/>
            <a:ext cx="3610132" cy="2811072"/>
          </a:xfrm>
          <a:custGeom>
            <a:avLst/>
            <a:gdLst>
              <a:gd name="connsiteX0" fmla="*/ 1397108 w 3610132"/>
              <a:gd name="connsiteY0" fmla="*/ 0 h 2811072"/>
              <a:gd name="connsiteX1" fmla="*/ 1492517 w 3610132"/>
              <a:gd name="connsiteY1" fmla="*/ 0 h 2811072"/>
              <a:gd name="connsiteX2" fmla="*/ 3610132 w 3610132"/>
              <a:gd name="connsiteY2" fmla="*/ 0 h 2811072"/>
              <a:gd name="connsiteX3" fmla="*/ 3610132 w 3610132"/>
              <a:gd name="connsiteY3" fmla="*/ 2811072 h 2811072"/>
              <a:gd name="connsiteX4" fmla="*/ 1492517 w 3610132"/>
              <a:gd name="connsiteY4" fmla="*/ 2811072 h 2811072"/>
              <a:gd name="connsiteX5" fmla="*/ 1397108 w 3610132"/>
              <a:gd name="connsiteY5" fmla="*/ 2811072 h 2811072"/>
              <a:gd name="connsiteX6" fmla="*/ 1397108 w 3610132"/>
              <a:gd name="connsiteY6" fmla="*/ 2806535 h 2811072"/>
              <a:gd name="connsiteX7" fmla="*/ 1339916 w 3610132"/>
              <a:gd name="connsiteY7" fmla="*/ 2803816 h 2811072"/>
              <a:gd name="connsiteX8" fmla="*/ 0 w 3610132"/>
              <a:gd name="connsiteY8" fmla="*/ 1405536 h 2811072"/>
              <a:gd name="connsiteX9" fmla="*/ 1339916 w 3610132"/>
              <a:gd name="connsiteY9" fmla="*/ 7257 h 2811072"/>
              <a:gd name="connsiteX10" fmla="*/ 1397108 w 3610132"/>
              <a:gd name="connsiteY10" fmla="*/ 4537 h 2811072"/>
              <a:gd name="connsiteX0" fmla="*/ 1397108 w 3622832"/>
              <a:gd name="connsiteY0" fmla="*/ 0 h 2811072"/>
              <a:gd name="connsiteX1" fmla="*/ 1492517 w 3622832"/>
              <a:gd name="connsiteY1" fmla="*/ 0 h 2811072"/>
              <a:gd name="connsiteX2" fmla="*/ 3610132 w 3622832"/>
              <a:gd name="connsiteY2" fmla="*/ 0 h 2811072"/>
              <a:gd name="connsiteX3" fmla="*/ 3610132 w 3622832"/>
              <a:gd name="connsiteY3" fmla="*/ 2811072 h 2811072"/>
              <a:gd name="connsiteX4" fmla="*/ 3622832 w 3622832"/>
              <a:gd name="connsiteY4" fmla="*/ 2806896 h 2811072"/>
              <a:gd name="connsiteX5" fmla="*/ 1492517 w 3622832"/>
              <a:gd name="connsiteY5" fmla="*/ 2811072 h 2811072"/>
              <a:gd name="connsiteX6" fmla="*/ 1397108 w 3622832"/>
              <a:gd name="connsiteY6" fmla="*/ 2811072 h 2811072"/>
              <a:gd name="connsiteX7" fmla="*/ 1397108 w 3622832"/>
              <a:gd name="connsiteY7" fmla="*/ 2806535 h 2811072"/>
              <a:gd name="connsiteX8" fmla="*/ 1339916 w 3622832"/>
              <a:gd name="connsiteY8" fmla="*/ 2803816 h 2811072"/>
              <a:gd name="connsiteX9" fmla="*/ 0 w 3622832"/>
              <a:gd name="connsiteY9" fmla="*/ 1405536 h 2811072"/>
              <a:gd name="connsiteX10" fmla="*/ 1339916 w 3622832"/>
              <a:gd name="connsiteY10" fmla="*/ 7257 h 2811072"/>
              <a:gd name="connsiteX11" fmla="*/ 1397108 w 3622832"/>
              <a:gd name="connsiteY11" fmla="*/ 4537 h 2811072"/>
              <a:gd name="connsiteX12" fmla="*/ 1397108 w 3622832"/>
              <a:gd name="connsiteY12" fmla="*/ 0 h 2811072"/>
              <a:gd name="connsiteX0" fmla="*/ 1397108 w 3610132"/>
              <a:gd name="connsiteY0" fmla="*/ 0 h 2811072"/>
              <a:gd name="connsiteX1" fmla="*/ 1492517 w 3610132"/>
              <a:gd name="connsiteY1" fmla="*/ 0 h 2811072"/>
              <a:gd name="connsiteX2" fmla="*/ 3610132 w 3610132"/>
              <a:gd name="connsiteY2" fmla="*/ 0 h 2811072"/>
              <a:gd name="connsiteX3" fmla="*/ 3610132 w 3610132"/>
              <a:gd name="connsiteY3" fmla="*/ 2811072 h 2811072"/>
              <a:gd name="connsiteX4" fmla="*/ 1492517 w 3610132"/>
              <a:gd name="connsiteY4" fmla="*/ 2811072 h 2811072"/>
              <a:gd name="connsiteX5" fmla="*/ 1397108 w 3610132"/>
              <a:gd name="connsiteY5" fmla="*/ 2811072 h 2811072"/>
              <a:gd name="connsiteX6" fmla="*/ 1397108 w 3610132"/>
              <a:gd name="connsiteY6" fmla="*/ 2806535 h 2811072"/>
              <a:gd name="connsiteX7" fmla="*/ 1339916 w 3610132"/>
              <a:gd name="connsiteY7" fmla="*/ 2803816 h 2811072"/>
              <a:gd name="connsiteX8" fmla="*/ 0 w 3610132"/>
              <a:gd name="connsiteY8" fmla="*/ 1405536 h 2811072"/>
              <a:gd name="connsiteX9" fmla="*/ 1339916 w 3610132"/>
              <a:gd name="connsiteY9" fmla="*/ 7257 h 2811072"/>
              <a:gd name="connsiteX10" fmla="*/ 1397108 w 3610132"/>
              <a:gd name="connsiteY10" fmla="*/ 4537 h 2811072"/>
              <a:gd name="connsiteX11" fmla="*/ 1397108 w 3610132"/>
              <a:gd name="connsiteY11" fmla="*/ 0 h 2811072"/>
              <a:gd name="connsiteX0" fmla="*/ 3610132 w 3732052"/>
              <a:gd name="connsiteY0" fmla="*/ 2811072 h 2932992"/>
              <a:gd name="connsiteX1" fmla="*/ 1492517 w 3732052"/>
              <a:gd name="connsiteY1" fmla="*/ 2811072 h 2932992"/>
              <a:gd name="connsiteX2" fmla="*/ 1397108 w 3732052"/>
              <a:gd name="connsiteY2" fmla="*/ 2811072 h 2932992"/>
              <a:gd name="connsiteX3" fmla="*/ 1397108 w 3732052"/>
              <a:gd name="connsiteY3" fmla="*/ 2806535 h 2932992"/>
              <a:gd name="connsiteX4" fmla="*/ 1339916 w 3732052"/>
              <a:gd name="connsiteY4" fmla="*/ 2803816 h 2932992"/>
              <a:gd name="connsiteX5" fmla="*/ 0 w 3732052"/>
              <a:gd name="connsiteY5" fmla="*/ 1405536 h 2932992"/>
              <a:gd name="connsiteX6" fmla="*/ 1339916 w 3732052"/>
              <a:gd name="connsiteY6" fmla="*/ 7257 h 2932992"/>
              <a:gd name="connsiteX7" fmla="*/ 1397108 w 3732052"/>
              <a:gd name="connsiteY7" fmla="*/ 4537 h 2932992"/>
              <a:gd name="connsiteX8" fmla="*/ 1397108 w 3732052"/>
              <a:gd name="connsiteY8" fmla="*/ 0 h 2932992"/>
              <a:gd name="connsiteX9" fmla="*/ 1492517 w 3732052"/>
              <a:gd name="connsiteY9" fmla="*/ 0 h 2932992"/>
              <a:gd name="connsiteX10" fmla="*/ 3610132 w 3732052"/>
              <a:gd name="connsiteY10" fmla="*/ 0 h 2932992"/>
              <a:gd name="connsiteX11" fmla="*/ 3732052 w 3732052"/>
              <a:gd name="connsiteY11" fmla="*/ 2932992 h 2932992"/>
              <a:gd name="connsiteX0" fmla="*/ 3610132 w 3610132"/>
              <a:gd name="connsiteY0" fmla="*/ 2811072 h 2811072"/>
              <a:gd name="connsiteX1" fmla="*/ 1492517 w 3610132"/>
              <a:gd name="connsiteY1" fmla="*/ 2811072 h 2811072"/>
              <a:gd name="connsiteX2" fmla="*/ 1397108 w 3610132"/>
              <a:gd name="connsiteY2" fmla="*/ 2811072 h 2811072"/>
              <a:gd name="connsiteX3" fmla="*/ 1397108 w 3610132"/>
              <a:gd name="connsiteY3" fmla="*/ 2806535 h 2811072"/>
              <a:gd name="connsiteX4" fmla="*/ 1339916 w 3610132"/>
              <a:gd name="connsiteY4" fmla="*/ 2803816 h 2811072"/>
              <a:gd name="connsiteX5" fmla="*/ 0 w 3610132"/>
              <a:gd name="connsiteY5" fmla="*/ 1405536 h 2811072"/>
              <a:gd name="connsiteX6" fmla="*/ 1339916 w 3610132"/>
              <a:gd name="connsiteY6" fmla="*/ 7257 h 2811072"/>
              <a:gd name="connsiteX7" fmla="*/ 1397108 w 3610132"/>
              <a:gd name="connsiteY7" fmla="*/ 4537 h 2811072"/>
              <a:gd name="connsiteX8" fmla="*/ 1397108 w 3610132"/>
              <a:gd name="connsiteY8" fmla="*/ 0 h 2811072"/>
              <a:gd name="connsiteX9" fmla="*/ 1492517 w 3610132"/>
              <a:gd name="connsiteY9" fmla="*/ 0 h 2811072"/>
              <a:gd name="connsiteX10" fmla="*/ 3610132 w 3610132"/>
              <a:gd name="connsiteY10" fmla="*/ 0 h 281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10132" h="2811072">
                <a:moveTo>
                  <a:pt x="3610132" y="2811072"/>
                </a:moveTo>
                <a:lnTo>
                  <a:pt x="1492517" y="2811072"/>
                </a:lnTo>
                <a:lnTo>
                  <a:pt x="1397108" y="2811072"/>
                </a:lnTo>
                <a:lnTo>
                  <a:pt x="1397108" y="2806535"/>
                </a:lnTo>
                <a:lnTo>
                  <a:pt x="1339916" y="2803816"/>
                </a:lnTo>
                <a:cubicBezTo>
                  <a:pt x="587305" y="2731838"/>
                  <a:pt x="0" y="2133276"/>
                  <a:pt x="0" y="1405536"/>
                </a:cubicBezTo>
                <a:cubicBezTo>
                  <a:pt x="0" y="677796"/>
                  <a:pt x="587305" y="79234"/>
                  <a:pt x="1339916" y="7257"/>
                </a:cubicBezTo>
                <a:lnTo>
                  <a:pt x="1397108" y="4537"/>
                </a:lnTo>
                <a:lnTo>
                  <a:pt x="1397108" y="0"/>
                </a:lnTo>
                <a:lnTo>
                  <a:pt x="1492517" y="0"/>
                </a:lnTo>
                <a:lnTo>
                  <a:pt x="3610132" y="0"/>
                </a:ln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1"/>
          </a:p>
        </p:txBody>
      </p:sp>
      <p:sp>
        <p:nvSpPr>
          <p:cNvPr id="7" name="文本框 6"/>
          <p:cNvSpPr txBox="1"/>
          <p:nvPr/>
        </p:nvSpPr>
        <p:spPr>
          <a:xfrm flipH="1">
            <a:off x="874427" y="2454286"/>
            <a:ext cx="1598515" cy="1069845"/>
          </a:xfrm>
          <a:prstGeom prst="rect">
            <a:avLst/>
          </a:prstGeom>
          <a:noFill/>
        </p:spPr>
        <p:txBody>
          <a:bodyPr wrap="none" rtlCol="0">
            <a:spAutoFit/>
          </a:bodyPr>
          <a:lstStyle/>
          <a:p>
            <a:pPr algn="ctr">
              <a:lnSpc>
                <a:spcPct val="150000"/>
              </a:lnSpc>
            </a:pPr>
            <a:r>
              <a:rPr lang="zh-CN" altLang="en-US" sz="4800" b="1" dirty="0">
                <a:solidFill>
                  <a:schemeClr val="bg1"/>
                </a:solidFill>
                <a:latin typeface="微软雅黑" panose="020B0503020204020204" pitchFamily="34" charset="-122"/>
                <a:ea typeface="微软雅黑" panose="020B0503020204020204" pitchFamily="34" charset="-122"/>
              </a:rPr>
              <a:t>目 录</a:t>
            </a:r>
            <a:endParaRPr lang="en-US" altLang="zh-CN" sz="4800" b="1" dirty="0">
              <a:solidFill>
                <a:schemeClr val="bg1"/>
              </a:solidFill>
              <a:latin typeface="微软雅黑" panose="020B0503020204020204" pitchFamily="34" charset="-122"/>
              <a:ea typeface="微软雅黑" panose="020B0503020204020204" pitchFamily="34" charset="-122"/>
            </a:endParaRPr>
          </a:p>
        </p:txBody>
      </p:sp>
      <p:sp>
        <p:nvSpPr>
          <p:cNvPr id="8" name="矩形 7"/>
          <p:cNvSpPr/>
          <p:nvPr/>
        </p:nvSpPr>
        <p:spPr>
          <a:xfrm>
            <a:off x="6947800" y="642892"/>
            <a:ext cx="5244195" cy="680348"/>
          </a:xfrm>
          <a:prstGeom prst="rect">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33" b="1" dirty="0" smtClean="0">
                <a:latin typeface="+mn-ea"/>
              </a:rPr>
              <a:t>CNN</a:t>
            </a:r>
            <a:endParaRPr lang="zh-CN" altLang="en-US" sz="2133" b="1" dirty="0">
              <a:latin typeface="+mn-ea"/>
            </a:endParaRPr>
          </a:p>
        </p:txBody>
      </p:sp>
      <p:sp>
        <p:nvSpPr>
          <p:cNvPr id="9" name="椭圆 8"/>
          <p:cNvSpPr/>
          <p:nvPr/>
        </p:nvSpPr>
        <p:spPr>
          <a:xfrm>
            <a:off x="6607627" y="642892"/>
            <a:ext cx="680348" cy="680348"/>
          </a:xfrm>
          <a:prstGeom prst="ellipse">
            <a:avLst/>
          </a:prstGeom>
          <a:solidFill>
            <a:srgbClr val="00B0F0"/>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667" b="1" dirty="0">
                <a:solidFill>
                  <a:schemeClr val="bg1"/>
                </a:solidFill>
              </a:rPr>
              <a:t>01</a:t>
            </a:r>
            <a:endParaRPr lang="zh-CN" altLang="en-US" sz="2667" b="1" dirty="0">
              <a:solidFill>
                <a:schemeClr val="bg1"/>
              </a:solidFill>
            </a:endParaRPr>
          </a:p>
        </p:txBody>
      </p:sp>
      <p:sp>
        <p:nvSpPr>
          <p:cNvPr id="10" name="矩形 9"/>
          <p:cNvSpPr/>
          <p:nvPr/>
        </p:nvSpPr>
        <p:spPr>
          <a:xfrm>
            <a:off x="6947801" y="1792822"/>
            <a:ext cx="5244196" cy="680348"/>
          </a:xfrm>
          <a:prstGeom prst="rect">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33" b="1" dirty="0" smtClean="0">
                <a:latin typeface="+mn-ea"/>
              </a:rPr>
              <a:t>GCN</a:t>
            </a:r>
            <a:r>
              <a:rPr lang="zh-CN" altLang="en-US" sz="2133" b="1" dirty="0" smtClean="0">
                <a:latin typeface="+mn-ea"/>
              </a:rPr>
              <a:t>的衍生和优势</a:t>
            </a:r>
            <a:endParaRPr lang="zh-CN" altLang="en-US" sz="2133" b="1" dirty="0">
              <a:latin typeface="+mn-ea"/>
            </a:endParaRPr>
          </a:p>
        </p:txBody>
      </p:sp>
      <p:sp>
        <p:nvSpPr>
          <p:cNvPr id="11" name="椭圆 10"/>
          <p:cNvSpPr/>
          <p:nvPr/>
        </p:nvSpPr>
        <p:spPr>
          <a:xfrm>
            <a:off x="6607627" y="1792822"/>
            <a:ext cx="680348" cy="680348"/>
          </a:xfrm>
          <a:prstGeom prst="ellipse">
            <a:avLst/>
          </a:prstGeom>
          <a:solidFill>
            <a:srgbClr val="00B0F0"/>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667" b="1" dirty="0">
                <a:solidFill>
                  <a:schemeClr val="bg1"/>
                </a:solidFill>
              </a:rPr>
              <a:t>02</a:t>
            </a:r>
            <a:endParaRPr lang="zh-CN" altLang="en-US" sz="2667" b="1" dirty="0">
              <a:solidFill>
                <a:schemeClr val="bg1"/>
              </a:solidFill>
            </a:endParaRPr>
          </a:p>
        </p:txBody>
      </p:sp>
      <p:sp>
        <p:nvSpPr>
          <p:cNvPr id="12" name="矩形 11"/>
          <p:cNvSpPr/>
          <p:nvPr/>
        </p:nvSpPr>
        <p:spPr>
          <a:xfrm>
            <a:off x="6947801" y="2963531"/>
            <a:ext cx="5244196" cy="680348"/>
          </a:xfrm>
          <a:prstGeom prst="rect">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33" b="1" dirty="0" smtClean="0">
                <a:latin typeface="+mn-ea"/>
              </a:rPr>
              <a:t>GCN</a:t>
            </a:r>
            <a:r>
              <a:rPr lang="zh-CN" altLang="en-US" sz="2133" b="1" dirty="0" smtClean="0">
                <a:latin typeface="+mn-ea"/>
              </a:rPr>
              <a:t>的研究领域和概览</a:t>
            </a:r>
            <a:endParaRPr lang="zh-CN" altLang="en-US" sz="2133" b="1" dirty="0">
              <a:latin typeface="+mn-ea"/>
            </a:endParaRPr>
          </a:p>
        </p:txBody>
      </p:sp>
      <p:sp>
        <p:nvSpPr>
          <p:cNvPr id="13" name="椭圆 12"/>
          <p:cNvSpPr/>
          <p:nvPr/>
        </p:nvSpPr>
        <p:spPr>
          <a:xfrm>
            <a:off x="6607627" y="2963531"/>
            <a:ext cx="680348" cy="680348"/>
          </a:xfrm>
          <a:prstGeom prst="ellipse">
            <a:avLst/>
          </a:prstGeom>
          <a:solidFill>
            <a:srgbClr val="00B0F0"/>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667" b="1" dirty="0">
                <a:solidFill>
                  <a:schemeClr val="bg1"/>
                </a:solidFill>
              </a:rPr>
              <a:t>03</a:t>
            </a:r>
            <a:endParaRPr lang="zh-CN" altLang="en-US" sz="2667" b="1" dirty="0">
              <a:solidFill>
                <a:schemeClr val="bg1"/>
              </a:solidFill>
            </a:endParaRPr>
          </a:p>
        </p:txBody>
      </p:sp>
      <p:sp>
        <p:nvSpPr>
          <p:cNvPr id="14" name="矩形 13"/>
          <p:cNvSpPr/>
          <p:nvPr/>
        </p:nvSpPr>
        <p:spPr>
          <a:xfrm>
            <a:off x="6947802" y="4134242"/>
            <a:ext cx="5244199" cy="680348"/>
          </a:xfrm>
          <a:prstGeom prst="rect">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33" b="1" dirty="0" smtClean="0">
                <a:latin typeface="+mn-ea"/>
              </a:rPr>
              <a:t>GCN</a:t>
            </a:r>
            <a:r>
              <a:rPr lang="zh-CN" altLang="en-US" sz="2133" b="1" dirty="0" smtClean="0">
                <a:latin typeface="+mn-ea"/>
              </a:rPr>
              <a:t>的应用</a:t>
            </a:r>
            <a:endParaRPr lang="zh-CN" altLang="en-US" sz="2133" b="1" dirty="0">
              <a:latin typeface="+mn-ea"/>
            </a:endParaRPr>
          </a:p>
        </p:txBody>
      </p:sp>
      <p:sp>
        <p:nvSpPr>
          <p:cNvPr id="15" name="椭圆 14"/>
          <p:cNvSpPr/>
          <p:nvPr/>
        </p:nvSpPr>
        <p:spPr>
          <a:xfrm>
            <a:off x="6607627" y="4134242"/>
            <a:ext cx="680348" cy="680348"/>
          </a:xfrm>
          <a:prstGeom prst="ellipse">
            <a:avLst/>
          </a:prstGeom>
          <a:solidFill>
            <a:srgbClr val="00B0F0"/>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667" b="1" dirty="0">
                <a:solidFill>
                  <a:schemeClr val="bg1"/>
                </a:solidFill>
              </a:rPr>
              <a:t>04</a:t>
            </a:r>
            <a:endParaRPr lang="zh-CN" altLang="en-US" sz="2667" b="1" dirty="0">
              <a:solidFill>
                <a:schemeClr val="bg1"/>
              </a:solidFill>
            </a:endParaRPr>
          </a:p>
        </p:txBody>
      </p:sp>
      <p:sp>
        <p:nvSpPr>
          <p:cNvPr id="18" name="矩形 17"/>
          <p:cNvSpPr/>
          <p:nvPr/>
        </p:nvSpPr>
        <p:spPr>
          <a:xfrm>
            <a:off x="478998" y="3430990"/>
            <a:ext cx="2389372" cy="743986"/>
          </a:xfrm>
          <a:prstGeom prst="rect">
            <a:avLst/>
          </a:prstGeom>
        </p:spPr>
        <p:txBody>
          <a:bodyPr wrap="none">
            <a:spAutoFit/>
          </a:bodyPr>
          <a:lstStyle/>
          <a:p>
            <a:pPr lvl="0" algn="ctr">
              <a:lnSpc>
                <a:spcPct val="150000"/>
              </a:lnSpc>
            </a:pPr>
            <a:r>
              <a:rPr lang="en-US" altLang="zh-CN" sz="3200" dirty="0">
                <a:solidFill>
                  <a:schemeClr val="bg1"/>
                </a:solidFill>
                <a:latin typeface="微软雅黑" panose="020B0503020204020204" pitchFamily="34" charset="-122"/>
                <a:ea typeface="微软雅黑" panose="020B0503020204020204" pitchFamily="34" charset="-122"/>
              </a:rPr>
              <a:t>CONTENTS</a:t>
            </a:r>
            <a:endParaRPr lang="zh-CN" altLang="en-US" sz="4800" dirty="0">
              <a:solidFill>
                <a:schemeClr val="bg1"/>
              </a:solidFill>
              <a:latin typeface="微软雅黑" panose="020B0503020204020204" pitchFamily="34" charset="-122"/>
              <a:ea typeface="微软雅黑" panose="020B0503020204020204" pitchFamily="34" charset="-122"/>
            </a:endParaRPr>
          </a:p>
        </p:txBody>
      </p:sp>
      <p:sp>
        <p:nvSpPr>
          <p:cNvPr id="16" name="灯片编号占位符 15"/>
          <p:cNvSpPr>
            <a:spLocks noGrp="1"/>
          </p:cNvSpPr>
          <p:nvPr>
            <p:ph type="sldNum" sz="quarter" idx="12"/>
          </p:nvPr>
        </p:nvSpPr>
        <p:spPr/>
        <p:txBody>
          <a:bodyPr/>
          <a:lstStyle/>
          <a:p>
            <a:fld id="{621CDAAB-C0A6-4FD1-AA53-D3E6AAF89412}" type="slidenum">
              <a:rPr lang="zh-CN" altLang="en-US" smtClean="0"/>
              <a:t>2</a:t>
            </a:fld>
            <a:endParaRPr lang="zh-CN" altLang="en-US" dirty="0"/>
          </a:p>
        </p:txBody>
      </p:sp>
      <p:sp>
        <p:nvSpPr>
          <p:cNvPr id="19" name="日期占位符 18"/>
          <p:cNvSpPr>
            <a:spLocks noGrp="1"/>
          </p:cNvSpPr>
          <p:nvPr>
            <p:ph type="dt" sz="half" idx="10"/>
          </p:nvPr>
        </p:nvSpPr>
        <p:spPr/>
        <p:txBody>
          <a:bodyPr/>
          <a:lstStyle/>
          <a:p>
            <a:fld id="{68269172-2C57-4801-862F-25A7B8FCAD50}" type="datetime1">
              <a:rPr lang="zh-CN" altLang="en-US" smtClean="0"/>
              <a:t>2019/1/2</a:t>
            </a:fld>
            <a:endParaRPr lang="zh-CN" altLang="en-US"/>
          </a:p>
        </p:txBody>
      </p:sp>
      <p:sp>
        <p:nvSpPr>
          <p:cNvPr id="20" name="矩形 19"/>
          <p:cNvSpPr/>
          <p:nvPr/>
        </p:nvSpPr>
        <p:spPr>
          <a:xfrm>
            <a:off x="6947800" y="5202927"/>
            <a:ext cx="5244195" cy="680348"/>
          </a:xfrm>
          <a:prstGeom prst="rect">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33" b="1" dirty="0" smtClean="0">
                <a:latin typeface="+mn-ea"/>
              </a:rPr>
              <a:t>Future Work and Geometric DL</a:t>
            </a:r>
            <a:endParaRPr lang="zh-CN" altLang="en-US" sz="2133" b="1" dirty="0">
              <a:latin typeface="+mn-ea"/>
            </a:endParaRPr>
          </a:p>
        </p:txBody>
      </p:sp>
      <p:sp>
        <p:nvSpPr>
          <p:cNvPr id="21" name="椭圆 20"/>
          <p:cNvSpPr/>
          <p:nvPr/>
        </p:nvSpPr>
        <p:spPr>
          <a:xfrm>
            <a:off x="6607627" y="5202927"/>
            <a:ext cx="680348" cy="680348"/>
          </a:xfrm>
          <a:prstGeom prst="ellipse">
            <a:avLst/>
          </a:prstGeom>
          <a:solidFill>
            <a:srgbClr val="00B0F0"/>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667" b="1" dirty="0" smtClean="0">
                <a:solidFill>
                  <a:schemeClr val="bg1"/>
                </a:solidFill>
              </a:rPr>
              <a:t>05</a:t>
            </a:r>
            <a:endParaRPr lang="zh-CN" altLang="en-US" sz="2667" b="1" dirty="0">
              <a:solidFill>
                <a:schemeClr val="bg1"/>
              </a:solidFill>
            </a:endParaRPr>
          </a:p>
        </p:txBody>
      </p:sp>
    </p:spTree>
    <p:extLst>
      <p:ext uri="{BB962C8B-B14F-4D97-AF65-F5344CB8AC3E}">
        <p14:creationId xmlns:p14="http://schemas.microsoft.com/office/powerpoint/2010/main" val="254031396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12192001" cy="771550"/>
          </a:xfrm>
          <a:prstGeom prst="rect">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 name="KSO_Shape"/>
          <p:cNvSpPr>
            <a:spLocks/>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fld id="{621CDAAB-C0A6-4FD1-AA53-D3E6AAF89412}" type="slidenum">
              <a:rPr lang="zh-CN" altLang="en-US" smtClean="0"/>
              <a:t>20</a:t>
            </a:fld>
            <a:endParaRPr lang="zh-CN" altLang="en-US"/>
          </a:p>
        </p:txBody>
      </p:sp>
      <p:sp>
        <p:nvSpPr>
          <p:cNvPr id="9" name="日期占位符 8"/>
          <p:cNvSpPr>
            <a:spLocks noGrp="1"/>
          </p:cNvSpPr>
          <p:nvPr>
            <p:ph type="dt" sz="half" idx="10"/>
          </p:nvPr>
        </p:nvSpPr>
        <p:spPr/>
        <p:txBody>
          <a:bodyPr/>
          <a:lstStyle/>
          <a:p>
            <a:fld id="{02685055-822F-47F3-83E5-A9E68F11BF2E}" type="datetime1">
              <a:rPr lang="zh-CN" altLang="en-US" smtClean="0"/>
              <a:t>2019/1/8</a:t>
            </a:fld>
            <a:endParaRPr lang="zh-CN" altLang="en-US"/>
          </a:p>
        </p:txBody>
      </p:sp>
      <p:sp>
        <p:nvSpPr>
          <p:cNvPr id="8" name="文本框 21"/>
          <p:cNvSpPr txBox="1"/>
          <p:nvPr/>
        </p:nvSpPr>
        <p:spPr>
          <a:xfrm>
            <a:off x="899592" y="123478"/>
            <a:ext cx="5148783" cy="502766"/>
          </a:xfrm>
          <a:prstGeom prst="rect">
            <a:avLst/>
          </a:prstGeom>
          <a:noFill/>
        </p:spPr>
        <p:txBody>
          <a:bodyPr wrap="square" lIns="91440" tIns="45720" rIns="91440" bIns="45720" rtlCol="0">
            <a:spAutoFit/>
          </a:bodyPr>
          <a:lstStyle/>
          <a:p>
            <a:r>
              <a:rPr lang="en-US" altLang="zh-CN" sz="2667" dirty="0" smtClean="0">
                <a:solidFill>
                  <a:schemeClr val="bg1"/>
                </a:solidFill>
                <a:latin typeface="微软雅黑" panose="020B0503020204020204" pitchFamily="34" charset="-122"/>
                <a:ea typeface="微软雅黑" panose="020B0503020204020204" pitchFamily="34" charset="-122"/>
              </a:rPr>
              <a:t>Deep Learning-Overview </a:t>
            </a:r>
            <a:endParaRPr lang="zh-CN" altLang="en-US" sz="2667" dirty="0">
              <a:solidFill>
                <a:schemeClr val="bg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1650" y="1309322"/>
            <a:ext cx="8877300" cy="4377847"/>
          </a:xfrm>
          <a:prstGeom prst="rect">
            <a:avLst/>
          </a:prstGeom>
        </p:spPr>
      </p:pic>
    </p:spTree>
    <p:extLst>
      <p:ext uri="{BB962C8B-B14F-4D97-AF65-F5344CB8AC3E}">
        <p14:creationId xmlns:p14="http://schemas.microsoft.com/office/powerpoint/2010/main" val="161981668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12192001" cy="771550"/>
          </a:xfrm>
          <a:prstGeom prst="rect">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 name="KSO_Shape"/>
          <p:cNvSpPr>
            <a:spLocks/>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fld id="{621CDAAB-C0A6-4FD1-AA53-D3E6AAF89412}" type="slidenum">
              <a:rPr lang="zh-CN" altLang="en-US" smtClean="0"/>
              <a:t>21</a:t>
            </a:fld>
            <a:endParaRPr lang="zh-CN" altLang="en-US"/>
          </a:p>
        </p:txBody>
      </p:sp>
      <p:sp>
        <p:nvSpPr>
          <p:cNvPr id="9" name="日期占位符 8"/>
          <p:cNvSpPr>
            <a:spLocks noGrp="1"/>
          </p:cNvSpPr>
          <p:nvPr>
            <p:ph type="dt" sz="half" idx="10"/>
          </p:nvPr>
        </p:nvSpPr>
        <p:spPr/>
        <p:txBody>
          <a:bodyPr/>
          <a:lstStyle/>
          <a:p>
            <a:fld id="{02685055-822F-47F3-83E5-A9E68F11BF2E}" type="datetime1">
              <a:rPr lang="zh-CN" altLang="en-US" smtClean="0"/>
              <a:t>2019/1/8</a:t>
            </a:fld>
            <a:endParaRPr lang="zh-CN" altLang="en-US"/>
          </a:p>
        </p:txBody>
      </p:sp>
      <p:sp>
        <p:nvSpPr>
          <p:cNvPr id="8" name="文本框 21"/>
          <p:cNvSpPr txBox="1"/>
          <p:nvPr/>
        </p:nvSpPr>
        <p:spPr>
          <a:xfrm>
            <a:off x="899591" y="123478"/>
            <a:ext cx="7134700" cy="913199"/>
          </a:xfrm>
          <a:prstGeom prst="rect">
            <a:avLst/>
          </a:prstGeom>
          <a:noFill/>
        </p:spPr>
        <p:txBody>
          <a:bodyPr wrap="square" lIns="91440" tIns="45720" rIns="91440" bIns="45720" rtlCol="0">
            <a:spAutoFit/>
          </a:bodyPr>
          <a:lstStyle/>
          <a:p>
            <a:r>
              <a:rPr lang="en-US" altLang="zh-CN" sz="2667" dirty="0" smtClean="0">
                <a:solidFill>
                  <a:schemeClr val="bg1"/>
                </a:solidFill>
                <a:latin typeface="微软雅黑" panose="020B0503020204020204" pitchFamily="34" charset="-122"/>
                <a:ea typeface="微软雅黑" panose="020B0503020204020204" pitchFamily="34" charset="-122"/>
              </a:rPr>
              <a:t>Geometric Deep Learning </a:t>
            </a:r>
            <a:r>
              <a:rPr lang="en-US" altLang="zh-CN" sz="2667" dirty="0">
                <a:solidFill>
                  <a:schemeClr val="bg1"/>
                </a:solidFill>
                <a:latin typeface="微软雅黑" panose="020B0503020204020204" pitchFamily="34" charset="-122"/>
                <a:ea typeface="微软雅黑" panose="020B0503020204020204" pitchFamily="34" charset="-122"/>
              </a:rPr>
              <a:t>Application</a:t>
            </a:r>
            <a:endParaRPr lang="zh-CN" altLang="en-US" sz="2667" dirty="0">
              <a:solidFill>
                <a:schemeClr val="bg1"/>
              </a:solidFill>
              <a:latin typeface="微软雅黑" panose="020B0503020204020204" pitchFamily="34" charset="-122"/>
              <a:ea typeface="微软雅黑" panose="020B0503020204020204" pitchFamily="34" charset="-122"/>
            </a:endParaRPr>
          </a:p>
          <a:p>
            <a:endParaRPr lang="zh-CN" altLang="en-US" sz="2667" dirty="0">
              <a:solidFill>
                <a:schemeClr val="bg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5580" y="895028"/>
            <a:ext cx="9242684" cy="5668392"/>
          </a:xfrm>
          <a:prstGeom prst="rect">
            <a:avLst/>
          </a:prstGeom>
        </p:spPr>
      </p:pic>
    </p:spTree>
    <p:extLst>
      <p:ext uri="{BB962C8B-B14F-4D97-AF65-F5344CB8AC3E}">
        <p14:creationId xmlns:p14="http://schemas.microsoft.com/office/powerpoint/2010/main" val="337547903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12192001" cy="771550"/>
          </a:xfrm>
          <a:prstGeom prst="rect">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 name="KSO_Shape"/>
          <p:cNvSpPr>
            <a:spLocks/>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fld id="{621CDAAB-C0A6-4FD1-AA53-D3E6AAF89412}" type="slidenum">
              <a:rPr lang="zh-CN" altLang="en-US" smtClean="0"/>
              <a:t>22</a:t>
            </a:fld>
            <a:endParaRPr lang="zh-CN" altLang="en-US"/>
          </a:p>
        </p:txBody>
      </p:sp>
      <p:sp>
        <p:nvSpPr>
          <p:cNvPr id="9" name="日期占位符 8"/>
          <p:cNvSpPr>
            <a:spLocks noGrp="1"/>
          </p:cNvSpPr>
          <p:nvPr>
            <p:ph type="dt" sz="half" idx="10"/>
          </p:nvPr>
        </p:nvSpPr>
        <p:spPr/>
        <p:txBody>
          <a:bodyPr/>
          <a:lstStyle/>
          <a:p>
            <a:fld id="{02685055-822F-47F3-83E5-A9E68F11BF2E}" type="datetime1">
              <a:rPr lang="zh-CN" altLang="en-US" smtClean="0"/>
              <a:t>2019/1/8</a:t>
            </a:fld>
            <a:endParaRPr lang="zh-CN" altLang="en-US"/>
          </a:p>
        </p:txBody>
      </p:sp>
      <p:sp>
        <p:nvSpPr>
          <p:cNvPr id="8" name="文本框 21"/>
          <p:cNvSpPr txBox="1"/>
          <p:nvPr/>
        </p:nvSpPr>
        <p:spPr>
          <a:xfrm>
            <a:off x="899591" y="123478"/>
            <a:ext cx="7631849" cy="502766"/>
          </a:xfrm>
          <a:prstGeom prst="rect">
            <a:avLst/>
          </a:prstGeom>
          <a:noFill/>
        </p:spPr>
        <p:txBody>
          <a:bodyPr wrap="square" lIns="91440" tIns="45720" rIns="91440" bIns="45720" rtlCol="0">
            <a:spAutoFit/>
          </a:bodyPr>
          <a:lstStyle/>
          <a:p>
            <a:r>
              <a:rPr lang="en-US" altLang="zh-CN" sz="2667" dirty="0">
                <a:solidFill>
                  <a:schemeClr val="bg1"/>
                </a:solidFill>
                <a:latin typeface="微软雅黑" panose="020B0503020204020204" pitchFamily="34" charset="-122"/>
                <a:ea typeface="微软雅黑" panose="020B0503020204020204" pitchFamily="34" charset="-122"/>
              </a:rPr>
              <a:t>Geometric Deep </a:t>
            </a:r>
            <a:r>
              <a:rPr lang="en-US" altLang="zh-CN" sz="2667" dirty="0" smtClean="0">
                <a:solidFill>
                  <a:schemeClr val="bg1"/>
                </a:solidFill>
                <a:latin typeface="微软雅黑" panose="020B0503020204020204" pitchFamily="34" charset="-122"/>
                <a:ea typeface="微软雅黑" panose="020B0503020204020204" pitchFamily="34" charset="-122"/>
              </a:rPr>
              <a:t>Learning Application</a:t>
            </a:r>
            <a:r>
              <a:rPr lang="zh-CN" altLang="en-US" sz="2667" dirty="0" smtClean="0">
                <a:solidFill>
                  <a:schemeClr val="bg1"/>
                </a:solidFill>
                <a:latin typeface="微软雅黑" panose="020B0503020204020204" pitchFamily="34" charset="-122"/>
                <a:ea typeface="微软雅黑" panose="020B0503020204020204" pitchFamily="34" charset="-122"/>
              </a:rPr>
              <a:t>（</a:t>
            </a:r>
            <a:r>
              <a:rPr lang="en-US" altLang="zh-CN" sz="2667" dirty="0" smtClean="0">
                <a:solidFill>
                  <a:schemeClr val="bg1"/>
                </a:solidFill>
                <a:latin typeface="微软雅黑" panose="020B0503020204020204" pitchFamily="34" charset="-122"/>
                <a:ea typeface="微软雅黑" panose="020B0503020204020204" pitchFamily="34" charset="-122"/>
              </a:rPr>
              <a:t>3D</a:t>
            </a:r>
            <a:r>
              <a:rPr lang="zh-CN" altLang="en-US" sz="2667" dirty="0" smtClean="0">
                <a:solidFill>
                  <a:schemeClr val="bg1"/>
                </a:solidFill>
                <a:latin typeface="微软雅黑" panose="020B0503020204020204" pitchFamily="34" charset="-122"/>
                <a:ea typeface="微软雅黑" panose="020B0503020204020204" pitchFamily="34" charset="-122"/>
              </a:rPr>
              <a:t>）</a:t>
            </a:r>
            <a:endParaRPr lang="zh-CN" altLang="en-US" sz="2667" dirty="0">
              <a:solidFill>
                <a:schemeClr val="bg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771550"/>
            <a:ext cx="7954332" cy="5665149"/>
          </a:xfrm>
          <a:prstGeom prst="rect">
            <a:avLst/>
          </a:prstGeom>
        </p:spPr>
      </p:pic>
    </p:spTree>
    <p:extLst>
      <p:ext uri="{BB962C8B-B14F-4D97-AF65-F5344CB8AC3E}">
        <p14:creationId xmlns:p14="http://schemas.microsoft.com/office/powerpoint/2010/main" val="205577517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12192001" cy="771550"/>
          </a:xfrm>
          <a:prstGeom prst="rect">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 name="KSO_Shape"/>
          <p:cNvSpPr>
            <a:spLocks/>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fld id="{621CDAAB-C0A6-4FD1-AA53-D3E6AAF89412}" type="slidenum">
              <a:rPr lang="zh-CN" altLang="en-US" smtClean="0"/>
              <a:t>23</a:t>
            </a:fld>
            <a:endParaRPr lang="zh-CN" altLang="en-US"/>
          </a:p>
        </p:txBody>
      </p:sp>
      <p:sp>
        <p:nvSpPr>
          <p:cNvPr id="9" name="日期占位符 8"/>
          <p:cNvSpPr>
            <a:spLocks noGrp="1"/>
          </p:cNvSpPr>
          <p:nvPr>
            <p:ph type="dt" sz="half" idx="10"/>
          </p:nvPr>
        </p:nvSpPr>
        <p:spPr/>
        <p:txBody>
          <a:bodyPr/>
          <a:lstStyle/>
          <a:p>
            <a:fld id="{02685055-822F-47F3-83E5-A9E68F11BF2E}" type="datetime1">
              <a:rPr lang="zh-CN" altLang="en-US" smtClean="0"/>
              <a:t>2019/1/9</a:t>
            </a:fld>
            <a:endParaRPr lang="zh-CN" altLang="en-US"/>
          </a:p>
        </p:txBody>
      </p:sp>
      <p:sp>
        <p:nvSpPr>
          <p:cNvPr id="8" name="文本框 21"/>
          <p:cNvSpPr txBox="1"/>
          <p:nvPr/>
        </p:nvSpPr>
        <p:spPr>
          <a:xfrm>
            <a:off x="899592" y="123478"/>
            <a:ext cx="5148783" cy="502766"/>
          </a:xfrm>
          <a:prstGeom prst="rect">
            <a:avLst/>
          </a:prstGeom>
          <a:noFill/>
        </p:spPr>
        <p:txBody>
          <a:bodyPr wrap="square" lIns="91440" tIns="45720" rIns="91440" bIns="45720" rtlCol="0">
            <a:spAutoFit/>
          </a:bodyPr>
          <a:lstStyle/>
          <a:p>
            <a:r>
              <a:rPr lang="en-US" altLang="zh-CN" sz="2667" dirty="0" smtClean="0">
                <a:solidFill>
                  <a:schemeClr val="bg1"/>
                </a:solidFill>
                <a:latin typeface="微软雅黑" panose="020B0503020204020204" pitchFamily="34" charset="-122"/>
                <a:ea typeface="微软雅黑" panose="020B0503020204020204" pitchFamily="34" charset="-122"/>
              </a:rPr>
              <a:t>Reference</a:t>
            </a:r>
            <a:endParaRPr lang="zh-CN" altLang="en-US" sz="2667" dirty="0">
              <a:solidFill>
                <a:schemeClr val="bg1"/>
              </a:solidFill>
              <a:latin typeface="微软雅黑" panose="020B0503020204020204" pitchFamily="34" charset="-122"/>
              <a:ea typeface="微软雅黑" panose="020B0503020204020204" pitchFamily="34" charset="-122"/>
            </a:endParaRPr>
          </a:p>
        </p:txBody>
      </p:sp>
      <p:sp>
        <p:nvSpPr>
          <p:cNvPr id="5" name="矩形 4"/>
          <p:cNvSpPr/>
          <p:nvPr/>
        </p:nvSpPr>
        <p:spPr>
          <a:xfrm>
            <a:off x="638174" y="897496"/>
            <a:ext cx="10972801" cy="5632311"/>
          </a:xfrm>
          <a:prstGeom prst="rect">
            <a:avLst/>
          </a:prstGeom>
        </p:spPr>
        <p:txBody>
          <a:bodyPr wrap="square">
            <a:spAutoFit/>
          </a:bodyPr>
          <a:lstStyle/>
          <a:p>
            <a:r>
              <a:rPr lang="en-US" altLang="zh-CN" dirty="0" smtClean="0"/>
              <a:t>[1] Ying </a:t>
            </a:r>
            <a:r>
              <a:rPr lang="en-US" altLang="zh-CN" dirty="0"/>
              <a:t>R, He R, Chen K, et al. Graph Convolutional Neural Networks for Web-Scale Recommender Systems[J]. </a:t>
            </a:r>
            <a:r>
              <a:rPr lang="en-US" altLang="zh-CN" dirty="0" err="1"/>
              <a:t>arXiv</a:t>
            </a:r>
            <a:r>
              <a:rPr lang="en-US" altLang="zh-CN" dirty="0"/>
              <a:t> preprint arXiv:1806.01973, 2018</a:t>
            </a:r>
            <a:r>
              <a:rPr lang="en-US" altLang="zh-CN" dirty="0" smtClean="0"/>
              <a:t>.</a:t>
            </a:r>
          </a:p>
          <a:p>
            <a:r>
              <a:rPr lang="en-US" altLang="zh-CN" dirty="0" smtClean="0"/>
              <a:t>[2]</a:t>
            </a:r>
            <a:r>
              <a:rPr lang="en-US" altLang="zh-CN" dirty="0"/>
              <a:t> </a:t>
            </a:r>
            <a:r>
              <a:rPr lang="en-US" altLang="zh-CN" dirty="0" err="1"/>
              <a:t>Veličković</a:t>
            </a:r>
            <a:r>
              <a:rPr lang="en-US" altLang="zh-CN" dirty="0"/>
              <a:t> P, </a:t>
            </a:r>
            <a:r>
              <a:rPr lang="en-US" altLang="zh-CN" dirty="0" err="1"/>
              <a:t>Cucurull</a:t>
            </a:r>
            <a:r>
              <a:rPr lang="en-US" altLang="zh-CN" dirty="0"/>
              <a:t> G, Casanova A, et al. Graph Attention Networks[J]. </a:t>
            </a:r>
            <a:r>
              <a:rPr lang="en-US" altLang="zh-CN" dirty="0" err="1"/>
              <a:t>arXiv</a:t>
            </a:r>
            <a:r>
              <a:rPr lang="en-US" altLang="zh-CN" dirty="0"/>
              <a:t> preprint arXiv:1710.10903, 2017</a:t>
            </a:r>
            <a:r>
              <a:rPr lang="en-US" altLang="zh-CN" dirty="0" smtClean="0"/>
              <a:t>.</a:t>
            </a:r>
          </a:p>
          <a:p>
            <a:r>
              <a:rPr lang="en-US" altLang="zh-CN" dirty="0" smtClean="0"/>
              <a:t>[3] Hamilton </a:t>
            </a:r>
            <a:r>
              <a:rPr lang="en-US" altLang="zh-CN" dirty="0"/>
              <a:t>W, Ying Z, </a:t>
            </a:r>
            <a:r>
              <a:rPr lang="en-US" altLang="zh-CN" dirty="0" err="1"/>
              <a:t>Leskovec</a:t>
            </a:r>
            <a:r>
              <a:rPr lang="en-US" altLang="zh-CN" dirty="0"/>
              <a:t> J. Inductive representation learning on large graphs[C]//Advances in Neural Information Processing Systems. 2017: 1024-1034</a:t>
            </a:r>
            <a:r>
              <a:rPr lang="en-US" altLang="zh-CN" dirty="0" smtClean="0"/>
              <a:t>.</a:t>
            </a:r>
          </a:p>
          <a:p>
            <a:r>
              <a:rPr lang="en-US" altLang="zh-CN" dirty="0" smtClean="0"/>
              <a:t>[4] </a:t>
            </a:r>
            <a:r>
              <a:rPr lang="en-US" altLang="zh-CN" dirty="0" err="1" smtClean="0"/>
              <a:t>Defferrard</a:t>
            </a:r>
            <a:r>
              <a:rPr lang="en-US" altLang="zh-CN" dirty="0" smtClean="0"/>
              <a:t> </a:t>
            </a:r>
            <a:r>
              <a:rPr lang="en-US" altLang="zh-CN" dirty="0"/>
              <a:t>M, </a:t>
            </a:r>
            <a:r>
              <a:rPr lang="en-US" altLang="zh-CN" dirty="0" err="1"/>
              <a:t>Bresson</a:t>
            </a:r>
            <a:r>
              <a:rPr lang="en-US" altLang="zh-CN" dirty="0"/>
              <a:t> X, </a:t>
            </a:r>
            <a:r>
              <a:rPr lang="en-US" altLang="zh-CN" dirty="0" err="1"/>
              <a:t>Vandergheynst</a:t>
            </a:r>
            <a:r>
              <a:rPr lang="en-US" altLang="zh-CN" dirty="0"/>
              <a:t> P. Convolutional neural networks on graphs with fast localized spectral filtering[C]//Advances in Neural Information Processing Systems. 2016: 3844-3852</a:t>
            </a:r>
            <a:r>
              <a:rPr lang="en-US" altLang="zh-CN" dirty="0" smtClean="0"/>
              <a:t>.</a:t>
            </a:r>
          </a:p>
          <a:p>
            <a:r>
              <a:rPr lang="en-US" altLang="zh-CN" dirty="0" smtClean="0"/>
              <a:t>[5] </a:t>
            </a:r>
            <a:r>
              <a:rPr lang="en-US" altLang="zh-CN" dirty="0" err="1"/>
              <a:t>Kipf</a:t>
            </a:r>
            <a:r>
              <a:rPr lang="en-US" altLang="zh-CN" dirty="0"/>
              <a:t> T N, Welling M. Semi-supervised classification with graph convolutional networks[J]. </a:t>
            </a:r>
            <a:r>
              <a:rPr lang="en-US" altLang="zh-CN" dirty="0" err="1"/>
              <a:t>arXiv</a:t>
            </a:r>
            <a:r>
              <a:rPr lang="en-US" altLang="zh-CN" dirty="0"/>
              <a:t> preprint arXiv:1609.02907, 2016.</a:t>
            </a:r>
            <a:endParaRPr lang="en-US" altLang="zh-CN" dirty="0" smtClean="0"/>
          </a:p>
          <a:p>
            <a:r>
              <a:rPr lang="en-US" altLang="zh-CN" dirty="0" smtClean="0"/>
              <a:t>[6] Bronstein </a:t>
            </a:r>
            <a:r>
              <a:rPr lang="en-US" altLang="zh-CN" dirty="0"/>
              <a:t>M M, </a:t>
            </a:r>
            <a:r>
              <a:rPr lang="en-US" altLang="zh-CN" dirty="0" err="1"/>
              <a:t>Bruna</a:t>
            </a:r>
            <a:r>
              <a:rPr lang="en-US" altLang="zh-CN" dirty="0"/>
              <a:t> J, </a:t>
            </a:r>
            <a:r>
              <a:rPr lang="en-US" altLang="zh-CN" dirty="0" err="1"/>
              <a:t>LeCun</a:t>
            </a:r>
            <a:r>
              <a:rPr lang="en-US" altLang="zh-CN" dirty="0"/>
              <a:t> Y, et al. Geometric deep learning: going beyond </a:t>
            </a:r>
            <a:r>
              <a:rPr lang="en-US" altLang="zh-CN" dirty="0" err="1"/>
              <a:t>euclidean</a:t>
            </a:r>
            <a:r>
              <a:rPr lang="en-US" altLang="zh-CN" dirty="0"/>
              <a:t> data[J]. IEEE Signal Processing Magazine, 2017, 34(4): 18-42</a:t>
            </a:r>
            <a:r>
              <a:rPr lang="en-US" altLang="zh-CN" dirty="0" smtClean="0"/>
              <a:t>.</a:t>
            </a:r>
          </a:p>
          <a:p>
            <a:r>
              <a:rPr lang="en-US" altLang="zh-CN" dirty="0" smtClean="0"/>
              <a:t>[7] </a:t>
            </a:r>
            <a:r>
              <a:rPr lang="en-US" altLang="zh-CN" dirty="0" err="1"/>
              <a:t>Manessi</a:t>
            </a:r>
            <a:r>
              <a:rPr lang="en-US" altLang="zh-CN" dirty="0"/>
              <a:t> F, </a:t>
            </a:r>
            <a:r>
              <a:rPr lang="en-US" altLang="zh-CN" dirty="0" err="1"/>
              <a:t>Rozza</a:t>
            </a:r>
            <a:r>
              <a:rPr lang="en-US" altLang="zh-CN" dirty="0"/>
              <a:t> A, Manzo M. Dynamic Graph Convolutional Networks[J]. </a:t>
            </a:r>
            <a:r>
              <a:rPr lang="en-US" altLang="zh-CN" dirty="0" err="1"/>
              <a:t>arXiv</a:t>
            </a:r>
            <a:r>
              <a:rPr lang="en-US" altLang="zh-CN" dirty="0"/>
              <a:t> preprint arXiv:1704.06199, 2017</a:t>
            </a:r>
            <a:r>
              <a:rPr lang="en-US" altLang="zh-CN" dirty="0" smtClean="0"/>
              <a:t>.</a:t>
            </a:r>
          </a:p>
          <a:p>
            <a:r>
              <a:rPr lang="en-US" altLang="zh-CN" dirty="0"/>
              <a:t>[8</a:t>
            </a:r>
            <a:r>
              <a:rPr lang="en-US" altLang="zh-CN" dirty="0" smtClean="0"/>
              <a:t>]</a:t>
            </a:r>
            <a:r>
              <a:rPr lang="en-US" altLang="zh-CN" dirty="0"/>
              <a:t> Xu K, Li C, Tian Y, et al. Representation Learning on Graphs with Jumping Knowledge Networks[J]. </a:t>
            </a:r>
            <a:r>
              <a:rPr lang="en-US" altLang="zh-CN" dirty="0" err="1"/>
              <a:t>arXiv</a:t>
            </a:r>
            <a:r>
              <a:rPr lang="en-US" altLang="zh-CN" dirty="0"/>
              <a:t> preprint arXiv:1806.03536, 2018</a:t>
            </a:r>
            <a:r>
              <a:rPr lang="en-US" altLang="zh-CN" dirty="0" smtClean="0"/>
              <a:t>.</a:t>
            </a:r>
          </a:p>
          <a:p>
            <a:r>
              <a:rPr lang="en-US" altLang="zh-CN" dirty="0"/>
              <a:t>[9] </a:t>
            </a:r>
            <a:r>
              <a:rPr lang="en-US" altLang="zh-CN" dirty="0" err="1"/>
              <a:t>Bingbing</a:t>
            </a:r>
            <a:r>
              <a:rPr lang="en-US" altLang="zh-CN" dirty="0"/>
              <a:t> Xu, Huawei </a:t>
            </a:r>
            <a:r>
              <a:rPr lang="en-US" altLang="zh-CN" dirty="0" err="1" smtClean="0"/>
              <a:t>Shen,Qi</a:t>
            </a:r>
            <a:r>
              <a:rPr lang="en-US" altLang="zh-CN" dirty="0" smtClean="0"/>
              <a:t> </a:t>
            </a:r>
            <a:r>
              <a:rPr lang="en-US" altLang="zh-CN" dirty="0" err="1"/>
              <a:t>Cao</a:t>
            </a:r>
            <a:r>
              <a:rPr lang="en-US" altLang="zh-CN" dirty="0" err="1" smtClean="0"/>
              <a:t>,et</a:t>
            </a:r>
            <a:r>
              <a:rPr lang="en-US" altLang="zh-CN" dirty="0" smtClean="0"/>
              <a:t> al. Graph </a:t>
            </a:r>
            <a:r>
              <a:rPr lang="en-US" altLang="zh-CN" dirty="0"/>
              <a:t>Wavelet Neural Network </a:t>
            </a:r>
            <a:r>
              <a:rPr lang="en-US" altLang="zh-CN" dirty="0" smtClean="0"/>
              <a:t>[</a:t>
            </a:r>
            <a:r>
              <a:rPr lang="en-US" altLang="zh-CN" dirty="0"/>
              <a:t>J</a:t>
            </a:r>
            <a:r>
              <a:rPr lang="en-US" altLang="zh-CN" dirty="0" smtClean="0"/>
              <a:t>].ICLR2019(Under double-blind review)</a:t>
            </a:r>
          </a:p>
          <a:p>
            <a:r>
              <a:rPr lang="en-US" altLang="zh-CN" dirty="0" smtClean="0"/>
              <a:t>[10] </a:t>
            </a:r>
            <a:r>
              <a:rPr lang="en-US" altLang="zh-CN" dirty="0"/>
              <a:t>Zhou J, Cui G, Zhang Z, et al. Graph Neural Networks: A Review of Methods and Applications[J]. </a:t>
            </a:r>
            <a:r>
              <a:rPr lang="en-US" altLang="zh-CN" dirty="0" err="1"/>
              <a:t>arXiv</a:t>
            </a:r>
            <a:r>
              <a:rPr lang="en-US" altLang="zh-CN" dirty="0"/>
              <a:t> preprint arXiv:1812.08434, 2018.</a:t>
            </a:r>
            <a:endParaRPr lang="zh-CN" altLang="en-US" dirty="0"/>
          </a:p>
        </p:txBody>
      </p:sp>
    </p:spTree>
    <p:extLst>
      <p:ext uri="{BB962C8B-B14F-4D97-AF65-F5344CB8AC3E}">
        <p14:creationId xmlns:p14="http://schemas.microsoft.com/office/powerpoint/2010/main" val="247566548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12192001" cy="771550"/>
          </a:xfrm>
          <a:prstGeom prst="rect">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 name="KSO_Shape"/>
          <p:cNvSpPr>
            <a:spLocks/>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fld id="{621CDAAB-C0A6-4FD1-AA53-D3E6AAF89412}" type="slidenum">
              <a:rPr lang="zh-CN" altLang="en-US" smtClean="0"/>
              <a:t>24</a:t>
            </a:fld>
            <a:endParaRPr lang="zh-CN" altLang="en-US"/>
          </a:p>
        </p:txBody>
      </p:sp>
      <p:sp>
        <p:nvSpPr>
          <p:cNvPr id="9" name="日期占位符 8"/>
          <p:cNvSpPr>
            <a:spLocks noGrp="1"/>
          </p:cNvSpPr>
          <p:nvPr>
            <p:ph type="dt" sz="half" idx="10"/>
          </p:nvPr>
        </p:nvSpPr>
        <p:spPr/>
        <p:txBody>
          <a:bodyPr/>
          <a:lstStyle/>
          <a:p>
            <a:fld id="{02685055-822F-47F3-83E5-A9E68F11BF2E}" type="datetime1">
              <a:rPr lang="zh-CN" altLang="en-US" smtClean="0"/>
              <a:t>2019/1/11</a:t>
            </a:fld>
            <a:endParaRPr lang="zh-CN" altLang="en-US"/>
          </a:p>
        </p:txBody>
      </p:sp>
      <p:sp>
        <p:nvSpPr>
          <p:cNvPr id="8" name="文本框 21"/>
          <p:cNvSpPr txBox="1"/>
          <p:nvPr/>
        </p:nvSpPr>
        <p:spPr>
          <a:xfrm>
            <a:off x="899592" y="123478"/>
            <a:ext cx="5148783" cy="502766"/>
          </a:xfrm>
          <a:prstGeom prst="rect">
            <a:avLst/>
          </a:prstGeom>
          <a:noFill/>
        </p:spPr>
        <p:txBody>
          <a:bodyPr wrap="square" lIns="91440" tIns="45720" rIns="91440" bIns="45720" rtlCol="0">
            <a:spAutoFit/>
          </a:bodyPr>
          <a:lstStyle/>
          <a:p>
            <a:r>
              <a:rPr lang="en-US" altLang="zh-CN" sz="2667" dirty="0" smtClean="0">
                <a:solidFill>
                  <a:schemeClr val="bg1"/>
                </a:solidFill>
                <a:latin typeface="微软雅黑" panose="020B0503020204020204" pitchFamily="34" charset="-122"/>
                <a:ea typeface="微软雅黑" panose="020B0503020204020204" pitchFamily="34" charset="-122"/>
              </a:rPr>
              <a:t>Question</a:t>
            </a:r>
            <a:endParaRPr lang="zh-CN" altLang="en-US" sz="2667" dirty="0">
              <a:solidFill>
                <a:schemeClr val="bg1"/>
              </a:solidFill>
              <a:latin typeface="微软雅黑" panose="020B0503020204020204" pitchFamily="34" charset="-122"/>
              <a:ea typeface="微软雅黑" panose="020B0503020204020204" pitchFamily="34" charset="-122"/>
            </a:endParaRPr>
          </a:p>
        </p:txBody>
      </p:sp>
      <p:sp>
        <p:nvSpPr>
          <p:cNvPr id="5" name="矩形 4"/>
          <p:cNvSpPr/>
          <p:nvPr/>
        </p:nvSpPr>
        <p:spPr>
          <a:xfrm>
            <a:off x="542924" y="2440546"/>
            <a:ext cx="10972801" cy="1754326"/>
          </a:xfrm>
          <a:prstGeom prst="rect">
            <a:avLst/>
          </a:prstGeom>
        </p:spPr>
        <p:txBody>
          <a:bodyPr wrap="square">
            <a:spAutoFit/>
          </a:bodyPr>
          <a:lstStyle/>
          <a:p>
            <a:pPr algn="ctr"/>
            <a:r>
              <a:rPr lang="en-US" altLang="zh-CN" sz="5400" dirty="0" smtClean="0"/>
              <a:t>       Any 		</a:t>
            </a:r>
          </a:p>
          <a:p>
            <a:pPr algn="ctr"/>
            <a:r>
              <a:rPr lang="en-US" altLang="zh-CN" sz="5400" dirty="0" smtClean="0"/>
              <a:t>Question ?</a:t>
            </a:r>
            <a:endParaRPr lang="zh-CN" altLang="en-US" sz="5400" dirty="0"/>
          </a:p>
        </p:txBody>
      </p:sp>
    </p:spTree>
    <p:extLst>
      <p:ext uri="{BB962C8B-B14F-4D97-AF65-F5344CB8AC3E}">
        <p14:creationId xmlns:p14="http://schemas.microsoft.com/office/powerpoint/2010/main" val="74634295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12192001" cy="771550"/>
          </a:xfrm>
          <a:prstGeom prst="rect">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1"/>
          <p:cNvSpPr txBox="1"/>
          <p:nvPr/>
        </p:nvSpPr>
        <p:spPr>
          <a:xfrm>
            <a:off x="899592" y="123478"/>
            <a:ext cx="3855583" cy="502766"/>
          </a:xfrm>
          <a:prstGeom prst="rect">
            <a:avLst/>
          </a:prstGeom>
          <a:noFill/>
        </p:spPr>
        <p:txBody>
          <a:bodyPr wrap="square" lIns="91440" tIns="45720" rIns="91440" bIns="45720" rtlCol="0">
            <a:spAutoFit/>
          </a:bodyPr>
          <a:lstStyle/>
          <a:p>
            <a:r>
              <a:rPr lang="en-US" altLang="zh-CN" sz="2667" dirty="0" smtClean="0">
                <a:solidFill>
                  <a:schemeClr val="bg1"/>
                </a:solidFill>
                <a:latin typeface="微软雅黑" panose="020B0503020204020204" pitchFamily="34" charset="-122"/>
                <a:ea typeface="微软雅黑" panose="020B0503020204020204" pitchFamily="34" charset="-122"/>
              </a:rPr>
              <a:t>CNN</a:t>
            </a:r>
            <a:endParaRPr lang="zh-CN" altLang="en-US" sz="2667" dirty="0">
              <a:solidFill>
                <a:schemeClr val="bg1"/>
              </a:solidFill>
              <a:latin typeface="微软雅黑" panose="020B0503020204020204" pitchFamily="34" charset="-122"/>
              <a:ea typeface="微软雅黑" panose="020B0503020204020204" pitchFamily="34" charset="-122"/>
            </a:endParaRPr>
          </a:p>
        </p:txBody>
      </p:sp>
      <p:sp>
        <p:nvSpPr>
          <p:cNvPr id="4" name="KSO_Shape"/>
          <p:cNvSpPr>
            <a:spLocks/>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4" name="日期占位符 13"/>
          <p:cNvSpPr>
            <a:spLocks noGrp="1"/>
          </p:cNvSpPr>
          <p:nvPr>
            <p:ph type="dt" sz="half" idx="10"/>
          </p:nvPr>
        </p:nvSpPr>
        <p:spPr/>
        <p:txBody>
          <a:bodyPr/>
          <a:lstStyle/>
          <a:p>
            <a:fld id="{A4112FC3-C710-4A2A-A2CE-A6BBF7EC5958}" type="datetime1">
              <a:rPr lang="zh-CN" altLang="en-US" smtClean="0"/>
              <a:t>2019/1/2</a:t>
            </a:fld>
            <a:endParaRPr lang="zh-CN" altLang="en-US"/>
          </a:p>
        </p:txBody>
      </p:sp>
      <p:pic>
        <p:nvPicPr>
          <p:cNvPr id="1026" name="Picture 2" descr="https://pic4.zhimg.com/v2-15fea61b768f7561648dbea164fcb75f_b.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06604" y="1935819"/>
            <a:ext cx="3250275" cy="3256261"/>
          </a:xfrm>
          <a:prstGeom prst="rect">
            <a:avLst/>
          </a:prstGeom>
          <a:noFill/>
          <a:extLst>
            <a:ext uri="{909E8E84-426E-40DD-AFC4-6F175D3DCCD1}">
              <a14:hiddenFill xmlns:a14="http://schemas.microsoft.com/office/drawing/2010/main">
                <a:solidFill>
                  <a:srgbClr val="FFFFFF"/>
                </a:solidFill>
              </a14:hiddenFill>
            </a:ext>
          </a:extLst>
        </p:spPr>
      </p:pic>
      <p:sp>
        <p:nvSpPr>
          <p:cNvPr id="15" name="文本框 14"/>
          <p:cNvSpPr txBox="1"/>
          <p:nvPr/>
        </p:nvSpPr>
        <p:spPr>
          <a:xfrm>
            <a:off x="1001526" y="1162614"/>
            <a:ext cx="7334605" cy="461665"/>
          </a:xfrm>
          <a:prstGeom prst="rect">
            <a:avLst/>
          </a:prstGeom>
          <a:noFill/>
        </p:spPr>
        <p:txBody>
          <a:bodyPr wrap="square" rtlCol="0">
            <a:spAutoFit/>
          </a:bodyPr>
          <a:lstStyle/>
          <a:p>
            <a:r>
              <a:rPr lang="en-US" altLang="zh-CN" sz="3600" b="1" baseline="-25000" dirty="0" smtClean="0"/>
              <a:t>CNN</a:t>
            </a:r>
            <a:r>
              <a:rPr lang="zh-CN" altLang="en-US" sz="3600" b="1" baseline="-25000" dirty="0" smtClean="0"/>
              <a:t>（</a:t>
            </a:r>
            <a:r>
              <a:rPr lang="en-US" altLang="zh-CN" sz="3600" b="1" baseline="-25000" dirty="0" smtClean="0"/>
              <a:t>Convolutional Neural Network</a:t>
            </a:r>
            <a:r>
              <a:rPr lang="zh-CN" altLang="en-US" sz="3600" b="1" baseline="-25000" dirty="0" smtClean="0"/>
              <a:t>） 卷积过程</a:t>
            </a:r>
            <a:endParaRPr lang="zh-CN" altLang="en-US" sz="3600" b="1" baseline="-25000" dirty="0"/>
          </a:p>
        </p:txBody>
      </p:sp>
      <p:pic>
        <p:nvPicPr>
          <p:cNvPr id="19" name="图片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248" y="5237740"/>
            <a:ext cx="4191585" cy="638264"/>
          </a:xfrm>
          <a:prstGeom prst="rect">
            <a:avLst/>
          </a:prstGeom>
        </p:spPr>
      </p:pic>
      <p:pic>
        <p:nvPicPr>
          <p:cNvPr id="1034" name="Picture 10" descr="https://upload.wikimedia.org/wikipedia/commons/6/63/Typical_cn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70484" y="2597067"/>
            <a:ext cx="6022235" cy="1852996"/>
          </a:xfrm>
          <a:prstGeom prst="rect">
            <a:avLst/>
          </a:prstGeom>
          <a:noFill/>
          <a:extLst>
            <a:ext uri="{909E8E84-426E-40DD-AFC4-6F175D3DCCD1}">
              <a14:hiddenFill xmlns:a14="http://schemas.microsoft.com/office/drawing/2010/main">
                <a:solidFill>
                  <a:srgbClr val="FFFFFF"/>
                </a:solidFill>
              </a14:hiddenFill>
            </a:ext>
          </a:extLst>
        </p:spPr>
      </p:pic>
      <p:sp>
        <p:nvSpPr>
          <p:cNvPr id="21" name="文本框 20"/>
          <p:cNvSpPr txBox="1"/>
          <p:nvPr/>
        </p:nvSpPr>
        <p:spPr>
          <a:xfrm>
            <a:off x="6095999" y="5069150"/>
            <a:ext cx="5373951" cy="646331"/>
          </a:xfrm>
          <a:prstGeom prst="rect">
            <a:avLst/>
          </a:prstGeom>
          <a:noFill/>
        </p:spPr>
        <p:txBody>
          <a:bodyPr wrap="square" rtlCol="0">
            <a:spAutoFit/>
          </a:bodyPr>
          <a:lstStyle/>
          <a:p>
            <a:r>
              <a:rPr lang="en-US" altLang="zh-CN" dirty="0" smtClean="0"/>
              <a:t>CNN=Convolutional </a:t>
            </a:r>
            <a:r>
              <a:rPr lang="en-US" altLang="zh-CN" dirty="0" err="1" smtClean="0"/>
              <a:t>Layer+Pooling</a:t>
            </a:r>
            <a:r>
              <a:rPr lang="en-US" altLang="zh-CN" dirty="0" smtClean="0"/>
              <a:t> </a:t>
            </a:r>
            <a:r>
              <a:rPr lang="en-US" altLang="zh-CN" dirty="0" err="1" smtClean="0"/>
              <a:t>Layer+Activation</a:t>
            </a:r>
            <a:r>
              <a:rPr lang="en-US" altLang="zh-CN" dirty="0" smtClean="0"/>
              <a:t>     </a:t>
            </a:r>
            <a:r>
              <a:rPr lang="en-US" altLang="zh-CN" dirty="0" err="1" smtClean="0"/>
              <a:t>layer+Fully</a:t>
            </a:r>
            <a:r>
              <a:rPr lang="en-US" altLang="zh-CN" dirty="0" smtClean="0"/>
              <a:t> Connected Layer</a:t>
            </a:r>
            <a:endParaRPr lang="zh-CN" altLang="en-US" dirty="0"/>
          </a:p>
        </p:txBody>
      </p:sp>
      <p:sp>
        <p:nvSpPr>
          <p:cNvPr id="24" name="灯片编号占位符 15"/>
          <p:cNvSpPr>
            <a:spLocks noGrp="1"/>
          </p:cNvSpPr>
          <p:nvPr>
            <p:ph type="sldNum" sz="quarter" idx="12"/>
          </p:nvPr>
        </p:nvSpPr>
        <p:spPr>
          <a:xfrm>
            <a:off x="8610600" y="6356350"/>
            <a:ext cx="2743200" cy="365125"/>
          </a:xfrm>
        </p:spPr>
        <p:txBody>
          <a:bodyPr/>
          <a:lstStyle/>
          <a:p>
            <a:r>
              <a:rPr lang="en-US" altLang="zh-CN" dirty="0" smtClean="0"/>
              <a:t>4</a:t>
            </a:r>
            <a:endParaRPr lang="zh-CN" altLang="en-US" dirty="0"/>
          </a:p>
        </p:txBody>
      </p:sp>
    </p:spTree>
    <p:extLst>
      <p:ext uri="{BB962C8B-B14F-4D97-AF65-F5344CB8AC3E}">
        <p14:creationId xmlns:p14="http://schemas.microsoft.com/office/powerpoint/2010/main" val="180283436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12192001" cy="771550"/>
          </a:xfrm>
          <a:prstGeom prst="rect">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 name="KSO_Shape"/>
          <p:cNvSpPr>
            <a:spLocks/>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fld id="{621CDAAB-C0A6-4FD1-AA53-D3E6AAF89412}" type="slidenum">
              <a:rPr lang="zh-CN" altLang="en-US" smtClean="0"/>
              <a:t>4</a:t>
            </a:fld>
            <a:endParaRPr lang="zh-CN" altLang="en-US"/>
          </a:p>
        </p:txBody>
      </p:sp>
      <p:sp>
        <p:nvSpPr>
          <p:cNvPr id="9" name="日期占位符 8"/>
          <p:cNvSpPr>
            <a:spLocks noGrp="1"/>
          </p:cNvSpPr>
          <p:nvPr>
            <p:ph type="dt" sz="half" idx="10"/>
          </p:nvPr>
        </p:nvSpPr>
        <p:spPr/>
        <p:txBody>
          <a:bodyPr/>
          <a:lstStyle/>
          <a:p>
            <a:fld id="{02685055-822F-47F3-83E5-A9E68F11BF2E}" type="datetime1">
              <a:rPr lang="zh-CN" altLang="en-US" smtClean="0"/>
              <a:t>2019/1/2</a:t>
            </a:fld>
            <a:endParaRPr lang="zh-CN" altLang="en-US"/>
          </a:p>
        </p:txBody>
      </p:sp>
      <p:sp>
        <p:nvSpPr>
          <p:cNvPr id="8" name="文本框 21"/>
          <p:cNvSpPr txBox="1"/>
          <p:nvPr/>
        </p:nvSpPr>
        <p:spPr>
          <a:xfrm>
            <a:off x="899592" y="123478"/>
            <a:ext cx="3855583" cy="502766"/>
          </a:xfrm>
          <a:prstGeom prst="rect">
            <a:avLst/>
          </a:prstGeom>
          <a:noFill/>
        </p:spPr>
        <p:txBody>
          <a:bodyPr wrap="square" lIns="91440" tIns="45720" rIns="91440" bIns="45720" rtlCol="0">
            <a:spAutoFit/>
          </a:bodyPr>
          <a:lstStyle/>
          <a:p>
            <a:r>
              <a:rPr lang="en-US" altLang="zh-CN" sz="2667" dirty="0" smtClean="0">
                <a:solidFill>
                  <a:schemeClr val="bg1"/>
                </a:solidFill>
                <a:latin typeface="微软雅黑" panose="020B0503020204020204" pitchFamily="34" charset="-122"/>
                <a:ea typeface="微软雅黑" panose="020B0503020204020204" pitchFamily="34" charset="-122"/>
              </a:rPr>
              <a:t>CNN</a:t>
            </a:r>
            <a:endParaRPr lang="zh-CN" altLang="en-US" sz="2667" dirty="0">
              <a:solidFill>
                <a:schemeClr val="bg1"/>
              </a:solidFill>
              <a:latin typeface="微软雅黑" panose="020B0503020204020204" pitchFamily="34" charset="-122"/>
              <a:ea typeface="微软雅黑" panose="020B0503020204020204" pitchFamily="34" charset="-122"/>
            </a:endParaRPr>
          </a:p>
        </p:txBody>
      </p:sp>
      <p:pic>
        <p:nvPicPr>
          <p:cNvPr id="3074" name="Picture 2" descr="Image result for convolutional netwo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7008" y="2436275"/>
            <a:ext cx="5566792" cy="1580434"/>
          </a:xfrm>
          <a:prstGeom prst="rect">
            <a:avLst/>
          </a:prstGeom>
          <a:noFill/>
          <a:extLst>
            <a:ext uri="{909E8E84-426E-40DD-AFC4-6F175D3DCCD1}">
              <a14:hiddenFill xmlns:a14="http://schemas.microsoft.com/office/drawing/2010/main">
                <a:solidFill>
                  <a:srgbClr val="FFFFFF"/>
                </a:solidFill>
              </a14:hiddenFill>
            </a:ext>
          </a:extLst>
        </p:spPr>
      </p:pic>
      <p:sp>
        <p:nvSpPr>
          <p:cNvPr id="12" name="文本框 11"/>
          <p:cNvSpPr txBox="1"/>
          <p:nvPr/>
        </p:nvSpPr>
        <p:spPr>
          <a:xfrm>
            <a:off x="514751" y="954646"/>
            <a:ext cx="5272257" cy="4662815"/>
          </a:xfrm>
          <a:prstGeom prst="rect">
            <a:avLst/>
          </a:prstGeom>
          <a:noFill/>
        </p:spPr>
        <p:txBody>
          <a:bodyPr wrap="square" rtlCol="0">
            <a:spAutoFit/>
          </a:bodyPr>
          <a:lstStyle/>
          <a:p>
            <a:pPr>
              <a:lnSpc>
                <a:spcPct val="150000"/>
              </a:lnSpc>
            </a:pPr>
            <a:r>
              <a:rPr lang="zh-CN" altLang="en-US" b="1" dirty="0" smtClean="0"/>
              <a:t>几个特点：</a:t>
            </a:r>
            <a:endParaRPr lang="en-US" altLang="zh-CN" b="1" dirty="0" smtClean="0"/>
          </a:p>
          <a:p>
            <a:pPr>
              <a:lnSpc>
                <a:spcPct val="150000"/>
              </a:lnSpc>
            </a:pPr>
            <a:endParaRPr lang="en-US" altLang="zh-CN" b="1" dirty="0" smtClean="0"/>
          </a:p>
          <a:p>
            <a:pPr>
              <a:lnSpc>
                <a:spcPct val="150000"/>
              </a:lnSpc>
            </a:pPr>
            <a:r>
              <a:rPr lang="en-US" altLang="zh-CN" dirty="0" smtClean="0"/>
              <a:t>1</a:t>
            </a:r>
            <a:r>
              <a:rPr lang="zh-CN" altLang="en-US" dirty="0" smtClean="0"/>
              <a:t>）局部提取</a:t>
            </a:r>
            <a:r>
              <a:rPr lang="en-US" altLang="zh-CN" dirty="0" smtClean="0"/>
              <a:t>(Localized)</a:t>
            </a:r>
          </a:p>
          <a:p>
            <a:pPr>
              <a:lnSpc>
                <a:spcPct val="150000"/>
              </a:lnSpc>
            </a:pPr>
            <a:r>
              <a:rPr lang="zh-CN" altLang="en-US" dirty="0" smtClean="0"/>
              <a:t>局部提取的</a:t>
            </a:r>
            <a:r>
              <a:rPr lang="en-US" altLang="zh-CN" dirty="0" smtClean="0"/>
              <a:t>size</a:t>
            </a:r>
            <a:r>
              <a:rPr lang="zh-CN" altLang="en-US" dirty="0" smtClean="0"/>
              <a:t>大小取决于</a:t>
            </a:r>
            <a:r>
              <a:rPr lang="zh-CN" altLang="en-US" dirty="0"/>
              <a:t>卷积</a:t>
            </a:r>
            <a:r>
              <a:rPr lang="zh-CN" altLang="en-US" dirty="0" smtClean="0"/>
              <a:t>核</a:t>
            </a:r>
            <a:r>
              <a:rPr lang="en-US" altLang="zh-CN" dirty="0" smtClean="0"/>
              <a:t>kernel</a:t>
            </a:r>
            <a:r>
              <a:rPr lang="zh-CN" altLang="en-US" dirty="0" smtClean="0"/>
              <a:t>的大小</a:t>
            </a:r>
            <a:endParaRPr lang="en-US" altLang="zh-CN" dirty="0" smtClean="0"/>
          </a:p>
          <a:p>
            <a:pPr>
              <a:lnSpc>
                <a:spcPct val="150000"/>
              </a:lnSpc>
            </a:pPr>
            <a:endParaRPr lang="en-US" altLang="zh-CN" dirty="0" smtClean="0"/>
          </a:p>
          <a:p>
            <a:pPr>
              <a:lnSpc>
                <a:spcPct val="150000"/>
              </a:lnSpc>
            </a:pPr>
            <a:r>
              <a:rPr lang="en-US" altLang="zh-CN" dirty="0" smtClean="0"/>
              <a:t>2</a:t>
            </a:r>
            <a:r>
              <a:rPr lang="zh-CN" altLang="en-US" dirty="0" smtClean="0"/>
              <a:t>）多尺度</a:t>
            </a:r>
            <a:r>
              <a:rPr lang="en-US" altLang="zh-CN" dirty="0" smtClean="0"/>
              <a:t>(Multi-scale)</a:t>
            </a:r>
          </a:p>
          <a:p>
            <a:pPr>
              <a:lnSpc>
                <a:spcPct val="150000"/>
              </a:lnSpc>
            </a:pPr>
            <a:r>
              <a:rPr lang="zh-CN" altLang="en-US" dirty="0" smtClean="0"/>
              <a:t>分级提取不同层级的特征，例如：边缘（直线，曲线，方向）</a:t>
            </a:r>
            <a:r>
              <a:rPr lang="en-US" altLang="zh-CN" dirty="0" smtClean="0">
                <a:sym typeface="Wingdings" panose="05000000000000000000" pitchFamily="2" charset="2"/>
              </a:rPr>
              <a:t></a:t>
            </a:r>
            <a:r>
              <a:rPr lang="zh-CN" altLang="en-US" dirty="0" smtClean="0">
                <a:sym typeface="Wingdings" panose="05000000000000000000" pitchFamily="2" charset="2"/>
              </a:rPr>
              <a:t>眼睛（耳朵、鼻子等）</a:t>
            </a:r>
            <a:r>
              <a:rPr lang="en-US" altLang="zh-CN" dirty="0" smtClean="0">
                <a:sym typeface="Wingdings" panose="05000000000000000000" pitchFamily="2" charset="2"/>
              </a:rPr>
              <a:t></a:t>
            </a:r>
            <a:r>
              <a:rPr lang="zh-CN" altLang="en-US" dirty="0" smtClean="0">
                <a:sym typeface="Wingdings" panose="05000000000000000000" pitchFamily="2" charset="2"/>
              </a:rPr>
              <a:t>狗（猫、鸟等）</a:t>
            </a:r>
            <a:endParaRPr lang="en-US" altLang="zh-CN" dirty="0" smtClean="0">
              <a:sym typeface="Wingdings" panose="05000000000000000000" pitchFamily="2" charset="2"/>
            </a:endParaRPr>
          </a:p>
          <a:p>
            <a:pPr>
              <a:lnSpc>
                <a:spcPct val="150000"/>
              </a:lnSpc>
            </a:pPr>
            <a:endParaRPr lang="en-US" altLang="zh-CN" dirty="0">
              <a:sym typeface="Wingdings" panose="05000000000000000000" pitchFamily="2" charset="2"/>
            </a:endParaRPr>
          </a:p>
          <a:p>
            <a:pPr>
              <a:lnSpc>
                <a:spcPct val="150000"/>
              </a:lnSpc>
            </a:pPr>
            <a:r>
              <a:rPr lang="en-US" altLang="zh-CN" dirty="0" smtClean="0">
                <a:sym typeface="Wingdings" panose="05000000000000000000" pitchFamily="2" charset="2"/>
              </a:rPr>
              <a:t>3</a:t>
            </a:r>
            <a:r>
              <a:rPr lang="zh-CN" altLang="en-US" dirty="0" smtClean="0">
                <a:sym typeface="Wingdings" panose="05000000000000000000" pitchFamily="2" charset="2"/>
              </a:rPr>
              <a:t>）规则格网</a:t>
            </a:r>
            <a:r>
              <a:rPr lang="zh-CN" altLang="en-US" dirty="0">
                <a:sym typeface="Wingdings" panose="05000000000000000000" pitchFamily="2" charset="2"/>
              </a:rPr>
              <a:t>卷积</a:t>
            </a:r>
            <a:r>
              <a:rPr lang="zh-CN" altLang="en-US" dirty="0" smtClean="0">
                <a:sym typeface="Wingdings" panose="05000000000000000000" pitchFamily="2" charset="2"/>
              </a:rPr>
              <a:t>造成的平移不变性（</a:t>
            </a:r>
            <a:r>
              <a:rPr lang="en-US" altLang="zh-CN" dirty="0" smtClean="0">
                <a:sym typeface="Wingdings" panose="05000000000000000000" pitchFamily="2" charset="2"/>
              </a:rPr>
              <a:t>Stationarity</a:t>
            </a:r>
            <a:r>
              <a:rPr lang="zh-CN" altLang="en-US" dirty="0" smtClean="0">
                <a:sym typeface="Wingdings" panose="05000000000000000000" pitchFamily="2" charset="2"/>
              </a:rPr>
              <a:t>）</a:t>
            </a:r>
            <a:endParaRPr lang="zh-CN" altLang="en-US" dirty="0"/>
          </a:p>
        </p:txBody>
      </p:sp>
    </p:spTree>
    <p:extLst>
      <p:ext uri="{BB962C8B-B14F-4D97-AF65-F5344CB8AC3E}">
        <p14:creationId xmlns:p14="http://schemas.microsoft.com/office/powerpoint/2010/main" val="252209927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12192001" cy="771550"/>
          </a:xfrm>
          <a:prstGeom prst="rect">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 name="KSO_Shape"/>
          <p:cNvSpPr>
            <a:spLocks/>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fld id="{621CDAAB-C0A6-4FD1-AA53-D3E6AAF89412}" type="slidenum">
              <a:rPr lang="zh-CN" altLang="en-US" smtClean="0"/>
              <a:t>5</a:t>
            </a:fld>
            <a:endParaRPr lang="zh-CN" altLang="en-US"/>
          </a:p>
        </p:txBody>
      </p:sp>
      <p:sp>
        <p:nvSpPr>
          <p:cNvPr id="9" name="日期占位符 8"/>
          <p:cNvSpPr>
            <a:spLocks noGrp="1"/>
          </p:cNvSpPr>
          <p:nvPr>
            <p:ph type="dt" sz="half" idx="10"/>
          </p:nvPr>
        </p:nvSpPr>
        <p:spPr/>
        <p:txBody>
          <a:bodyPr/>
          <a:lstStyle/>
          <a:p>
            <a:fld id="{02685055-822F-47F3-83E5-A9E68F11BF2E}" type="datetime1">
              <a:rPr lang="zh-CN" altLang="en-US" smtClean="0"/>
              <a:t>2019/1/2</a:t>
            </a:fld>
            <a:endParaRPr lang="zh-CN" altLang="en-US"/>
          </a:p>
        </p:txBody>
      </p:sp>
      <p:sp>
        <p:nvSpPr>
          <p:cNvPr id="8" name="文本框 21"/>
          <p:cNvSpPr txBox="1"/>
          <p:nvPr/>
        </p:nvSpPr>
        <p:spPr>
          <a:xfrm>
            <a:off x="899592" y="123478"/>
            <a:ext cx="3855583" cy="502766"/>
          </a:xfrm>
          <a:prstGeom prst="rect">
            <a:avLst/>
          </a:prstGeom>
          <a:noFill/>
        </p:spPr>
        <p:txBody>
          <a:bodyPr wrap="square" lIns="91440" tIns="45720" rIns="91440" bIns="45720" rtlCol="0">
            <a:spAutoFit/>
          </a:bodyPr>
          <a:lstStyle/>
          <a:p>
            <a:r>
              <a:rPr lang="en-US" altLang="zh-CN" sz="2667" dirty="0" smtClean="0">
                <a:solidFill>
                  <a:schemeClr val="bg1"/>
                </a:solidFill>
                <a:latin typeface="微软雅黑" panose="020B0503020204020204" pitchFamily="34" charset="-122"/>
                <a:ea typeface="微软雅黑" panose="020B0503020204020204" pitchFamily="34" charset="-122"/>
              </a:rPr>
              <a:t>GCN</a:t>
            </a:r>
            <a:endParaRPr lang="zh-CN" altLang="en-US" sz="2667"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899592" y="1127464"/>
            <a:ext cx="10454208" cy="3554819"/>
          </a:xfrm>
          <a:prstGeom prst="rect">
            <a:avLst/>
          </a:prstGeom>
          <a:noFill/>
        </p:spPr>
        <p:txBody>
          <a:bodyPr wrap="square" rtlCol="0">
            <a:spAutoFit/>
          </a:bodyPr>
          <a:lstStyle/>
          <a:p>
            <a:pPr>
              <a:lnSpc>
                <a:spcPct val="150000"/>
              </a:lnSpc>
            </a:pPr>
            <a:r>
              <a:rPr lang="en-US" altLang="zh-CN" sz="2400" b="1" dirty="0" smtClean="0"/>
              <a:t>GCN(Graph Convolutional Network)</a:t>
            </a:r>
            <a:r>
              <a:rPr lang="zh-CN" altLang="en-US" sz="2400" b="1" dirty="0" smtClean="0"/>
              <a:t>诞生的原因：</a:t>
            </a:r>
            <a:endParaRPr lang="en-US" altLang="zh-CN" sz="2400" b="1" dirty="0" smtClean="0"/>
          </a:p>
          <a:p>
            <a:pPr>
              <a:lnSpc>
                <a:spcPct val="150000"/>
              </a:lnSpc>
            </a:pPr>
            <a:r>
              <a:rPr lang="en-US" altLang="zh-CN" dirty="0" smtClean="0"/>
              <a:t>1</a:t>
            </a:r>
            <a:r>
              <a:rPr lang="zh-CN" altLang="en-US" dirty="0" smtClean="0"/>
              <a:t>）</a:t>
            </a:r>
            <a:r>
              <a:rPr lang="en-US" altLang="zh-CN" dirty="0"/>
              <a:t>CNN</a:t>
            </a:r>
            <a:r>
              <a:rPr lang="zh-CN" altLang="en-US" dirty="0"/>
              <a:t>无法处理</a:t>
            </a:r>
            <a:r>
              <a:rPr lang="en-US" altLang="zh-CN" dirty="0"/>
              <a:t>Non Euclidean Structure</a:t>
            </a:r>
            <a:r>
              <a:rPr lang="zh-CN" altLang="en-US" dirty="0"/>
              <a:t>的数据，学术上的表达是传统的离散</a:t>
            </a:r>
            <a:r>
              <a:rPr lang="zh-CN" altLang="en-US" dirty="0" smtClean="0"/>
              <a:t>卷积</a:t>
            </a:r>
            <a:r>
              <a:rPr lang="zh-CN" altLang="en-US" b="1" dirty="0" smtClean="0"/>
              <a:t>在</a:t>
            </a:r>
            <a:r>
              <a:rPr lang="en-US" altLang="zh-CN" b="1" dirty="0"/>
              <a:t>Non Euclidean Structure</a:t>
            </a:r>
            <a:r>
              <a:rPr lang="zh-CN" altLang="en-US" b="1" dirty="0"/>
              <a:t>的数据上无法保持平移不变性</a:t>
            </a:r>
            <a:r>
              <a:rPr lang="zh-CN" altLang="en-US" dirty="0"/>
              <a:t>。通俗理解就是在拓扑图中每个顶点的相邻顶点数目都可能不同，那么当然无法用一个同样尺寸的卷积核来进行卷积运算</a:t>
            </a:r>
            <a:r>
              <a:rPr lang="zh-CN" altLang="en-US" dirty="0" smtClean="0"/>
              <a:t>。</a:t>
            </a:r>
            <a:endParaRPr lang="en-US" altLang="zh-CN" dirty="0" smtClean="0"/>
          </a:p>
          <a:p>
            <a:pPr>
              <a:lnSpc>
                <a:spcPct val="150000"/>
              </a:lnSpc>
            </a:pPr>
            <a:r>
              <a:rPr lang="en-US" altLang="zh-CN" dirty="0" smtClean="0"/>
              <a:t>2</a:t>
            </a:r>
            <a:r>
              <a:rPr lang="zh-CN" altLang="en-US" dirty="0" smtClean="0"/>
              <a:t>）运用图论的知识，提取</a:t>
            </a:r>
            <a:r>
              <a:rPr lang="en-US" altLang="zh-CN" dirty="0" smtClean="0"/>
              <a:t>Graph</a:t>
            </a:r>
            <a:r>
              <a:rPr lang="zh-CN" altLang="en-US" dirty="0" smtClean="0"/>
              <a:t>的拓扑特征，由此催生了</a:t>
            </a:r>
            <a:r>
              <a:rPr lang="en-US" altLang="zh-CN" dirty="0" smtClean="0"/>
              <a:t>GCN</a:t>
            </a:r>
            <a:r>
              <a:rPr lang="zh-CN" altLang="en-US" dirty="0" smtClean="0"/>
              <a:t>的诞生。</a:t>
            </a:r>
            <a:endParaRPr lang="en-US" altLang="zh-CN" dirty="0" smtClean="0"/>
          </a:p>
          <a:p>
            <a:pPr>
              <a:lnSpc>
                <a:spcPct val="150000"/>
              </a:lnSpc>
            </a:pPr>
            <a:r>
              <a:rPr lang="en-US" altLang="zh-CN" dirty="0" smtClean="0"/>
              <a:t>3</a:t>
            </a:r>
            <a:r>
              <a:rPr lang="zh-CN" altLang="en-US" dirty="0" smtClean="0"/>
              <a:t>）</a:t>
            </a:r>
            <a:r>
              <a:rPr lang="en-US" altLang="zh-CN" dirty="0" smtClean="0"/>
              <a:t>GCN</a:t>
            </a:r>
            <a:r>
              <a:rPr lang="zh-CN" altLang="en-US" dirty="0" smtClean="0"/>
              <a:t>通过拉普拉斯矩阵保留邻近关系，并利用</a:t>
            </a:r>
            <a:r>
              <a:rPr lang="en-US" altLang="zh-CN" dirty="0" smtClean="0"/>
              <a:t>k-hop</a:t>
            </a:r>
            <a:r>
              <a:rPr lang="zh-CN" altLang="en-US" dirty="0"/>
              <a:t>聚合</a:t>
            </a:r>
            <a:r>
              <a:rPr lang="en-US" altLang="zh-CN" dirty="0" smtClean="0"/>
              <a:t>k</a:t>
            </a:r>
            <a:r>
              <a:rPr lang="zh-CN" altLang="en-US" dirty="0" smtClean="0"/>
              <a:t>阶邻居对节点造成的影响。</a:t>
            </a:r>
            <a:endParaRPr lang="en-US" altLang="zh-CN" dirty="0" smtClean="0"/>
          </a:p>
          <a:p>
            <a:pPr>
              <a:lnSpc>
                <a:spcPct val="150000"/>
              </a:lnSpc>
            </a:pPr>
            <a:r>
              <a:rPr lang="en-US" altLang="zh-CN" dirty="0" smtClean="0"/>
              <a:t>4</a:t>
            </a:r>
            <a:r>
              <a:rPr lang="zh-CN" altLang="en-US" dirty="0" smtClean="0"/>
              <a:t>）</a:t>
            </a:r>
            <a:r>
              <a:rPr lang="en-US" altLang="zh-CN" dirty="0" smtClean="0"/>
              <a:t>GCN</a:t>
            </a:r>
            <a:r>
              <a:rPr lang="zh-CN" altLang="en-US" dirty="0" smtClean="0"/>
              <a:t>为除了</a:t>
            </a:r>
            <a:r>
              <a:rPr lang="en-US" altLang="zh-CN" dirty="0" smtClean="0"/>
              <a:t>CV</a:t>
            </a:r>
            <a:r>
              <a:rPr lang="zh-CN" altLang="en-US" dirty="0" smtClean="0"/>
              <a:t>、</a:t>
            </a:r>
            <a:r>
              <a:rPr lang="en-US" altLang="zh-CN" dirty="0" smtClean="0"/>
              <a:t>NLP</a:t>
            </a:r>
            <a:r>
              <a:rPr lang="zh-CN" altLang="en-US" dirty="0" smtClean="0"/>
              <a:t>能够解决的问题之外的其他问题提供了一种解决手段。</a:t>
            </a:r>
            <a:endParaRPr lang="zh-CN" altLang="en-US" dirty="0"/>
          </a:p>
          <a:p>
            <a:pPr>
              <a:lnSpc>
                <a:spcPct val="150000"/>
              </a:lnSpc>
            </a:pPr>
            <a:endParaRPr lang="zh-CN" altLang="en-US" dirty="0"/>
          </a:p>
        </p:txBody>
      </p:sp>
    </p:spTree>
    <p:extLst>
      <p:ext uri="{BB962C8B-B14F-4D97-AF65-F5344CB8AC3E}">
        <p14:creationId xmlns:p14="http://schemas.microsoft.com/office/powerpoint/2010/main" val="41792963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7270812" y="894149"/>
            <a:ext cx="3435659" cy="54836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1500327" y="872738"/>
            <a:ext cx="3897584" cy="54836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1" y="0"/>
            <a:ext cx="12192001" cy="771550"/>
          </a:xfrm>
          <a:prstGeom prst="rect">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1"/>
          <p:cNvSpPr txBox="1"/>
          <p:nvPr/>
        </p:nvSpPr>
        <p:spPr>
          <a:xfrm>
            <a:off x="899592" y="123478"/>
            <a:ext cx="3855583" cy="502766"/>
          </a:xfrm>
          <a:prstGeom prst="rect">
            <a:avLst/>
          </a:prstGeom>
          <a:noFill/>
        </p:spPr>
        <p:txBody>
          <a:bodyPr wrap="square" lIns="91440" tIns="45720" rIns="91440" bIns="45720" rtlCol="0">
            <a:spAutoFit/>
          </a:bodyPr>
          <a:lstStyle/>
          <a:p>
            <a:r>
              <a:rPr lang="en-US" altLang="zh-CN" sz="2667" dirty="0" smtClean="0">
                <a:solidFill>
                  <a:schemeClr val="bg1"/>
                </a:solidFill>
                <a:latin typeface="微软雅黑" panose="020B0503020204020204" pitchFamily="34" charset="-122"/>
                <a:ea typeface="微软雅黑" panose="020B0503020204020204" pitchFamily="34" charset="-122"/>
              </a:rPr>
              <a:t>CNN VS GCN</a:t>
            </a:r>
            <a:endParaRPr lang="zh-CN" altLang="en-US" sz="2667" dirty="0">
              <a:solidFill>
                <a:schemeClr val="bg1"/>
              </a:solidFill>
              <a:latin typeface="微软雅黑" panose="020B0503020204020204" pitchFamily="34" charset="-122"/>
              <a:ea typeface="微软雅黑" panose="020B0503020204020204" pitchFamily="34" charset="-122"/>
            </a:endParaRPr>
          </a:p>
        </p:txBody>
      </p:sp>
      <p:sp>
        <p:nvSpPr>
          <p:cNvPr id="4" name="KSO_Shape"/>
          <p:cNvSpPr>
            <a:spLocks/>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20" name="灯片编号占位符 19"/>
          <p:cNvSpPr>
            <a:spLocks noGrp="1"/>
          </p:cNvSpPr>
          <p:nvPr>
            <p:ph type="sldNum" sz="quarter" idx="12"/>
          </p:nvPr>
        </p:nvSpPr>
        <p:spPr/>
        <p:txBody>
          <a:bodyPr/>
          <a:lstStyle/>
          <a:p>
            <a:fld id="{621CDAAB-C0A6-4FD1-AA53-D3E6AAF89412}" type="slidenum">
              <a:rPr lang="zh-CN" altLang="en-US" smtClean="0"/>
              <a:t>6</a:t>
            </a:fld>
            <a:endParaRPr lang="zh-CN" altLang="en-US"/>
          </a:p>
        </p:txBody>
      </p:sp>
      <p:sp>
        <p:nvSpPr>
          <p:cNvPr id="22" name="日期占位符 21"/>
          <p:cNvSpPr>
            <a:spLocks noGrp="1"/>
          </p:cNvSpPr>
          <p:nvPr>
            <p:ph type="dt" sz="half" idx="10"/>
          </p:nvPr>
        </p:nvSpPr>
        <p:spPr/>
        <p:txBody>
          <a:bodyPr/>
          <a:lstStyle/>
          <a:p>
            <a:fld id="{51B36DB7-DEAA-490C-80BA-CBB3BC6AB656}" type="datetime1">
              <a:rPr lang="zh-CN" altLang="en-US" smtClean="0"/>
              <a:t>2019/1/10</a:t>
            </a:fld>
            <a:endParaRPr lang="zh-CN" altLang="en-US"/>
          </a:p>
        </p:txBody>
      </p:sp>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7803" y="1444959"/>
            <a:ext cx="3024476" cy="2343613"/>
          </a:xfrm>
          <a:prstGeom prst="rect">
            <a:avLst/>
          </a:prstGeom>
        </p:spPr>
      </p:pic>
      <p:pic>
        <p:nvPicPr>
          <p:cNvPr id="2050" name="Picture 2" descr="Karate club graph, colors denote communities obtained via modularity-based clustering (Brandes et al., 200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77803" y="4256753"/>
            <a:ext cx="2771498" cy="1682345"/>
          </a:xfrm>
          <a:prstGeom prst="rect">
            <a:avLst/>
          </a:prstGeom>
          <a:noFill/>
          <a:extLst>
            <a:ext uri="{909E8E84-426E-40DD-AFC4-6F175D3DCCD1}">
              <a14:hiddenFill xmlns:a14="http://schemas.microsoft.com/office/drawing/2010/main">
                <a:solidFill>
                  <a:srgbClr val="FFFFFF"/>
                </a:solidFill>
              </a14:hiddenFill>
            </a:ext>
          </a:extLst>
        </p:spPr>
      </p:pic>
      <p:sp>
        <p:nvSpPr>
          <p:cNvPr id="23" name="文本框 22"/>
          <p:cNvSpPr txBox="1"/>
          <p:nvPr/>
        </p:nvSpPr>
        <p:spPr>
          <a:xfrm>
            <a:off x="7756118" y="872738"/>
            <a:ext cx="2746161" cy="369332"/>
          </a:xfrm>
          <a:prstGeom prst="rect">
            <a:avLst/>
          </a:prstGeom>
          <a:noFill/>
        </p:spPr>
        <p:txBody>
          <a:bodyPr wrap="square" rtlCol="0">
            <a:spAutoFit/>
          </a:bodyPr>
          <a:lstStyle/>
          <a:p>
            <a:r>
              <a:rPr lang="en-US" altLang="zh-CN" b="1" dirty="0" smtClean="0"/>
              <a:t>Non-Euclidean Data</a:t>
            </a:r>
            <a:endParaRPr lang="zh-CN" altLang="en-US" b="1" dirty="0"/>
          </a:p>
        </p:txBody>
      </p:sp>
      <p:sp>
        <p:nvSpPr>
          <p:cNvPr id="27" name="矩形 26"/>
          <p:cNvSpPr/>
          <p:nvPr/>
        </p:nvSpPr>
        <p:spPr>
          <a:xfrm>
            <a:off x="2336324" y="894149"/>
            <a:ext cx="1997663" cy="369332"/>
          </a:xfrm>
          <a:prstGeom prst="rect">
            <a:avLst/>
          </a:prstGeom>
        </p:spPr>
        <p:txBody>
          <a:bodyPr wrap="none">
            <a:spAutoFit/>
          </a:bodyPr>
          <a:lstStyle/>
          <a:p>
            <a:r>
              <a:rPr lang="en-US" altLang="zh-CN" b="1" dirty="0" smtClean="0"/>
              <a:t>    Euclidean </a:t>
            </a:r>
            <a:r>
              <a:rPr lang="en-US" altLang="zh-CN" b="1" dirty="0"/>
              <a:t>Data</a:t>
            </a:r>
            <a:endParaRPr lang="zh-CN" altLang="en-US" b="1" dirty="0"/>
          </a:p>
        </p:txBody>
      </p:sp>
      <p:pic>
        <p:nvPicPr>
          <p:cNvPr id="28" name="图片 2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89025" y="4324119"/>
            <a:ext cx="3734321" cy="1543265"/>
          </a:xfrm>
          <a:prstGeom prst="rect">
            <a:avLst/>
          </a:prstGeom>
        </p:spPr>
      </p:pic>
      <p:sp>
        <p:nvSpPr>
          <p:cNvPr id="29" name="文本框 28"/>
          <p:cNvSpPr txBox="1"/>
          <p:nvPr/>
        </p:nvSpPr>
        <p:spPr>
          <a:xfrm>
            <a:off x="1771650" y="3887107"/>
            <a:ext cx="3665996" cy="369332"/>
          </a:xfrm>
          <a:prstGeom prst="rect">
            <a:avLst/>
          </a:prstGeom>
          <a:noFill/>
        </p:spPr>
        <p:txBody>
          <a:bodyPr wrap="square" rtlCol="0">
            <a:spAutoFit/>
          </a:bodyPr>
          <a:lstStyle/>
          <a:p>
            <a:r>
              <a:rPr lang="en-US" altLang="zh-CN" dirty="0"/>
              <a:t>Cat vs </a:t>
            </a:r>
            <a:r>
              <a:rPr lang="en-US" altLang="zh-CN" dirty="0" smtClean="0"/>
              <a:t>Dog </a:t>
            </a:r>
            <a:r>
              <a:rPr lang="en-US" altLang="zh-CN" dirty="0" err="1"/>
              <a:t>Kaggle</a:t>
            </a:r>
            <a:r>
              <a:rPr lang="en-US" altLang="zh-CN" dirty="0"/>
              <a:t> competition</a:t>
            </a:r>
            <a:endParaRPr lang="zh-CN" altLang="en-US" dirty="0"/>
          </a:p>
        </p:txBody>
      </p:sp>
      <p:sp>
        <p:nvSpPr>
          <p:cNvPr id="30" name="文本框 29"/>
          <p:cNvSpPr txBox="1"/>
          <p:nvPr/>
        </p:nvSpPr>
        <p:spPr>
          <a:xfrm>
            <a:off x="2272684" y="5867384"/>
            <a:ext cx="2725445" cy="369332"/>
          </a:xfrm>
          <a:prstGeom prst="rect">
            <a:avLst/>
          </a:prstGeom>
          <a:noFill/>
        </p:spPr>
        <p:txBody>
          <a:bodyPr wrap="square" rtlCol="0">
            <a:spAutoFit/>
          </a:bodyPr>
          <a:lstStyle/>
          <a:p>
            <a:r>
              <a:rPr lang="en-US" altLang="zh-CN" dirty="0" smtClean="0"/>
              <a:t>Crowd In-Out Flow Grid</a:t>
            </a:r>
            <a:endParaRPr lang="zh-CN" altLang="en-US" dirty="0"/>
          </a:p>
        </p:txBody>
      </p:sp>
      <p:sp>
        <p:nvSpPr>
          <p:cNvPr id="31" name="文本框 30"/>
          <p:cNvSpPr txBox="1"/>
          <p:nvPr/>
        </p:nvSpPr>
        <p:spPr>
          <a:xfrm>
            <a:off x="7756119" y="3808525"/>
            <a:ext cx="2346668" cy="369332"/>
          </a:xfrm>
          <a:prstGeom prst="rect">
            <a:avLst/>
          </a:prstGeom>
          <a:noFill/>
        </p:spPr>
        <p:txBody>
          <a:bodyPr wrap="square" rtlCol="0">
            <a:spAutoFit/>
          </a:bodyPr>
          <a:lstStyle/>
          <a:p>
            <a:r>
              <a:rPr lang="en-US" altLang="zh-CN" dirty="0" smtClean="0"/>
              <a:t>Road Network</a:t>
            </a:r>
            <a:r>
              <a:rPr lang="zh-CN" altLang="en-US" dirty="0" smtClean="0"/>
              <a:t>（</a:t>
            </a:r>
            <a:r>
              <a:rPr lang="en-US" altLang="zh-CN" dirty="0" smtClean="0"/>
              <a:t>Line</a:t>
            </a:r>
            <a:r>
              <a:rPr lang="zh-CN" altLang="en-US" dirty="0" smtClean="0"/>
              <a:t>）</a:t>
            </a:r>
            <a:endParaRPr lang="zh-CN" altLang="en-US" dirty="0"/>
          </a:p>
        </p:txBody>
      </p:sp>
      <p:sp>
        <p:nvSpPr>
          <p:cNvPr id="36" name="文本框 35"/>
          <p:cNvSpPr txBox="1"/>
          <p:nvPr/>
        </p:nvSpPr>
        <p:spPr>
          <a:xfrm>
            <a:off x="7756118" y="5893397"/>
            <a:ext cx="2612999" cy="369332"/>
          </a:xfrm>
          <a:prstGeom prst="rect">
            <a:avLst/>
          </a:prstGeom>
          <a:noFill/>
        </p:spPr>
        <p:txBody>
          <a:bodyPr wrap="square" rtlCol="0">
            <a:spAutoFit/>
          </a:bodyPr>
          <a:lstStyle/>
          <a:p>
            <a:r>
              <a:rPr lang="en-US" altLang="zh-CN" dirty="0" smtClean="0"/>
              <a:t>  Social Network (Point)</a:t>
            </a:r>
            <a:endParaRPr lang="zh-CN" altLang="en-US" dirty="0"/>
          </a:p>
        </p:txBody>
      </p:sp>
      <p:sp>
        <p:nvSpPr>
          <p:cNvPr id="33" name="文本框 32"/>
          <p:cNvSpPr txBox="1"/>
          <p:nvPr/>
        </p:nvSpPr>
        <p:spPr>
          <a:xfrm>
            <a:off x="10927671" y="3326907"/>
            <a:ext cx="852257" cy="461665"/>
          </a:xfrm>
          <a:prstGeom prst="rect">
            <a:avLst/>
          </a:prstGeom>
          <a:noFill/>
        </p:spPr>
        <p:txBody>
          <a:bodyPr wrap="square" rtlCol="0">
            <a:spAutoFit/>
          </a:bodyPr>
          <a:lstStyle/>
          <a:p>
            <a:r>
              <a:rPr lang="en-US" altLang="zh-CN" sz="2400" b="1" dirty="0" smtClean="0"/>
              <a:t>GCN</a:t>
            </a:r>
            <a:endParaRPr lang="zh-CN" altLang="en-US" sz="2400" b="1" dirty="0"/>
          </a:p>
        </p:txBody>
      </p:sp>
      <p:sp>
        <p:nvSpPr>
          <p:cNvPr id="40" name="文本框 39"/>
          <p:cNvSpPr txBox="1"/>
          <p:nvPr/>
        </p:nvSpPr>
        <p:spPr>
          <a:xfrm>
            <a:off x="557560" y="3254189"/>
            <a:ext cx="852257" cy="461665"/>
          </a:xfrm>
          <a:prstGeom prst="rect">
            <a:avLst/>
          </a:prstGeom>
          <a:noFill/>
        </p:spPr>
        <p:txBody>
          <a:bodyPr wrap="square" rtlCol="0">
            <a:spAutoFit/>
          </a:bodyPr>
          <a:lstStyle/>
          <a:p>
            <a:r>
              <a:rPr lang="en-US" altLang="zh-CN" sz="2400" b="1" dirty="0" smtClean="0"/>
              <a:t>CNN</a:t>
            </a:r>
            <a:endParaRPr lang="zh-CN" altLang="en-US" sz="2400" b="1" dirty="0"/>
          </a:p>
        </p:txBody>
      </p:sp>
      <p:pic>
        <p:nvPicPr>
          <p:cNvPr id="35" name="图片 34"/>
          <p:cNvPicPr>
            <a:picLocks noChangeAspect="1"/>
          </p:cNvPicPr>
          <p:nvPr/>
        </p:nvPicPr>
        <p:blipFill>
          <a:blip r:embed="rId6"/>
          <a:stretch>
            <a:fillRect/>
          </a:stretch>
        </p:blipFill>
        <p:spPr>
          <a:xfrm>
            <a:off x="1548158" y="1276809"/>
            <a:ext cx="3793824" cy="2547814"/>
          </a:xfrm>
          <a:prstGeom prst="rect">
            <a:avLst/>
          </a:prstGeom>
        </p:spPr>
      </p:pic>
    </p:spTree>
    <p:extLst>
      <p:ext uri="{BB962C8B-B14F-4D97-AF65-F5344CB8AC3E}">
        <p14:creationId xmlns:p14="http://schemas.microsoft.com/office/powerpoint/2010/main" val="209413964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par>
                                <p:cTn id="17" presetID="10"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500"/>
                                        <p:tgtEl>
                                          <p:spTgt spid="31"/>
                                        </p:tgtEl>
                                      </p:cBhvr>
                                    </p:animEffect>
                                  </p:childTnLst>
                                </p:cTn>
                              </p:par>
                              <p:par>
                                <p:cTn id="26" presetID="10" presetClass="entr" presetSubtype="0" fill="hold" nodeType="withEffect">
                                  <p:stCondLst>
                                    <p:cond delay="0"/>
                                  </p:stCondLst>
                                  <p:childTnLst>
                                    <p:set>
                                      <p:cBhvr>
                                        <p:cTn id="27" dur="1" fill="hold">
                                          <p:stCondLst>
                                            <p:cond delay="0"/>
                                          </p:stCondLst>
                                        </p:cTn>
                                        <p:tgtEl>
                                          <p:spTgt spid="2050"/>
                                        </p:tgtEl>
                                        <p:attrNameLst>
                                          <p:attrName>style.visibility</p:attrName>
                                        </p:attrNameLst>
                                      </p:cBhvr>
                                      <p:to>
                                        <p:strVal val="visible"/>
                                      </p:to>
                                    </p:set>
                                    <p:animEffect transition="in" filter="fade">
                                      <p:cBhvr>
                                        <p:cTn id="28" dur="500"/>
                                        <p:tgtEl>
                                          <p:spTgt spid="205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fade">
                                      <p:cBhvr>
                                        <p:cTn id="31" dur="500"/>
                                        <p:tgtEl>
                                          <p:spTgt spid="3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500"/>
                                        <p:tgtEl>
                                          <p:spTgt spid="3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fade">
                                      <p:cBhvr>
                                        <p:cTn id="39" dur="500"/>
                                        <p:tgtEl>
                                          <p:spTgt spid="4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8"/>
                                        </p:tgtEl>
                                        <p:attrNameLst>
                                          <p:attrName>style.visibility</p:attrName>
                                        </p:attrNameLst>
                                      </p:cBhvr>
                                      <p:to>
                                        <p:strVal val="visible"/>
                                      </p:to>
                                    </p:set>
                                    <p:animEffect transition="in" filter="fade">
                                      <p:cBhvr>
                                        <p:cTn id="44" dur="500"/>
                                        <p:tgtEl>
                                          <p:spTgt spid="38"/>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2" grpId="0" animBg="1"/>
      <p:bldP spid="23" grpId="0"/>
      <p:bldP spid="27" grpId="0"/>
      <p:bldP spid="29" grpId="0"/>
      <p:bldP spid="30" grpId="0"/>
      <p:bldP spid="31" grpId="0"/>
      <p:bldP spid="36" grpId="0"/>
      <p:bldP spid="33" grpId="0"/>
      <p:bldP spid="4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12192001" cy="771550"/>
          </a:xfrm>
          <a:prstGeom prst="rect">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 name="KSO_Shape"/>
          <p:cNvSpPr>
            <a:spLocks/>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fld id="{621CDAAB-C0A6-4FD1-AA53-D3E6AAF89412}" type="slidenum">
              <a:rPr lang="zh-CN" altLang="en-US" smtClean="0"/>
              <a:t>7</a:t>
            </a:fld>
            <a:endParaRPr lang="zh-CN" altLang="en-US"/>
          </a:p>
        </p:txBody>
      </p:sp>
      <p:sp>
        <p:nvSpPr>
          <p:cNvPr id="9" name="日期占位符 8"/>
          <p:cNvSpPr>
            <a:spLocks noGrp="1"/>
          </p:cNvSpPr>
          <p:nvPr>
            <p:ph type="dt" sz="half" idx="10"/>
          </p:nvPr>
        </p:nvSpPr>
        <p:spPr/>
        <p:txBody>
          <a:bodyPr/>
          <a:lstStyle/>
          <a:p>
            <a:fld id="{02685055-822F-47F3-83E5-A9E68F11BF2E}" type="datetime1">
              <a:rPr lang="zh-CN" altLang="en-US" smtClean="0"/>
              <a:t>2019/1/11</a:t>
            </a:fld>
            <a:endParaRPr lang="zh-CN" altLang="en-US"/>
          </a:p>
        </p:txBody>
      </p:sp>
      <p:sp>
        <p:nvSpPr>
          <p:cNvPr id="8" name="文本框 21"/>
          <p:cNvSpPr txBox="1"/>
          <p:nvPr/>
        </p:nvSpPr>
        <p:spPr>
          <a:xfrm>
            <a:off x="899592" y="123478"/>
            <a:ext cx="3855583" cy="502766"/>
          </a:xfrm>
          <a:prstGeom prst="rect">
            <a:avLst/>
          </a:prstGeom>
          <a:noFill/>
        </p:spPr>
        <p:txBody>
          <a:bodyPr wrap="square" lIns="91440" tIns="45720" rIns="91440" bIns="45720" rtlCol="0">
            <a:spAutoFit/>
          </a:bodyPr>
          <a:lstStyle/>
          <a:p>
            <a:r>
              <a:rPr lang="en-US" altLang="zh-CN" sz="2667" dirty="0" smtClean="0">
                <a:solidFill>
                  <a:schemeClr val="bg1"/>
                </a:solidFill>
                <a:latin typeface="微软雅黑" panose="020B0503020204020204" pitchFamily="34" charset="-122"/>
                <a:ea typeface="微软雅黑" panose="020B0503020204020204" pitchFamily="34" charset="-122"/>
              </a:rPr>
              <a:t>GCN</a:t>
            </a:r>
            <a:endParaRPr lang="zh-CN" altLang="en-US" sz="2667"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899592" y="1127464"/>
            <a:ext cx="10454208" cy="4247317"/>
          </a:xfrm>
          <a:prstGeom prst="rect">
            <a:avLst/>
          </a:prstGeom>
          <a:noFill/>
        </p:spPr>
        <p:txBody>
          <a:bodyPr wrap="square" rtlCol="0">
            <a:spAutoFit/>
          </a:bodyPr>
          <a:lstStyle/>
          <a:p>
            <a:pPr>
              <a:lnSpc>
                <a:spcPct val="150000"/>
              </a:lnSpc>
            </a:pPr>
            <a:r>
              <a:rPr lang="en-US" altLang="zh-CN" b="1" dirty="0" smtClean="0"/>
              <a:t>GCN</a:t>
            </a:r>
            <a:r>
              <a:rPr lang="zh-CN" altLang="en-US" b="1" dirty="0" smtClean="0"/>
              <a:t>是怎么做的？</a:t>
            </a:r>
            <a:endParaRPr lang="en-US" altLang="zh-CN" b="1" dirty="0" smtClean="0"/>
          </a:p>
          <a:p>
            <a:pPr marL="285750" indent="-285750">
              <a:lnSpc>
                <a:spcPct val="150000"/>
              </a:lnSpc>
              <a:buFont typeface="Arial" panose="020B0604020202020204" pitchFamily="34" charset="0"/>
              <a:buChar char="•"/>
            </a:pPr>
            <a:r>
              <a:rPr lang="zh-CN" altLang="en-US" dirty="0" smtClean="0"/>
              <a:t>建立节点之间的关系，使其成为一张图</a:t>
            </a:r>
            <a:endParaRPr lang="en-US" altLang="zh-CN" dirty="0" smtClean="0"/>
          </a:p>
          <a:p>
            <a:pPr marL="285750" indent="-285750">
              <a:lnSpc>
                <a:spcPct val="150000"/>
              </a:lnSpc>
              <a:buFont typeface="Arial" panose="020B0604020202020204" pitchFamily="34" charset="0"/>
              <a:buChar char="•"/>
            </a:pPr>
            <a:r>
              <a:rPr lang="zh-CN" altLang="en-US" dirty="0"/>
              <a:t>建立全部节点的</a:t>
            </a:r>
            <a:r>
              <a:rPr lang="zh-CN" altLang="en-US" dirty="0" smtClean="0"/>
              <a:t>邻接矩阵</a:t>
            </a:r>
            <a:endParaRPr lang="en-US" altLang="zh-CN" dirty="0" smtClean="0"/>
          </a:p>
          <a:p>
            <a:pPr marL="285750" indent="-285750">
              <a:lnSpc>
                <a:spcPct val="150000"/>
              </a:lnSpc>
              <a:buFont typeface="Arial" panose="020B0604020202020204" pitchFamily="34" charset="0"/>
              <a:buChar char="•"/>
            </a:pPr>
            <a:r>
              <a:rPr lang="zh-CN" altLang="en-US" dirty="0"/>
              <a:t>选</a:t>
            </a:r>
            <a:r>
              <a:rPr lang="zh-CN" altLang="en-US" dirty="0" smtClean="0"/>
              <a:t>择邻域节点作为当前节点的</a:t>
            </a:r>
            <a:r>
              <a:rPr lang="en-US" altLang="zh-CN" dirty="0" smtClean="0"/>
              <a:t>receptive field</a:t>
            </a:r>
          </a:p>
          <a:p>
            <a:pPr marL="285750" indent="-285750">
              <a:lnSpc>
                <a:spcPct val="150000"/>
              </a:lnSpc>
              <a:buFont typeface="Arial" panose="020B0604020202020204" pitchFamily="34" charset="0"/>
              <a:buChar char="•"/>
            </a:pPr>
            <a:r>
              <a:rPr lang="zh-CN" altLang="en-US" dirty="0" smtClean="0"/>
              <a:t>依然类似采用</a:t>
            </a:r>
            <a:r>
              <a:rPr lang="en-US" altLang="zh-CN" dirty="0" smtClean="0"/>
              <a:t>CNN</a:t>
            </a:r>
            <a:r>
              <a:rPr lang="zh-CN" altLang="en-US" dirty="0" smtClean="0"/>
              <a:t>卷积操作对输入的图进行卷积操作（下</a:t>
            </a:r>
            <a:r>
              <a:rPr lang="zh-CN" altLang="en-US" dirty="0"/>
              <a:t>一</a:t>
            </a:r>
            <a:r>
              <a:rPr lang="zh-CN" altLang="en-US" dirty="0" smtClean="0"/>
              <a:t>页</a:t>
            </a:r>
            <a:r>
              <a:rPr lang="en-US" altLang="zh-CN" dirty="0" smtClean="0"/>
              <a:t>PPT</a:t>
            </a:r>
            <a:r>
              <a:rPr lang="zh-CN" altLang="en-US" dirty="0" smtClean="0"/>
              <a:t>为例）</a:t>
            </a:r>
            <a:endParaRPr lang="en-US" altLang="zh-CN" dirty="0" smtClean="0"/>
          </a:p>
          <a:p>
            <a:pPr>
              <a:lnSpc>
                <a:spcPct val="150000"/>
              </a:lnSpc>
            </a:pPr>
            <a:endParaRPr lang="en-US" altLang="zh-CN" dirty="0" smtClean="0"/>
          </a:p>
          <a:p>
            <a:pPr>
              <a:lnSpc>
                <a:spcPct val="150000"/>
              </a:lnSpc>
            </a:pPr>
            <a:r>
              <a:rPr lang="en-US" altLang="zh-CN" dirty="0" smtClean="0"/>
              <a:t>GCN</a:t>
            </a:r>
            <a:r>
              <a:rPr lang="zh-CN" altLang="en-US" dirty="0" smtClean="0"/>
              <a:t>的简化公式：</a:t>
            </a:r>
            <a:endParaRPr lang="en-US" altLang="zh-CN" dirty="0" smtClean="0"/>
          </a:p>
          <a:p>
            <a:pPr>
              <a:lnSpc>
                <a:spcPct val="150000"/>
              </a:lnSpc>
            </a:pPr>
            <a:endParaRPr lang="en-US" altLang="zh-CN" dirty="0" smtClean="0"/>
          </a:p>
          <a:p>
            <a:pPr>
              <a:lnSpc>
                <a:spcPct val="150000"/>
              </a:lnSpc>
            </a:pPr>
            <a:endParaRPr lang="en-US" altLang="zh-CN" dirty="0" smtClean="0"/>
          </a:p>
          <a:p>
            <a:pPr>
              <a:lnSpc>
                <a:spcPct val="150000"/>
              </a:lnSpc>
            </a:pPr>
            <a:r>
              <a:rPr lang="zh-CN" altLang="en-US" dirty="0" smtClean="0"/>
              <a:t>上式中，</a:t>
            </a:r>
            <a:r>
              <a:rPr lang="en-US" altLang="zh-CN" dirty="0" smtClean="0"/>
              <a:t>X</a:t>
            </a:r>
            <a:r>
              <a:rPr lang="zh-CN" altLang="en-US" dirty="0" smtClean="0"/>
              <a:t>为输入信号值，</a:t>
            </a:r>
            <a:r>
              <a:rPr lang="en-US" altLang="zh-CN" dirty="0" smtClean="0"/>
              <a:t>Y</a:t>
            </a:r>
            <a:r>
              <a:rPr lang="zh-CN" altLang="en-US" dirty="0" smtClean="0"/>
              <a:t>为输出信号值，</a:t>
            </a:r>
            <a:r>
              <a:rPr lang="en-US" altLang="zh-CN" dirty="0" smtClean="0"/>
              <a:t>W</a:t>
            </a:r>
            <a:r>
              <a:rPr lang="zh-CN" altLang="en-US" dirty="0" smtClean="0"/>
              <a:t>为邻接矩阵， 为待学习参数</a:t>
            </a:r>
            <a:endParaRPr lang="en-US" altLang="zh-CN" dirty="0" smtClean="0"/>
          </a:p>
        </p:txBody>
      </p:sp>
      <p:sp>
        <p:nvSpPr>
          <p:cNvPr id="5" name="文本框 4"/>
          <p:cNvSpPr txBox="1"/>
          <p:nvPr/>
        </p:nvSpPr>
        <p:spPr>
          <a:xfrm>
            <a:off x="1109709" y="4252404"/>
            <a:ext cx="5699464" cy="369332"/>
          </a:xfrm>
          <a:prstGeom prst="rect">
            <a:avLst/>
          </a:prstGeom>
          <a:noFill/>
        </p:spPr>
        <p:txBody>
          <a:bodyPr wrap="square" rtlCol="0">
            <a:spAutoFit/>
          </a:bodyPr>
          <a:lstStyle/>
          <a:p>
            <a:r>
              <a:rPr lang="en-US" altLang="zh-CN" dirty="0" smtClean="0"/>
              <a:t>Y =   * W*X</a:t>
            </a:r>
            <a:endParaRPr lang="zh-CN" altLang="en-US" dirty="0"/>
          </a:p>
        </p:txBody>
      </p:sp>
      <p:graphicFrame>
        <p:nvGraphicFramePr>
          <p:cNvPr id="6" name="对象 5"/>
          <p:cNvGraphicFramePr>
            <a:graphicFrameLocks noChangeAspect="1"/>
          </p:cNvGraphicFramePr>
          <p:nvPr>
            <p:extLst>
              <p:ext uri="{D42A27DB-BD31-4B8C-83A1-F6EECF244321}">
                <p14:modId xmlns:p14="http://schemas.microsoft.com/office/powerpoint/2010/main" val="884946957"/>
              </p:ext>
            </p:extLst>
          </p:nvPr>
        </p:nvGraphicFramePr>
        <p:xfrm>
          <a:off x="1552575" y="4317210"/>
          <a:ext cx="150495" cy="239720"/>
        </p:xfrm>
        <a:graphic>
          <a:graphicData uri="http://schemas.openxmlformats.org/presentationml/2006/ole">
            <mc:AlternateContent xmlns:mc="http://schemas.openxmlformats.org/markup-compatibility/2006">
              <mc:Choice xmlns:v="urn:schemas-microsoft-com:vml" Requires="v">
                <p:oleObj spid="_x0000_s9546" name="Equation" r:id="rId4" imgW="126720" imgH="177480" progId="Equation.DSMT4">
                  <p:embed/>
                </p:oleObj>
              </mc:Choice>
              <mc:Fallback>
                <p:oleObj name="Equation" r:id="rId4" imgW="126720" imgH="177480" progId="Equation.DSMT4">
                  <p:embed/>
                  <p:pic>
                    <p:nvPicPr>
                      <p:cNvPr id="0" name=""/>
                      <p:cNvPicPr/>
                      <p:nvPr/>
                    </p:nvPicPr>
                    <p:blipFill>
                      <a:blip r:embed="rId5"/>
                      <a:stretch>
                        <a:fillRect/>
                      </a:stretch>
                    </p:blipFill>
                    <p:spPr>
                      <a:xfrm>
                        <a:off x="1552575" y="4317210"/>
                        <a:ext cx="150495" cy="239720"/>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4054480476"/>
              </p:ext>
            </p:extLst>
          </p:nvPr>
        </p:nvGraphicFramePr>
        <p:xfrm>
          <a:off x="6809173" y="4977650"/>
          <a:ext cx="150495" cy="239720"/>
        </p:xfrm>
        <a:graphic>
          <a:graphicData uri="http://schemas.openxmlformats.org/presentationml/2006/ole">
            <mc:AlternateContent xmlns:mc="http://schemas.openxmlformats.org/markup-compatibility/2006">
              <mc:Choice xmlns:v="urn:schemas-microsoft-com:vml" Requires="v">
                <p:oleObj spid="_x0000_s9547" name="Equation" r:id="rId6" imgW="126720" imgH="177480" progId="Equation.DSMT4">
                  <p:embed/>
                </p:oleObj>
              </mc:Choice>
              <mc:Fallback>
                <p:oleObj name="Equation" r:id="rId6" imgW="126720" imgH="177480" progId="Equation.DSMT4">
                  <p:embed/>
                  <p:pic>
                    <p:nvPicPr>
                      <p:cNvPr id="6" name="对象 5"/>
                      <p:cNvPicPr/>
                      <p:nvPr/>
                    </p:nvPicPr>
                    <p:blipFill>
                      <a:blip r:embed="rId5"/>
                      <a:stretch>
                        <a:fillRect/>
                      </a:stretch>
                    </p:blipFill>
                    <p:spPr>
                      <a:xfrm>
                        <a:off x="6809173" y="4977650"/>
                        <a:ext cx="150495" cy="239720"/>
                      </a:xfrm>
                      <a:prstGeom prst="rect">
                        <a:avLst/>
                      </a:prstGeom>
                    </p:spPr>
                  </p:pic>
                </p:oleObj>
              </mc:Fallback>
            </mc:AlternateContent>
          </a:graphicData>
        </a:graphic>
      </p:graphicFrame>
    </p:spTree>
    <p:extLst>
      <p:ext uri="{BB962C8B-B14F-4D97-AF65-F5344CB8AC3E}">
        <p14:creationId xmlns:p14="http://schemas.microsoft.com/office/powerpoint/2010/main" val="194977440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12192001" cy="771550"/>
          </a:xfrm>
          <a:prstGeom prst="rect">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 name="KSO_Shape"/>
          <p:cNvSpPr>
            <a:spLocks/>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fld id="{621CDAAB-C0A6-4FD1-AA53-D3E6AAF89412}" type="slidenum">
              <a:rPr lang="zh-CN" altLang="en-US" smtClean="0"/>
              <a:t>8</a:t>
            </a:fld>
            <a:endParaRPr lang="zh-CN" altLang="en-US"/>
          </a:p>
        </p:txBody>
      </p:sp>
      <p:sp>
        <p:nvSpPr>
          <p:cNvPr id="9" name="日期占位符 8"/>
          <p:cNvSpPr>
            <a:spLocks noGrp="1"/>
          </p:cNvSpPr>
          <p:nvPr>
            <p:ph type="dt" sz="half" idx="10"/>
          </p:nvPr>
        </p:nvSpPr>
        <p:spPr/>
        <p:txBody>
          <a:bodyPr/>
          <a:lstStyle/>
          <a:p>
            <a:fld id="{02685055-822F-47F3-83E5-A9E68F11BF2E}" type="datetime1">
              <a:rPr lang="zh-CN" altLang="en-US" smtClean="0"/>
              <a:t>2019/1/8</a:t>
            </a:fld>
            <a:endParaRPr lang="zh-CN" altLang="en-US"/>
          </a:p>
        </p:txBody>
      </p:sp>
      <p:sp>
        <p:nvSpPr>
          <p:cNvPr id="8" name="文本框 21"/>
          <p:cNvSpPr txBox="1"/>
          <p:nvPr/>
        </p:nvSpPr>
        <p:spPr>
          <a:xfrm>
            <a:off x="899592" y="123478"/>
            <a:ext cx="4843983" cy="502766"/>
          </a:xfrm>
          <a:prstGeom prst="rect">
            <a:avLst/>
          </a:prstGeom>
          <a:noFill/>
        </p:spPr>
        <p:txBody>
          <a:bodyPr wrap="square" lIns="91440" tIns="45720" rIns="91440" bIns="45720" rtlCol="0">
            <a:spAutoFit/>
          </a:bodyPr>
          <a:lstStyle/>
          <a:p>
            <a:r>
              <a:rPr lang="en-US" altLang="zh-CN" sz="2667" dirty="0" smtClean="0">
                <a:solidFill>
                  <a:schemeClr val="bg1"/>
                </a:solidFill>
                <a:latin typeface="微软雅黑" panose="020B0503020204020204" pitchFamily="34" charset="-122"/>
                <a:ea typeface="微软雅黑" panose="020B0503020204020204" pitchFamily="34" charset="-122"/>
              </a:rPr>
              <a:t>GCN in Different Domain</a:t>
            </a:r>
            <a:endParaRPr lang="zh-CN" altLang="en-US" sz="2667"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899592" y="1127464"/>
            <a:ext cx="5661006" cy="4893647"/>
          </a:xfrm>
          <a:prstGeom prst="rect">
            <a:avLst/>
          </a:prstGeom>
          <a:noFill/>
        </p:spPr>
        <p:txBody>
          <a:bodyPr wrap="square" rtlCol="0">
            <a:spAutoFit/>
          </a:bodyPr>
          <a:lstStyle/>
          <a:p>
            <a:pPr>
              <a:lnSpc>
                <a:spcPct val="150000"/>
              </a:lnSpc>
            </a:pPr>
            <a:r>
              <a:rPr lang="en-US" altLang="zh-CN" sz="2400" b="1" dirty="0" smtClean="0"/>
              <a:t>GCN</a:t>
            </a:r>
            <a:r>
              <a:rPr lang="zh-CN" altLang="en-US" sz="2400" b="1" dirty="0" smtClean="0"/>
              <a:t>按照研究领域划分为以下四类：</a:t>
            </a:r>
            <a:endParaRPr lang="en-US" altLang="zh-CN" sz="2400" b="1" dirty="0" smtClean="0"/>
          </a:p>
          <a:p>
            <a:pPr>
              <a:lnSpc>
                <a:spcPct val="150000"/>
              </a:lnSpc>
            </a:pPr>
            <a:r>
              <a:rPr lang="en-US" altLang="zh-CN" sz="2000" dirty="0" smtClean="0"/>
              <a:t>1</a:t>
            </a:r>
            <a:r>
              <a:rPr lang="zh-CN" altLang="en-US" sz="2000" dirty="0" smtClean="0"/>
              <a:t>）</a:t>
            </a:r>
            <a:r>
              <a:rPr lang="en-US" altLang="zh-CN" sz="2000" dirty="0" smtClean="0"/>
              <a:t>Spatial Domain</a:t>
            </a:r>
            <a:r>
              <a:rPr lang="zh-CN" altLang="en-US" sz="2000" dirty="0" smtClean="0"/>
              <a:t>（</a:t>
            </a:r>
            <a:r>
              <a:rPr lang="en-US" altLang="zh-CN" sz="2000" dirty="0" smtClean="0"/>
              <a:t>Vertex </a:t>
            </a:r>
            <a:r>
              <a:rPr lang="en-US" altLang="zh-CN" sz="2000" dirty="0"/>
              <a:t>-Domain</a:t>
            </a:r>
            <a:r>
              <a:rPr lang="zh-CN" altLang="en-US" sz="2000" dirty="0" smtClean="0"/>
              <a:t>）</a:t>
            </a:r>
            <a:endParaRPr lang="en-US" altLang="zh-CN" sz="2000" dirty="0" smtClean="0"/>
          </a:p>
          <a:p>
            <a:pPr>
              <a:lnSpc>
                <a:spcPct val="150000"/>
              </a:lnSpc>
            </a:pPr>
            <a:r>
              <a:rPr lang="en-US" altLang="zh-CN" dirty="0" smtClean="0">
                <a:solidFill>
                  <a:srgbClr val="FF0000"/>
                </a:solidFill>
              </a:rPr>
              <a:t>GCN</a:t>
            </a:r>
            <a:r>
              <a:rPr lang="zh-CN" altLang="en-US" dirty="0" smtClean="0">
                <a:solidFill>
                  <a:srgbClr val="FF0000"/>
                </a:solidFill>
              </a:rPr>
              <a:t>在空间领域上的应用</a:t>
            </a:r>
            <a:endParaRPr lang="en-US" altLang="zh-CN" dirty="0" smtClean="0">
              <a:solidFill>
                <a:srgbClr val="FF0000"/>
              </a:solidFill>
            </a:endParaRPr>
          </a:p>
          <a:p>
            <a:pPr>
              <a:lnSpc>
                <a:spcPct val="150000"/>
              </a:lnSpc>
            </a:pPr>
            <a:r>
              <a:rPr lang="en-US" altLang="zh-CN" sz="1600" dirty="0" smtClean="0"/>
              <a:t>1. </a:t>
            </a:r>
            <a:r>
              <a:rPr lang="zh-CN" altLang="en-US" sz="1600" dirty="0" smtClean="0"/>
              <a:t>选出</a:t>
            </a:r>
            <a:r>
              <a:rPr lang="zh-CN" altLang="en-US" sz="1600" dirty="0"/>
              <a:t>合适的</a:t>
            </a:r>
            <a:r>
              <a:rPr lang="en-US" altLang="zh-CN" sz="1600" dirty="0" smtClean="0"/>
              <a:t>nodes</a:t>
            </a:r>
            <a:endParaRPr lang="en-US" altLang="zh-CN" sz="1600" dirty="0"/>
          </a:p>
          <a:p>
            <a:pPr>
              <a:lnSpc>
                <a:spcPct val="150000"/>
              </a:lnSpc>
            </a:pPr>
            <a:r>
              <a:rPr lang="en-US" altLang="zh-CN" sz="1600" dirty="0" smtClean="0"/>
              <a:t>2</a:t>
            </a:r>
            <a:r>
              <a:rPr lang="en-US" altLang="zh-CN" sz="1600" dirty="0"/>
              <a:t>. </a:t>
            </a:r>
            <a:r>
              <a:rPr lang="zh-CN" altLang="en-US" sz="1600" dirty="0"/>
              <a:t>为每一个</a:t>
            </a:r>
            <a:r>
              <a:rPr lang="en-US" altLang="zh-CN" sz="1600" dirty="0"/>
              <a:t>node</a:t>
            </a:r>
            <a:r>
              <a:rPr lang="zh-CN" altLang="en-US" sz="1600" dirty="0"/>
              <a:t>建立一个</a:t>
            </a:r>
            <a:r>
              <a:rPr lang="zh-CN" altLang="en-US" sz="1600" dirty="0" smtClean="0"/>
              <a:t>邻域</a:t>
            </a:r>
            <a:endParaRPr lang="en-US" altLang="zh-CN" sz="1600" dirty="0" smtClean="0"/>
          </a:p>
          <a:p>
            <a:pPr>
              <a:lnSpc>
                <a:spcPct val="150000"/>
              </a:lnSpc>
            </a:pPr>
            <a:r>
              <a:rPr lang="en-US" altLang="zh-CN" sz="1600" dirty="0" smtClean="0"/>
              <a:t>3</a:t>
            </a:r>
            <a:r>
              <a:rPr lang="en-US" altLang="zh-CN" sz="1600" dirty="0"/>
              <a:t>. </a:t>
            </a:r>
            <a:r>
              <a:rPr lang="zh-CN" altLang="en-US" sz="1600" dirty="0"/>
              <a:t>建立</a:t>
            </a:r>
            <a:r>
              <a:rPr lang="en-US" altLang="zh-CN" sz="1600" dirty="0"/>
              <a:t>graph</a:t>
            </a:r>
            <a:r>
              <a:rPr lang="zh-CN" altLang="en-US" sz="1600" dirty="0"/>
              <a:t>表示到 </a:t>
            </a:r>
            <a:r>
              <a:rPr lang="en-US" altLang="zh-CN" sz="1600" dirty="0"/>
              <a:t>vector</a:t>
            </a:r>
            <a:r>
              <a:rPr lang="zh-CN" altLang="en-US" sz="1600" dirty="0"/>
              <a:t>表示的单一映射，保证具有相似的结构特征的</a:t>
            </a:r>
            <a:r>
              <a:rPr lang="en-US" altLang="zh-CN" sz="1600" dirty="0"/>
              <a:t>node</a:t>
            </a:r>
            <a:r>
              <a:rPr lang="zh-CN" altLang="en-US" sz="1600" dirty="0"/>
              <a:t>可以被映射到</a:t>
            </a:r>
            <a:r>
              <a:rPr lang="en-US" altLang="zh-CN" sz="1600" dirty="0"/>
              <a:t>vector</a:t>
            </a:r>
            <a:r>
              <a:rPr lang="zh-CN" altLang="en-US" sz="1600" dirty="0"/>
              <a:t>当中相近的</a:t>
            </a:r>
            <a:r>
              <a:rPr lang="zh-CN" altLang="en-US" sz="1600" dirty="0" smtClean="0"/>
              <a:t>位置</a:t>
            </a:r>
            <a:endParaRPr lang="en-US" altLang="zh-CN" sz="1600" dirty="0"/>
          </a:p>
          <a:p>
            <a:pPr>
              <a:lnSpc>
                <a:spcPct val="150000"/>
              </a:lnSpc>
            </a:pPr>
            <a:r>
              <a:rPr lang="zh-CN" altLang="en-US" sz="1600" b="1" dirty="0" smtClean="0"/>
              <a:t>缺点：</a:t>
            </a:r>
            <a:endParaRPr lang="en-US" altLang="zh-CN" sz="1600" b="1" dirty="0" smtClean="0"/>
          </a:p>
          <a:p>
            <a:pPr marL="285750" indent="-285750">
              <a:lnSpc>
                <a:spcPct val="150000"/>
              </a:lnSpc>
              <a:buFont typeface="Arial" panose="020B0604020202020204" pitchFamily="34" charset="0"/>
              <a:buChar char="•"/>
            </a:pPr>
            <a:r>
              <a:rPr lang="zh-CN" altLang="en-US" sz="1600" dirty="0" smtClean="0"/>
              <a:t>计算邻域节点，可能需要做</a:t>
            </a:r>
            <a:r>
              <a:rPr lang="en-US" altLang="zh-CN" sz="1600" dirty="0"/>
              <a:t>dummy </a:t>
            </a:r>
            <a:r>
              <a:rPr lang="en-US" altLang="zh-CN" sz="1600" dirty="0" smtClean="0"/>
              <a:t>nodes</a:t>
            </a:r>
            <a:r>
              <a:rPr lang="zh-CN" altLang="en-US" sz="1600" dirty="0" smtClean="0"/>
              <a:t>补齐和</a:t>
            </a:r>
            <a:r>
              <a:rPr lang="en-US" altLang="zh-CN" sz="1600" dirty="0" smtClean="0"/>
              <a:t>node</a:t>
            </a:r>
            <a:r>
              <a:rPr lang="zh-CN" altLang="en-US" sz="1600" dirty="0"/>
              <a:t>截断</a:t>
            </a:r>
            <a:r>
              <a:rPr lang="en-US" altLang="zh-CN" sz="1600" dirty="0" smtClean="0"/>
              <a:t> </a:t>
            </a:r>
            <a:r>
              <a:rPr lang="zh-CN" altLang="en-US" sz="1600" dirty="0" smtClean="0"/>
              <a:t>、排序</a:t>
            </a:r>
            <a:endParaRPr lang="en-US" altLang="zh-CN" sz="1600" dirty="0" smtClean="0"/>
          </a:p>
          <a:p>
            <a:pPr marL="285750" indent="-285750">
              <a:lnSpc>
                <a:spcPct val="150000"/>
              </a:lnSpc>
              <a:buFont typeface="Arial" panose="020B0604020202020204" pitchFamily="34" charset="0"/>
              <a:buChar char="•"/>
            </a:pPr>
            <a:r>
              <a:rPr lang="zh-CN" altLang="en-US" sz="1600" dirty="0" smtClean="0"/>
              <a:t>所有节点的邻域还是</a:t>
            </a:r>
            <a:r>
              <a:rPr lang="en-US" altLang="zh-CN" sz="1600" dirty="0" smtClean="0"/>
              <a:t>k</a:t>
            </a:r>
            <a:r>
              <a:rPr lang="zh-CN" altLang="en-US" sz="1600" dirty="0" smtClean="0"/>
              <a:t>个节点，大小一样</a:t>
            </a:r>
            <a:endParaRPr lang="en-US" altLang="zh-CN" sz="1600" dirty="0" smtClean="0"/>
          </a:p>
          <a:p>
            <a:pPr marL="285750" indent="-285750">
              <a:lnSpc>
                <a:spcPct val="150000"/>
              </a:lnSpc>
              <a:buFont typeface="Arial" panose="020B0604020202020204" pitchFamily="34" charset="0"/>
              <a:buChar char="•"/>
            </a:pPr>
            <a:endParaRPr lang="zh-CN" altLang="en-US" sz="1600"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1115" y="1127464"/>
            <a:ext cx="4190336" cy="2454210"/>
          </a:xfrm>
          <a:prstGeom prst="rect">
            <a:avLst/>
          </a:prstGeom>
        </p:spPr>
      </p:pic>
      <p:pic>
        <p:nvPicPr>
          <p:cNvPr id="6150" name="Picture 6" descr="https://img-blog.csdn.net/20180906161236424?watermark/2/text/aHR0cHM6Ly9ibG9nLmNzZG4ubmV0L3pzZmNn/font/5a6L5L2T/fontsize/400/fill/I0JBQkFCMA==/dissolve/7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2640" y="4200963"/>
            <a:ext cx="5178117" cy="2057401"/>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775600" y="5984117"/>
            <a:ext cx="5908990" cy="369332"/>
          </a:xfrm>
          <a:prstGeom prst="rect">
            <a:avLst/>
          </a:prstGeom>
        </p:spPr>
        <p:txBody>
          <a:bodyPr wrap="none">
            <a:spAutoFit/>
          </a:bodyPr>
          <a:lstStyle/>
          <a:p>
            <a:r>
              <a:rPr lang="zh-CN" altLang="en-US" i="1" dirty="0"/>
              <a:t>2016-Learning Convolutional Neural Networks for Graphs</a:t>
            </a:r>
          </a:p>
        </p:txBody>
      </p:sp>
    </p:spTree>
    <p:extLst>
      <p:ext uri="{BB962C8B-B14F-4D97-AF65-F5344CB8AC3E}">
        <p14:creationId xmlns:p14="http://schemas.microsoft.com/office/powerpoint/2010/main" val="346830346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6124" y="2229885"/>
            <a:ext cx="2791215" cy="409632"/>
          </a:xfrm>
          <a:prstGeom prst="rect">
            <a:avLst/>
          </a:prstGeom>
        </p:spPr>
      </p:pic>
      <p:sp>
        <p:nvSpPr>
          <p:cNvPr id="2" name="矩形 1"/>
          <p:cNvSpPr/>
          <p:nvPr/>
        </p:nvSpPr>
        <p:spPr>
          <a:xfrm>
            <a:off x="-1" y="0"/>
            <a:ext cx="12192001" cy="771550"/>
          </a:xfrm>
          <a:prstGeom prst="rect">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 name="KSO_Shape"/>
          <p:cNvSpPr>
            <a:spLocks/>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fld id="{621CDAAB-C0A6-4FD1-AA53-D3E6AAF89412}" type="slidenum">
              <a:rPr lang="zh-CN" altLang="en-US" smtClean="0"/>
              <a:t>9</a:t>
            </a:fld>
            <a:endParaRPr lang="zh-CN" altLang="en-US"/>
          </a:p>
        </p:txBody>
      </p:sp>
      <p:sp>
        <p:nvSpPr>
          <p:cNvPr id="9" name="日期占位符 8"/>
          <p:cNvSpPr>
            <a:spLocks noGrp="1"/>
          </p:cNvSpPr>
          <p:nvPr>
            <p:ph type="dt" sz="half" idx="10"/>
          </p:nvPr>
        </p:nvSpPr>
        <p:spPr/>
        <p:txBody>
          <a:bodyPr/>
          <a:lstStyle/>
          <a:p>
            <a:fld id="{02685055-822F-47F3-83E5-A9E68F11BF2E}" type="datetime1">
              <a:rPr lang="zh-CN" altLang="en-US" smtClean="0"/>
              <a:t>2019/1/11</a:t>
            </a:fld>
            <a:endParaRPr lang="zh-CN" altLang="en-US"/>
          </a:p>
        </p:txBody>
      </p:sp>
      <p:sp>
        <p:nvSpPr>
          <p:cNvPr id="8" name="文本框 21"/>
          <p:cNvSpPr txBox="1"/>
          <p:nvPr/>
        </p:nvSpPr>
        <p:spPr>
          <a:xfrm>
            <a:off x="899592" y="123478"/>
            <a:ext cx="7482408" cy="502766"/>
          </a:xfrm>
          <a:prstGeom prst="rect">
            <a:avLst/>
          </a:prstGeom>
          <a:noFill/>
        </p:spPr>
        <p:txBody>
          <a:bodyPr wrap="square" lIns="91440" tIns="45720" rIns="91440" bIns="45720" rtlCol="0">
            <a:spAutoFit/>
          </a:bodyPr>
          <a:lstStyle/>
          <a:p>
            <a:r>
              <a:rPr lang="en-US" altLang="zh-CN" sz="2667" dirty="0">
                <a:solidFill>
                  <a:schemeClr val="bg1"/>
                </a:solidFill>
                <a:latin typeface="微软雅黑" panose="020B0503020204020204" pitchFamily="34" charset="-122"/>
                <a:ea typeface="微软雅黑" panose="020B0503020204020204" pitchFamily="34" charset="-122"/>
              </a:rPr>
              <a:t>GCN in Different </a:t>
            </a:r>
            <a:r>
              <a:rPr lang="en-US" altLang="zh-CN" sz="2667" dirty="0" smtClean="0">
                <a:solidFill>
                  <a:schemeClr val="bg1"/>
                </a:solidFill>
                <a:latin typeface="微软雅黑" panose="020B0503020204020204" pitchFamily="34" charset="-122"/>
                <a:ea typeface="微软雅黑" panose="020B0503020204020204" pitchFamily="34" charset="-122"/>
              </a:rPr>
              <a:t>Domain</a:t>
            </a:r>
            <a:r>
              <a:rPr lang="zh-CN" altLang="en-US" sz="2667" dirty="0" smtClean="0">
                <a:solidFill>
                  <a:schemeClr val="bg1"/>
                </a:solidFill>
                <a:latin typeface="微软雅黑" panose="020B0503020204020204" pitchFamily="34" charset="-122"/>
                <a:ea typeface="微软雅黑" panose="020B0503020204020204" pitchFamily="34" charset="-122"/>
              </a:rPr>
              <a:t>（</a:t>
            </a:r>
            <a:r>
              <a:rPr lang="zh-CN" altLang="en-US" sz="2667" dirty="0">
                <a:solidFill>
                  <a:schemeClr val="bg1"/>
                </a:solidFill>
                <a:latin typeface="微软雅黑" panose="020B0503020204020204" pitchFamily="34" charset="-122"/>
                <a:ea typeface="微软雅黑" panose="020B0503020204020204" pitchFamily="34" charset="-122"/>
              </a:rPr>
              <a:t>续</a:t>
            </a:r>
            <a:r>
              <a:rPr lang="zh-CN" altLang="en-US" sz="2667" dirty="0" smtClean="0">
                <a:solidFill>
                  <a:schemeClr val="bg1"/>
                </a:solidFill>
                <a:latin typeface="微软雅黑" panose="020B0503020204020204" pitchFamily="34" charset="-122"/>
                <a:ea typeface="微软雅黑" panose="020B0503020204020204" pitchFamily="34" charset="-122"/>
              </a:rPr>
              <a:t>）</a:t>
            </a:r>
            <a:endParaRPr lang="zh-CN" altLang="en-US" sz="2667"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899591" y="1127464"/>
            <a:ext cx="7569706" cy="4431983"/>
          </a:xfrm>
          <a:prstGeom prst="rect">
            <a:avLst/>
          </a:prstGeom>
          <a:noFill/>
        </p:spPr>
        <p:txBody>
          <a:bodyPr wrap="square" rtlCol="0">
            <a:spAutoFit/>
          </a:bodyPr>
          <a:lstStyle/>
          <a:p>
            <a:pPr>
              <a:lnSpc>
                <a:spcPct val="150000"/>
              </a:lnSpc>
            </a:pPr>
            <a:r>
              <a:rPr lang="en-US" altLang="zh-CN" sz="2000" dirty="0"/>
              <a:t>2</a:t>
            </a:r>
            <a:r>
              <a:rPr lang="zh-CN" altLang="en-US" sz="2000" dirty="0"/>
              <a:t>）</a:t>
            </a:r>
            <a:r>
              <a:rPr lang="en-US" altLang="zh-CN" sz="2000" dirty="0"/>
              <a:t>Spectral </a:t>
            </a:r>
            <a:r>
              <a:rPr lang="en-US" altLang="zh-CN" sz="2000" dirty="0" smtClean="0"/>
              <a:t>Domain</a:t>
            </a:r>
          </a:p>
          <a:p>
            <a:pPr>
              <a:lnSpc>
                <a:spcPct val="150000"/>
              </a:lnSpc>
            </a:pPr>
            <a:r>
              <a:rPr lang="zh-CN" altLang="en-US" sz="2000" dirty="0" smtClean="0">
                <a:solidFill>
                  <a:srgbClr val="FF0000"/>
                </a:solidFill>
              </a:rPr>
              <a:t>频域上的应用（傅里叶变换将空间域转换为频域）</a:t>
            </a:r>
            <a:endParaRPr lang="en-US" altLang="zh-CN" sz="2000" dirty="0" smtClean="0">
              <a:solidFill>
                <a:srgbClr val="FF0000"/>
              </a:solidFill>
            </a:endParaRPr>
          </a:p>
          <a:p>
            <a:pPr>
              <a:lnSpc>
                <a:spcPct val="150000"/>
              </a:lnSpc>
            </a:pPr>
            <a:r>
              <a:rPr lang="en-US" altLang="zh-CN" sz="2400" dirty="0" smtClean="0">
                <a:solidFill>
                  <a:srgbClr val="FF0000"/>
                </a:solidFill>
              </a:rPr>
              <a:t>				</a:t>
            </a:r>
            <a:r>
              <a:rPr lang="zh-CN" altLang="en-US" dirty="0" smtClean="0"/>
              <a:t>（</a:t>
            </a:r>
            <a:r>
              <a:rPr lang="en-US" altLang="zh-CN" dirty="0" smtClean="0"/>
              <a:t>1</a:t>
            </a:r>
            <a:r>
              <a:rPr lang="zh-CN" altLang="en-US" dirty="0" smtClean="0"/>
              <a:t>）</a:t>
            </a:r>
            <a:endParaRPr lang="en-US" altLang="zh-CN" sz="2400" dirty="0" smtClean="0"/>
          </a:p>
          <a:p>
            <a:pPr marL="742950" lvl="1" indent="-285750">
              <a:lnSpc>
                <a:spcPct val="150000"/>
              </a:lnSpc>
              <a:buFont typeface="Arial" panose="020B0604020202020204" pitchFamily="34" charset="0"/>
              <a:buChar char="•"/>
            </a:pPr>
            <a:r>
              <a:rPr lang="en-US" altLang="zh-CN" sz="1600" i="1" dirty="0" smtClean="0"/>
              <a:t>h</a:t>
            </a:r>
            <a:r>
              <a:rPr lang="zh-CN" altLang="en-US" sz="1600" i="1" dirty="0" smtClean="0"/>
              <a:t>为卷积核，</a:t>
            </a:r>
            <a:r>
              <a:rPr lang="en-US" altLang="zh-CN" sz="1600" i="1" dirty="0" smtClean="0"/>
              <a:t>U</a:t>
            </a:r>
            <a:r>
              <a:rPr lang="zh-CN" altLang="en-US" sz="1600" i="1" dirty="0" smtClean="0"/>
              <a:t>为</a:t>
            </a:r>
            <a:r>
              <a:rPr lang="en-US" altLang="zh-CN" sz="1600" i="1" dirty="0" smtClean="0"/>
              <a:t>L</a:t>
            </a:r>
            <a:r>
              <a:rPr lang="zh-CN" altLang="en-US" sz="1600" i="1" dirty="0" smtClean="0"/>
              <a:t>的特征向量组成的矩阵，</a:t>
            </a:r>
            <a:r>
              <a:rPr lang="en-US" altLang="zh-CN" sz="1600" i="1" dirty="0" smtClean="0"/>
              <a:t>f</a:t>
            </a:r>
            <a:r>
              <a:rPr lang="zh-CN" altLang="en-US" sz="1600" i="1" dirty="0" smtClean="0"/>
              <a:t>为</a:t>
            </a:r>
            <a:r>
              <a:rPr lang="en-US" altLang="zh-CN" sz="1600" i="1" dirty="0" smtClean="0"/>
              <a:t>signal</a:t>
            </a:r>
            <a:r>
              <a:rPr lang="zh-CN" altLang="en-US" sz="1600" i="1" dirty="0" smtClean="0"/>
              <a:t>，也就是输入值。</a:t>
            </a:r>
            <a:endParaRPr lang="en-US" altLang="zh-CN" sz="1600" i="1" dirty="0" smtClean="0"/>
          </a:p>
          <a:p>
            <a:pPr>
              <a:lnSpc>
                <a:spcPct val="150000"/>
              </a:lnSpc>
            </a:pPr>
            <a:r>
              <a:rPr lang="en-US" altLang="zh-CN" sz="2000" dirty="0" smtClean="0"/>
              <a:t>				</a:t>
            </a:r>
            <a:r>
              <a:rPr lang="zh-CN" altLang="en-US" dirty="0" smtClean="0"/>
              <a:t>（</a:t>
            </a:r>
            <a:r>
              <a:rPr lang="en-US" altLang="zh-CN" dirty="0" smtClean="0"/>
              <a:t>2</a:t>
            </a:r>
            <a:r>
              <a:rPr lang="zh-CN" altLang="en-US" dirty="0" smtClean="0"/>
              <a:t>）</a:t>
            </a:r>
            <a:endParaRPr lang="en-US" altLang="zh-CN" dirty="0"/>
          </a:p>
          <a:p>
            <a:pPr marL="742950" lvl="1" indent="-285750">
              <a:lnSpc>
                <a:spcPct val="150000"/>
              </a:lnSpc>
              <a:buFont typeface="Arial" panose="020B0604020202020204" pitchFamily="34" charset="0"/>
              <a:buChar char="•"/>
            </a:pPr>
            <a:r>
              <a:rPr lang="en-US" altLang="zh-CN" sz="1600" i="1" dirty="0" smtClean="0"/>
              <a:t>In</a:t>
            </a:r>
            <a:r>
              <a:rPr lang="zh-CN" altLang="en-US" sz="1600" i="1" dirty="0" smtClean="0"/>
              <a:t>是单位矩阵，</a:t>
            </a:r>
            <a:r>
              <a:rPr lang="en-US" altLang="zh-CN" sz="1600" i="1" dirty="0" smtClean="0"/>
              <a:t>D</a:t>
            </a:r>
            <a:r>
              <a:rPr lang="zh-CN" altLang="en-US" sz="1600" i="1" dirty="0" smtClean="0"/>
              <a:t>为度矩阵，</a:t>
            </a:r>
            <a:r>
              <a:rPr lang="en-US" altLang="zh-CN" sz="1600" i="1" dirty="0" smtClean="0"/>
              <a:t>W</a:t>
            </a:r>
            <a:r>
              <a:rPr lang="zh-CN" altLang="en-US" sz="1600" i="1" dirty="0" smtClean="0"/>
              <a:t>为邻接矩阵</a:t>
            </a:r>
            <a:endParaRPr lang="en-US" altLang="zh-CN" i="1" dirty="0" smtClean="0"/>
          </a:p>
          <a:p>
            <a:pPr>
              <a:lnSpc>
                <a:spcPct val="150000"/>
              </a:lnSpc>
            </a:pPr>
            <a:r>
              <a:rPr lang="en-US" altLang="zh-CN" dirty="0" smtClean="0"/>
              <a:t>				</a:t>
            </a:r>
          </a:p>
          <a:p>
            <a:pPr>
              <a:lnSpc>
                <a:spcPct val="150000"/>
              </a:lnSpc>
            </a:pPr>
            <a:r>
              <a:rPr lang="en-US" altLang="zh-CN" dirty="0"/>
              <a:t>	</a:t>
            </a:r>
            <a:r>
              <a:rPr lang="en-US" altLang="zh-CN" dirty="0" smtClean="0"/>
              <a:t>			</a:t>
            </a:r>
            <a:r>
              <a:rPr lang="zh-CN" altLang="en-US" dirty="0" smtClean="0"/>
              <a:t>（</a:t>
            </a:r>
            <a:r>
              <a:rPr lang="en-US" altLang="zh-CN" dirty="0" smtClean="0"/>
              <a:t>3</a:t>
            </a:r>
            <a:r>
              <a:rPr lang="zh-CN" altLang="en-US" dirty="0" smtClean="0"/>
              <a:t>）</a:t>
            </a:r>
            <a:endParaRPr lang="en-US" altLang="zh-CN" dirty="0" smtClean="0"/>
          </a:p>
          <a:p>
            <a:pPr>
              <a:lnSpc>
                <a:spcPct val="150000"/>
              </a:lnSpc>
            </a:pPr>
            <a:endParaRPr lang="en-US" altLang="zh-CN" dirty="0" smtClean="0"/>
          </a:p>
          <a:p>
            <a:pPr marL="742950" lvl="1" indent="-285750">
              <a:lnSpc>
                <a:spcPct val="150000"/>
              </a:lnSpc>
              <a:buFont typeface="Arial" panose="020B0604020202020204" pitchFamily="34" charset="0"/>
              <a:buChar char="•"/>
            </a:pPr>
            <a:r>
              <a:rPr lang="zh-CN" altLang="en-US" i="1" dirty="0" smtClean="0"/>
              <a:t>为</a:t>
            </a:r>
            <a:r>
              <a:rPr lang="zh-CN" altLang="en-US" i="1" dirty="0"/>
              <a:t>拉普拉斯矩阵</a:t>
            </a:r>
            <a:r>
              <a:rPr lang="en-US" altLang="zh-CN" i="1" dirty="0"/>
              <a:t>L</a:t>
            </a:r>
            <a:r>
              <a:rPr lang="zh-CN" altLang="en-US" i="1" dirty="0"/>
              <a:t>的</a:t>
            </a:r>
            <a:r>
              <a:rPr lang="zh-CN" altLang="en-US" i="1" dirty="0" smtClean="0"/>
              <a:t>特征值</a:t>
            </a:r>
            <a:endParaRPr lang="en-US" altLang="zh-CN" i="1" dirty="0"/>
          </a:p>
        </p:txBody>
      </p:sp>
      <p:pic>
        <p:nvPicPr>
          <p:cNvPr id="12" name="图片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2944" y="3888492"/>
            <a:ext cx="2799414" cy="1108679"/>
          </a:xfrm>
          <a:prstGeom prst="rect">
            <a:avLst/>
          </a:prstGeom>
        </p:spPr>
      </p:pic>
      <p:graphicFrame>
        <p:nvGraphicFramePr>
          <p:cNvPr id="13" name="对象 12"/>
          <p:cNvGraphicFramePr>
            <a:graphicFrameLocks noChangeAspect="1"/>
          </p:cNvGraphicFramePr>
          <p:nvPr>
            <p:extLst>
              <p:ext uri="{D42A27DB-BD31-4B8C-83A1-F6EECF244321}">
                <p14:modId xmlns:p14="http://schemas.microsoft.com/office/powerpoint/2010/main" val="3811171685"/>
              </p:ext>
            </p:extLst>
          </p:nvPr>
        </p:nvGraphicFramePr>
        <p:xfrm>
          <a:off x="1602099" y="5217822"/>
          <a:ext cx="139700" cy="177800"/>
        </p:xfrm>
        <a:graphic>
          <a:graphicData uri="http://schemas.openxmlformats.org/presentationml/2006/ole">
            <mc:AlternateContent xmlns:mc="http://schemas.openxmlformats.org/markup-compatibility/2006">
              <mc:Choice xmlns:v="urn:schemas-microsoft-com:vml" Requires="v">
                <p:oleObj spid="_x0000_s8446" name="Equation" r:id="rId6" imgW="139680" imgH="177480" progId="Equation.DSMT4">
                  <p:embed/>
                </p:oleObj>
              </mc:Choice>
              <mc:Fallback>
                <p:oleObj name="Equation" r:id="rId6" imgW="139680" imgH="177480" progId="Equation.DSMT4">
                  <p:embed/>
                  <p:pic>
                    <p:nvPicPr>
                      <p:cNvPr id="0" name=""/>
                      <p:cNvPicPr/>
                      <p:nvPr/>
                    </p:nvPicPr>
                    <p:blipFill>
                      <a:blip r:embed="rId7"/>
                      <a:stretch>
                        <a:fillRect/>
                      </a:stretch>
                    </p:blipFill>
                    <p:spPr>
                      <a:xfrm>
                        <a:off x="1602099" y="5217822"/>
                        <a:ext cx="139700" cy="177800"/>
                      </a:xfrm>
                      <a:prstGeom prst="rect">
                        <a:avLst/>
                      </a:prstGeom>
                    </p:spPr>
                  </p:pic>
                </p:oleObj>
              </mc:Fallback>
            </mc:AlternateContent>
          </a:graphicData>
        </a:graphic>
      </p:graphicFrame>
      <p:pic>
        <p:nvPicPr>
          <p:cNvPr id="14" name="图片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90598" y="3018454"/>
            <a:ext cx="1743318" cy="333422"/>
          </a:xfrm>
          <a:prstGeom prst="rect">
            <a:avLst/>
          </a:prstGeom>
        </p:spPr>
      </p:pic>
      <p:sp>
        <p:nvSpPr>
          <p:cNvPr id="15" name="矩形 14"/>
          <p:cNvSpPr/>
          <p:nvPr/>
        </p:nvSpPr>
        <p:spPr>
          <a:xfrm>
            <a:off x="6736015" y="5773232"/>
            <a:ext cx="4472699" cy="369332"/>
          </a:xfrm>
          <a:prstGeom prst="rect">
            <a:avLst/>
          </a:prstGeom>
        </p:spPr>
        <p:txBody>
          <a:bodyPr wrap="none">
            <a:spAutoFit/>
          </a:bodyPr>
          <a:lstStyle/>
          <a:p>
            <a:r>
              <a:rPr lang="zh-CN" altLang="en-US" dirty="0"/>
              <a:t>https://www.zhihu.com/question/54504471</a:t>
            </a:r>
          </a:p>
        </p:txBody>
      </p:sp>
    </p:spTree>
    <p:extLst>
      <p:ext uri="{BB962C8B-B14F-4D97-AF65-F5344CB8AC3E}">
        <p14:creationId xmlns:p14="http://schemas.microsoft.com/office/powerpoint/2010/main" val="128549715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9AACCA0E-09BF-4206-BCB9-AF7ED09AC500"/>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内容列表"/>
  <p:tag name="ISPRINGCLOUDFOLDERID" val="0"/>
  <p:tag name="ISPRINGCLOUDFOLDERPATH" val="资源库"/>
  <p:tag name="ISPRING_PLAYERS_CUSTOMIZATION" val="UEsDBBQAAgAIABSiw0gVDq0oZAQAAAcRAAAdAAAAdW5pdmVyc2FsL2NvbW1vbl9tZXNzYWdlcy5sbmetWG1v2zYQ/l6g/4EQUGADtrQd0KIYEge0xNhEZMmV6DjZCwRGYmwilJjpxW32ab9mP2y/ZEfKTuK+QFISwDZMyvfc8e6eu6MPjz/nCm1EWUldHDlvD944SBSpzmSxOnIW7OTnDw6qal5kXOlCHDmFdtDx6OWLQ8WLVcNXAr6/fIHQYS6qCpbVyKzu10hmR858nLjhbI6Di8QPJ2EyphNn5Or8hhe3yNcr/Uf5wy/vP3x+++79j4evt5J9gOIZ9v19KGSR3r3pARSwKPQTQCN+EpBz5ozM5zC5cMF8GhBntP0yTHoekTNnZD475RZRRAKWxD71SELjJAiZ9YVPGPGc0YVu0JpvBKo12kjxCdVrAZGsZSlQpWRmH6QaNopGdCnzwhmmQRKRmEXUZTQMnFGsy/L2JwvLm3qtS1BXoUxW/FKJzOqEnLHPb0pRgWpeQ04heNVrCb/UOZfFQafqCC9pMElYGPpxQgJvt+OMSJEhr+RGzUCUCMckAoCSV6J8hGxis8yKI6zUMIQpnUx9eDNjwlSu1gre9VA75gRiMBdFlxTkCIkgu+J4GUaecRqoQhzd8Kr6pMtsLz8eBqoLmAZuCCnosgfgzGDsgCHGEipHWYq07gKbkTjGE5KMw3NIZOBdOEQiPAW6nQ6RuCAxUITEXTIBPqMTbBLeUGyX/zt+pdyks7pFPE1BzrhvI3VTwY5xKbDAMq06GKYmJh8XEDaK/e/QuEUF79rVSm4E2FFmouxUBJXFJZ7Joo8L+ltygqlPvATSyguXCbMlz2jM+S0qdI14tuFFKtClSHkDuX4LzzKZ2Wcmzlb/X438G/F6W1VebQtS4JHzV0Pt2ath3zCrqcCmuhb5Td2l2jhsa/5jrDA5/V0T+hz9cfpjlwQ4ouHzRKaSeaPaqvvk+NxZNjRGnUY80VP9o/XclsRtbR1TKFhjqftLEOimpn9AA1T9pWhwAormbYmGGk6LqwE6g3ALEGj0WIwzcNWeCWfgwgHySzKOKYPZaCkuK1l3jh2WjW2Avh3aFOY8JWpxT8ZLcaVhwlGCb9rpA7qQjXRnQB8MN3utglHmg8kBAK7a5AFIJXOwP+uBuZiRnQfaAr93kqVuVGbJq+S1LfLg2yYXX49NV6XO7a7i1S552yZz/BQr2sNFrdL5gPZ/x7/e8XlAv8dHKSY4cqeJiwOXmEHfcFX1FAIKGFf4LE58PDbiwIWc1+kamumVboqsJ1A7q3vkBAPY9syx4GW6/u+ff3tifGFJu4u2u78OAgFimypI7sB+D3Qtqj+7QBge78vZRR+p7d1mJ9fzqsMoZOGz3CF421pyncPWQbdeSPJt0DBj2J3OgAexTXvdlDC6DUGY4egUapmdwp3RjJfXUAiZ1moQinW1ScB6mPb762VTK1mIIbJPayXmwIzOE+x59q4N5FMyvW57ZgY3inR76VZw6e4L5k5xAHX2CzyRyXogoG1NuyoERG/X9zTffN2p7laV/cvi8PWDfzD+B1BLAwQUAAIACAAUosNICH4LIykDAACGDAAAJwAAAHVuaXZlcnNhbC9mbGFzaF9wdWJsaXNoaW5nX3NldHRpbmdzLnhtbNVX3W7aMBS+5yksT70saTu6diihqgpo1VpAhW3tVWViQ6w6dhbbUHq1p9mD7Ul2HAMFtevSH6RNCBGfn+/8n5jw6DYVaMJyzZWM8G51ByMmY0W5HEf4y6C9fYiRNkRSIpRkEZYKo6NGJczsUHCd9JkxIKoRwEhdz0yEE2OyehBMp9Mq11nuuEpYA/i6Gqs0yHKmmTQsDzJBZvBjZhnTeI5QAgC+qZJztUalglDokc4VtYIhTsFzyV1QRLQF0QkOvNiQxDfjXFlJT5RQOcrHwwi/Ozx2n4WMh2rylEmXE90AoiObOqGUOy+I6PM7hhLGxwm4e1DDaMqpSSK8V3MoIB08RCmwfejEoZwoyIE0c/iUGUKJIf7o7Rl2a/SC4El0JknK4wFwkIs/ws3B9aerXuvi7LTz+XrQ7Z4NTnveiUInWMcJg3VDITikbB6zpZ2QGEPiBPwGnRERmoXBKmkhNlJyzTl3RkMlIPeFFrRROmS0Q1K2Uo3+DZdtkNzFaASBiFmEj3NOBEbcEMHjpbK2Q224KareXpVEgAXtydB5H9+b99mJE5JrturWgqNdzuPGN2UFRTNlkeA3DBmFIH6bwlPC0Gpx0ChXaUGF9jFICw4WJ5xNGT0qcjoH/JOhKzCRWtCEXs0EM97Cd8vv0JCNVA64jEygs4HOtcevPgs4I1rfg5KFj1v9s9Nm6/q002xdbrkACZ0QGT8THArO0sxsBJ/MkFRmoQfpiInVrCgK5bTglYmt+vIyaJ5a4cv81sVYgd5gSTZj5TmF+asHpc0mZFIMohuuAhpGkENJPCYwYlgXXFpWFjAmEikpZojEsNa0G+sJV1YDxQ+wh9Yv99DrIy6L0xhWG1jMKctLQe7s7r2v7X84OPxYrwa/fvzcflJpvvB7gjhzfuOfPLnyl2v/4TYMA7elH1/aJrf/5s7uXbS+lslrp3U5KFXSVr8UXLeMVPdzGakL/5LprbxgSrkAS2nshwzWkuApN4y+ZYu9oE1e9W73PbaZNtlgzK8Zjf8mZH9aXhPX7oVh8OjF1XFSLnkKiXArcXnbbezXduCm+SirUgG09f8OjcpvUEsDBBQAAgAIABSiw0i1/AlkugIAAFUKAAAhAAAAdW5pdmVyc2FsL2ZsYXNoX3NraW5fc2V0dGluZ3MueG1slVZtb+IwDP5+vwJx3+nulZ3UITHGSZN2t+k27XvamjYiTaokZce/vzhN1gQo9LAmEft5bMexzVK1pXzxYTJJc8GEfAatKS8VarxuQoubadZqLfgsF1wD1zMuZE3YdPHxp/2kiUVeYokdyLGcDcmhDzO3nzEUF+PbHGWIkIu6IXz/IEoxy0i+LaVoeXExtWrfgGSUbw3y6sd8tR4MwKjS9xrqKKf1Nco4SiNBKcCUvq9RLrIYyYD5SFf2M5LThzp/+wPajiqqLW35CWWI1pAS4iJfL1GG8dx4j19ljnKeoOGvNtAvn1EGoYzsQcbO776iDDJE0zb/0yONFCUWNOacf8R3DhOkMOOHWV2hXCTghTDQxVdw5bF3vQtA7ms49ymOqxTsCet6sBDw0TMGCy1bSBN/6myqEm+PrTbzAYsNYcoAQlUPejJJP5FWeTexrsf9gTfKi9CX0/SQV8HaGlZdwoG7WN/jV6tbuytCp++6IEMJO6cMUuyVPfK3qesRMlD2yGdGC3jkbH+cwaGpI/lHviXuOc/X31iBE3MsnNWfvBUjPeDoqiBVp/CYWhSwUJjOC60B3y1NrK5LKTnKKeVkR0uiqeC/EJft7WVUmhwYXK+d7qxUU83gVMPZHM2aDstlz3E/OmvckN3PQn+57jzRZovfTInWJK9q87OkphPHM2NiCjNNTjNwTxo4yHu+EQHHxh4i1URuQb4IwcaG4UKDGutedMM1BE+ToAZpcrrKqXNyqvy8rTOQa/NqFJSvcqzsgBUtK2b+9CuFNygOGAPWjqor448T+t6XgcI1ARCZV75ru0NnqVumKYMd+OEPFPbKQ3dLlenSoYZb6gfY6LDlnGZUT7pd0fdKvEMC/Qn8q0krcnxgGdH2mmTK3iyafL+G+1yixezXGTZfuMns2fVS5NjYjytolPjv5D9QSwMEFAACAAgAFKLDSCqWD2f+AgAAlwsAACYAAAB1bml2ZXJzYWwvaHRtbF9wdWJsaXNoaW5nX3NldHRpbmdzLnhtbM2Wb08aMRjA3/Mpmi6+lFPnpiN3GCMYiU6IsE1fmXItXGOvvbU98Hy1T7MPtk+yp1dAiI6dRpaFEOjTPr/nX/u04dF9KtCEacOVjPBufQcjJmNFuRxH+MvgdPsQI2OJpEQoySIsFUZHzVqY5UPBTdJn1sJSgwAjTSOzEU6szRpBMJ1O69xk2s0qkVvgm3qs0iDTzDBpmQ4yQQr4sUXGDJ4RKgDgmyo5U2vWagiFnvRZ0VwwxCl4LrkLiogzmwoc+FVDEt+NtcolPVFCaaTHwwi/Ozx2n/kaT2rxlEmXEtMEoRPbBqGUOyeI6PMHhhLGxwl4e7CP0ZRTm0R4b99RYHXwlFKyfeTEUU4UpEDaGT5lllBiiR96e5bdWzMXeBEtJEl5PIAZ5MKPcGtwe3bTa19ddC7Pbwfd7sWg0/NOlDrBKicMVg2F4JDKdcwWdkJiLYkT8Bt0RkQYFgbLovmykZIrzrkxGioBqS+1MBqBp6KI8LHmRGDELRE8XsxaosfMnnIBMTjd3fpIWvwI9PHGCdGGLRuazxiXxbj5TeWCokLlSPA7hqxCEFGewr+EoeV0o5FWaSkVxFhkBKcMTTibMnpUZmkG/JOhGzCR5qAJmy8TzHoL33P+gIZspDRwGZnAVgU5N55ffxE4I8Y8Qsncx63+RafVvu1cttrXWy5AQidExi+EQwlZmtmN8EmBpLJzPUhHTHLDyqJQTsu5KrHVX18Gw9Nc+DK/dTGW0BssyWasvKQwf/WgstmETMqD6A5XiYYjyKEkngkTMRx3LnNWFRgTiZQUBSIxNCrjjvWEq9yAxB9gjzav99DrIy7L0RhuDrCoKdOVkDu7e+/3P3w8OPzUqAe/fvzcXqs0a+E9QZw538NP1jbxRSN/2g3DwPXO59uw1fm/6sK9q/bXKpm6bF8PKhWp3a+E61ZZ1T2vsurKXxu9pSujkgvQZsb+2ECjETzlltG33DSvKPz6+9dvizcq/AajWLt9/98g/Gjx3Fp5X4XBsw/AGshXH9PN2m9QSwMEFAACAAgAFKLDSGhxUpGaAQAAHwYAAB8AAAB1bml2ZXJzYWwvaHRtbF9za2luX3NldHRpbmdzLmpzjZRNb8IwDIbv/AqUXSfEPmG7ocGkSRwmjdu0QyimVKRJlaQdHeK/rw5fTeqOxRfy8uR17CredrrVYhHrPne37rfbv/t7pwFqVudw7euiRU9RZ0YkC5glKYhEAguQ4nj0JO/OBGXMpDOdlx9oa2p+TOE/Sy5MHc8IC01ohjpcEOA3oW2owz8nsVOra19TrdHz3Fole5GSFqTtSaVT7hh29epWvcQAVgXoC+iSR+CZDtxqI8+ODwOMOhepNOOynKpY9eY8Wsda5XLRln9VZqCrT77eA/2nwcvEsxOJsW8W0jDxZIjRTmYajIFD3scJBgkLPgdR8+279QfqGTcLCugiMYk90qMbjDqd8RgaXRqOMHxMVl6Nbg4wmpyFjd0Td7cYHiF4CbphNb7H8ECV5dk/PmCmVYwdaaDNnp9QofgikfEhdR+D5PCyaNvWvXOh7vpj5j0hFTyhFfX80rbZEYKGAK03lo55TZB3StkJSpREDkVo1LQq6DliwzmC+88u49byaJVW46EajlUbuF6Dniklqtt/XbpnmKuz+wVQSwMEFAACAAgAFKLDSD08L9HBAAAA5QEAABoAAAB1bml2ZXJzYWwvaTE4bl9wcmVzZXRzLnhtbJ2RsQrCMBCG9z5FuN3EbqUkdRPcHHSWmqYaaS8ll1of35SKdJGAQyD/8X0/JCd3r75jT+PJOlSQ8y0wg9o1Fm8Kzqf9pgBGocam7hwaBeiA7apM2rzAozdkArFYgaTgHsJQCjFNE7c0+NhArhtDLCauXS/i6R2K2RTDosLilvYv+zODKssYk9fRduGAVbzHtCCMvFYwOxeN3GLrQPwCGpMATKrBUAJofQJ4DAnAjytAiu+b56RHCvGjYpBitZ4qewNQSwMEFAACAAgAFKLDSCPzQztyAAAAcgAAABwAAAB1bml2ZXJzYWwvbG9jYWxfc2V0dGluZ3MueG1ss7GvyM1RKEstKs7Mz7NVMtQzUFJIzUvOT8nMS7dVCg1x07VQUiguScxLSczJz0u1VcrLV1Kwt+OyyclPTswJTi0pASosVijISaxMLQpJzQUySlL9EnOBKp/tmfJ8ya5n09qfr9ivoJGcX1CpqaRvxwUAUEsDBBQAAgAIAESUV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BSiw0iNMDbvXAgAAJAgAAApAAAAdW5pdmVyc2FsL3NraW5fY3VzdG9taXphdGlvbl9zZXR0aW5ncy54bWy1Wmtu48gR/r+naChYYAME1oN6OdAooMiWTYxMaUXankkQCC2xbREm2QrZ0owW+pF/uUCQEwRBzhAEyF3yY/caqW6SFilLMmlPxLExrK76qrpe/ZB70ZMbaOuIM9/9iXCXBRbl3A0eo/53CPUWzGPhJKQR5VF1T7l3A4d9MYIHJmhAjTgJHBI6mhiN+jU0lB/U7ahdvQtvzUGzgTpN3MBdpOOWBmOXin6paDCmN+par3oAEeOGdEEDfhy1V82NvhQwgoiG3Agc+rWv5LmzQ/kZXIXEcYEv6reb4tmlWnd6UzyoWW91WnjXUBVFaSOtpdf12q7TueyodYRrzVZN2Q26DaWhoHqrVb9s7+qdRkuBt+FlG1Ca+LKNmp1ms6HvGrgB0khVB3pD23WUy3pdBW24e6nthsNBp1ZD9Xpdaeq7VlsZDmoIuBXAUJWucKCiKwOlvVMHar2roKE2HAybO6zjttZC3QZu12q75mCg1Gp75+5nl3XXnlp4Oqk7XwE8GoKjoyK3qkeSq7dYhyEw29RfeYRTFBCffqj8/O+//vL3f/38t7/88s//oB8WbLX9dSVJUJnMKXtqV54aE4EswPpHsHpVOZKySbuyhZGlI9f5UJmvOWfBxYIFHIy9CFjoE6/S/1WcO8nMikiyDQ3LyD2QBd2r68hPUbFEF+QzPOeEFsxfkWA7Yo/sYk4WT48hWwdOITOX2xUNPTd4Au7aZUfDZxV5bsQNTv2cfbgrnuJiK+hXERXmtbF4Ckl6ZE69VGNNfkrI7VW+7pED0Y0buVyKqnXxnBNdkUeaD0BXFc95mQC05KPWEc/rQpx+5cCuiPJvnGX3yJaGeSVxuzwrxVbrVdl8WoXsUTg7L/d6oJ/lPAbdJ3gUFtbEU0hITFAoLBSlxG1y/voBY/J62Et6PmiB4GabS0KSkJPBTBvfTFTz82w0vhrPBsZVpa/FVYlEWX73Q6Pd/VpvtaF1JYIFoawbdTTKgyEJ1qoVwzLt6Xg0A0A8mpn4k13pi9+lRce39sgwcaWf/Kc0wGSK7yp98buI6O10ik17Zo0MHc8Ma2aObemXEbaxXul/Zmu0JBuKOEMbl35BfEkR9Gc3pCjyXEcOiJ7tBmtaQJ8+vlENczbFlj01NNsYm5W+xcJw+xuJTNZ8CdmzJBFy3IjMPepItZAjclz0F9AuN2gI/vGlC5zMJ25wUUT7VL03zKuZPR6PrBk29ZRS6ePAQXpIhKbyQFPVwlPACAks5G8Tn8nskwhI9bzSINfG1fUIfmxhyLX7uPTgh7/BmgmGkExoUEAQEgdPIess63481YUPQSEiaEWi6AsLnVzSZENXANswtTGkpmZn8G0Bk2JD4N1gAalDF7wA3g22LPUKzwbjT5DjUJvjkkLjj1CSH0sKfcYW1BC2CoiZ6p1xpYqKEGWYFkhagwsi8t3bIrJYgJzw5sZl6wgowsNQJrIao4vSmiz84y0E0lBHJ6o9BgZny7dHd0PBlNCBda6ALmhDGtZFdv14a/x+NlSNEdZnkG76+H5myy4plPpkiwLGEXE2JFhQNKcLsoZK2MKY4zpyTERemvCntfsTIjzpP98nrcvU8afv32BSruEdsQw2zKAM9ikr/pp24bZkBm80ROT6SSuKOODNJlgaNtWpMf42IYpcf+3FXfpbBOrZuLLBetWO9/ureNj+D8ZYcQseGNDRBi4rJYRhJRZLDiyeXilBwxyCukncz6HhiyNqKQBznGCYDL0D5g48lzPkDjxaDuIeDyzDhs3WPZ2L40cBYVmrcdSOx1scEj0KJ/TnUp3TBwb7JY+STbyRgbVLhr9IlDNbpdzSYhv2CAw3AfMxTipA9VxfHKKKwd7e4NQV8WqQm889W3uOrG7PfZIrAvh57dOX+7CHkPmS6pEozet4UfrdOw2JpziN9U7KbSCeC7RwrDL1+a6IWVidatczTTU1LE4Uop694nJQHcInI9uajdSBQIAy8QlfLGEVfhAHveJY8YlAx0MV8JLJW5SEi+V///yP4jAH9sRUlFB/WxYHil90TfyM9weTcRr9sQCOrQ7yovKloGByoEpFi5+vbAMS9JscWUi8LPnMF3dchVRDCSRhVG1b1a5voEosWRRsHcJesCTIjTr9CI1P7vUr/RsSPkHjtBnzygJJz4vc5KVt2B9x19xzA1pS/N0rkZi8bUxmqq7Lsz/UqOcunuLl14EDTHLPhzz2WAZPu1ZN6M4HkNRxeXlMubilXQtaQvy+bwibo2vdM2F/o+IR6OE8d0ET8JB5E3G19fIuFxjETRykcZ+H4kifvmU5oiX7ksSu/0C8CNiypEPWCdgwEZvFBDJPO+SeitpxsrgJ5ZDxjnmwLmjxdDLQefqhlKYN5NVvVsEz7YXlcMxKhjKm74mH/Cb9yl/wZ4iH/JZYU8Zwrntp0+FQVjS9jxuQMEsvEjvgoYHsUglP+pbnERaMxL1slJlIQshz+syhfbk22q5Pk3IWtKzB1RMW94Ln7cuNkJlv5bQj8b1DbmCfvtXz+dvjLvfo6eSW84ASzLpavh+rgITnWAnE3x8cOiOmIr5d0Q8VOIiQxVJ0+qiCEowPFeHO+CuaU3KrtJ+JdpaRlNacF/VlP5ftvJTKQHTxcqpYXOznhXrVF37qVc9FqJfAng5gsPbnNMSQAy50uSRCeWKWfZlehd3JHemB3InRLABfAnYAZ6S0EjKEXGLJbVVaLfFLdhz2ltz16IamrSpDyDjn/Px7EVTH+eRW+Yg+8Gx6J5TSVZD0un0u5ntghn5SSp7IskoORkoWHSfzSM7+SLdKF5+9jUeWo7RNi3TPdmjGD6JePaIKeE95v1fNLrPQo158zXpIA1HAO/lHB/8DUEsDBBQAAgAIABSiw0hyCctNChIAACg+AAAXAAAAdW5pdmVyc2FsL3VuaXZlcnNhbC5wbmftm3tYktnWwCmTMS8z1Whk3rrMHGa6oJaZmohpnmo0rcbKKRQnnZqiREXzCqhpZZjMZKUnBdNKLVOjMvEGXkImUel4CU0FlRQFFRUBEYEPv3HK7zln/vj+h+fh5Xn32vtda+39Y++13mfv1KPeB430N+oDAACjw4cOHAcAdEAAwMpUPaCm5O2+zmrNzwr08YNugNI28zHNzarz+4/sBwDIBIOFn3U196tDD/2EBgC+bFz8rmCgioIBAGjt4QP7faMDJvp98MHn5cABuRcWAEs4U59C+X38QISJrq6HR2fKN0lrjJOqbn6XT1m9JSvlB+PkG4ar1mYcsduUNb6OZyXgdyxwBlvIT1mOJ6K6IiRoI7sML+XYUzHcHzOpKKlQ1IfM8IlRnJ7a6SazanZA3MQIb7Dxuou5DnBDYMKKpUt0cGBwSrPRXasCnGWaWi5EqPWN7Axt6gA6S5fnb12Hb0zz/wGvkbw/kz1Zd/OaicXyB2wAbvPpzP1CVCsjBW4m7vrcsK7uMHDbKeci2Q+HicfBOsuemXP2QTj9Kkw1TWhIudMMWCYCmxbBpwfuRAy9bt+5vIWhTkNKcuxxN8nZIXryX5oDXSlrtiXrLzMmH/gMDjDRfVz5Dv6pLcZID9SQElr/WY3rm4TQFcdX3b6Wj3L/WXqOtSSRwvVM3HSXaT2mcxKScDOpHf4r5C8ViVRgssGgG+Wz+4GbzrpSAN+vPOz+74o8m7iX55ckcZBk/bykT7USEotWbAe5euy/ALEDfTIEoXErdDN8WW+vsd0ETzBOfJQ32ns0q7Zn95+SBCjILeXochc6E+4aPMh/YAe6b/CXigdlKzSWrYEsG5sbG9ZAXG+6th+dvfxdC2fc9E9JHckgz61ouQsX65p1jx47et+g9ZP/79gJGsv0QMsG4YChHmiTx6YL383bG59DSZckgayUo5t9l7uwJ3B4ZdF337WmjHzyfxSpGStIssGysdqi6cnftvxmZ4wx03+5N25J8pzvVrRm23IXNj4PX+FrfGfEDf3J/9k9mzSWNSwfq7U6DbqH1h7aeJNqlNKTDV2SdKM3++qZLHfByK8SsE3/B3Re5ScV8xsXLRtcPlY3VgyufKT3jZEH91rDeCtpSTJeqcVNi5sWNy1uWty0uGlx0+KmxU2LmxY3LW5a3LS4aXHT4qbFTYubFjctblrctLhpcdPipsVNi5sWNy1uWty0uGlx0+KmxU2LmxY3LW5a3LS4aXHT4qbFTYvb/we36KnJatFkvANw+Qbt0KeLNddBTP8DTKc9w1W1BZ/2S1Owf2vgBYqqoN6w9belqt5/S0BhAbyCfedTKRv1t+AZsbl2WXmmSxvC6578l64eKAqdlvaiRAHx0/R+NAtaoWg+RX2hmC2EYfgugrAuXjHjJ4Ks03hEett5yZSIPTZQWTWej0Fa/Ug0e88g4BZ4R/jXJQtCe54UCeP613AqWYS91/F7ufFomZyFU7WlpPZeO0WosIxig1axeve6L+l3eF8nLKNhzzM//ujNES48J/W2hz0RwnsrRfd5xz0W7vNpEfEjmagvQdY1Uw0ndPFhocIwFNQBWap+aKX89ZQVslTRw8JekX1AlilZkTilECGiyltRnPh4WTXXPxKBdMkV7sBtlTdaqaZGu9Xj52Fx490+/OPsfRHOyHNBWJyil2tZzXlfabnr9py5J2G4GKEUTL7mxzwtnL1Z2PX2F25hW8uERRBwQ1G4tJTq+Uvr6tn2SKqYKNpBiuqKvDfJP21d1lNgMNc6OHQ64wx0chYfTJyqFWFE1Y5kOJrrA5V0quFlSYeVccQ/3jO+cJlKzKax+3KFOap8BIPq5mEh9sHOZOxV+zPK3RqyPPyleV9hRgNtnvV2RQpeR9baZoYfA49vfdSJs269lPv7dLe33LwCei+2VGLePFM5Toyjdwg+jiEMPO39JzfsfsdyvevGcha31ELJlomBb6XlwOvlhOpzOX1uzx3hzzAPoqZjPaNfwwPAQZFbfsKVrQaVnyWLPr64Lxhb3f9rZoXzejZ0UheXfC1s4Wl5mesxNcy7ifGLyTfIkxK1iR6j5Z8OpuztXwV9W+z9vnC7qQinVsiAd8J63f+ZrjSXmDf90HOZ8JgknoovDQ1LNWGhS7zn550mhcwwdN8i9uUoCYTEemzVcbtrll+Nl516GeD0JdIaBElfeAvgTWxFNroSc9q4V16iDp2EQGRnnTkX7YjuxGS2muWOIEYQTqTop2519Q3M4mCjizLm5dve+OU5zdJj/viDnPvQBeHoH7tja8IOKLXcepuiNGrRgGfepJmcfmk4gpleHtTqynGtBakhpFW5PNudckcGvwYpq7yifttOfspMwW9tpDtQkI0eexrFMh7rC1/wq4cWiN3ObMcJegR3/J+UrNxffRrpVJtdsueieU+w6HpaGiNinO+n8Ltnyf2eA5FsiW0OiujtoJLMYQxCoiLoAWcLOlf2UwsNvLOntlP2HKyMEUwc82ScbR1uoKc00KmydsKKE6NFTF08k2rDLQ8N++NGKFl10L8s5t9oIhNLdOSk79Vhnx9wQQVyolbSgmcP584iZsRsQq+/k6VnpgEIpAeSXClyV+za5tfJubUnG5N5bWzmsvWA5H3BhQfZk5VFuFyV8fMxEn4srLSCfAS3srsbfUxtL0WlCbmv+UP2Wwux6eUEejPdHkblmFtr5iYCMAArH7ZHXX+RF4eLkTVvL8sxtiH5UbpbVV4/9lzOJN7mtE1veT5y+ViF8gbLKbUk1BZ72ldZK2J0kXjkKBrLqS2yASZleXHvnazPHzk+iFpVt9a+wKyqsOKJ4l/AG/q6Hb0tjU2zc9amppt/ZfKzQkYDxH6TpylzmkmCKjOD17qYx1qMhnwQR71gAnQKNzjIfKT7hs0ncyr8nc7xF/qipqk+ytVpDfTU7SAklkXPq6hOq3DvGu4glNP2Bo3h64eZ3GCBH7s3XRCUnBrWJ0jGwk9uX8fjFppVHZzawM5uC1mVWPXMjXEZlnph7DJa0v0am07Oq7aU3WeEt3HR5GH6y4BO1QIfxo0wVISA4TuqpeWiDbZ1dbZAbzn55Qm9VhhVViuCxlqUiWw7mLj5jtxJqqQENUHCSHsYAUJZv4+y9yvs1NXsqJg0NQmHK1I8ZQpEO7loQZUn46JQ2SURkjvROZwrzk2xlhKRJOdLKLeqJh3h7wJNl4giaZoi5cy7CQJ0PW+a9ELtRnGwhe9IjKgERQM5/ko3hHWNqEbc9pDOlN88p6SFDiKb2cY6hh+NOuMmCI6plhX/ogmDF9QO9aVsmTvO0iV+bhRtVeV911tS2SS7IffZvMBEqMLRHWFD1OHKHTEfwhFinq3RvsgGBK6JdmvLZS66VPFk4ARO4Ejgn9n/UJXGC5t6oJIluYsAfor49H7cYryET8WM4duG5SC54ooXKm5z9UTKMUqgkIrZGe3ixfXQKaPOCw7XnzWG8ZKjXgk7MgbWQgrANSarOLHCEoZb/ay9ghq1MBlFq65URZx4MFmo8q3zixtyruW0e6VXsqZrS0hcijIvNKxXSejtFJcm2DZ0OR+4xdtHrLclxGGzX5AXFwUDUAP9nN2Z3yupqILCZDz5uK06jot50bRx8bhUv+tQofuEgW7QnryAMlkKfl6GUM1kEsrlnoNnX8k7Nh3TuNbZm5bumBewC92C8ca/XFuUvhokqWSEmW+3UJz8ps0E0tzUPr0Wkpzaeuh1frhywnpcpsxaDfLqi+KRrHjsSwNZGXz55abm/cSP7xl6Rl2vfBo9iJsImJViYZrJb5jtHzq+FpA/2EqRaRmiINzPwvbxdEeXrd90BRUH2UjxnTTr2p0XqfM2K0/0X6latwsD5+uDJI730gmh5M3whTEf3AeMZm2irrBVFuGKma8tL7FlrYXFKwaTlKVSKEpaVl9nC2YpNNPIURv7rYQM7lpDQVVku79iZwFq2lQdAO7uIIw9faP3rUQW7elbe3m0m0+2exg0GZWMn64RxliersyCsWMDOliOmH2deRXQ1SA17Xv0zVAVR+CeabF7ICz7W2fejP6XKZKvc+feTCIRig+TZty5piCrxY6MslJ0M0JKtwbPNZHfn+ALV4Oo3k4KWZ+cJgSuo92Ko4bbqp8cEVd43Pp6Qp46296bL1C8jXgojvbsXABvu+yIgN9n3VNsZBNdCGSf4JqSC9RwcoTaxKvpqYcSqv7eV3w377GiNzymx8/J5SRk/UmISiWjiUjY+TF/3RtJsaM8OT+XVuntXxHyUlJXTUXZEw1z1kEKrDuD3i68U0Y6FZCK2WuAGw6ZRo89zkwPUcqIXqK4W5wK/tka4gVVR/77Sz+QShPMY4vffcgYfcyjSLEjHvJoy4671zEofNWECkk/t+ruhaL7aj0uugR+59Zj3lb4jmT86cdzLedd0MjnWcD0qpD+c8LEKAzX2MnUT9HgfP8ZOdwRl7ceEt8fMV81DY+hPUrkk+ImHyWQXw2FjhZ63GIr/j1iFXum0zk0zQRfpYqXBE3IcspFl3picby4rllbgtXmamt4C3f9CTViMI+z+UeUhVmcvQDLEJPUwc/QyfhdYWn7YTsvrrMXgG519RJDzpC7o3oOusz83r8YQ/Rr1uM4q1NXDLFzjVacGmUrYzDoqHUoo4bihXo5nBIzXw2R9pcGZJXAHcacuh717n5TxwNysIqJgzTPn5lIKSWEuIZ75TaC6ylwEueO+oKZQRlR/Wzq1xPTqA7GCTCHxyXI+9d3KE6/+M3JUiItWmsucBFGW8RSI2uehhYz+airG2W7Mdu7HaiFwJJpOLL8sdcOC82iZADKCD1mVo4k0J1dO0NxkmJEf3wa945DbVsmdfZxP4g6pVs/1JxE17uaRA+nOI3Qh7tDj1lf4lVEGIC8AT7lfKmh7XOO65DM3xy9RfUI9TL442EYFTwtR8QM332Y5GHBBK+HkN4knm4QT2si0RHG1SNX3R/T5TcPKHtnncovzQ5+hfPTBMiTE/p/tLPb2ocz52MRseYQBO72oJ/jScNZu6khvDVpVlrkWcsBw1i3JR/5VdcUsYMpoPQv1zfQL6npP2riOFjx+uscgR2if27gC9h3i5E5PRF6JDPW1n8eODhDAnuOhEwaXto91bKb9Up/g6cLRAIdh8ST5seOMqgWF80PbgdlZGwezOeT1moQi0PhnaS6V8bMkpkVxECHgHSQDtSoRj6SDZ6gOUj3LBzuD3krz4iF+wyJqap5IbjktF9lVvkzBWf9ibgdI8UgMQbEWR/Zn3eA4oCjOEgrCkJifi5hkWeNGoahPnda+vtMu0MecNC04T1z98uqP/Lu5/beY6hmmNYHqQTNX39V2vzvLxT2EeohEC3a2EZA46NSnxr1S7ZeUL4qEhqaNtDljR61ODTToM+WDZVA8z25cDhV+fGNLbplAyVEJzN6wmVE4oLJ/rZwjBUFElnLoRFoCuWATkz6VWpB10IrCosWk+QlsJtSTZw+OqngqqmhYSlxEKxmTuP0YtY9eTf7xAcj+PgPXp/nuETinxu02BVligOMhRZCItPMQSJD5PByIDG5SKxO5NDeLLAVep6arsSsv0611CQWyCNk5Nc9fBdZJZ3bBjWykpypEtoHTEHUSfwsBNu2TBZG4mX79p8fguY7+2eCxbusgZCggb7ho/MHYoTKEkdYzXs0dw9jyHy4byQ07NYfr80peznRQafirKlzdGtOVdL0gpjFhReWnqmY3hL1L5Ajoyfs3P8mTAMvgE/rKt9HlfZdSaqVLkxtZGHYQDz6Djq70QOzP7c4EY7e9DqAn3XyZYPbBK2o4monV1xxGKPJTGgx24/4/8MPLtVt22vMyP4zhWWaUQrQtD38m2dYX1XD1DsR6IMp+J25A/fLFO2e1hOCU81sQhER20nr+oW90OcsZdJs9o2kOy4lYn1ROhoKEfOR3C9E8piwoE953SGzxYRwu81/vtl4/GOZouPR59zx/EA9TDX9FThzJfD/nA4OXjwdjFOJc8H9qQdiMKntLS1pn7PGy4tStSZM+q9nhwNlXNhJ62/YEeGROC/bT28NDH1JRbC9g/mqBSFC7fT9k7qOLwg/Ze/5fFTZ5qjj2YUYY4jASqUU4UScOBF0c+PtDcvt6rv4INx9+PpYrlrH79f0GbuYaBpA8zns4X2g1C0w6X8AUEsDBBQAAgAIABSiw0jXo5xjSwAAAGoAAAAbAAAAdW5pdmVyc2FsL3VuaXZlcnNhbC5wbmcueG1ss7GvyM1RKEstKs7Mz7NVMtQzULK34+WyKShKLctMLVeoAIoBBSFASaESyDVCcMszU0oybJXMzcwRYhmpmekZJbZKpuamcEF9oJEAUEsBAgAAFAACAAgAFKLDSBUOrShkBAAABxEAAB0AAAAAAAAAAQAAAAAAAAAAAHVuaXZlcnNhbC9jb21tb25fbWVzc2FnZXMubG5nUEsBAgAAFAACAAgAFKLDSAh+CyMpAwAAhgwAACcAAAAAAAAAAQAAAAAAnwQAAHVuaXZlcnNhbC9mbGFzaF9wdWJsaXNoaW5nX3NldHRpbmdzLnhtbFBLAQIAABQAAgAIABSiw0i1/AlkugIAAFUKAAAhAAAAAAAAAAEAAAAAAA0IAAB1bml2ZXJzYWwvZmxhc2hfc2tpbl9zZXR0aW5ncy54bWxQSwECAAAUAAIACAAUosNIKpYPZ/4CAACXCwAAJgAAAAAAAAABAAAAAAAGCwAAdW5pdmVyc2FsL2h0bWxfcHVibGlzaGluZ19zZXR0aW5ncy54bWxQSwECAAAUAAIACAAUosNIaHFSkZoBAAAfBgAAHwAAAAAAAAABAAAAAABIDgAAdW5pdmVyc2FsL2h0bWxfc2tpbl9zZXR0aW5ncy5qc1BLAQIAABQAAgAIABSiw0g9PC/RwQAAAOUBAAAaAAAAAAAAAAEAAAAAAB8QAAB1bml2ZXJzYWwvaTE4bl9wcmVzZXRzLnhtbFBLAQIAABQAAgAIABSiw0gj80M7cgAAAHIAAAAcAAAAAAAAAAEAAAAAABgRAAB1bml2ZXJzYWwvbG9jYWxfc2V0dGluZ3MueG1sUEsBAgAAFAACAAgARJRXRyO0Tvv7AgAAsAgAABQAAAAAAAAAAQAAAAAAxBEAAHVuaXZlcnNhbC9wbGF5ZXIueG1sUEsBAgAAFAACAAgAFKLDSI0wNu9cCAAAkCAAACkAAAAAAAAAAQAAAAAA8RQAAHVuaXZlcnNhbC9za2luX2N1c3RvbWl6YXRpb25fc2V0dGluZ3MueG1sUEsBAgAAFAACAAgAFKLDSHIJy00KEgAAKD4AABcAAAAAAAAAAAAAAAAAlB0AAHVuaXZlcnNhbC91bml2ZXJzYWwucG5nUEsBAgAAFAACAAgAFKLDSNejnGNLAAAAagAAABsAAAAAAAAAAQAAAAAA0y8AAHVuaXZlcnNhbC91bml2ZXJzYWwucG5nLnhtbFBLBQYAAAAACwALAEkDAABXMAAAAAA="/>
  <p:tag name="ISPRING_PRESENTATION_TITLE" val="答辩-03"/>
</p:tagLst>
</file>

<file path=ppt/theme/theme1.xml><?xml version="1.0" encoding="utf-8"?>
<a:theme xmlns:a="http://schemas.openxmlformats.org/drawingml/2006/main" name="Nordri Tools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29454</TotalTime>
  <Words>1734</Words>
  <Application>Microsoft Office PowerPoint</Application>
  <PresentationFormat>宽屏</PresentationFormat>
  <Paragraphs>209</Paragraphs>
  <Slides>24</Slides>
  <Notes>24</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24</vt:i4>
      </vt:variant>
    </vt:vector>
  </HeadingPairs>
  <TitlesOfParts>
    <vt:vector size="33" baseType="lpstr">
      <vt:lpstr>等线</vt:lpstr>
      <vt:lpstr>等线 Light</vt:lpstr>
      <vt:lpstr>宋体</vt:lpstr>
      <vt:lpstr>微软雅黑</vt:lpstr>
      <vt:lpstr>Arial</vt:lpstr>
      <vt:lpstr>Calibri</vt:lpstr>
      <vt:lpstr>Wingdings</vt:lpstr>
      <vt:lpstr>Nordri ToolsTheme</vt:lpstr>
      <vt:lpstr>MathType 6.0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小二的PPT</dc:creator>
  <cp:keywords>www.51pptmoban.com</cp:keywords>
  <cp:lastModifiedBy>王 康</cp:lastModifiedBy>
  <cp:revision>526</cp:revision>
  <dcterms:created xsi:type="dcterms:W3CDTF">2016-09-15T10:02:33Z</dcterms:created>
  <dcterms:modified xsi:type="dcterms:W3CDTF">2019-01-11T07:15:00Z</dcterms:modified>
</cp:coreProperties>
</file>