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4"/>
  </p:notesMasterIdLst>
  <p:sldIdLst>
    <p:sldId id="430" r:id="rId2"/>
    <p:sldId id="410" r:id="rId3"/>
    <p:sldId id="416" r:id="rId4"/>
    <p:sldId id="417" r:id="rId5"/>
    <p:sldId id="425" r:id="rId6"/>
    <p:sldId id="420" r:id="rId7"/>
    <p:sldId id="432" r:id="rId8"/>
    <p:sldId id="433" r:id="rId9"/>
    <p:sldId id="434" r:id="rId10"/>
    <p:sldId id="435" r:id="rId11"/>
    <p:sldId id="438" r:id="rId12"/>
    <p:sldId id="436" r:id="rId13"/>
    <p:sldId id="437" r:id="rId14"/>
    <p:sldId id="439" r:id="rId15"/>
    <p:sldId id="440" r:id="rId16"/>
    <p:sldId id="441" r:id="rId17"/>
    <p:sldId id="442" r:id="rId18"/>
    <p:sldId id="443" r:id="rId19"/>
    <p:sldId id="419" r:id="rId20"/>
    <p:sldId id="421" r:id="rId21"/>
    <p:sldId id="423" r:id="rId22"/>
    <p:sldId id="42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81" userDrawn="1">
          <p15:clr>
            <a:srgbClr val="A4A3A4"/>
          </p15:clr>
        </p15:guide>
        <p15:guide id="2" orient="horz" pos="731" userDrawn="1">
          <p15:clr>
            <a:srgbClr val="A4A3A4"/>
          </p15:clr>
        </p15:guide>
        <p15:guide id="3" orient="horz" pos="18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yi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92" autoAdjust="0"/>
    <p:restoredTop sz="95833" autoAdjust="0"/>
  </p:normalViewPr>
  <p:slideViewPr>
    <p:cSldViewPr snapToGrid="0">
      <p:cViewPr varScale="1">
        <p:scale>
          <a:sx n="100" d="100"/>
          <a:sy n="100" d="100"/>
        </p:scale>
        <p:origin x="184" y="320"/>
      </p:cViewPr>
      <p:guideLst>
        <p:guide pos="3681"/>
        <p:guide orient="horz" pos="731"/>
        <p:guide orient="horz" pos="18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C715C-78A2-D74B-AF00-478E5BEBB7E6}" type="datetimeFigureOut">
              <a:rPr kumimoji="1" lang="zh-CN" altLang="en-US" smtClean="0"/>
              <a:t>2019/3/8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8015-7D3D-4049-B148-05789F73A0F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95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3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5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3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100" y="155575"/>
            <a:ext cx="33859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66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0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4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2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2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9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3/8/19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4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7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7E4B-6C3C-4960-AFBF-AE10CBE785F6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CED3-5492-417D-941A-19BC04AF5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8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evelopers.mopub.com/docs/mediation/mopub-network-mediation/" TargetMode="Externa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hyperlink" Target="https://developers.mopub.com/docs/mediation/waterfall-latency-and-best-practices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hyperlink" Target="https://developers.mopub.com/docs/mediation/waterfall-latency-and-best-practic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hyperlink" Target="https://developers.mopub.com/docs/mediation/custom-network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adxbuyer/answer/3011898?hl=en&amp;ref_topic=21122" TargetMode="External"/><Relationship Id="rId4" Type="http://schemas.openxmlformats.org/officeDocument/2006/relationships/hyperlink" Target="https://support.google.com/adsense/answer/185668?hl=en&amp;ref_topic=1307421" TargetMode="External"/><Relationship Id="rId5" Type="http://schemas.openxmlformats.org/officeDocument/2006/relationships/hyperlink" Target="https://support.google.com/dfp_premium/answer/1100453?hl=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support.google.com/dcm/partner/answer/2826636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developers.mopub.com/docs/ad-formats/mraid/" TargetMode="External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hyperlink" Target="https://developers.mopub.com/docs/ui/marketplace/iab-category-blockin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learn.onemobile.aol.com/hc/en-us/articles/115006598187-Restricted-Ad-Content-and-Control" TargetMode="Externa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81414" y="2015909"/>
            <a:ext cx="9388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4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Programmatic </a:t>
            </a:r>
            <a:r>
              <a:rPr lang="en-US" altLang="zh-CN" sz="4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Advertising</a:t>
            </a:r>
            <a:endParaRPr lang="en-US" altLang="zh-CN" sz="4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6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018-1-31 Content Marketing LUMAsc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21" y="-139455"/>
            <a:ext cx="9366494" cy="702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10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9683" y="6107502"/>
            <a:ext cx="8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https://developers.mopub.com/docs/mediation/mopub-network-mediation</a:t>
            </a:r>
            <a:r>
              <a:rPr lang="en-SG" dirty="0" smtClean="0">
                <a:hlinkClick r:id="rId2"/>
              </a:rPr>
              <a:t>/</a:t>
            </a: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37" y="2434344"/>
            <a:ext cx="9129551" cy="3673158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244007" y="176750"/>
            <a:ext cx="650185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 Mediation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4180" y="871268"/>
            <a:ext cx="10877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Server side mediation </a:t>
            </a:r>
            <a:r>
              <a:rPr lang="en-US" dirty="0" smtClean="0"/>
              <a:t>– JS tag for display, VAST tag for video, </a:t>
            </a:r>
            <a:r>
              <a:rPr lang="en-US" dirty="0" smtClean="0">
                <a:solidFill>
                  <a:srgbClr val="FF0000"/>
                </a:solidFill>
              </a:rPr>
              <a:t>none for native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Client side (SDK) mediation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SDK integrated on client side, and using master SDK’s </a:t>
            </a:r>
            <a:r>
              <a:rPr lang="en-US" dirty="0" smtClean="0">
                <a:solidFill>
                  <a:srgbClr val="FF0000"/>
                </a:solidFill>
              </a:rPr>
              <a:t>adapter</a:t>
            </a:r>
            <a:r>
              <a:rPr lang="en-US" dirty="0" smtClean="0"/>
              <a:t> to connect slave SDK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 for native, display, video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254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44685"/>
            <a:ext cx="9365792" cy="6538527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244007" y="176750"/>
            <a:ext cx="253369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Mediation / Waterfall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503" y="5481700"/>
            <a:ext cx="267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https://developers.mopub.com/docs/mediation/waterfall-latency-and-best-practices</a:t>
            </a:r>
            <a:r>
              <a:rPr lang="en-SG" dirty="0" smtClean="0">
                <a:hlinkClick r:id="rId3"/>
              </a:rPr>
              <a:t>/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020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415" y="1186204"/>
            <a:ext cx="9289585" cy="49686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4007" y="176750"/>
            <a:ext cx="2533699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Mediation / Waterfall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503" y="5481700"/>
            <a:ext cx="267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https://developers.mopub.com/docs/mediation/waterfall-latency-and-best-practices</a:t>
            </a:r>
            <a:r>
              <a:rPr lang="en-SG" dirty="0" smtClean="0">
                <a:hlinkClick r:id="rId3"/>
              </a:rPr>
              <a:t>/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8170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25" y="971337"/>
            <a:ext cx="9350550" cy="491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7585" y="6116128"/>
            <a:ext cx="693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https://developers.mopub.com/docs/mediation/custom-networks</a:t>
            </a:r>
            <a:r>
              <a:rPr lang="en-SG" dirty="0" smtClean="0">
                <a:hlinkClick r:id="rId3"/>
              </a:rPr>
              <a:t>/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525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4453" y="1181819"/>
            <a:ext cx="11145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DCM tag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support.google.com/dcm/partner/answer/2826636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 size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ADX </a:t>
            </a:r>
            <a:r>
              <a:rPr lang="en-US" dirty="0"/>
              <a:t>ad size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support.google.com/adxbuyer/answer/3011898?hl=en&amp;ref_topic=21122</a:t>
            </a:r>
            <a:r>
              <a:rPr lang="en-US" dirty="0" smtClean="0"/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Adsense</a:t>
            </a:r>
            <a:r>
              <a:rPr lang="en-US" dirty="0" smtClean="0"/>
              <a:t> </a:t>
            </a:r>
            <a:r>
              <a:rPr lang="en-US" dirty="0"/>
              <a:t>mobile ads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support.google.com/adsense/answer/185668?hl=en&amp;ref_topic=1307421</a:t>
            </a:r>
            <a:r>
              <a:rPr lang="en-US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DFP</a:t>
            </a:r>
            <a:r>
              <a:rPr lang="en-SG" dirty="0"/>
              <a:t>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support.google.com/dfp_premium/answer/1100453?hl=en</a:t>
            </a:r>
            <a:r>
              <a:rPr lang="en-US" dirty="0" smtClean="0"/>
              <a:t>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4667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970" y="6461182"/>
            <a:ext cx="108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2"/>
              </a:rPr>
              <a:t>https://developers.mopub.com/docs/ad-formats/mraid</a:t>
            </a:r>
            <a:r>
              <a:rPr lang="en-SG" dirty="0" smtClean="0">
                <a:hlinkClick r:id="rId2"/>
              </a:rPr>
              <a:t>/</a:t>
            </a: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94" y="0"/>
            <a:ext cx="11160306" cy="652007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794958" y="4546121"/>
            <a:ext cx="5167223" cy="1147313"/>
          </a:xfrm>
          <a:prstGeom prst="round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45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43"/>
            <a:ext cx="12075439" cy="61247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1321" y="6305909"/>
            <a:ext cx="855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hlinkClick r:id="rId3"/>
              </a:rPr>
              <a:t>https://developers.mopub.com/docs/ui/marketplace/iab-category-blocking</a:t>
            </a:r>
            <a:r>
              <a:rPr lang="en-SG" dirty="0" smtClean="0">
                <a:hlinkClick r:id="rId3"/>
              </a:rPr>
              <a:t>/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035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454" y="6263103"/>
            <a:ext cx="10481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learn.onemobile.aol.com/hc/en-us/articles/115006598187-Restricted-Ad-Content-and-Control</a:t>
            </a: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925"/>
            <a:ext cx="12149991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5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/>
          <p:cNvSpPr txBox="1"/>
          <p:nvPr/>
        </p:nvSpPr>
        <p:spPr>
          <a:xfrm>
            <a:off x="244007" y="176750"/>
            <a:ext cx="108124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廣告通用尺寸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90" y="0"/>
            <a:ext cx="6038712" cy="6858000"/>
          </a:xfrm>
          <a:prstGeom prst="rect">
            <a:avLst/>
          </a:prstGeom>
        </p:spPr>
      </p:pic>
      <p:pic>
        <p:nvPicPr>
          <p:cNvPr id="10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3" y="1066526"/>
            <a:ext cx="6010002" cy="508644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 bwMode="auto">
          <a:xfrm>
            <a:off x="11056428" y="351692"/>
            <a:ext cx="610964" cy="59172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S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19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52633" y="56334"/>
            <a:ext cx="1081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Programmatic </a:t>
            </a:r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Advertising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107" y="740908"/>
            <a:ext cx="1121208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广告展现形式 </a:t>
            </a:r>
            <a:r>
              <a:rPr lang="en-US" altLang="zh-TW" sz="1400" b="1" dirty="0" smtClean="0"/>
              <a:t>( Native, Display, Video )</a:t>
            </a:r>
            <a:r>
              <a:rPr lang="zh-TW" altLang="en-US" sz="1400" b="1" dirty="0" smtClean="0"/>
              <a:t> 在广告主、</a:t>
            </a:r>
            <a:r>
              <a:rPr lang="en-US" altLang="zh-TW" sz="1400" b="1" dirty="0" smtClean="0"/>
              <a:t>SDK</a:t>
            </a:r>
            <a:r>
              <a:rPr lang="zh-TW" altLang="en-US" sz="1400" b="1" dirty="0" smtClean="0"/>
              <a:t> 及客户端的理解</a:t>
            </a:r>
            <a:endParaRPr lang="en-US" altLang="zh-TW" sz="1400" b="1" dirty="0" smtClean="0"/>
          </a:p>
          <a:p>
            <a:pPr marL="342900" indent="-342900">
              <a:buFont typeface="+mj-lt"/>
              <a:buAutoNum type="arabicParenR"/>
            </a:pPr>
            <a:endParaRPr lang="en-US" altLang="zh-TW" sz="1400" b="1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zh-TW" sz="1400" b="1" dirty="0" smtClean="0"/>
              <a:t>Ad Network </a:t>
            </a:r>
            <a:r>
              <a:rPr lang="zh-TW" altLang="en-US" sz="1400" b="1" dirty="0" smtClean="0"/>
              <a:t>与</a:t>
            </a:r>
            <a:r>
              <a:rPr lang="en-US" altLang="zh-TW" sz="1400" b="1" dirty="0" smtClean="0"/>
              <a:t> Ad Exchange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(ADX) </a:t>
            </a:r>
            <a:r>
              <a:rPr lang="zh-TW" altLang="en-US" sz="1400" b="1" dirty="0" smtClean="0"/>
              <a:t>有什麽不同</a:t>
            </a:r>
            <a:r>
              <a:rPr lang="en-US" altLang="zh-TW" sz="1400" b="1" dirty="0" smtClean="0"/>
              <a:t>?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什麽是程序化购买 </a:t>
            </a:r>
            <a:r>
              <a:rPr lang="en-US" altLang="zh-TW" sz="1400" b="1" dirty="0" smtClean="0"/>
              <a:t>(Programmatic buy)? </a:t>
            </a:r>
            <a:r>
              <a:rPr lang="zh-TW" altLang="en-US" sz="1400" b="1" dirty="0" smtClean="0"/>
              <a:t>跟实时竞价</a:t>
            </a:r>
            <a:r>
              <a:rPr lang="en-US" altLang="zh-TW" sz="1400" b="1" dirty="0" smtClean="0"/>
              <a:t> (Real-Time Bidding)</a:t>
            </a:r>
            <a:r>
              <a:rPr lang="zh-TW" altLang="en-US" sz="1400" b="1" dirty="0" smtClean="0"/>
              <a:t> 相同吗</a:t>
            </a:r>
            <a:r>
              <a:rPr lang="en-US" altLang="zh-TW" sz="1400" b="1" dirty="0" smtClean="0"/>
              <a:t>?</a:t>
            </a:r>
            <a:r>
              <a:rPr lang="zh-TW" altLang="en-US" sz="1400" b="1" dirty="0" smtClean="0"/>
              <a:t> </a:t>
            </a:r>
            <a:endParaRPr lang="en-US" altLang="zh-TW" sz="1400" b="1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程序化的生态系，有哪些</a:t>
            </a:r>
            <a:r>
              <a:rPr lang="en-US" altLang="zh-TW" sz="1400" b="1" dirty="0" smtClean="0"/>
              <a:t> players? </a:t>
            </a:r>
            <a:r>
              <a:rPr lang="zh-TW" altLang="en-US" sz="1400" b="1" dirty="0" smtClean="0"/>
              <a:t>各自</a:t>
            </a:r>
            <a:r>
              <a:rPr lang="en-US" altLang="zh-TW" sz="1400" b="1" dirty="0" smtClean="0"/>
              <a:t>KPI</a:t>
            </a:r>
            <a:r>
              <a:rPr lang="zh-TW" altLang="en-US" sz="1400" b="1" dirty="0" smtClean="0"/>
              <a:t>是什麽</a:t>
            </a:r>
            <a:r>
              <a:rPr lang="en-US" altLang="zh-TW" sz="1400" b="1" dirty="0" smtClean="0"/>
              <a:t>?</a:t>
            </a:r>
            <a:r>
              <a:rPr lang="zh-TW" altLang="en-US" sz="1400" b="1" dirty="0" smtClean="0"/>
              <a:t> 跟广平对标状况</a:t>
            </a:r>
            <a:r>
              <a:rPr lang="en-US" altLang="zh-TW" sz="1400" b="1" dirty="0" smtClean="0"/>
              <a:t>?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什麽是国</a:t>
            </a:r>
            <a:r>
              <a:rPr lang="zh-TW" altLang="en-US" sz="1400" b="1" dirty="0"/>
              <a:t>际上讲的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DSP ?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直客广告主</a:t>
            </a:r>
            <a:r>
              <a:rPr lang="en-US" altLang="zh-TW" sz="1400" b="1" dirty="0" smtClean="0"/>
              <a:t>/Agency </a:t>
            </a:r>
            <a:r>
              <a:rPr lang="zh-TW" altLang="en-US" sz="1400" b="1" dirty="0" smtClean="0"/>
              <a:t>如</a:t>
            </a:r>
            <a:r>
              <a:rPr lang="zh-TW" altLang="en-US" sz="1400" b="1" dirty="0"/>
              <a:t>何</a:t>
            </a:r>
            <a:r>
              <a:rPr lang="zh-TW" altLang="en-US" sz="1400" b="1" dirty="0" smtClean="0"/>
              <a:t>跟流量方透过程序化做生意</a:t>
            </a:r>
            <a:r>
              <a:rPr lang="en-US" altLang="zh-TW" sz="1400" b="1" dirty="0" smtClean="0"/>
              <a:t>? 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程序化怎么</a:t>
            </a:r>
            <a:r>
              <a:rPr lang="zh-TW" altLang="en-US" sz="1400" b="1" dirty="0"/>
              <a:t>计</a:t>
            </a:r>
            <a:r>
              <a:rPr lang="zh-TW" altLang="en-US" sz="1400" b="1" dirty="0" smtClean="0"/>
              <a:t>价</a:t>
            </a:r>
            <a:r>
              <a:rPr lang="en-US" altLang="zh-TW" sz="1400" b="1" dirty="0" smtClean="0"/>
              <a:t>?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程序化生态内的主流广告流量形式</a:t>
            </a:r>
            <a:r>
              <a:rPr lang="en-US" altLang="zh-TW" sz="1400" b="1" dirty="0" smtClean="0"/>
              <a:t>? Native/Display/Video ?</a:t>
            </a:r>
          </a:p>
          <a:p>
            <a:pPr marL="342900" indent="-342900">
              <a:buFont typeface="+mj-lt"/>
              <a:buAutoNum type="arabicParenR"/>
            </a:pPr>
            <a:endParaRPr lang="en-US" altLang="zh-TW" sz="1400" b="1" dirty="0" smtClean="0"/>
          </a:p>
          <a:p>
            <a:pPr marL="342900" indent="-342900">
              <a:buFont typeface="+mj-lt"/>
              <a:buAutoNum type="arabicParenR"/>
            </a:pPr>
            <a:r>
              <a:rPr lang="en-US" altLang="zh-TW" sz="1400" b="1" dirty="0" smtClean="0"/>
              <a:t>ADX</a:t>
            </a:r>
            <a:r>
              <a:rPr lang="zh-TW" altLang="en-US" sz="1400" b="1" dirty="0" smtClean="0"/>
              <a:t> 如何取得流量</a:t>
            </a:r>
            <a:r>
              <a:rPr lang="en-US" altLang="zh-TW" sz="1400" b="1" dirty="0" smtClean="0"/>
              <a:t>?</a:t>
            </a:r>
            <a:r>
              <a:rPr lang="zh-TW" altLang="en-US" sz="1400" b="1" dirty="0" smtClean="0"/>
              <a:t>  </a:t>
            </a:r>
            <a:r>
              <a:rPr lang="en-US" altLang="zh-TW" sz="1400" b="1" dirty="0" smtClean="0"/>
              <a:t>In-app? Webpage?</a:t>
            </a:r>
          </a:p>
          <a:p>
            <a:pPr marL="342900" indent="-342900">
              <a:buFont typeface="+mj-lt"/>
              <a:buAutoNum type="arabicParenR"/>
            </a:pPr>
            <a:r>
              <a:rPr lang="en-US" altLang="zh-TW" sz="1400" b="1" dirty="0" smtClean="0"/>
              <a:t>ADX </a:t>
            </a:r>
            <a:r>
              <a:rPr lang="zh-TW" altLang="en-US" sz="1400" b="1" dirty="0" smtClean="0"/>
              <a:t>如何取得</a:t>
            </a:r>
            <a:r>
              <a:rPr lang="en-US" altLang="zh-TW" sz="1400" b="1" dirty="0"/>
              <a:t> </a:t>
            </a:r>
            <a:r>
              <a:rPr lang="en-US" altLang="zh-TW" sz="1400" b="1" dirty="0" smtClean="0"/>
              <a:t>demand?  SDK demand</a:t>
            </a:r>
            <a:r>
              <a:rPr lang="zh-TW" altLang="en-US" sz="1400" b="1" dirty="0" smtClean="0"/>
              <a:t> </a:t>
            </a:r>
            <a:r>
              <a:rPr lang="en-US" altLang="zh-TW" sz="1400" b="1" dirty="0" smtClean="0"/>
              <a:t>/ JS tag demand </a:t>
            </a:r>
            <a:r>
              <a:rPr lang="zh-TW" altLang="en-US" sz="1400" b="1" dirty="0" smtClean="0"/>
              <a:t>各是什麽</a:t>
            </a:r>
            <a:r>
              <a:rPr lang="en-US" altLang="zh-TW" sz="1400" b="1" dirty="0" smtClean="0"/>
              <a:t>? 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什</a:t>
            </a:r>
            <a:r>
              <a:rPr lang="zh-TW" altLang="en-US" sz="1400" b="1" dirty="0"/>
              <a:t>麽样的对接方式</a:t>
            </a:r>
            <a:r>
              <a:rPr lang="zh-TW" altLang="en-US" sz="1400" b="1" dirty="0" smtClean="0"/>
              <a:t>可以取得</a:t>
            </a:r>
            <a:r>
              <a:rPr lang="zh-TW" altLang="en-US" sz="1400" b="1" dirty="0"/>
              <a:t>什</a:t>
            </a:r>
            <a:r>
              <a:rPr lang="zh-TW" altLang="en-US" sz="1400" b="1" dirty="0" smtClean="0"/>
              <a:t>麽 </a:t>
            </a:r>
            <a:r>
              <a:rPr lang="en-US" altLang="zh-TW" sz="1400" b="1" dirty="0" smtClean="0"/>
              <a:t>demand? 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对于</a:t>
            </a:r>
            <a:r>
              <a:rPr lang="en-US" altLang="zh-TW" sz="1400" b="1" dirty="0" smtClean="0"/>
              <a:t> demand </a:t>
            </a:r>
            <a:r>
              <a:rPr lang="zh-TW" altLang="en-US" sz="1400" b="1" dirty="0" smtClean="0"/>
              <a:t>方，什麽是</a:t>
            </a:r>
            <a:r>
              <a:rPr lang="en-US" altLang="zh-TW" sz="1400" b="1" dirty="0" smtClean="0"/>
              <a:t> JS tag? VAST tag? VPAID tag? </a:t>
            </a:r>
            <a:r>
              <a:rPr lang="zh-TW" altLang="en-US" sz="1400" b="1" dirty="0" smtClean="0"/>
              <a:t> 需求方</a:t>
            </a:r>
            <a:r>
              <a:rPr lang="en-US" altLang="zh-TW" sz="1400" b="1" dirty="0" smtClean="0"/>
              <a:t>/</a:t>
            </a:r>
            <a:r>
              <a:rPr lang="zh-TW" altLang="en-US" sz="1400" b="1" dirty="0" smtClean="0"/>
              <a:t>广告主用</a:t>
            </a:r>
            <a:r>
              <a:rPr lang="en-US" altLang="zh-TW" sz="1400" b="1" dirty="0" smtClean="0"/>
              <a:t> tag </a:t>
            </a:r>
            <a:r>
              <a:rPr lang="zh-TW" altLang="en-US" sz="1400" b="1" dirty="0" smtClean="0"/>
              <a:t>投放的好处是什麽</a:t>
            </a:r>
            <a:r>
              <a:rPr lang="en-US" altLang="zh-TW" sz="1400" b="1" dirty="0" smtClean="0"/>
              <a:t>? 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zh-TW" sz="1400" b="1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什麽是</a:t>
            </a:r>
            <a:r>
              <a:rPr lang="en-US" altLang="zh-TW" sz="1400" b="1" dirty="0" smtClean="0"/>
              <a:t> mediation?  Waterfall </a:t>
            </a:r>
            <a:r>
              <a:rPr lang="zh-TW" altLang="en-US" sz="1400" b="1" dirty="0" smtClean="0"/>
              <a:t>管理</a:t>
            </a:r>
            <a:r>
              <a:rPr lang="en-US" altLang="zh-TW" sz="1400" b="1" dirty="0" smtClean="0"/>
              <a:t>?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/>
              <a:t>什麽是</a:t>
            </a:r>
            <a:r>
              <a:rPr lang="en-US" altLang="zh-TW" sz="1400" b="1" dirty="0"/>
              <a:t> header bidding? Header bidding </a:t>
            </a:r>
            <a:r>
              <a:rPr lang="zh-TW" altLang="en-US" sz="1400" b="1" dirty="0"/>
              <a:t>的好处</a:t>
            </a:r>
            <a:r>
              <a:rPr lang="en-US" altLang="zh-TW" sz="1400" b="1" dirty="0"/>
              <a:t>?</a:t>
            </a:r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程序化运营是怎么优化收入的</a:t>
            </a:r>
            <a:r>
              <a:rPr lang="en-US" altLang="zh-TW" sz="1400" b="1" dirty="0" smtClean="0"/>
              <a:t>? </a:t>
            </a:r>
          </a:p>
          <a:p>
            <a:pPr marL="342900" indent="-342900">
              <a:buFont typeface="+mj-lt"/>
              <a:buAutoNum type="arabicParenR"/>
            </a:pPr>
            <a:endParaRPr lang="en-US" altLang="zh-TW" sz="1400" b="1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1400" b="1" dirty="0" smtClean="0"/>
              <a:t>为</a:t>
            </a:r>
            <a:r>
              <a:rPr lang="zh-TW" altLang="en-US" sz="1400" b="1" dirty="0"/>
              <a:t>什麽要做程序化</a:t>
            </a:r>
            <a:r>
              <a:rPr lang="en-US" altLang="zh-TW" sz="1400" b="1" dirty="0"/>
              <a:t>? 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程序化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offer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跟直销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offer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有什麽不同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为什麽广告主想用程序化来投放广告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 跟拿素材给我们投放有什麽不同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?  </a:t>
            </a:r>
          </a:p>
          <a:p>
            <a:pPr marL="1257300" lvl="2" indent="-342900">
              <a:buFont typeface="+mj-lt"/>
              <a:buAutoNum type="arabicParenR"/>
            </a:pP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从数据收集角度来看</a:t>
            </a: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从广告投放及优化来看</a:t>
            </a: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从广告平台技术面来看</a:t>
            </a:r>
            <a:endParaRPr lang="en-US" altLang="zh-TW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程序化的对接方式有哪些</a:t>
            </a:r>
            <a:r>
              <a:rPr lang="en-US" altLang="zh-TW" sz="1400" dirty="0" smtClean="0">
                <a:solidFill>
                  <a:schemeClr val="accent5">
                    <a:lumMod val="50000"/>
                  </a:schemeClr>
                </a:solidFill>
              </a:rPr>
              <a:t>?  </a:t>
            </a:r>
            <a:r>
              <a:rPr lang="zh-TW" altLang="en-US" sz="1400" dirty="0" smtClean="0">
                <a:solidFill>
                  <a:schemeClr val="accent5">
                    <a:lumMod val="50000"/>
                  </a:schemeClr>
                </a:solidFill>
              </a:rPr>
              <a:t>为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什麽要走国际规格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 让需求方适配我们的规格不行吗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pPr marL="800100" lvl="1" indent="-342900">
              <a:buFont typeface="+mj-lt"/>
              <a:buAutoNum type="arabicParenR"/>
            </a:pP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程序化的广告素材怎么审查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? 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不审查不是很危险嘛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r>
              <a:rPr lang="zh-TW" altLang="en-US" sz="1400" dirty="0">
                <a:solidFill>
                  <a:schemeClr val="accent5">
                    <a:lumMod val="50000"/>
                  </a:schemeClr>
                </a:solidFill>
              </a:rPr>
              <a:t> 有什麽控管机制</a:t>
            </a:r>
            <a:r>
              <a:rPr lang="en-US" altLang="zh-TW" sz="14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45943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blog.performics.com/wp-content/uploads/2015/03/native-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56" y="3657600"/>
            <a:ext cx="6742509" cy="308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www.emarketer.com/images/chart_Gifs/195001-196000/19524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02" y="0"/>
            <a:ext cx="5415594" cy="677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371871" y="1102034"/>
            <a:ext cx="5507638" cy="285466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800" dirty="0" smtClean="0"/>
              <a:t>Mobile </a:t>
            </a:r>
            <a:r>
              <a:rPr lang="en-US" altLang="zh-TW" sz="1800" dirty="0" smtClean="0">
                <a:solidFill>
                  <a:srgbClr val="C00000"/>
                </a:solidFill>
              </a:rPr>
              <a:t>$30.45  Billions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1800" dirty="0" smtClean="0"/>
              <a:t>Display  </a:t>
            </a:r>
            <a:r>
              <a:rPr lang="en-US" altLang="zh-TW" sz="1800" dirty="0" smtClean="0">
                <a:solidFill>
                  <a:srgbClr val="C00000"/>
                </a:solidFill>
              </a:rPr>
              <a:t>$15.55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/>
              <a:t>Native   </a:t>
            </a:r>
            <a:r>
              <a:rPr lang="en-US" altLang="zh-TW" dirty="0" smtClean="0">
                <a:solidFill>
                  <a:srgbClr val="C00000"/>
                </a:solidFill>
              </a:rPr>
              <a:t>$5.5</a:t>
            </a:r>
          </a:p>
          <a:p>
            <a:pPr lvl="6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Social  </a:t>
            </a:r>
            <a:r>
              <a:rPr lang="en-US" altLang="zh-TW" dirty="0" smtClean="0">
                <a:solidFill>
                  <a:srgbClr val="C00000"/>
                </a:solidFill>
              </a:rPr>
              <a:t>$3.8</a:t>
            </a:r>
          </a:p>
          <a:p>
            <a:pPr lvl="6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b="1" dirty="0" smtClean="0"/>
              <a:t>Native Style  </a:t>
            </a:r>
            <a:r>
              <a:rPr lang="en-US" altLang="zh-TW" b="1" dirty="0" smtClean="0">
                <a:solidFill>
                  <a:srgbClr val="FF0000"/>
                </a:solidFill>
              </a:rPr>
              <a:t>$1.0  </a:t>
            </a:r>
          </a:p>
          <a:p>
            <a:pPr lvl="6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dirty="0" smtClean="0"/>
              <a:t>Sponsorship  </a:t>
            </a:r>
            <a:r>
              <a:rPr lang="en-US" altLang="zh-TW" dirty="0" smtClean="0">
                <a:solidFill>
                  <a:srgbClr val="C00000"/>
                </a:solidFill>
              </a:rPr>
              <a:t>$0.7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/>
              <a:t>Banner/Interstitial  </a:t>
            </a:r>
            <a:r>
              <a:rPr lang="en-US" altLang="zh-TW" dirty="0" smtClean="0">
                <a:solidFill>
                  <a:srgbClr val="C00000"/>
                </a:solidFill>
              </a:rPr>
              <a:t>$11.35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1800" dirty="0" smtClean="0"/>
              <a:t> Video  </a:t>
            </a:r>
            <a:r>
              <a:rPr lang="en-US" altLang="zh-TW" sz="1800" dirty="0" smtClean="0">
                <a:solidFill>
                  <a:srgbClr val="C00000"/>
                </a:solidFill>
              </a:rPr>
              <a:t>$2.78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26590" y="193842"/>
            <a:ext cx="1081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TW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Facebook </a:t>
            </a:r>
            <a:r>
              <a:rPr lang="zh-TW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以外的世界，</a:t>
            </a:r>
            <a:r>
              <a:rPr lang="en-US" altLang="zh-TW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Native </a:t>
            </a:r>
            <a:r>
              <a:rPr lang="zh-TW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非常稀少</a:t>
            </a:r>
            <a:endParaRPr lang="en-US" altLang="zh-TW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82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26916" y="99838"/>
            <a:ext cx="10812421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Mopub</a:t>
            </a:r>
            <a:r>
              <a:rPr lang="en-US" altLang="zh-TW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市場概況 </a:t>
            </a:r>
            <a:r>
              <a:rPr lang="en-US" altLang="zh-TW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TW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以廣告尺寸細分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" y="3525871"/>
            <a:ext cx="12166000" cy="2079000"/>
          </a:xfrm>
          <a:prstGeom prst="rect">
            <a:avLst/>
          </a:prstGeom>
        </p:spPr>
      </p:pic>
      <p:sp>
        <p:nvSpPr>
          <p:cNvPr id="4" name="內容版面配置區 5"/>
          <p:cNvSpPr txBox="1">
            <a:spLocks/>
          </p:cNvSpPr>
          <p:nvPr/>
        </p:nvSpPr>
        <p:spPr>
          <a:xfrm>
            <a:off x="226916" y="1360714"/>
            <a:ext cx="11540541" cy="18723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800" b="1" dirty="0" smtClean="0"/>
              <a:t>320x50 Banner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800" dirty="0" smtClean="0"/>
              <a:t>流量及收入皆占比 </a:t>
            </a:r>
            <a:r>
              <a:rPr lang="en-US" altLang="zh-TW" sz="1800" dirty="0" smtClean="0"/>
              <a:t>40%</a:t>
            </a:r>
            <a:r>
              <a:rPr lang="zh-TW" altLang="en-US" sz="1800" dirty="0" smtClean="0"/>
              <a:t> 以上，是 </a:t>
            </a:r>
            <a:r>
              <a:rPr lang="en-US" altLang="zh-TW" sz="1800" dirty="0" smtClean="0"/>
              <a:t>Mobile App </a:t>
            </a:r>
            <a:r>
              <a:rPr lang="zh-TW" altLang="en-US" sz="1800" dirty="0" smtClean="0"/>
              <a:t>最大宗的流量及需求尺寸</a:t>
            </a:r>
            <a:endParaRPr lang="en-US" altLang="zh-TW" sz="1800" dirty="0" smtClean="0"/>
          </a:p>
          <a:p>
            <a:pPr>
              <a:spcBef>
                <a:spcPts val="0"/>
              </a:spcBef>
            </a:pPr>
            <a:r>
              <a:rPr lang="en-US" altLang="zh-TW" sz="1800" b="1" dirty="0" smtClean="0"/>
              <a:t>Native </a:t>
            </a:r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800" dirty="0" smtClean="0"/>
              <a:t>流量占比 </a:t>
            </a:r>
            <a:r>
              <a:rPr lang="en-US" altLang="zh-TW" sz="1800" dirty="0" smtClean="0"/>
              <a:t>35%, </a:t>
            </a:r>
            <a:r>
              <a:rPr lang="zh-TW" altLang="en-US" sz="1800" dirty="0" smtClean="0"/>
              <a:t>但只占 </a:t>
            </a:r>
            <a:r>
              <a:rPr lang="en-US" altLang="zh-TW" sz="1800" dirty="0" smtClean="0"/>
              <a:t>3% </a:t>
            </a:r>
            <a:r>
              <a:rPr lang="zh-TW" altLang="en-US" sz="1800" dirty="0" smtClean="0"/>
              <a:t>收入。</a:t>
            </a:r>
            <a:r>
              <a:rPr lang="en-US" altLang="zh-TW" sz="1800" dirty="0" err="1" smtClean="0"/>
              <a:t>eCPM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及 </a:t>
            </a:r>
            <a:r>
              <a:rPr lang="en-US" altLang="zh-TW" sz="1800" dirty="0" smtClean="0"/>
              <a:t>Win Rate </a:t>
            </a:r>
            <a:r>
              <a:rPr lang="zh-TW" altLang="en-US" sz="1800" dirty="0" smtClean="0"/>
              <a:t>低於市場平均水準，</a:t>
            </a:r>
            <a:r>
              <a:rPr lang="en-US" altLang="zh-TW" sz="1800" dirty="0" err="1" smtClean="0"/>
              <a:t>eCPM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甚至低於 </a:t>
            </a:r>
            <a:r>
              <a:rPr lang="en-US" altLang="zh-TW" sz="1800" dirty="0" smtClean="0"/>
              <a:t>320x50 Banner</a:t>
            </a:r>
            <a:r>
              <a:rPr lang="zh-TW" altLang="en-US" sz="1800" dirty="0" smtClean="0"/>
              <a:t> </a:t>
            </a:r>
            <a:endParaRPr lang="en-US" altLang="zh-TW" sz="1800" dirty="0" smtClean="0"/>
          </a:p>
          <a:p>
            <a:pPr>
              <a:spcBef>
                <a:spcPts val="0"/>
              </a:spcBef>
            </a:pPr>
            <a:r>
              <a:rPr lang="zh-TW" altLang="en-US" sz="1800" b="1" dirty="0" smtClean="0"/>
              <a:t>插屏圖片</a:t>
            </a:r>
            <a:r>
              <a:rPr lang="en-US" altLang="zh-TW" sz="1800" b="1" dirty="0" smtClean="0"/>
              <a:t>/</a:t>
            </a:r>
            <a:r>
              <a:rPr lang="zh-TW" altLang="en-US" sz="1800" b="1" dirty="0" smtClean="0"/>
              <a:t>視頻</a:t>
            </a:r>
            <a:endParaRPr lang="en-US" altLang="zh-TW" sz="1800" b="1" dirty="0" smtClean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zh-TW" altLang="en-US" sz="1800" dirty="0" smtClean="0"/>
              <a:t>流量占比 </a:t>
            </a:r>
            <a:r>
              <a:rPr lang="en-US" altLang="zh-TW" sz="1800" dirty="0" smtClean="0"/>
              <a:t>8%, </a:t>
            </a:r>
            <a:r>
              <a:rPr lang="zh-TW" altLang="en-US" sz="1800" dirty="0" smtClean="0"/>
              <a:t>占比 </a:t>
            </a:r>
            <a:r>
              <a:rPr lang="en-US" altLang="zh-TW" sz="1800" dirty="0" smtClean="0"/>
              <a:t>32% </a:t>
            </a:r>
            <a:r>
              <a:rPr lang="zh-TW" altLang="en-US" sz="1800" dirty="0" smtClean="0"/>
              <a:t>收入。</a:t>
            </a:r>
            <a:r>
              <a:rPr lang="en-US" altLang="zh-TW" sz="1800" dirty="0" err="1" smtClean="0"/>
              <a:t>eCPM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是 </a:t>
            </a:r>
            <a:r>
              <a:rPr lang="en-US" altLang="zh-TW" sz="1800" dirty="0" smtClean="0"/>
              <a:t>320x50 Banner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7</a:t>
            </a:r>
            <a:r>
              <a:rPr lang="zh-TW" altLang="en-US" sz="1800" dirty="0" smtClean="0"/>
              <a:t> 倍，</a:t>
            </a:r>
            <a:r>
              <a:rPr lang="en-US" altLang="zh-TW" sz="1800" dirty="0" smtClean="0"/>
              <a:t>300x250 </a:t>
            </a:r>
            <a:r>
              <a:rPr lang="zh-TW" altLang="en-US" sz="1800" dirty="0" smtClean="0"/>
              <a:t>的 </a:t>
            </a:r>
            <a:r>
              <a:rPr lang="en-US" altLang="zh-TW" sz="1800" dirty="0" smtClean="0"/>
              <a:t>4 </a:t>
            </a:r>
            <a:r>
              <a:rPr lang="zh-TW" altLang="en-US" sz="1800" dirty="0" smtClean="0"/>
              <a:t>倍</a:t>
            </a:r>
            <a:endParaRPr lang="en-US" altLang="zh-TW" sz="1800" dirty="0" smtClean="0"/>
          </a:p>
          <a:p>
            <a:pPr marL="609585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800" b="1" dirty="0" smtClean="0"/>
              <a:t> </a:t>
            </a:r>
            <a:endParaRPr lang="en-US" altLang="zh-TW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4525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26916" y="99838"/>
            <a:ext cx="10812421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為什麼廣告主預算移動到 </a:t>
            </a:r>
            <a:r>
              <a:rPr lang="en-US" altLang="zh-TW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</a:t>
            </a:r>
            <a:r>
              <a:rPr lang="zh-TW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速度緩慢</a:t>
            </a:r>
            <a:r>
              <a:rPr lang="en-US" altLang="zh-TW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424542" y="1305342"/>
            <a:ext cx="11244943" cy="2809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Native </a:t>
            </a:r>
            <a:r>
              <a:rPr lang="zh-TW" altLang="en-US" sz="2000" dirty="0"/>
              <a:t>在 </a:t>
            </a:r>
            <a:r>
              <a:rPr lang="en-US" altLang="zh-TW" sz="2000" dirty="0"/>
              <a:t>app </a:t>
            </a:r>
            <a:r>
              <a:rPr lang="zh-TW" altLang="en-US" sz="2000" dirty="0"/>
              <a:t>上體驗好，但不見得可以充分發揮廣告創意。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zh-TW" altLang="en-US" sz="2000" dirty="0"/>
              <a:t>尤其是品牌廣告，需要廣告創意發揮，有故事有包裝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媒體</a:t>
            </a:r>
            <a:r>
              <a:rPr lang="en-US" altLang="zh-TW" sz="2000" dirty="0"/>
              <a:t>/</a:t>
            </a:r>
            <a:r>
              <a:rPr lang="zh-TW" altLang="en-US" sz="2000" dirty="0"/>
              <a:t>廣告主購買專為 </a:t>
            </a:r>
            <a:r>
              <a:rPr lang="en-US" altLang="zh-TW" sz="2000" dirty="0"/>
              <a:t>native</a:t>
            </a:r>
            <a:r>
              <a:rPr lang="zh-TW" altLang="en-US" sz="2000" dirty="0"/>
              <a:t> 製作廣告素材的意願不高 </a:t>
            </a:r>
            <a:r>
              <a:rPr lang="en-US" altLang="zh-TW" sz="2000" dirty="0"/>
              <a:t>(</a:t>
            </a:r>
            <a:r>
              <a:rPr lang="zh-TW" altLang="en-US" sz="2000" dirty="0"/>
              <a:t>總盤子小</a:t>
            </a:r>
            <a:r>
              <a:rPr lang="en-US" altLang="zh-TW" sz="2000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結合 </a:t>
            </a:r>
            <a:r>
              <a:rPr lang="en-US" altLang="zh-TW" sz="2000" dirty="0"/>
              <a:t>gender/ age / location / user interest </a:t>
            </a:r>
            <a:r>
              <a:rPr lang="zh-TW" altLang="en-US" sz="2000" dirty="0"/>
              <a:t>製造差異化，可提高單價</a:t>
            </a: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傳統 </a:t>
            </a:r>
            <a:r>
              <a:rPr lang="en-US" altLang="zh-TW" sz="2000" dirty="0" err="1"/>
              <a:t>webview</a:t>
            </a:r>
            <a:r>
              <a:rPr lang="en-US" altLang="zh-TW" sz="2000" dirty="0"/>
              <a:t> </a:t>
            </a:r>
            <a:r>
              <a:rPr lang="zh-TW" altLang="en-US" sz="2000" dirty="0"/>
              <a:t>廣告的好處</a:t>
            </a:r>
            <a:r>
              <a:rPr lang="en-US" altLang="zh-TW" sz="2000" dirty="0"/>
              <a:t>?  </a:t>
            </a:r>
            <a:r>
              <a:rPr lang="zh-TW" altLang="en-US" sz="2000" dirty="0"/>
              <a:t>互動</a:t>
            </a:r>
            <a:r>
              <a:rPr lang="en-US" altLang="zh-TW" sz="2000" dirty="0"/>
              <a:t>, </a:t>
            </a:r>
            <a:r>
              <a:rPr lang="zh-TW" altLang="en-US" sz="2000" dirty="0"/>
              <a:t>創意</a:t>
            </a:r>
            <a:r>
              <a:rPr lang="zh-TW" altLang="en-US" sz="2000" dirty="0" smtClean="0"/>
              <a:t>發揮，图片广告，网页广告，互动广告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31148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44007" y="176750"/>
            <a:ext cx="1081242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 Network </a:t>
            </a:r>
            <a:r>
              <a:rPr lang="zh-TW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 Exchange </a:t>
            </a:r>
            <a:r>
              <a:rPr lang="zh-TW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有什麽不同</a:t>
            </a: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523630" y="-820776"/>
            <a:ext cx="14630400" cy="1768475"/>
          </a:xfrm>
          <a:prstGeom prst="rect">
            <a:avLst/>
          </a:prstGeom>
        </p:spPr>
        <p:txBody>
          <a:bodyPr/>
          <a:lstStyle>
            <a:lvl1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TW" smtClean="0"/>
              <a:t>Value Chain for Ad Network</a:t>
            </a:r>
            <a:endParaRPr lang="zh-TW" alt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1" y="1054864"/>
            <a:ext cx="11218984" cy="570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44007" y="176750"/>
            <a:ext cx="1081242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 Network </a:t>
            </a:r>
            <a:r>
              <a:rPr lang="zh-TW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 Exchange </a:t>
            </a:r>
            <a:r>
              <a:rPr lang="zh-TW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有什麽不同</a:t>
            </a: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-523630" y="-820776"/>
            <a:ext cx="14630400" cy="1768475"/>
          </a:xfrm>
          <a:prstGeom prst="rect">
            <a:avLst/>
          </a:prstGeom>
        </p:spPr>
        <p:txBody>
          <a:bodyPr/>
          <a:lstStyle>
            <a:lvl1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2pPr>
            <a:lvl3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3pPr>
            <a:lvl4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4pPr>
            <a:lvl5pPr marL="9144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5pPr>
            <a:lvl6pPr marL="13716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6pPr>
            <a:lvl7pPr marL="18288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7pPr>
            <a:lvl8pPr marL="22860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8pPr>
            <a:lvl9pPr marL="2743200" indent="-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  <a:sym typeface="Calibri Light" panose="020F0302020204030204" pitchFamily="34" charset="0"/>
              </a:defRPr>
            </a:lvl9pPr>
          </a:lstStyle>
          <a:p>
            <a:r>
              <a:rPr lang="en-US" altLang="zh-TW" smtClean="0"/>
              <a:t>Value Chain for Ad Network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7" y="1084341"/>
            <a:ext cx="11282708" cy="565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8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44007" y="176750"/>
            <a:ext cx="1081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 of each player</a:t>
            </a:r>
            <a:endParaRPr lang="en-US" altLang="zh-CN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Shape 106"/>
          <p:cNvSpPr txBox="1">
            <a:spLocks/>
          </p:cNvSpPr>
          <p:nvPr/>
        </p:nvSpPr>
        <p:spPr>
          <a:xfrm>
            <a:off x="1032334" y="3906070"/>
            <a:ext cx="3990950" cy="162809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>
                <a:srgbClr val="000000"/>
              </a:buClr>
              <a:defRPr/>
            </a:pPr>
            <a:r>
              <a:rPr lang="en-US" altLang="zh-TW" sz="2400" b="1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SSP/Ad Network</a:t>
            </a:r>
          </a:p>
          <a:p>
            <a:pPr defTabSz="685800">
              <a:buClr>
                <a:srgbClr val="000000"/>
              </a:buClr>
              <a:defRPr/>
            </a:pPr>
            <a:endParaRPr lang="en-US" altLang="zh-TW" sz="2400" b="1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257175" defTabSz="685800"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18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Provide “</a:t>
            </a:r>
            <a:r>
              <a:rPr lang="en-US" altLang="zh-TW" sz="1800" b="1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Good inventory</a:t>
            </a:r>
            <a:r>
              <a:rPr lang="en-US" altLang="zh-TW" sz="18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 (high CTR) to buyer </a:t>
            </a:r>
          </a:p>
          <a:p>
            <a:pPr marL="342900" indent="-257175" defTabSz="685800"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1800" kern="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Maxmize</a:t>
            </a:r>
            <a:r>
              <a:rPr lang="en-US" altLang="zh-TW" sz="18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Revenue: CPM*[(</a:t>
            </a:r>
            <a:r>
              <a:rPr lang="en-US" altLang="zh-TW" sz="1800" kern="0" dirty="0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Autions</a:t>
            </a:r>
            <a:r>
              <a:rPr lang="en-US" altLang="zh-TW" sz="18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*Fill rate* </a:t>
            </a:r>
            <a:r>
              <a:rPr lang="en-US" altLang="zh-TW" sz="1800" b="1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Show rate</a:t>
            </a:r>
            <a:r>
              <a:rPr lang="en-US" altLang="zh-TW" sz="18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)/1000)]</a:t>
            </a:r>
            <a:endParaRPr lang="zh-TW" altLang="en-US" sz="1800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hape 107"/>
          <p:cNvSpPr txBox="1">
            <a:spLocks/>
          </p:cNvSpPr>
          <p:nvPr/>
        </p:nvSpPr>
        <p:spPr>
          <a:xfrm>
            <a:off x="6307319" y="3906070"/>
            <a:ext cx="6013441" cy="162809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>
                <a:srgbClr val="000000"/>
              </a:buClr>
              <a:defRPr/>
            </a:pPr>
            <a:r>
              <a:rPr lang="en-US" altLang="zh-TW" sz="2400" b="1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DSP </a:t>
            </a:r>
          </a:p>
          <a:p>
            <a:pPr defTabSz="685800">
              <a:buClr>
                <a:srgbClr val="000000"/>
              </a:buClr>
              <a:defRPr/>
            </a:pPr>
            <a:endParaRPr lang="en-US" altLang="zh-TW" sz="2100" b="1" kern="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257175" defTabSz="685800"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18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Optimize ads performance to minimize CPC or CPI</a:t>
            </a:r>
          </a:p>
          <a:p>
            <a:pPr marL="342900" indent="-257175" defTabSz="685800"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sz="1800" kern="0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Maximize Clicks or Conversions</a:t>
            </a:r>
            <a:endParaRPr lang="zh-TW" altLang="en-US" sz="1800" kern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hape 108"/>
          <p:cNvSpPr txBox="1">
            <a:spLocks/>
          </p:cNvSpPr>
          <p:nvPr/>
        </p:nvSpPr>
        <p:spPr>
          <a:xfrm>
            <a:off x="3027809" y="1362867"/>
            <a:ext cx="827024" cy="3591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>
                <a:srgbClr val="000000"/>
              </a:buClr>
              <a:defRPr/>
            </a:pPr>
            <a:r>
              <a:rPr lang="en-US" altLang="zh-TW" sz="2100" b="1" kern="0" dirty="0">
                <a:solidFill>
                  <a:schemeClr val="tx1"/>
                </a:solidFill>
              </a:rPr>
              <a:t>SSP</a:t>
            </a:r>
            <a:endParaRPr lang="zh-TW" altLang="en-US" sz="2100" b="1" kern="0" dirty="0">
              <a:solidFill>
                <a:schemeClr val="tx1"/>
              </a:solidFill>
            </a:endParaRPr>
          </a:p>
        </p:txBody>
      </p:sp>
      <p:sp>
        <p:nvSpPr>
          <p:cNvPr id="23" name="Shape 109"/>
          <p:cNvSpPr txBox="1"/>
          <p:nvPr/>
        </p:nvSpPr>
        <p:spPr>
          <a:xfrm>
            <a:off x="4576113" y="1384880"/>
            <a:ext cx="1731206" cy="3172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defTabSz="685800"/>
            <a:r>
              <a:rPr lang="en-US" altLang="zh-TW" b="1" kern="0" dirty="0">
                <a:latin typeface="Arial"/>
                <a:cs typeface="Arial"/>
                <a:sym typeface="Arial"/>
              </a:rPr>
              <a:t>Ad Network (Exchange)</a:t>
            </a:r>
          </a:p>
        </p:txBody>
      </p:sp>
      <p:sp>
        <p:nvSpPr>
          <p:cNvPr id="24" name="Shape 110"/>
          <p:cNvSpPr txBox="1">
            <a:spLocks/>
          </p:cNvSpPr>
          <p:nvPr/>
        </p:nvSpPr>
        <p:spPr>
          <a:xfrm>
            <a:off x="7113349" y="1370498"/>
            <a:ext cx="827024" cy="3591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>
                <a:srgbClr val="000000"/>
              </a:buClr>
              <a:defRPr/>
            </a:pPr>
            <a:r>
              <a:rPr lang="en-US" altLang="zh-TW" sz="2100" b="1" kern="0" dirty="0">
                <a:solidFill>
                  <a:schemeClr val="tx1"/>
                </a:solidFill>
              </a:rPr>
              <a:t>DSP</a:t>
            </a:r>
            <a:endParaRPr lang="zh-TW" altLang="en-US" sz="2100" b="1" kern="0" dirty="0">
              <a:solidFill>
                <a:schemeClr val="tx1"/>
              </a:solidFill>
            </a:endParaRPr>
          </a:p>
        </p:txBody>
      </p:sp>
      <p:sp>
        <p:nvSpPr>
          <p:cNvPr id="25" name="Shape 111"/>
          <p:cNvSpPr txBox="1">
            <a:spLocks/>
          </p:cNvSpPr>
          <p:nvPr/>
        </p:nvSpPr>
        <p:spPr>
          <a:xfrm>
            <a:off x="8640124" y="1350475"/>
            <a:ext cx="1228495" cy="399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>
                <a:srgbClr val="000000"/>
              </a:buClr>
              <a:defRPr/>
            </a:pPr>
            <a:r>
              <a:rPr lang="en-US" altLang="zh-TW" sz="2100" b="1" kern="0" dirty="0" smtClean="0">
                <a:solidFill>
                  <a:schemeClr val="tx1"/>
                </a:solidFill>
              </a:rPr>
              <a:t>Trading Desk</a:t>
            </a:r>
            <a:endParaRPr lang="zh-TW" altLang="en-US" sz="2100" b="1" kern="0" dirty="0">
              <a:solidFill>
                <a:schemeClr val="tx1"/>
              </a:solidFill>
            </a:endParaRPr>
          </a:p>
        </p:txBody>
      </p:sp>
      <p:sp>
        <p:nvSpPr>
          <p:cNvPr id="26" name="Shape 112"/>
          <p:cNvSpPr txBox="1">
            <a:spLocks/>
          </p:cNvSpPr>
          <p:nvPr/>
        </p:nvSpPr>
        <p:spPr>
          <a:xfrm>
            <a:off x="750134" y="1357481"/>
            <a:ext cx="1577925" cy="3591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>
                <a:srgbClr val="000000"/>
              </a:buClr>
              <a:defRPr/>
            </a:pPr>
            <a:r>
              <a:rPr lang="en-US" altLang="zh-TW" sz="1800" b="1" kern="0" dirty="0">
                <a:solidFill>
                  <a:schemeClr val="tx1"/>
                </a:solidFill>
              </a:rPr>
              <a:t>App / Site / Publisher</a:t>
            </a:r>
            <a:endParaRPr lang="zh-TW" altLang="en-US" sz="1800" b="1" kern="0" dirty="0">
              <a:solidFill>
                <a:schemeClr val="tx1"/>
              </a:solidFill>
            </a:endParaRPr>
          </a:p>
        </p:txBody>
      </p:sp>
      <p:cxnSp>
        <p:nvCxnSpPr>
          <p:cNvPr id="27" name="Shape 113"/>
          <p:cNvCxnSpPr>
            <a:stCxn id="26" idx="3"/>
            <a:endCxn id="22" idx="1"/>
          </p:cNvCxnSpPr>
          <p:nvPr/>
        </p:nvCxnSpPr>
        <p:spPr>
          <a:xfrm>
            <a:off x="2328059" y="1537030"/>
            <a:ext cx="699750" cy="538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114"/>
          <p:cNvCxnSpPr>
            <a:stCxn id="22" idx="3"/>
            <a:endCxn id="23" idx="1"/>
          </p:cNvCxnSpPr>
          <p:nvPr/>
        </p:nvCxnSpPr>
        <p:spPr>
          <a:xfrm>
            <a:off x="3854833" y="1542418"/>
            <a:ext cx="721280" cy="108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115"/>
          <p:cNvCxnSpPr>
            <a:stCxn id="23" idx="3"/>
            <a:endCxn id="24" idx="1"/>
          </p:cNvCxnSpPr>
          <p:nvPr/>
        </p:nvCxnSpPr>
        <p:spPr>
          <a:xfrm>
            <a:off x="6307319" y="1543505"/>
            <a:ext cx="806030" cy="6543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116"/>
          <p:cNvCxnSpPr>
            <a:stCxn id="24" idx="3"/>
            <a:endCxn id="25" idx="1"/>
          </p:cNvCxnSpPr>
          <p:nvPr/>
        </p:nvCxnSpPr>
        <p:spPr>
          <a:xfrm>
            <a:off x="7940373" y="1550048"/>
            <a:ext cx="699751" cy="2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117"/>
          <p:cNvSpPr txBox="1"/>
          <p:nvPr/>
        </p:nvSpPr>
        <p:spPr>
          <a:xfrm>
            <a:off x="8423328" y="2147115"/>
            <a:ext cx="3150685" cy="103198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defTabSz="685800"/>
            <a:r>
              <a:rPr lang="en-US" altLang="zh-TW" sz="15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CPM pricing (video ads, brand)</a:t>
            </a:r>
          </a:p>
          <a:p>
            <a:pPr defTabSz="685800"/>
            <a:r>
              <a:rPr lang="en-US" altLang="zh-TW" sz="15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CPC pricing (</a:t>
            </a:r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brand, performance)</a:t>
            </a:r>
            <a:endParaRPr lang="en-US" altLang="zh-TW" sz="15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  <a:p>
            <a:pPr defTabSz="685800"/>
            <a:r>
              <a:rPr lang="en-US" altLang="zh-TW" sz="15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CPA pricing (performance)</a:t>
            </a:r>
          </a:p>
        </p:txBody>
      </p:sp>
      <p:sp>
        <p:nvSpPr>
          <p:cNvPr id="32" name="Shape 118"/>
          <p:cNvSpPr txBox="1"/>
          <p:nvPr/>
        </p:nvSpPr>
        <p:spPr>
          <a:xfrm>
            <a:off x="5875579" y="2016273"/>
            <a:ext cx="1948553" cy="116283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defTabSz="685800"/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Optimize --</a:t>
            </a:r>
          </a:p>
          <a:p>
            <a:pPr defTabSz="685800"/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  Lower </a:t>
            </a:r>
            <a:r>
              <a:rPr lang="en-US" altLang="zh-TW" sz="15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CPC or CPI</a:t>
            </a:r>
          </a:p>
          <a:p>
            <a:pPr defTabSz="685800"/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  Higher </a:t>
            </a:r>
            <a:r>
              <a:rPr lang="en-US" altLang="zh-TW" sz="15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CTR</a:t>
            </a:r>
          </a:p>
          <a:p>
            <a:pPr defTabSz="685800"/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  Higher </a:t>
            </a:r>
            <a:r>
              <a:rPr lang="en-US" altLang="zh-TW" sz="15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CVR</a:t>
            </a:r>
          </a:p>
        </p:txBody>
      </p:sp>
      <p:sp>
        <p:nvSpPr>
          <p:cNvPr id="33" name="Shape 119"/>
          <p:cNvSpPr txBox="1"/>
          <p:nvPr/>
        </p:nvSpPr>
        <p:spPr>
          <a:xfrm>
            <a:off x="1304579" y="2016273"/>
            <a:ext cx="1930327" cy="106622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defTabSz="685800"/>
            <a:r>
              <a:rPr lang="en-US" altLang="zh-TW" sz="15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Higher CTR</a:t>
            </a:r>
          </a:p>
          <a:p>
            <a:pPr defTabSz="685800"/>
            <a:r>
              <a:rPr lang="en-US" altLang="zh-TW" sz="1500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Higher </a:t>
            </a:r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CPM</a:t>
            </a:r>
          </a:p>
          <a:p>
            <a:pPr defTabSz="685800"/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Higher </a:t>
            </a:r>
            <a:r>
              <a:rPr lang="en-US" altLang="zh-TW" sz="1500" kern="0" dirty="0" err="1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fillrate</a:t>
            </a:r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 </a:t>
            </a:r>
          </a:p>
          <a:p>
            <a:pPr defTabSz="685800"/>
            <a:r>
              <a:rPr lang="en-US" altLang="zh-TW" sz="1500" kern="0" dirty="0" smtClea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Higher show rate</a:t>
            </a:r>
            <a:endParaRPr lang="en-US" altLang="zh-TW" sz="15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Shape 120"/>
          <p:cNvSpPr/>
          <p:nvPr/>
        </p:nvSpPr>
        <p:spPr>
          <a:xfrm>
            <a:off x="827448" y="3282076"/>
            <a:ext cx="4338005" cy="273600"/>
          </a:xfrm>
          <a:prstGeom prst="rightArrow">
            <a:avLst>
              <a:gd name="adj1" fmla="val 50000"/>
              <a:gd name="adj2" fmla="val 93578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defTabSz="685800">
              <a:defRPr/>
            </a:pPr>
            <a:endParaRPr sz="1050" kern="0">
              <a:latin typeface="Arial"/>
              <a:cs typeface="Arial"/>
              <a:sym typeface="Arial"/>
            </a:endParaRPr>
          </a:p>
        </p:txBody>
      </p:sp>
      <p:sp>
        <p:nvSpPr>
          <p:cNvPr id="35" name="Shape 121"/>
          <p:cNvSpPr/>
          <p:nvPr/>
        </p:nvSpPr>
        <p:spPr>
          <a:xfrm rot="10800000">
            <a:off x="6358570" y="3282076"/>
            <a:ext cx="4338005" cy="273600"/>
          </a:xfrm>
          <a:prstGeom prst="rightArrow">
            <a:avLst>
              <a:gd name="adj1" fmla="val 50000"/>
              <a:gd name="adj2" fmla="val 93578"/>
            </a:avLst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defTabSz="685800">
              <a:defRPr/>
            </a:pPr>
            <a:endParaRPr sz="1050" kern="0">
              <a:latin typeface="Arial"/>
              <a:cs typeface="Arial"/>
              <a:sym typeface="Arial"/>
            </a:endParaRPr>
          </a:p>
        </p:txBody>
      </p:sp>
      <p:sp>
        <p:nvSpPr>
          <p:cNvPr id="36" name="Shape 111"/>
          <p:cNvSpPr txBox="1">
            <a:spLocks/>
          </p:cNvSpPr>
          <p:nvPr/>
        </p:nvSpPr>
        <p:spPr>
          <a:xfrm>
            <a:off x="10629950" y="1350473"/>
            <a:ext cx="1470034" cy="39914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685800">
              <a:buClr>
                <a:srgbClr val="000000"/>
              </a:buClr>
              <a:defRPr/>
            </a:pPr>
            <a:r>
              <a:rPr lang="en-US" altLang="zh-TW" sz="2100" b="1" kern="0" dirty="0">
                <a:solidFill>
                  <a:schemeClr val="tx1"/>
                </a:solidFill>
              </a:rPr>
              <a:t>Advertiser</a:t>
            </a:r>
            <a:endParaRPr lang="zh-TW" altLang="en-US" sz="2100" b="1" kern="0" dirty="0">
              <a:solidFill>
                <a:schemeClr val="tx1"/>
              </a:solidFill>
            </a:endParaRPr>
          </a:p>
        </p:txBody>
      </p:sp>
      <p:cxnSp>
        <p:nvCxnSpPr>
          <p:cNvPr id="37" name="Shape 116"/>
          <p:cNvCxnSpPr/>
          <p:nvPr/>
        </p:nvCxnSpPr>
        <p:spPr>
          <a:xfrm>
            <a:off x="9868619" y="1561400"/>
            <a:ext cx="699751" cy="2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5417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lh6.googleusercontent.com/BpZHqjF_RJndB_dVuIMolXEEuQAJKvBwONhjWrBYH35jyLgi4wb9L5MGsoKDsV0J-UmMkmvxn_qfclKNNZ3bPvbca9ezO3R3a5tjVuW4apLBCWBfWVfMoHqiz27bO5fK66xb3xCVV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12" y="0"/>
            <a:ext cx="8910990" cy="689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18-5-29 Display LUMAsc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2" y="-196251"/>
            <a:ext cx="9405668" cy="70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1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18-5-29 Mobile LUMAsc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79" y="-181155"/>
            <a:ext cx="9424390" cy="706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71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18-5-29 Video LUMAsca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" y="-202224"/>
            <a:ext cx="9486658" cy="71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40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15084</TotalTime>
  <Words>687</Words>
  <Application>Microsoft Macintosh PowerPoint</Application>
  <PresentationFormat>宽屏</PresentationFormat>
  <Paragraphs>103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Wingdings</vt:lpstr>
      <vt:lpstr>宋体</vt:lpstr>
      <vt:lpstr>微软雅黑</vt:lpstr>
      <vt:lpstr>新細明體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Jetzt Yang</dc:creator>
  <cp:lastModifiedBy>Microsoft Office 用户</cp:lastModifiedBy>
  <cp:revision>916</cp:revision>
  <dcterms:created xsi:type="dcterms:W3CDTF">2017-02-21T11:31:47Z</dcterms:created>
  <dcterms:modified xsi:type="dcterms:W3CDTF">2019-03-08T06:20:28Z</dcterms:modified>
</cp:coreProperties>
</file>